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notesMasterIdLst>
    <p:notesMasterId r:id="rId41"/>
  </p:notesMasterIdLst>
  <p:sldIdLst>
    <p:sldId id="256" r:id="rId2"/>
    <p:sldId id="512" r:id="rId3"/>
    <p:sldId id="511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51" r:id="rId21"/>
    <p:sldId id="542" r:id="rId22"/>
    <p:sldId id="544" r:id="rId23"/>
    <p:sldId id="543" r:id="rId24"/>
    <p:sldId id="545" r:id="rId25"/>
    <p:sldId id="546" r:id="rId26"/>
    <p:sldId id="547" r:id="rId27"/>
    <p:sldId id="548" r:id="rId28"/>
    <p:sldId id="549" r:id="rId29"/>
    <p:sldId id="550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5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4" autoAdjust="0"/>
    <p:restoredTop sz="91951" autoAdjust="0"/>
  </p:normalViewPr>
  <p:slideViewPr>
    <p:cSldViewPr>
      <p:cViewPr varScale="1">
        <p:scale>
          <a:sx n="82" d="100"/>
          <a:sy n="82" d="100"/>
        </p:scale>
        <p:origin x="-88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1" Type="http://schemas.openxmlformats.org/officeDocument/2006/relationships/slide" Target="slides/slide30.xml"/><Relationship Id="rId12" Type="http://schemas.openxmlformats.org/officeDocument/2006/relationships/slide" Target="slides/slide31.xml"/><Relationship Id="rId13" Type="http://schemas.openxmlformats.org/officeDocument/2006/relationships/slide" Target="slides/slide32.xml"/><Relationship Id="rId14" Type="http://schemas.openxmlformats.org/officeDocument/2006/relationships/slide" Target="slides/slide33.xml"/><Relationship Id="rId15" Type="http://schemas.openxmlformats.org/officeDocument/2006/relationships/slide" Target="slides/slide34.xml"/><Relationship Id="rId16" Type="http://schemas.openxmlformats.org/officeDocument/2006/relationships/slide" Target="slides/slide35.xml"/><Relationship Id="rId17" Type="http://schemas.openxmlformats.org/officeDocument/2006/relationships/slide" Target="slides/slide36.xml"/><Relationship Id="rId18" Type="http://schemas.openxmlformats.org/officeDocument/2006/relationships/slide" Target="slides/slide37.xml"/><Relationship Id="rId19" Type="http://schemas.openxmlformats.org/officeDocument/2006/relationships/slide" Target="slides/slide38.xml"/><Relationship Id="rId1" Type="http://schemas.openxmlformats.org/officeDocument/2006/relationships/slide" Target="slides/slide2.xml"/><Relationship Id="rId2" Type="http://schemas.openxmlformats.org/officeDocument/2006/relationships/slide" Target="slides/slide3.xml"/><Relationship Id="rId3" Type="http://schemas.openxmlformats.org/officeDocument/2006/relationships/slide" Target="slides/slide4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9.xml"/><Relationship Id="rId8" Type="http://schemas.openxmlformats.org/officeDocument/2006/relationships/slide" Target="slides/slide10.xml"/><Relationship Id="rId9" Type="http://schemas.openxmlformats.org/officeDocument/2006/relationships/slide" Target="slides/slide11.xml"/><Relationship Id="rId10" Type="http://schemas.openxmlformats.org/officeDocument/2006/relationships/slide" Target="slides/slide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Asıl metin stillerini düzenlemek için tıklatın</a:t>
            </a:r>
          </a:p>
          <a:p>
            <a:pPr lvl="1"/>
            <a:r>
              <a:rPr lang="en-US"/>
              <a:t>İkinci düzey</a:t>
            </a:r>
          </a:p>
          <a:p>
            <a:pPr lvl="2"/>
            <a:r>
              <a:rPr lang="en-US"/>
              <a:t>Üçüncü düzey</a:t>
            </a:r>
          </a:p>
          <a:p>
            <a:pPr lvl="3"/>
            <a:r>
              <a:rPr lang="en-US"/>
              <a:t>Dördüncü düzey</a:t>
            </a:r>
          </a:p>
          <a:p>
            <a:pPr lvl="4"/>
            <a:r>
              <a:rPr lang="en-US"/>
              <a:t>Beşinci düzey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E924781-B452-3540-BD00-234E123A2C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tr-TR">
              <a:latin typeface="Arial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CF896FE-D5A5-9B43-AAC6-7A144736CE46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0ABC4F43-EFB5-154A-AF22-534064ABD2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74"/>
            <a:ext cx="8229600" cy="1046163"/>
          </a:xfrm>
        </p:spPr>
        <p:txBody>
          <a:bodyPr>
            <a:normAutofit/>
          </a:bodyPr>
          <a:lstStyle>
            <a:lvl1pPr>
              <a:defRPr sz="4000">
                <a:latin typeface="Aharoni" pitchFamily="2" charset="-79"/>
                <a:cs typeface="Aharoni" pitchFamily="2" charset="-79"/>
              </a:defRPr>
            </a:lvl1pPr>
          </a:lstStyle>
          <a:p>
            <a:r>
              <a:rPr lang="tr-T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918A390A-E1A7-A746-A89F-9254B03DBA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072841E0-1A83-214E-829F-D1DF582DA6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0292074C-329F-AA4F-8E25-33032C3EA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16804C75-27CC-484B-9367-8E91F3705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767C3C75-AE73-5145-9548-DAC22EBE27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D2BBE83A-18E3-5947-AFC9-A94266EC3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1C03EF40-5A62-0141-8EB0-73C5BD6C4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51" y="1683327"/>
            <a:ext cx="8229600" cy="468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26" name="Picture 2" descr="C:\Users\Adil\Pictures\deuceng.JPG"/>
          <p:cNvPicPr>
            <a:picLocks noChangeAspect="1" noChangeArrowheads="1"/>
          </p:cNvPicPr>
          <p:nvPr/>
        </p:nvPicPr>
        <p:blipFill>
          <a:blip r:embed="rId12" cstate="print"/>
          <a:srcRect r="1124"/>
          <a:stretch>
            <a:fillRect/>
          </a:stretch>
        </p:blipFill>
        <p:spPr bwMode="auto">
          <a:xfrm>
            <a:off x="0" y="6057900"/>
            <a:ext cx="838200" cy="800100"/>
          </a:xfrm>
          <a:prstGeom prst="rect">
            <a:avLst/>
          </a:prstGeom>
          <a:noFill/>
        </p:spPr>
      </p:pic>
      <p:sp>
        <p:nvSpPr>
          <p:cNvPr id="14" name="Freeform 13"/>
          <p:cNvSpPr/>
          <p:nvPr/>
        </p:nvSpPr>
        <p:spPr>
          <a:xfrm>
            <a:off x="429256" y="6479607"/>
            <a:ext cx="411900" cy="378394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388743 w 421425"/>
              <a:gd name="connsiteY0" fmla="*/ 0 h 385536"/>
              <a:gd name="connsiteX1" fmla="*/ 421425 w 421425"/>
              <a:gd name="connsiteY1" fmla="*/ 7294 h 385536"/>
              <a:gd name="connsiteX2" fmla="*/ 419043 w 421425"/>
              <a:gd name="connsiteY2" fmla="*/ 385536 h 385536"/>
              <a:gd name="connsiteX3" fmla="*/ 0 w 421425"/>
              <a:gd name="connsiteY3" fmla="*/ 385536 h 385536"/>
              <a:gd name="connsiteX4" fmla="*/ 388743 w 421425"/>
              <a:gd name="connsiteY4" fmla="*/ 0 h 385536"/>
              <a:gd name="connsiteX0" fmla="*/ 386362 w 421425"/>
              <a:gd name="connsiteY0" fmla="*/ 0 h 378392"/>
              <a:gd name="connsiteX1" fmla="*/ 421425 w 421425"/>
              <a:gd name="connsiteY1" fmla="*/ 150 h 378392"/>
              <a:gd name="connsiteX2" fmla="*/ 419043 w 421425"/>
              <a:gd name="connsiteY2" fmla="*/ 378392 h 378392"/>
              <a:gd name="connsiteX3" fmla="*/ 0 w 421425"/>
              <a:gd name="connsiteY3" fmla="*/ 378392 h 378392"/>
              <a:gd name="connsiteX4" fmla="*/ 386362 w 421425"/>
              <a:gd name="connsiteY4" fmla="*/ 0 h 378392"/>
              <a:gd name="connsiteX0" fmla="*/ 376837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76837 w 421425"/>
              <a:gd name="connsiteY4" fmla="*/ 2231 h 378242"/>
              <a:gd name="connsiteX0" fmla="*/ 383980 w 421425"/>
              <a:gd name="connsiteY0" fmla="*/ 2231 h 378242"/>
              <a:gd name="connsiteX1" fmla="*/ 421425 w 421425"/>
              <a:gd name="connsiteY1" fmla="*/ 0 h 378242"/>
              <a:gd name="connsiteX2" fmla="*/ 419043 w 421425"/>
              <a:gd name="connsiteY2" fmla="*/ 378242 h 378242"/>
              <a:gd name="connsiteX3" fmla="*/ 0 w 421425"/>
              <a:gd name="connsiteY3" fmla="*/ 378242 h 378242"/>
              <a:gd name="connsiteX4" fmla="*/ 383980 w 421425"/>
              <a:gd name="connsiteY4" fmla="*/ 2231 h 378242"/>
              <a:gd name="connsiteX0" fmla="*/ 379218 w 421425"/>
              <a:gd name="connsiteY0" fmla="*/ 0 h 378393"/>
              <a:gd name="connsiteX1" fmla="*/ 421425 w 421425"/>
              <a:gd name="connsiteY1" fmla="*/ 151 h 378393"/>
              <a:gd name="connsiteX2" fmla="*/ 419043 w 421425"/>
              <a:gd name="connsiteY2" fmla="*/ 378393 h 378393"/>
              <a:gd name="connsiteX3" fmla="*/ 0 w 421425"/>
              <a:gd name="connsiteY3" fmla="*/ 378393 h 378393"/>
              <a:gd name="connsiteX4" fmla="*/ 379218 w 421425"/>
              <a:gd name="connsiteY4" fmla="*/ 0 h 378393"/>
              <a:gd name="connsiteX0" fmla="*/ 372074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2074 w 414281"/>
              <a:gd name="connsiteY4" fmla="*/ 0 h 378394"/>
              <a:gd name="connsiteX0" fmla="*/ 379218 w 414281"/>
              <a:gd name="connsiteY0" fmla="*/ 0 h 378394"/>
              <a:gd name="connsiteX1" fmla="*/ 414281 w 414281"/>
              <a:gd name="connsiteY1" fmla="*/ 151 h 378394"/>
              <a:gd name="connsiteX2" fmla="*/ 411899 w 414281"/>
              <a:gd name="connsiteY2" fmla="*/ 378393 h 378394"/>
              <a:gd name="connsiteX3" fmla="*/ 0 w 414281"/>
              <a:gd name="connsiteY3" fmla="*/ 378394 h 378394"/>
              <a:gd name="connsiteX4" fmla="*/ 379218 w 414281"/>
              <a:gd name="connsiteY4" fmla="*/ 0 h 378394"/>
              <a:gd name="connsiteX0" fmla="*/ 379218 w 414281"/>
              <a:gd name="connsiteY0" fmla="*/ 6993 h 385387"/>
              <a:gd name="connsiteX1" fmla="*/ 414281 w 414281"/>
              <a:gd name="connsiteY1" fmla="*/ 0 h 385387"/>
              <a:gd name="connsiteX2" fmla="*/ 411899 w 414281"/>
              <a:gd name="connsiteY2" fmla="*/ 385386 h 385387"/>
              <a:gd name="connsiteX3" fmla="*/ 0 w 414281"/>
              <a:gd name="connsiteY3" fmla="*/ 385387 h 385387"/>
              <a:gd name="connsiteX4" fmla="*/ 379218 w 414281"/>
              <a:gd name="connsiteY4" fmla="*/ 6993 h 385387"/>
              <a:gd name="connsiteX0" fmla="*/ 379218 w 411900"/>
              <a:gd name="connsiteY0" fmla="*/ 0 h 378394"/>
              <a:gd name="connsiteX1" fmla="*/ 411900 w 411900"/>
              <a:gd name="connsiteY1" fmla="*/ 150 h 378394"/>
              <a:gd name="connsiteX2" fmla="*/ 411899 w 411900"/>
              <a:gd name="connsiteY2" fmla="*/ 378393 h 378394"/>
              <a:gd name="connsiteX3" fmla="*/ 0 w 411900"/>
              <a:gd name="connsiteY3" fmla="*/ 378394 h 378394"/>
              <a:gd name="connsiteX4" fmla="*/ 379218 w 411900"/>
              <a:gd name="connsiteY4" fmla="*/ 0 h 37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900" h="378394">
                <a:moveTo>
                  <a:pt x="379218" y="0"/>
                </a:moveTo>
                <a:lnTo>
                  <a:pt x="411900" y="150"/>
                </a:lnTo>
                <a:cubicBezTo>
                  <a:pt x="411900" y="96467"/>
                  <a:pt x="411899" y="282076"/>
                  <a:pt x="411899" y="378393"/>
                </a:cubicBezTo>
                <a:lnTo>
                  <a:pt x="0" y="378394"/>
                </a:lnTo>
                <a:lnTo>
                  <a:pt x="37921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 14"/>
          <p:cNvSpPr/>
          <p:nvPr/>
        </p:nvSpPr>
        <p:spPr>
          <a:xfrm rot="5400000">
            <a:off x="15035" y="6449881"/>
            <a:ext cx="393083" cy="423155"/>
          </a:xfrm>
          <a:custGeom>
            <a:avLst/>
            <a:gdLst>
              <a:gd name="connsiteX0" fmla="*/ 555955 w 563270"/>
              <a:gd name="connsiteY0" fmla="*/ 0 h 402336"/>
              <a:gd name="connsiteX1" fmla="*/ 563270 w 563270"/>
              <a:gd name="connsiteY1" fmla="*/ 402336 h 402336"/>
              <a:gd name="connsiteX2" fmla="*/ 0 w 563270"/>
              <a:gd name="connsiteY2" fmla="*/ 402336 h 402336"/>
              <a:gd name="connsiteX3" fmla="*/ 555955 w 563270"/>
              <a:gd name="connsiteY3" fmla="*/ 0 h 402336"/>
              <a:gd name="connsiteX0" fmla="*/ 555955 w 563271"/>
              <a:gd name="connsiteY0" fmla="*/ 0 h 402336"/>
              <a:gd name="connsiteX1" fmla="*/ 563271 w 563271"/>
              <a:gd name="connsiteY1" fmla="*/ 113386 h 402336"/>
              <a:gd name="connsiteX2" fmla="*/ 563270 w 563271"/>
              <a:gd name="connsiteY2" fmla="*/ 402336 h 402336"/>
              <a:gd name="connsiteX3" fmla="*/ 0 w 563271"/>
              <a:gd name="connsiteY3" fmla="*/ 402336 h 402336"/>
              <a:gd name="connsiteX4" fmla="*/ 555955 w 563271"/>
              <a:gd name="connsiteY4" fmla="*/ 0 h 402336"/>
              <a:gd name="connsiteX0" fmla="*/ 460857 w 563271"/>
              <a:gd name="connsiteY0" fmla="*/ 0 h 336499"/>
              <a:gd name="connsiteX1" fmla="*/ 563271 w 563271"/>
              <a:gd name="connsiteY1" fmla="*/ 47549 h 336499"/>
              <a:gd name="connsiteX2" fmla="*/ 563270 w 563271"/>
              <a:gd name="connsiteY2" fmla="*/ 336499 h 336499"/>
              <a:gd name="connsiteX3" fmla="*/ 0 w 563271"/>
              <a:gd name="connsiteY3" fmla="*/ 336499 h 336499"/>
              <a:gd name="connsiteX4" fmla="*/ 460857 w 563271"/>
              <a:gd name="connsiteY4" fmla="*/ 0 h 336499"/>
              <a:gd name="connsiteX0" fmla="*/ 460857 w 563271"/>
              <a:gd name="connsiteY0" fmla="*/ 40234 h 376733"/>
              <a:gd name="connsiteX1" fmla="*/ 563271 w 563271"/>
              <a:gd name="connsiteY1" fmla="*/ 0 h 376733"/>
              <a:gd name="connsiteX2" fmla="*/ 563270 w 563271"/>
              <a:gd name="connsiteY2" fmla="*/ 376733 h 376733"/>
              <a:gd name="connsiteX3" fmla="*/ 0 w 563271"/>
              <a:gd name="connsiteY3" fmla="*/ 376733 h 376733"/>
              <a:gd name="connsiteX4" fmla="*/ 460857 w 563271"/>
              <a:gd name="connsiteY4" fmla="*/ 40234 h 376733"/>
              <a:gd name="connsiteX0" fmla="*/ 535855 w 563271"/>
              <a:gd name="connsiteY0" fmla="*/ 0 h 379767"/>
              <a:gd name="connsiteX1" fmla="*/ 563271 w 563271"/>
              <a:gd name="connsiteY1" fmla="*/ 3034 h 379767"/>
              <a:gd name="connsiteX2" fmla="*/ 563270 w 563271"/>
              <a:gd name="connsiteY2" fmla="*/ 379767 h 379767"/>
              <a:gd name="connsiteX3" fmla="*/ 0 w 563271"/>
              <a:gd name="connsiteY3" fmla="*/ 379767 h 379767"/>
              <a:gd name="connsiteX4" fmla="*/ 535855 w 563271"/>
              <a:gd name="connsiteY4" fmla="*/ 0 h 379767"/>
              <a:gd name="connsiteX0" fmla="*/ 449319 w 476735"/>
              <a:gd name="connsiteY0" fmla="*/ 0 h 379767"/>
              <a:gd name="connsiteX1" fmla="*/ 476735 w 476735"/>
              <a:gd name="connsiteY1" fmla="*/ 3034 h 379767"/>
              <a:gd name="connsiteX2" fmla="*/ 476734 w 476735"/>
              <a:gd name="connsiteY2" fmla="*/ 379767 h 379767"/>
              <a:gd name="connsiteX3" fmla="*/ 0 w 476735"/>
              <a:gd name="connsiteY3" fmla="*/ 379767 h 379767"/>
              <a:gd name="connsiteX4" fmla="*/ 449319 w 476735"/>
              <a:gd name="connsiteY4" fmla="*/ 0 h 379767"/>
              <a:gd name="connsiteX0" fmla="*/ 417589 w 445005"/>
              <a:gd name="connsiteY0" fmla="*/ 0 h 379767"/>
              <a:gd name="connsiteX1" fmla="*/ 445005 w 445005"/>
              <a:gd name="connsiteY1" fmla="*/ 3034 h 379767"/>
              <a:gd name="connsiteX2" fmla="*/ 445004 w 445005"/>
              <a:gd name="connsiteY2" fmla="*/ 379767 h 379767"/>
              <a:gd name="connsiteX3" fmla="*/ 0 w 445005"/>
              <a:gd name="connsiteY3" fmla="*/ 379767 h 379767"/>
              <a:gd name="connsiteX4" fmla="*/ 417589 w 445005"/>
              <a:gd name="connsiteY4" fmla="*/ 0 h 379767"/>
              <a:gd name="connsiteX0" fmla="*/ 394513 w 421929"/>
              <a:gd name="connsiteY0" fmla="*/ 0 h 379767"/>
              <a:gd name="connsiteX1" fmla="*/ 421929 w 421929"/>
              <a:gd name="connsiteY1" fmla="*/ 3034 h 379767"/>
              <a:gd name="connsiteX2" fmla="*/ 421928 w 421929"/>
              <a:gd name="connsiteY2" fmla="*/ 379767 h 379767"/>
              <a:gd name="connsiteX3" fmla="*/ 0 w 421929"/>
              <a:gd name="connsiteY3" fmla="*/ 379767 h 379767"/>
              <a:gd name="connsiteX4" fmla="*/ 394513 w 421929"/>
              <a:gd name="connsiteY4" fmla="*/ 0 h 379767"/>
              <a:gd name="connsiteX0" fmla="*/ 385859 w 413275"/>
              <a:gd name="connsiteY0" fmla="*/ 0 h 379767"/>
              <a:gd name="connsiteX1" fmla="*/ 413275 w 413275"/>
              <a:gd name="connsiteY1" fmla="*/ 3034 h 379767"/>
              <a:gd name="connsiteX2" fmla="*/ 413274 w 413275"/>
              <a:gd name="connsiteY2" fmla="*/ 379767 h 379767"/>
              <a:gd name="connsiteX3" fmla="*/ 0 w 413275"/>
              <a:gd name="connsiteY3" fmla="*/ 379767 h 379767"/>
              <a:gd name="connsiteX4" fmla="*/ 385859 w 413275"/>
              <a:gd name="connsiteY4" fmla="*/ 0 h 379767"/>
              <a:gd name="connsiteX0" fmla="*/ 382974 w 413275"/>
              <a:gd name="connsiteY0" fmla="*/ 0 h 385536"/>
              <a:gd name="connsiteX1" fmla="*/ 413275 w 413275"/>
              <a:gd name="connsiteY1" fmla="*/ 8803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2974 w 413275"/>
              <a:gd name="connsiteY0" fmla="*/ 0 h 385536"/>
              <a:gd name="connsiteX1" fmla="*/ 413275 w 413275"/>
              <a:gd name="connsiteY1" fmla="*/ 150 h 385536"/>
              <a:gd name="connsiteX2" fmla="*/ 413274 w 413275"/>
              <a:gd name="connsiteY2" fmla="*/ 385536 h 385536"/>
              <a:gd name="connsiteX3" fmla="*/ 0 w 413275"/>
              <a:gd name="connsiteY3" fmla="*/ 385536 h 385536"/>
              <a:gd name="connsiteX4" fmla="*/ 382974 w 413275"/>
              <a:gd name="connsiteY4" fmla="*/ 0 h 385536"/>
              <a:gd name="connsiteX0" fmla="*/ 388743 w 419044"/>
              <a:gd name="connsiteY0" fmla="*/ 0 h 385536"/>
              <a:gd name="connsiteX1" fmla="*/ 419044 w 419044"/>
              <a:gd name="connsiteY1" fmla="*/ 150 h 385536"/>
              <a:gd name="connsiteX2" fmla="*/ 419043 w 419044"/>
              <a:gd name="connsiteY2" fmla="*/ 385536 h 385536"/>
              <a:gd name="connsiteX3" fmla="*/ 0 w 419044"/>
              <a:gd name="connsiteY3" fmla="*/ 385536 h 385536"/>
              <a:gd name="connsiteX4" fmla="*/ 388743 w 419044"/>
              <a:gd name="connsiteY4" fmla="*/ 0 h 385536"/>
              <a:gd name="connsiteX0" fmla="*/ 29617 w 419044"/>
              <a:gd name="connsiteY0" fmla="*/ 345995 h 385386"/>
              <a:gd name="connsiteX1" fmla="*/ 419044 w 419044"/>
              <a:gd name="connsiteY1" fmla="*/ 0 h 385386"/>
              <a:gd name="connsiteX2" fmla="*/ 419043 w 419044"/>
              <a:gd name="connsiteY2" fmla="*/ 385386 h 385386"/>
              <a:gd name="connsiteX3" fmla="*/ 0 w 419044"/>
              <a:gd name="connsiteY3" fmla="*/ 385386 h 385386"/>
              <a:gd name="connsiteX4" fmla="*/ 29617 w 419044"/>
              <a:gd name="connsiteY4" fmla="*/ 345995 h 385386"/>
              <a:gd name="connsiteX0" fmla="*/ 29617 w 419044"/>
              <a:gd name="connsiteY0" fmla="*/ 383494 h 422885"/>
              <a:gd name="connsiteX1" fmla="*/ 419044 w 419044"/>
              <a:gd name="connsiteY1" fmla="*/ 0 h 422885"/>
              <a:gd name="connsiteX2" fmla="*/ 419043 w 419044"/>
              <a:gd name="connsiteY2" fmla="*/ 422885 h 422885"/>
              <a:gd name="connsiteX3" fmla="*/ 0 w 419044"/>
              <a:gd name="connsiteY3" fmla="*/ 422885 h 422885"/>
              <a:gd name="connsiteX4" fmla="*/ 29617 w 419044"/>
              <a:gd name="connsiteY4" fmla="*/ 383494 h 422885"/>
              <a:gd name="connsiteX0" fmla="*/ 12307 w 401734"/>
              <a:gd name="connsiteY0" fmla="*/ 383494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7 w 401734"/>
              <a:gd name="connsiteY4" fmla="*/ 383494 h 422888"/>
              <a:gd name="connsiteX0" fmla="*/ 0 w 406735"/>
              <a:gd name="connsiteY0" fmla="*/ 386379 h 422888"/>
              <a:gd name="connsiteX1" fmla="*/ 406735 w 406735"/>
              <a:gd name="connsiteY1" fmla="*/ 0 h 422888"/>
              <a:gd name="connsiteX2" fmla="*/ 406734 w 406735"/>
              <a:gd name="connsiteY2" fmla="*/ 422885 h 422888"/>
              <a:gd name="connsiteX3" fmla="*/ 5001 w 406735"/>
              <a:gd name="connsiteY3" fmla="*/ 422888 h 422888"/>
              <a:gd name="connsiteX4" fmla="*/ 0 w 406735"/>
              <a:gd name="connsiteY4" fmla="*/ 386379 h 422888"/>
              <a:gd name="connsiteX0" fmla="*/ 6540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6540 w 401734"/>
              <a:gd name="connsiteY4" fmla="*/ 386379 h 422888"/>
              <a:gd name="connsiteX0" fmla="*/ 12309 w 401734"/>
              <a:gd name="connsiteY0" fmla="*/ 371956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12309 w 401734"/>
              <a:gd name="connsiteY4" fmla="*/ 371956 h 422888"/>
              <a:gd name="connsiteX0" fmla="*/ 20963 w 401734"/>
              <a:gd name="connsiteY0" fmla="*/ 377725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20963 w 401734"/>
              <a:gd name="connsiteY4" fmla="*/ 377725 h 422888"/>
              <a:gd name="connsiteX0" fmla="*/ 771 w 401734"/>
              <a:gd name="connsiteY0" fmla="*/ 386379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6379 h 422888"/>
              <a:gd name="connsiteX0" fmla="*/ 771 w 401734"/>
              <a:gd name="connsiteY0" fmla="*/ 380610 h 422888"/>
              <a:gd name="connsiteX1" fmla="*/ 401734 w 401734"/>
              <a:gd name="connsiteY1" fmla="*/ 0 h 422888"/>
              <a:gd name="connsiteX2" fmla="*/ 401733 w 401734"/>
              <a:gd name="connsiteY2" fmla="*/ 422885 h 422888"/>
              <a:gd name="connsiteX3" fmla="*/ 0 w 401734"/>
              <a:gd name="connsiteY3" fmla="*/ 422888 h 422888"/>
              <a:gd name="connsiteX4" fmla="*/ 771 w 401734"/>
              <a:gd name="connsiteY4" fmla="*/ 380610 h 422888"/>
              <a:gd name="connsiteX0" fmla="*/ 0 w 412501"/>
              <a:gd name="connsiteY0" fmla="*/ 383494 h 422888"/>
              <a:gd name="connsiteX1" fmla="*/ 412501 w 412501"/>
              <a:gd name="connsiteY1" fmla="*/ 0 h 422888"/>
              <a:gd name="connsiteX2" fmla="*/ 412500 w 412501"/>
              <a:gd name="connsiteY2" fmla="*/ 422885 h 422888"/>
              <a:gd name="connsiteX3" fmla="*/ 10767 w 412501"/>
              <a:gd name="connsiteY3" fmla="*/ 422888 h 422888"/>
              <a:gd name="connsiteX4" fmla="*/ 0 w 412501"/>
              <a:gd name="connsiteY4" fmla="*/ 383494 h 422888"/>
              <a:gd name="connsiteX0" fmla="*/ 124808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24808 w 537309"/>
              <a:gd name="connsiteY4" fmla="*/ 383494 h 422887"/>
              <a:gd name="connsiteX0" fmla="*/ 147884 w 537309"/>
              <a:gd name="connsiteY0" fmla="*/ 383494 h 422887"/>
              <a:gd name="connsiteX1" fmla="*/ 537309 w 537309"/>
              <a:gd name="connsiteY1" fmla="*/ 0 h 422887"/>
              <a:gd name="connsiteX2" fmla="*/ 537308 w 537309"/>
              <a:gd name="connsiteY2" fmla="*/ 422885 h 422887"/>
              <a:gd name="connsiteX3" fmla="*/ 0 w 537309"/>
              <a:gd name="connsiteY3" fmla="*/ 422887 h 422887"/>
              <a:gd name="connsiteX4" fmla="*/ 147884 w 537309"/>
              <a:gd name="connsiteY4" fmla="*/ 383494 h 422887"/>
              <a:gd name="connsiteX0" fmla="*/ 3657 w 393082"/>
              <a:gd name="connsiteY0" fmla="*/ 383494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3657 w 393082"/>
              <a:gd name="connsiteY4" fmla="*/ 383494 h 422885"/>
              <a:gd name="connsiteX0" fmla="*/ 10801 w 393082"/>
              <a:gd name="connsiteY0" fmla="*/ 385821 h 422885"/>
              <a:gd name="connsiteX1" fmla="*/ 393082 w 393082"/>
              <a:gd name="connsiteY1" fmla="*/ 0 h 422885"/>
              <a:gd name="connsiteX2" fmla="*/ 393081 w 393082"/>
              <a:gd name="connsiteY2" fmla="*/ 422885 h 422885"/>
              <a:gd name="connsiteX3" fmla="*/ 0 w 393082"/>
              <a:gd name="connsiteY3" fmla="*/ 422885 h 422885"/>
              <a:gd name="connsiteX4" fmla="*/ 10801 w 393082"/>
              <a:gd name="connsiteY4" fmla="*/ 385821 h 422885"/>
              <a:gd name="connsiteX0" fmla="*/ 10801 w 393081"/>
              <a:gd name="connsiteY0" fmla="*/ 376512 h 413576"/>
              <a:gd name="connsiteX1" fmla="*/ 393080 w 393081"/>
              <a:gd name="connsiteY1" fmla="*/ 0 h 413576"/>
              <a:gd name="connsiteX2" fmla="*/ 393081 w 393081"/>
              <a:gd name="connsiteY2" fmla="*/ 413576 h 413576"/>
              <a:gd name="connsiteX3" fmla="*/ 0 w 393081"/>
              <a:gd name="connsiteY3" fmla="*/ 413576 h 413576"/>
              <a:gd name="connsiteX4" fmla="*/ 10801 w 393081"/>
              <a:gd name="connsiteY4" fmla="*/ 376512 h 4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081" h="413576">
                <a:moveTo>
                  <a:pt x="10801" y="376512"/>
                </a:moveTo>
                <a:lnTo>
                  <a:pt x="393080" y="0"/>
                </a:lnTo>
                <a:cubicBezTo>
                  <a:pt x="393080" y="96317"/>
                  <a:pt x="393081" y="317259"/>
                  <a:pt x="393081" y="413576"/>
                </a:cubicBezTo>
                <a:lnTo>
                  <a:pt x="0" y="413576"/>
                </a:lnTo>
                <a:lnTo>
                  <a:pt x="10801" y="37651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38200" y="6488668"/>
            <a:ext cx="79248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900" dirty="0" smtClean="0">
                <a:solidFill>
                  <a:schemeClr val="bg1">
                    <a:lumMod val="95000"/>
                  </a:schemeClr>
                </a:solidFill>
              </a:rPr>
              <a:t>Department</a:t>
            </a:r>
            <a:r>
              <a:rPr lang="tr-TR" sz="1600" kern="0" spc="900" baseline="0" dirty="0" smtClean="0">
                <a:solidFill>
                  <a:schemeClr val="bg1">
                    <a:lumMod val="95000"/>
                  </a:schemeClr>
                </a:solidFill>
              </a:rPr>
              <a:t> of Computer Engineering</a:t>
            </a:r>
            <a:endParaRPr lang="tr-TR" sz="1600" kern="0" spc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7725" y="0"/>
            <a:ext cx="7394369" cy="3800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tr-TR" sz="1600" kern="0" spc="1500" dirty="0" smtClean="0">
                <a:solidFill>
                  <a:schemeClr val="bg1">
                    <a:lumMod val="95000"/>
                  </a:schemeClr>
                </a:solidFill>
              </a:rPr>
              <a:t>Dokuz Eylül</a:t>
            </a:r>
            <a:r>
              <a:rPr lang="tr-TR" sz="1600" kern="0" spc="1500" baseline="0" dirty="0" smtClean="0">
                <a:solidFill>
                  <a:schemeClr val="bg1">
                    <a:lumMod val="95000"/>
                  </a:schemeClr>
                </a:solidFill>
              </a:rPr>
              <a:t> University</a:t>
            </a:r>
            <a:endParaRPr lang="tr-TR" sz="1600" kern="0" spc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750" y="6492875"/>
            <a:ext cx="47625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28E31A16-BA05-A741-A3F8-07C3EFB0726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9461" name="Picture 5" descr="C:\Users\Adil\Pictures\köşe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8345" y="1"/>
            <a:ext cx="1065654" cy="914400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81000"/>
            <a:ext cx="8229600" cy="1162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err="1" smtClean="0"/>
              <a:t>Click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edit</a:t>
            </a:r>
            <a:r>
              <a:rPr lang="tr-TR" dirty="0" smtClean="0"/>
              <a:t> Master </a:t>
            </a:r>
            <a:r>
              <a:rPr lang="tr-TR" dirty="0" err="1" smtClean="0"/>
              <a:t>title</a:t>
            </a:r>
            <a:r>
              <a:rPr lang="tr-TR" dirty="0" smtClean="0"/>
              <a:t> </a:t>
            </a:r>
            <a:r>
              <a:rPr lang="tr-TR" dirty="0" err="1" smtClean="0"/>
              <a:t>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FF0000"/>
          </a:solidFill>
          <a:latin typeface="Aharoni" pitchFamily="2" charset="-79"/>
          <a:ea typeface="+mj-ea"/>
          <a:cs typeface="Aharoni" pitchFamily="2" charset="-79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Microsoft_Word_97_-_2004_Document1.doc"/><Relationship Id="rId7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124200"/>
            <a:ext cx="7696200" cy="1447800"/>
          </a:xfrm>
          <a:effectLst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tr-TR" sz="3200" b="0" dirty="0" err="1">
                <a:latin typeface="Gill Sans MT" charset="0"/>
              </a:rPr>
              <a:t>Lecture</a:t>
            </a:r>
            <a:r>
              <a:rPr lang="tr-TR" sz="3200" b="0" dirty="0">
                <a:latin typeface="Gill Sans MT" charset="0"/>
              </a:rPr>
              <a:t> </a:t>
            </a:r>
            <a:r>
              <a:rPr lang="tr-TR" sz="3200" b="0" dirty="0" smtClean="0">
                <a:latin typeface="Gill Sans MT" charset="0"/>
              </a:rPr>
              <a:t>#12: </a:t>
            </a:r>
            <a:r>
              <a:rPr lang="tr-TR" sz="3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Multi-</a:t>
            </a:r>
            <a:r>
              <a:rPr lang="tr-TR" sz="32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dimensional</a:t>
            </a:r>
            <a:r>
              <a:rPr lang="tr-TR" sz="32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200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Indexing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029200"/>
            <a:ext cx="7407275" cy="990600"/>
          </a:xfr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1600" dirty="0" err="1" smtClean="0">
                <a:latin typeface="Helvetica Neue"/>
                <a:cs typeface="Helvetica Neue"/>
              </a:rPr>
              <a:t>Dr.Adil</a:t>
            </a:r>
            <a:r>
              <a:rPr lang="tr-TR" sz="1600" dirty="0" smtClean="0">
                <a:latin typeface="Helvetica Neue"/>
                <a:cs typeface="Helvetica Neue"/>
              </a:rPr>
              <a:t> Alpkocak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tr-TR" sz="1600" dirty="0" smtClean="0">
                <a:latin typeface="Helvetica Neue"/>
                <a:cs typeface="Helvetica Neue"/>
              </a:rPr>
              <a:t>Spring 2016 </a:t>
            </a:r>
            <a:endParaRPr lang="tr-TR" sz="1600" dirty="0">
              <a:latin typeface="Helvetica Neue"/>
              <a:cs typeface="Helvetica Neue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6800" y="609600"/>
            <a:ext cx="7407275" cy="1676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tr-TR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CME2002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 </a:t>
            </a:r>
            <a:b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</a:b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Data </a:t>
            </a:r>
            <a:r>
              <a:rPr lang="tr-TR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Organization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6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and</a:t>
            </a:r>
            <a:r>
              <a:rPr lang="tr-TR" sz="3600" dirty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 </a:t>
            </a:r>
            <a:r>
              <a:rPr lang="tr-TR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Gill Sans MT" charset="0"/>
              </a:rPr>
              <a:t>Management</a:t>
            </a:r>
            <a:endParaRPr lang="tr-TR" sz="3600" dirty="0">
              <a:effectLst>
                <a:outerShdw blurRad="38100" dist="38100" dir="2700000" algn="tl">
                  <a:srgbClr val="DDDDDD"/>
                </a:outerShdw>
              </a:effectLst>
              <a:latin typeface="Gill Sans MT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93037" cy="769938"/>
          </a:xfrm>
        </p:spPr>
        <p:txBody>
          <a:bodyPr/>
          <a:lstStyle/>
          <a:p>
            <a:pPr algn="ctr"/>
            <a:r>
              <a:rPr lang="en-US" dirty="0"/>
              <a:t>Grid File Insertions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noFill/>
          <a:ln/>
        </p:spPr>
        <p:txBody>
          <a:bodyPr/>
          <a:lstStyle/>
          <a:p>
            <a:r>
              <a:rPr lang="en-US" sz="2400" dirty="0"/>
              <a:t>Determine the bucket into which insertion must occur.</a:t>
            </a:r>
          </a:p>
          <a:p>
            <a:r>
              <a:rPr lang="en-US" sz="2400" dirty="0"/>
              <a:t>If space in bucket, insert.</a:t>
            </a:r>
          </a:p>
          <a:p>
            <a:r>
              <a:rPr lang="en-US" sz="2400" dirty="0"/>
              <a:t>Else, split bucket</a:t>
            </a:r>
          </a:p>
          <a:p>
            <a:pPr lvl="1"/>
            <a:r>
              <a:rPr lang="en-US" sz="2400" dirty="0"/>
              <a:t>how to choose a good dimension to split?</a:t>
            </a:r>
          </a:p>
          <a:p>
            <a:r>
              <a:rPr lang="en-US" sz="2400" dirty="0"/>
              <a:t>If bucket split causes a cell directory to split do so and adjust linear scales.</a:t>
            </a:r>
          </a:p>
          <a:p>
            <a:r>
              <a:rPr lang="en-US" sz="2400" dirty="0"/>
              <a:t>insertion of these new entries potentially requires a complete reorganization of the cell directory--- expensive!!!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849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Grid File Deletions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US" sz="2800" dirty="0"/>
              <a:t>Deletions may decrease the space utilization. Merge buckets</a:t>
            </a:r>
          </a:p>
          <a:p>
            <a:r>
              <a:rPr lang="en-US" sz="2800" dirty="0"/>
              <a:t>We need to decide which cells to merge and a merging threshold</a:t>
            </a:r>
          </a:p>
          <a:p>
            <a:r>
              <a:rPr lang="en-US" sz="2800" dirty="0"/>
              <a:t>Buddy system and neighbor system</a:t>
            </a:r>
          </a:p>
          <a:p>
            <a:pPr lvl="1"/>
            <a:r>
              <a:rPr lang="en-US" sz="2400" dirty="0"/>
              <a:t>A bucket can merge with only one </a:t>
            </a:r>
            <a:r>
              <a:rPr lang="en-US" sz="2400" i="1" dirty="0"/>
              <a:t>buddy</a:t>
            </a:r>
            <a:r>
              <a:rPr lang="en-US" sz="2400" dirty="0"/>
              <a:t> in each dimension</a:t>
            </a:r>
          </a:p>
          <a:p>
            <a:pPr lvl="1"/>
            <a:r>
              <a:rPr lang="en-US" sz="2400" dirty="0"/>
              <a:t>Merge adjacent regions if the result is a rectangle</a:t>
            </a:r>
          </a:p>
          <a:p>
            <a:pPr lvl="1">
              <a:buFont typeface="Wingdings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7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Tree-based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Most of </a:t>
            </a:r>
            <a:r>
              <a:rPr lang="en-US" dirty="0" err="1"/>
              <a:t>tb</a:t>
            </a:r>
            <a:r>
              <a:rPr lang="en-US" dirty="0" smtClean="0"/>
              <a:t>-MDIs are </a:t>
            </a:r>
            <a:r>
              <a:rPr lang="en-US" dirty="0"/>
              <a:t>based on </a:t>
            </a:r>
            <a:r>
              <a:rPr lang="en-US" dirty="0" err="1"/>
              <a:t>kd</a:t>
            </a:r>
            <a:r>
              <a:rPr lang="en-US" dirty="0"/>
              <a:t>-tree </a:t>
            </a:r>
          </a:p>
          <a:p>
            <a:pPr>
              <a:lnSpc>
                <a:spcPct val="90000"/>
              </a:lnSpc>
            </a:pPr>
            <a:r>
              <a:rPr lang="en-US" i="1" dirty="0" err="1"/>
              <a:t>kd</a:t>
            </a:r>
            <a:r>
              <a:rPr lang="en-US" dirty="0"/>
              <a:t>-tree is a main memory </a:t>
            </a:r>
            <a:r>
              <a:rPr lang="en-US" u="sng" dirty="0"/>
              <a:t>binary</a:t>
            </a:r>
            <a:r>
              <a:rPr lang="en-US" dirty="0"/>
              <a:t> tree for indexing k-dimensional points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Needs to be adapted for the disk model</a:t>
            </a:r>
          </a:p>
          <a:p>
            <a:pPr>
              <a:lnSpc>
                <a:spcPct val="90000"/>
              </a:lnSpc>
            </a:pPr>
            <a:r>
              <a:rPr lang="en-US" dirty="0"/>
              <a:t>Levels rotate among the dimensions, partitioning the space based on a value for that dimension</a:t>
            </a:r>
          </a:p>
          <a:p>
            <a:pPr>
              <a:lnSpc>
                <a:spcPct val="90000"/>
              </a:lnSpc>
            </a:pPr>
            <a:r>
              <a:rPr lang="en-US" i="1" dirty="0" err="1"/>
              <a:t>kd</a:t>
            </a:r>
            <a:r>
              <a:rPr lang="en-US" dirty="0"/>
              <a:t>-tree is </a:t>
            </a:r>
            <a:r>
              <a:rPr lang="en-US" u="sng" dirty="0"/>
              <a:t>not</a:t>
            </a:r>
            <a:r>
              <a:rPr lang="en-US" dirty="0"/>
              <a:t> necessarily balanced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kd-tree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At each level we use a different dimension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90600" y="2862262"/>
            <a:ext cx="31242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>
            <a:off x="2590800" y="286226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990600" y="461486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590800" y="392906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3124200" y="3929062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851525" y="2590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x=5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105400" y="3548062"/>
            <a:ext cx="82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y=3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223125" y="34290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y=6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6553200" y="4648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x=6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822950" y="2605087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5181600" y="3579812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7194550" y="3455987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553200" y="4643437"/>
            <a:ext cx="7620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715000" y="3014662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6553200" y="2938462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7772400" y="3852862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150812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965325" y="35052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955925" y="3200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413125" y="47244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651125" y="4648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6934200" y="3929062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4876800" y="4005262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5791200" y="4005262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 flipH="1">
            <a:off x="6219825" y="5040312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7162800" y="5072062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5257800" y="3014662"/>
            <a:ext cx="496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x&lt;5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7010400" y="2938462"/>
            <a:ext cx="62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x&gt;=5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1000" y="563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33400" y="266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38400" y="55626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55626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5800" y="44958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1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Kd-tree properties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Height of the tree O(log</a:t>
            </a:r>
            <a:r>
              <a:rPr lang="en-US" baseline="-25000"/>
              <a:t>2</a:t>
            </a:r>
            <a:r>
              <a:rPr lang="en-US"/>
              <a:t> n)</a:t>
            </a:r>
          </a:p>
          <a:p>
            <a:r>
              <a:rPr lang="en-US"/>
              <a:t>Search time for exact match: O(log</a:t>
            </a:r>
            <a:r>
              <a:rPr lang="en-US" baseline="-25000"/>
              <a:t>2</a:t>
            </a:r>
            <a:r>
              <a:rPr lang="en-US"/>
              <a:t> n)</a:t>
            </a:r>
          </a:p>
          <a:p>
            <a:r>
              <a:rPr lang="en-US"/>
              <a:t>Search time for range query: O(n</a:t>
            </a:r>
            <a:r>
              <a:rPr lang="en-US" sz="2400" baseline="30000"/>
              <a:t>1/2 </a:t>
            </a:r>
            <a:r>
              <a:rPr lang="en-US"/>
              <a:t>+ k)</a:t>
            </a:r>
          </a:p>
        </p:txBody>
      </p:sp>
    </p:spTree>
    <p:extLst>
      <p:ext uri="{BB962C8B-B14F-4D97-AF65-F5344CB8AC3E}">
        <p14:creationId xmlns:p14="http://schemas.microsoft.com/office/powerpoint/2010/main" val="182349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754062"/>
          </a:xfrm>
        </p:spPr>
        <p:txBody>
          <a:bodyPr/>
          <a:lstStyle/>
          <a:p>
            <a:pPr algn="ctr"/>
            <a:r>
              <a:rPr lang="en-US"/>
              <a:t>kd-tree 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800" y="1676400"/>
            <a:ext cx="8442325" cy="4324350"/>
            <a:chOff x="457200" y="1847850"/>
            <a:chExt cx="8442325" cy="4324350"/>
          </a:xfrm>
        </p:grpSpPr>
        <p:sp>
          <p:nvSpPr>
            <p:cNvPr id="38915" name="Oval 3"/>
            <p:cNvSpPr>
              <a:spLocks noChangeArrowheads="1"/>
            </p:cNvSpPr>
            <p:nvPr/>
          </p:nvSpPr>
          <p:spPr bwMode="auto">
            <a:xfrm>
              <a:off x="6437313" y="1847850"/>
              <a:ext cx="995362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X=5</a:t>
              </a:r>
            </a:p>
          </p:txBody>
        </p:sp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5457825" y="26670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y=5</a:t>
              </a:r>
            </a:p>
          </p:txBody>
        </p:sp>
        <p:sp>
          <p:nvSpPr>
            <p:cNvPr id="38917" name="Oval 5"/>
            <p:cNvSpPr>
              <a:spLocks noChangeArrowheads="1"/>
            </p:cNvSpPr>
            <p:nvPr/>
          </p:nvSpPr>
          <p:spPr bwMode="auto">
            <a:xfrm>
              <a:off x="7362825" y="25146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y=6</a:t>
              </a:r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4800600" y="35052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x=3</a:t>
              </a:r>
            </a:p>
          </p:txBody>
        </p:sp>
        <p:sp>
          <p:nvSpPr>
            <p:cNvPr id="38919" name="Oval 7"/>
            <p:cNvSpPr>
              <a:spLocks noChangeArrowheads="1"/>
            </p:cNvSpPr>
            <p:nvPr/>
          </p:nvSpPr>
          <p:spPr bwMode="auto">
            <a:xfrm>
              <a:off x="4191000" y="44196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y=2</a:t>
              </a:r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6477000" y="33528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x=8</a:t>
              </a: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8001000" y="3352800"/>
              <a:ext cx="898525" cy="647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x=7</a:t>
              </a:r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>
              <a:off x="6096000" y="2438400"/>
              <a:ext cx="5334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7239000" y="2362200"/>
              <a:ext cx="228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7239000" y="3124200"/>
              <a:ext cx="45720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>
              <a:off x="7848600" y="3124200"/>
              <a:ext cx="3048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 flipH="1">
              <a:off x="5410200" y="3276600"/>
              <a:ext cx="2286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 flipH="1">
              <a:off x="4648200" y="4191000"/>
              <a:ext cx="457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36576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42672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50292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56388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63246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69342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4" name="Rectangle 22"/>
            <p:cNvSpPr>
              <a:spLocks noChangeArrowheads="1"/>
            </p:cNvSpPr>
            <p:nvPr/>
          </p:nvSpPr>
          <p:spPr bwMode="auto">
            <a:xfrm>
              <a:off x="76200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5" name="Rectangle 23"/>
            <p:cNvSpPr>
              <a:spLocks noChangeArrowheads="1"/>
            </p:cNvSpPr>
            <p:nvPr/>
          </p:nvSpPr>
          <p:spPr bwMode="auto">
            <a:xfrm>
              <a:off x="8229600" y="5715000"/>
              <a:ext cx="5334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H="1">
              <a:off x="3886200" y="5105400"/>
              <a:ext cx="609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4648200" y="51054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8" name="Line 26"/>
            <p:cNvSpPr>
              <a:spLocks noChangeShapeType="1"/>
            </p:cNvSpPr>
            <p:nvPr/>
          </p:nvSpPr>
          <p:spPr bwMode="auto">
            <a:xfrm flipH="1">
              <a:off x="5334000" y="4114800"/>
              <a:ext cx="76200" cy="1600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 flipH="1">
              <a:off x="5943600" y="3276600"/>
              <a:ext cx="76200" cy="2362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6553200" y="4038600"/>
              <a:ext cx="38100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1" name="Line 29"/>
            <p:cNvSpPr>
              <a:spLocks noChangeShapeType="1"/>
            </p:cNvSpPr>
            <p:nvPr/>
          </p:nvSpPr>
          <p:spPr bwMode="auto">
            <a:xfrm>
              <a:off x="7086600" y="4038600"/>
              <a:ext cx="152400" cy="1676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7848600" y="3962400"/>
              <a:ext cx="53340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8610600" y="3962400"/>
              <a:ext cx="0" cy="1752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762000" y="2590800"/>
              <a:ext cx="2819400" cy="2895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2057400" y="2590800"/>
              <a:ext cx="0" cy="2895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762000" y="403860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1371600" y="41148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2057400" y="3505200"/>
              <a:ext cx="1524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49" name="Line 37"/>
            <p:cNvSpPr>
              <a:spLocks noChangeShapeType="1"/>
            </p:cNvSpPr>
            <p:nvPr/>
          </p:nvSpPr>
          <p:spPr bwMode="auto">
            <a:xfrm>
              <a:off x="2819400" y="2590800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>
              <a:off x="3200400" y="3505200"/>
              <a:ext cx="0" cy="198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1" name="Rectangle 39"/>
            <p:cNvSpPr>
              <a:spLocks noChangeArrowheads="1"/>
            </p:cNvSpPr>
            <p:nvPr/>
          </p:nvSpPr>
          <p:spPr bwMode="auto">
            <a:xfrm>
              <a:off x="1676400" y="42672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838200" y="5105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3" name="Rectangle 41"/>
            <p:cNvSpPr>
              <a:spLocks noChangeArrowheads="1"/>
            </p:cNvSpPr>
            <p:nvPr/>
          </p:nvSpPr>
          <p:spPr bwMode="auto">
            <a:xfrm>
              <a:off x="1066800" y="45720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4" name="Rectangle 42"/>
            <p:cNvSpPr>
              <a:spLocks noChangeArrowheads="1"/>
            </p:cNvSpPr>
            <p:nvPr/>
          </p:nvSpPr>
          <p:spPr bwMode="auto">
            <a:xfrm>
              <a:off x="914400" y="4343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5" name="Rectangle 43"/>
            <p:cNvSpPr>
              <a:spLocks noChangeArrowheads="1"/>
            </p:cNvSpPr>
            <p:nvPr/>
          </p:nvSpPr>
          <p:spPr bwMode="auto">
            <a:xfrm>
              <a:off x="990600" y="2819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6" name="Rectangle 44"/>
            <p:cNvSpPr>
              <a:spLocks noChangeArrowheads="1"/>
            </p:cNvSpPr>
            <p:nvPr/>
          </p:nvSpPr>
          <p:spPr bwMode="auto">
            <a:xfrm>
              <a:off x="1066800" y="49530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1752600" y="30480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1676400" y="4724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2667000" y="3962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2590800" y="44958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2286000" y="28956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2438400" y="30480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3" name="Rectangle 51"/>
            <p:cNvSpPr>
              <a:spLocks noChangeArrowheads="1"/>
            </p:cNvSpPr>
            <p:nvPr/>
          </p:nvSpPr>
          <p:spPr bwMode="auto">
            <a:xfrm>
              <a:off x="2590800" y="3200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4" name="Rectangle 52"/>
            <p:cNvSpPr>
              <a:spLocks noChangeArrowheads="1"/>
            </p:cNvSpPr>
            <p:nvPr/>
          </p:nvSpPr>
          <p:spPr bwMode="auto">
            <a:xfrm>
              <a:off x="3200400" y="43434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3352800" y="44958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2895600" y="27432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00400" y="3048000"/>
              <a:ext cx="228600" cy="76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968" name="Text Box 56"/>
            <p:cNvSpPr txBox="1">
              <a:spLocks noChangeArrowheads="1"/>
            </p:cNvSpPr>
            <p:nvPr/>
          </p:nvSpPr>
          <p:spPr bwMode="auto">
            <a:xfrm>
              <a:off x="1905000" y="5486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5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69" name="Text Box 57"/>
            <p:cNvSpPr txBox="1">
              <a:spLocks noChangeArrowheads="1"/>
            </p:cNvSpPr>
            <p:nvPr/>
          </p:nvSpPr>
          <p:spPr bwMode="auto">
            <a:xfrm>
              <a:off x="3048000" y="5486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8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2743200" y="5486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7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3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57200" y="33528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6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73" name="Text Box 6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 flipV="1">
              <a:off x="1371600" y="403860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762000" y="480060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352800" y="54102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x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 smtClean="0">
                  <a:latin typeface="Times New Roman" charset="0"/>
                </a:rPr>
                <a:t>y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762000" y="2286000"/>
              <a:ext cx="0" cy="457200"/>
            </a:xfrm>
            <a:prstGeom prst="line">
              <a:avLst/>
            </a:prstGeom>
            <a:ln w="3810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429000" y="5486400"/>
              <a:ext cx="381000" cy="0"/>
            </a:xfrm>
            <a:prstGeom prst="line">
              <a:avLst/>
            </a:prstGeom>
            <a:ln w="38100" cmpd="sng">
              <a:headEnd type="none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6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55038" cy="8461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External memory </a:t>
            </a:r>
            <a:r>
              <a:rPr lang="en-US" sz="4000" dirty="0" err="1"/>
              <a:t>kd</a:t>
            </a:r>
            <a:r>
              <a:rPr lang="en-US" sz="4000" dirty="0"/>
              <a:t>-trees (</a:t>
            </a:r>
            <a:r>
              <a:rPr lang="en-US" sz="4000" dirty="0" err="1"/>
              <a:t>kdB</a:t>
            </a:r>
            <a:r>
              <a:rPr lang="en-US" sz="4000" dirty="0"/>
              <a:t>-tree)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772400" cy="4303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Pack many interior nodes (forming a </a:t>
            </a:r>
            <a:r>
              <a:rPr lang="en-US" sz="2800" dirty="0" err="1"/>
              <a:t>subtree</a:t>
            </a:r>
            <a:r>
              <a:rPr lang="en-US" sz="2800" dirty="0"/>
              <a:t>) into a block using BFS-</a:t>
            </a:r>
            <a:r>
              <a:rPr lang="en-US" sz="2800" dirty="0" err="1"/>
              <a:t>travesal</a:t>
            </a:r>
            <a:r>
              <a:rPr lang="en-US" sz="2800" dirty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it may not be feasible to group nodes at lower level into a block productively.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Many interesting papers on how to optimally pack nodes into blocks recently published.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Similar to B-tree, tree nodes split many ways instead of two ways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insertion becomes quite complex and expensive.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 storage utilization guarantee since when a higher level node splits, the split has to be propagated all the way to leaf level resulting in many empty blocks.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38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LSD-tree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Local Split Decision – tree</a:t>
            </a:r>
          </a:p>
          <a:p>
            <a:pPr>
              <a:lnSpc>
                <a:spcPct val="90000"/>
              </a:lnSpc>
            </a:pPr>
            <a:r>
              <a:rPr lang="en-US"/>
              <a:t>Use kd-tree to partition the space. Each partition contains up to B points. The kd-tree is stored in main-memory.</a:t>
            </a:r>
          </a:p>
          <a:p>
            <a:pPr>
              <a:lnSpc>
                <a:spcPct val="90000"/>
              </a:lnSpc>
            </a:pPr>
            <a:r>
              <a:rPr lang="en-US"/>
              <a:t>If the kd-tree (directory) is large, we store a sub-tree on disk </a:t>
            </a:r>
          </a:p>
          <a:p>
            <a:pPr>
              <a:lnSpc>
                <a:spcPct val="90000"/>
              </a:lnSpc>
            </a:pPr>
            <a:r>
              <a:rPr lang="en-US"/>
              <a:t>Goal: the structure must remain balanced: external balancing property</a:t>
            </a:r>
          </a:p>
        </p:txBody>
      </p:sp>
    </p:spTree>
    <p:extLst>
      <p:ext uri="{BB962C8B-B14F-4D97-AF65-F5344CB8AC3E}">
        <p14:creationId xmlns:p14="http://schemas.microsoft.com/office/powerpoint/2010/main" val="20494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Example: LSD-tree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400425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0" y="1752600"/>
          <a:ext cx="4064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r:id="rId3" imgW="3118104" imgH="3262884" progId="Word.Document.8">
                  <p:embed/>
                </p:oleObj>
              </mc:Choice>
              <mc:Fallback>
                <p:oleObj r:id="rId3" imgW="3118104" imgH="3262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52600"/>
                        <a:ext cx="4064000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924175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657600" y="2667000"/>
          <a:ext cx="54864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cument" r:id="rId6" imgW="4387596" imgH="1981200" progId="Word.Document.8">
                  <p:embed/>
                </p:oleObj>
              </mc:Choice>
              <mc:Fallback>
                <p:oleObj name="Document" r:id="rId6" imgW="4387596" imgH="1981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5486400" cy="284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159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LSD-tree: main 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strategies:</a:t>
            </a:r>
          </a:p>
          <a:p>
            <a:pPr lvl="1"/>
            <a:r>
              <a:rPr lang="en-US"/>
              <a:t>Data dependent </a:t>
            </a:r>
          </a:p>
          <a:p>
            <a:pPr lvl="1"/>
            <a:r>
              <a:rPr lang="en-US"/>
              <a:t>Distribution dependent</a:t>
            </a:r>
          </a:p>
          <a:p>
            <a:r>
              <a:rPr lang="en-US"/>
              <a:t>Paging algorithm</a:t>
            </a:r>
          </a:p>
          <a:p>
            <a:r>
              <a:rPr lang="en-US"/>
              <a:t>Two types of splits: bucket splits and internal node splits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0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</a:t>
            </a:r>
            <a:r>
              <a:rPr lang="en-US" dirty="0" smtClean="0"/>
              <a:t>Indexing (MDI)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772400" cy="1524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/>
              <a:t>The Problem;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Given </a:t>
            </a:r>
            <a:r>
              <a:rPr lang="en-US" sz="2400" dirty="0"/>
              <a:t>a point set and a rectangular query, find the points enclosed in the query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allow insertions/deletions on 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2200" y="3962400"/>
            <a:ext cx="3490913" cy="1785938"/>
            <a:chOff x="1828800" y="3886200"/>
            <a:chExt cx="3490913" cy="1785938"/>
          </a:xfrm>
        </p:grpSpPr>
        <p:sp>
          <p:nvSpPr>
            <p:cNvPr id="13316" name="Oval 4"/>
            <p:cNvSpPr>
              <a:spLocks noChangeArrowheads="1"/>
            </p:cNvSpPr>
            <p:nvPr/>
          </p:nvSpPr>
          <p:spPr bwMode="auto">
            <a:xfrm>
              <a:off x="1828800" y="4343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2438400" y="4114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905000" y="533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2895600" y="4648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3505200" y="4572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3733800" y="4876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Oval 10"/>
            <p:cNvSpPr>
              <a:spLocks noChangeArrowheads="1"/>
            </p:cNvSpPr>
            <p:nvPr/>
          </p:nvSpPr>
          <p:spPr bwMode="auto">
            <a:xfrm>
              <a:off x="2743200" y="4419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Oval 11"/>
            <p:cNvSpPr>
              <a:spLocks noChangeArrowheads="1"/>
            </p:cNvSpPr>
            <p:nvPr/>
          </p:nvSpPr>
          <p:spPr bwMode="auto">
            <a:xfrm>
              <a:off x="3886200" y="5181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3810000" y="4495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3"/>
            <p:cNvSpPr>
              <a:spLocks noChangeArrowheads="1"/>
            </p:cNvSpPr>
            <p:nvPr/>
          </p:nvSpPr>
          <p:spPr bwMode="auto">
            <a:xfrm>
              <a:off x="3200400" y="38862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Oval 14"/>
            <p:cNvSpPr>
              <a:spLocks noChangeArrowheads="1"/>
            </p:cNvSpPr>
            <p:nvPr/>
          </p:nvSpPr>
          <p:spPr bwMode="auto">
            <a:xfrm>
              <a:off x="2438400" y="5105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3200400" y="5334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3962400" y="3962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724400" y="4876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Oval 18"/>
            <p:cNvSpPr>
              <a:spLocks noChangeArrowheads="1"/>
            </p:cNvSpPr>
            <p:nvPr/>
          </p:nvSpPr>
          <p:spPr bwMode="auto">
            <a:xfrm>
              <a:off x="4495800" y="4191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3352800" y="4267200"/>
              <a:ext cx="9144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4327525" y="5214938"/>
              <a:ext cx="992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3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Multidimensional Indexing Structures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51" y="1683327"/>
            <a:ext cx="8229600" cy="41840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Multidimensional </a:t>
            </a:r>
            <a:r>
              <a:rPr lang="en-US" b="1" dirty="0"/>
              <a:t>Hashing</a:t>
            </a:r>
            <a:r>
              <a:rPr lang="en-US" dirty="0"/>
              <a:t>: Grid File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Exponential </a:t>
            </a:r>
            <a:r>
              <a:rPr lang="en-US" dirty="0" smtClean="0"/>
              <a:t>growth </a:t>
            </a:r>
            <a:r>
              <a:rPr lang="en-US" dirty="0"/>
              <a:t>of the directory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Hierarchical methods</a:t>
            </a:r>
            <a:r>
              <a:rPr lang="en-US" dirty="0" smtClean="0"/>
              <a:t>: tree based MDI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Storing in external memory is tricky</a:t>
            </a:r>
          </a:p>
          <a:p>
            <a:pPr>
              <a:lnSpc>
                <a:spcPct val="90000"/>
              </a:lnSpc>
            </a:pPr>
            <a:r>
              <a:rPr lang="en-US" b="1" dirty="0"/>
              <a:t>Space Filling Curves</a:t>
            </a:r>
            <a:r>
              <a:rPr lang="en-US" dirty="0"/>
              <a:t>: Z-ordering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Map points from 2-dimensions to 1-dimension. Use a B+-tree to index the 1-dimensional points</a:t>
            </a:r>
          </a:p>
        </p:txBody>
      </p:sp>
    </p:spTree>
    <p:extLst>
      <p:ext uri="{BB962C8B-B14F-4D97-AF65-F5344CB8AC3E}">
        <p14:creationId xmlns:p14="http://schemas.microsoft.com/office/powerpoint/2010/main" val="360442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R-Tree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R-tree is a tree-structured index that remains balanced on inserts and deletes.</a:t>
            </a:r>
          </a:p>
          <a:p>
            <a:r>
              <a:rPr lang="en-US" dirty="0"/>
              <a:t>Each key stored in a leaf entry is intuitively a </a:t>
            </a:r>
            <a:r>
              <a:rPr lang="en-US" dirty="0">
                <a:solidFill>
                  <a:schemeClr val="accent2"/>
                </a:solidFill>
              </a:rPr>
              <a:t>box</a:t>
            </a:r>
            <a:r>
              <a:rPr lang="en-US" dirty="0"/>
              <a:t>, or collection of </a:t>
            </a:r>
            <a:r>
              <a:rPr lang="en-US" dirty="0">
                <a:solidFill>
                  <a:schemeClr val="accent2"/>
                </a:solidFill>
              </a:rPr>
              <a:t>intervals</a:t>
            </a:r>
            <a:r>
              <a:rPr lang="en-US" dirty="0"/>
              <a:t>, with one interval per dimension.</a:t>
            </a:r>
          </a:p>
          <a:p>
            <a:r>
              <a:rPr lang="en-US" dirty="0"/>
              <a:t>Example in 2-D:</a:t>
            </a:r>
          </a:p>
        </p:txBody>
      </p: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4191000" y="3810000"/>
            <a:ext cx="4816475" cy="2667000"/>
            <a:chOff x="2640" y="2390"/>
            <a:chExt cx="3034" cy="1680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3216" y="4032"/>
              <a:ext cx="16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2640" y="3168"/>
              <a:ext cx="576" cy="8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2640" y="3168"/>
              <a:ext cx="16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4272" y="3168"/>
              <a:ext cx="576" cy="8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782" y="378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2918" y="344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 flipV="1">
              <a:off x="2688" y="2688"/>
              <a:ext cx="1008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V="1">
              <a:off x="3216" y="2688"/>
              <a:ext cx="480" cy="13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696" y="2688"/>
              <a:ext cx="576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3696" y="2688"/>
              <a:ext cx="1152" cy="13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076" y="3268"/>
              <a:ext cx="136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16" y="3412"/>
              <a:ext cx="4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460" y="3556"/>
              <a:ext cx="568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3412" y="3892"/>
              <a:ext cx="40" cy="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940" y="3412"/>
              <a:ext cx="40" cy="3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4228" y="3796"/>
              <a:ext cx="136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4036" y="3316"/>
              <a:ext cx="18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Arc 21"/>
            <p:cNvSpPr>
              <a:spLocks/>
            </p:cNvSpPr>
            <p:nvPr/>
          </p:nvSpPr>
          <p:spPr bwMode="auto">
            <a:xfrm>
              <a:off x="3696" y="2544"/>
              <a:ext cx="336" cy="14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6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21599"/>
                  </a:moveTo>
                  <a:cubicBezTo>
                    <a:pt x="-1" y="9695"/>
                    <a:pt x="9631" y="35"/>
                    <a:pt x="21536" y="0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95"/>
                    <a:pt x="9631" y="35"/>
                    <a:pt x="21536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4166" y="2390"/>
              <a:ext cx="76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Root of</a:t>
              </a:r>
            </a:p>
            <a:p>
              <a:r>
                <a:rPr lang="en-US" b="1">
                  <a:solidFill>
                    <a:schemeClr val="accent2"/>
                  </a:solidFill>
                </a:rPr>
                <a:t>R Tree</a:t>
              </a:r>
            </a:p>
          </p:txBody>
        </p:sp>
        <p:sp>
          <p:nvSpPr>
            <p:cNvPr id="12311" name="Arc 23"/>
            <p:cNvSpPr>
              <a:spLocks/>
            </p:cNvSpPr>
            <p:nvPr/>
          </p:nvSpPr>
          <p:spPr bwMode="auto">
            <a:xfrm>
              <a:off x="4463" y="3456"/>
              <a:ext cx="625" cy="144"/>
            </a:xfrm>
            <a:custGeom>
              <a:avLst/>
              <a:gdLst>
                <a:gd name="G0" fmla="+- 35 0 0"/>
                <a:gd name="G1" fmla="+- 21600 0 0"/>
                <a:gd name="G2" fmla="+- 21600 0 0"/>
                <a:gd name="T0" fmla="*/ 0 w 21635"/>
                <a:gd name="T1" fmla="*/ 0 h 21600"/>
                <a:gd name="T2" fmla="*/ 21635 w 21635"/>
                <a:gd name="T3" fmla="*/ 21600 h 21600"/>
                <a:gd name="T4" fmla="*/ 35 w 2163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5" h="21600" fill="none" extrusionOk="0">
                  <a:moveTo>
                    <a:pt x="0" y="0"/>
                  </a:moveTo>
                  <a:cubicBezTo>
                    <a:pt x="11" y="0"/>
                    <a:pt x="23" y="-1"/>
                    <a:pt x="35" y="-1"/>
                  </a:cubicBezTo>
                  <a:cubicBezTo>
                    <a:pt x="11964" y="-1"/>
                    <a:pt x="21635" y="9670"/>
                    <a:pt x="21635" y="21600"/>
                  </a:cubicBezTo>
                </a:path>
                <a:path w="21635" h="21600" stroke="0" extrusionOk="0">
                  <a:moveTo>
                    <a:pt x="0" y="0"/>
                  </a:moveTo>
                  <a:cubicBezTo>
                    <a:pt x="11" y="0"/>
                    <a:pt x="23" y="-1"/>
                    <a:pt x="35" y="-1"/>
                  </a:cubicBezTo>
                  <a:cubicBezTo>
                    <a:pt x="11964" y="-1"/>
                    <a:pt x="21635" y="9670"/>
                    <a:pt x="21635" y="21600"/>
                  </a:cubicBezTo>
                  <a:lnTo>
                    <a:pt x="3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5126" y="3494"/>
              <a:ext cx="5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tx1"/>
                  </a:solidFill>
                </a:rPr>
                <a:t>Leaf </a:t>
              </a:r>
            </a:p>
            <a:p>
              <a:r>
                <a:rPr lang="en-US" b="1">
                  <a:solidFill>
                    <a:schemeClr val="tx1"/>
                  </a:solidFill>
                </a:rPr>
                <a:t>level</a:t>
              </a:r>
            </a:p>
          </p:txBody>
        </p:sp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3700" y="2644"/>
              <a:ext cx="40" cy="4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14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of an R-Tree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30200" y="4140200"/>
            <a:ext cx="7721600" cy="2311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939800" y="1930400"/>
            <a:ext cx="4292600" cy="37592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092200" y="2463800"/>
            <a:ext cx="1778000" cy="1244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082800" y="2006600"/>
            <a:ext cx="1854200" cy="35306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064000" y="2387600"/>
            <a:ext cx="1092200" cy="25400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82600" y="4902200"/>
            <a:ext cx="2692400" cy="13970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435600" y="4292600"/>
            <a:ext cx="2463800" cy="18542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244600" y="2844800"/>
            <a:ext cx="711200" cy="7112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235200" y="2616200"/>
            <a:ext cx="482600" cy="4826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2159000" y="3225800"/>
            <a:ext cx="635000" cy="406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302000" y="2195513"/>
            <a:ext cx="531813" cy="323215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2235200" y="3911600"/>
            <a:ext cx="1320800" cy="787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1549400" y="5054600"/>
            <a:ext cx="1397000" cy="9398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711200" y="5816600"/>
            <a:ext cx="711200" cy="406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588000" y="4826000"/>
            <a:ext cx="2159000" cy="5588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121400" y="4445000"/>
            <a:ext cx="787400" cy="1549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654800" y="5130800"/>
            <a:ext cx="939800" cy="7112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521200" y="2540000"/>
            <a:ext cx="558800" cy="22352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140200" y="2997200"/>
            <a:ext cx="558800" cy="787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1279525" y="28495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R8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2193925" y="26209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R9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2193925" y="32305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R10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260725" y="22399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R11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2270125" y="39925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R12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5546725" y="49069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R17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6232525" y="45259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R18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6689725" y="52879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R19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479925" y="25447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R13</a:t>
            </a:r>
          </a:p>
        </p:txBody>
      </p:sp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4098925" y="30781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R14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746125" y="58213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R15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584325" y="5135563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rgbClr val="FDFD24"/>
                </a:solidFill>
              </a:rPr>
              <a:t>R16</a:t>
            </a:r>
          </a:p>
        </p:txBody>
      </p:sp>
      <p:sp>
        <p:nvSpPr>
          <p:cNvPr id="14370" name="Freeform 34"/>
          <p:cNvSpPr>
            <a:spLocks/>
          </p:cNvSpPr>
          <p:nvPr/>
        </p:nvSpPr>
        <p:spPr bwMode="auto">
          <a:xfrm>
            <a:off x="1295400" y="2901950"/>
            <a:ext cx="617538" cy="630238"/>
          </a:xfrm>
          <a:custGeom>
            <a:avLst/>
            <a:gdLst>
              <a:gd name="T0" fmla="*/ 0 w 389"/>
              <a:gd name="T1" fmla="*/ 236 h 397"/>
              <a:gd name="T2" fmla="*/ 45 w 389"/>
              <a:gd name="T3" fmla="*/ 246 h 397"/>
              <a:gd name="T4" fmla="*/ 77 w 389"/>
              <a:gd name="T5" fmla="*/ 236 h 397"/>
              <a:gd name="T6" fmla="*/ 99 w 389"/>
              <a:gd name="T7" fmla="*/ 236 h 397"/>
              <a:gd name="T8" fmla="*/ 131 w 389"/>
              <a:gd name="T9" fmla="*/ 246 h 397"/>
              <a:gd name="T10" fmla="*/ 163 w 389"/>
              <a:gd name="T11" fmla="*/ 246 h 397"/>
              <a:gd name="T12" fmla="*/ 185 w 389"/>
              <a:gd name="T13" fmla="*/ 257 h 397"/>
              <a:gd name="T14" fmla="*/ 217 w 389"/>
              <a:gd name="T15" fmla="*/ 257 h 397"/>
              <a:gd name="T16" fmla="*/ 249 w 389"/>
              <a:gd name="T17" fmla="*/ 257 h 397"/>
              <a:gd name="T18" fmla="*/ 281 w 389"/>
              <a:gd name="T19" fmla="*/ 246 h 397"/>
              <a:gd name="T20" fmla="*/ 313 w 389"/>
              <a:gd name="T21" fmla="*/ 236 h 397"/>
              <a:gd name="T22" fmla="*/ 302 w 389"/>
              <a:gd name="T23" fmla="*/ 214 h 397"/>
              <a:gd name="T24" fmla="*/ 313 w 389"/>
              <a:gd name="T25" fmla="*/ 182 h 397"/>
              <a:gd name="T26" fmla="*/ 313 w 389"/>
              <a:gd name="T27" fmla="*/ 150 h 397"/>
              <a:gd name="T28" fmla="*/ 313 w 389"/>
              <a:gd name="T29" fmla="*/ 128 h 397"/>
              <a:gd name="T30" fmla="*/ 313 w 389"/>
              <a:gd name="T31" fmla="*/ 96 h 397"/>
              <a:gd name="T32" fmla="*/ 313 w 389"/>
              <a:gd name="T33" fmla="*/ 64 h 397"/>
              <a:gd name="T34" fmla="*/ 292 w 389"/>
              <a:gd name="T35" fmla="*/ 32 h 397"/>
              <a:gd name="T36" fmla="*/ 281 w 389"/>
              <a:gd name="T37" fmla="*/ 0 h 397"/>
              <a:gd name="T38" fmla="*/ 313 w 389"/>
              <a:gd name="T39" fmla="*/ 0 h 397"/>
              <a:gd name="T40" fmla="*/ 324 w 389"/>
              <a:gd name="T41" fmla="*/ 32 h 397"/>
              <a:gd name="T42" fmla="*/ 345 w 389"/>
              <a:gd name="T43" fmla="*/ 54 h 397"/>
              <a:gd name="T44" fmla="*/ 367 w 389"/>
              <a:gd name="T45" fmla="*/ 64 h 397"/>
              <a:gd name="T46" fmla="*/ 377 w 389"/>
              <a:gd name="T47" fmla="*/ 86 h 397"/>
              <a:gd name="T48" fmla="*/ 388 w 389"/>
              <a:gd name="T49" fmla="*/ 118 h 397"/>
              <a:gd name="T50" fmla="*/ 388 w 389"/>
              <a:gd name="T51" fmla="*/ 150 h 397"/>
              <a:gd name="T52" fmla="*/ 388 w 389"/>
              <a:gd name="T53" fmla="*/ 182 h 397"/>
              <a:gd name="T54" fmla="*/ 377 w 389"/>
              <a:gd name="T55" fmla="*/ 214 h 397"/>
              <a:gd name="T56" fmla="*/ 377 w 389"/>
              <a:gd name="T57" fmla="*/ 236 h 397"/>
              <a:gd name="T58" fmla="*/ 367 w 389"/>
              <a:gd name="T59" fmla="*/ 268 h 397"/>
              <a:gd name="T60" fmla="*/ 356 w 389"/>
              <a:gd name="T61" fmla="*/ 300 h 397"/>
              <a:gd name="T62" fmla="*/ 334 w 389"/>
              <a:gd name="T63" fmla="*/ 321 h 397"/>
              <a:gd name="T64" fmla="*/ 334 w 389"/>
              <a:gd name="T65" fmla="*/ 343 h 397"/>
              <a:gd name="T66" fmla="*/ 324 w 389"/>
              <a:gd name="T67" fmla="*/ 375 h 397"/>
              <a:gd name="T68" fmla="*/ 302 w 389"/>
              <a:gd name="T69" fmla="*/ 396 h 397"/>
              <a:gd name="T70" fmla="*/ 270 w 389"/>
              <a:gd name="T71" fmla="*/ 386 h 397"/>
              <a:gd name="T72" fmla="*/ 238 w 389"/>
              <a:gd name="T73" fmla="*/ 375 h 397"/>
              <a:gd name="T74" fmla="*/ 206 w 389"/>
              <a:gd name="T75" fmla="*/ 375 h 397"/>
              <a:gd name="T76" fmla="*/ 174 w 389"/>
              <a:gd name="T77" fmla="*/ 364 h 397"/>
              <a:gd name="T78" fmla="*/ 152 w 389"/>
              <a:gd name="T79" fmla="*/ 364 h 397"/>
              <a:gd name="T80" fmla="*/ 120 w 389"/>
              <a:gd name="T81" fmla="*/ 364 h 397"/>
              <a:gd name="T82" fmla="*/ 88 w 389"/>
              <a:gd name="T83" fmla="*/ 364 h 397"/>
              <a:gd name="T84" fmla="*/ 56 w 389"/>
              <a:gd name="T85" fmla="*/ 332 h 397"/>
              <a:gd name="T86" fmla="*/ 35 w 389"/>
              <a:gd name="T87" fmla="*/ 300 h 397"/>
              <a:gd name="T88" fmla="*/ 0 w 389"/>
              <a:gd name="T89" fmla="*/ 236 h 397"/>
              <a:gd name="T90" fmla="*/ 0 w 389"/>
              <a:gd name="T91" fmla="*/ 23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974725" y="19351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4098925" y="58975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4373" name="Rectangle 37"/>
          <p:cNvSpPr>
            <a:spLocks noChangeArrowheads="1"/>
          </p:cNvSpPr>
          <p:nvPr/>
        </p:nvSpPr>
        <p:spPr bwMode="auto">
          <a:xfrm>
            <a:off x="1127125" y="24685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4374" name="Rectangle 38"/>
          <p:cNvSpPr>
            <a:spLocks noChangeArrowheads="1"/>
          </p:cNvSpPr>
          <p:nvPr/>
        </p:nvSpPr>
        <p:spPr bwMode="auto">
          <a:xfrm>
            <a:off x="2041525" y="20113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4375" name="Rectangle 39"/>
          <p:cNvSpPr>
            <a:spLocks noChangeArrowheads="1"/>
          </p:cNvSpPr>
          <p:nvPr/>
        </p:nvSpPr>
        <p:spPr bwMode="auto">
          <a:xfrm>
            <a:off x="4022725" y="24685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14376" name="Rectangle 40"/>
          <p:cNvSpPr>
            <a:spLocks noChangeArrowheads="1"/>
          </p:cNvSpPr>
          <p:nvPr/>
        </p:nvSpPr>
        <p:spPr bwMode="auto">
          <a:xfrm>
            <a:off x="441325" y="49831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5394325" y="429736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5664200" y="1168400"/>
            <a:ext cx="558800" cy="40640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3"/>
          <p:cNvSpPr>
            <a:spLocks noChangeArrowheads="1"/>
          </p:cNvSpPr>
          <p:nvPr/>
        </p:nvSpPr>
        <p:spPr bwMode="auto">
          <a:xfrm>
            <a:off x="5664200" y="1778000"/>
            <a:ext cx="558800" cy="406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4"/>
          <p:cNvSpPr>
            <a:spLocks noChangeArrowheads="1"/>
          </p:cNvSpPr>
          <p:nvPr/>
        </p:nvSpPr>
        <p:spPr bwMode="auto">
          <a:xfrm>
            <a:off x="6461125" y="1127125"/>
            <a:ext cx="159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Leaf entry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6477000" y="1660525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Index entry</a:t>
            </a:r>
          </a:p>
        </p:txBody>
      </p:sp>
      <p:sp>
        <p:nvSpPr>
          <p:cNvPr id="14382" name="Freeform 46"/>
          <p:cNvSpPr>
            <a:spLocks/>
          </p:cNvSpPr>
          <p:nvPr/>
        </p:nvSpPr>
        <p:spPr bwMode="auto">
          <a:xfrm>
            <a:off x="5638800" y="2368550"/>
            <a:ext cx="617538" cy="630238"/>
          </a:xfrm>
          <a:custGeom>
            <a:avLst/>
            <a:gdLst>
              <a:gd name="T0" fmla="*/ 0 w 389"/>
              <a:gd name="T1" fmla="*/ 236 h 397"/>
              <a:gd name="T2" fmla="*/ 45 w 389"/>
              <a:gd name="T3" fmla="*/ 246 h 397"/>
              <a:gd name="T4" fmla="*/ 77 w 389"/>
              <a:gd name="T5" fmla="*/ 236 h 397"/>
              <a:gd name="T6" fmla="*/ 99 w 389"/>
              <a:gd name="T7" fmla="*/ 236 h 397"/>
              <a:gd name="T8" fmla="*/ 131 w 389"/>
              <a:gd name="T9" fmla="*/ 246 h 397"/>
              <a:gd name="T10" fmla="*/ 163 w 389"/>
              <a:gd name="T11" fmla="*/ 246 h 397"/>
              <a:gd name="T12" fmla="*/ 185 w 389"/>
              <a:gd name="T13" fmla="*/ 257 h 397"/>
              <a:gd name="T14" fmla="*/ 217 w 389"/>
              <a:gd name="T15" fmla="*/ 257 h 397"/>
              <a:gd name="T16" fmla="*/ 249 w 389"/>
              <a:gd name="T17" fmla="*/ 257 h 397"/>
              <a:gd name="T18" fmla="*/ 281 w 389"/>
              <a:gd name="T19" fmla="*/ 246 h 397"/>
              <a:gd name="T20" fmla="*/ 313 w 389"/>
              <a:gd name="T21" fmla="*/ 236 h 397"/>
              <a:gd name="T22" fmla="*/ 302 w 389"/>
              <a:gd name="T23" fmla="*/ 214 h 397"/>
              <a:gd name="T24" fmla="*/ 313 w 389"/>
              <a:gd name="T25" fmla="*/ 182 h 397"/>
              <a:gd name="T26" fmla="*/ 313 w 389"/>
              <a:gd name="T27" fmla="*/ 150 h 397"/>
              <a:gd name="T28" fmla="*/ 313 w 389"/>
              <a:gd name="T29" fmla="*/ 128 h 397"/>
              <a:gd name="T30" fmla="*/ 313 w 389"/>
              <a:gd name="T31" fmla="*/ 96 h 397"/>
              <a:gd name="T32" fmla="*/ 313 w 389"/>
              <a:gd name="T33" fmla="*/ 64 h 397"/>
              <a:gd name="T34" fmla="*/ 292 w 389"/>
              <a:gd name="T35" fmla="*/ 32 h 397"/>
              <a:gd name="T36" fmla="*/ 281 w 389"/>
              <a:gd name="T37" fmla="*/ 0 h 397"/>
              <a:gd name="T38" fmla="*/ 313 w 389"/>
              <a:gd name="T39" fmla="*/ 0 h 397"/>
              <a:gd name="T40" fmla="*/ 324 w 389"/>
              <a:gd name="T41" fmla="*/ 32 h 397"/>
              <a:gd name="T42" fmla="*/ 345 w 389"/>
              <a:gd name="T43" fmla="*/ 54 h 397"/>
              <a:gd name="T44" fmla="*/ 367 w 389"/>
              <a:gd name="T45" fmla="*/ 64 h 397"/>
              <a:gd name="T46" fmla="*/ 377 w 389"/>
              <a:gd name="T47" fmla="*/ 86 h 397"/>
              <a:gd name="T48" fmla="*/ 388 w 389"/>
              <a:gd name="T49" fmla="*/ 118 h 397"/>
              <a:gd name="T50" fmla="*/ 388 w 389"/>
              <a:gd name="T51" fmla="*/ 150 h 397"/>
              <a:gd name="T52" fmla="*/ 388 w 389"/>
              <a:gd name="T53" fmla="*/ 182 h 397"/>
              <a:gd name="T54" fmla="*/ 377 w 389"/>
              <a:gd name="T55" fmla="*/ 214 h 397"/>
              <a:gd name="T56" fmla="*/ 377 w 389"/>
              <a:gd name="T57" fmla="*/ 236 h 397"/>
              <a:gd name="T58" fmla="*/ 367 w 389"/>
              <a:gd name="T59" fmla="*/ 268 h 397"/>
              <a:gd name="T60" fmla="*/ 356 w 389"/>
              <a:gd name="T61" fmla="*/ 300 h 397"/>
              <a:gd name="T62" fmla="*/ 334 w 389"/>
              <a:gd name="T63" fmla="*/ 321 h 397"/>
              <a:gd name="T64" fmla="*/ 334 w 389"/>
              <a:gd name="T65" fmla="*/ 343 h 397"/>
              <a:gd name="T66" fmla="*/ 324 w 389"/>
              <a:gd name="T67" fmla="*/ 375 h 397"/>
              <a:gd name="T68" fmla="*/ 302 w 389"/>
              <a:gd name="T69" fmla="*/ 396 h 397"/>
              <a:gd name="T70" fmla="*/ 270 w 389"/>
              <a:gd name="T71" fmla="*/ 386 h 397"/>
              <a:gd name="T72" fmla="*/ 238 w 389"/>
              <a:gd name="T73" fmla="*/ 375 h 397"/>
              <a:gd name="T74" fmla="*/ 206 w 389"/>
              <a:gd name="T75" fmla="*/ 375 h 397"/>
              <a:gd name="T76" fmla="*/ 174 w 389"/>
              <a:gd name="T77" fmla="*/ 364 h 397"/>
              <a:gd name="T78" fmla="*/ 152 w 389"/>
              <a:gd name="T79" fmla="*/ 364 h 397"/>
              <a:gd name="T80" fmla="*/ 120 w 389"/>
              <a:gd name="T81" fmla="*/ 364 h 397"/>
              <a:gd name="T82" fmla="*/ 88 w 389"/>
              <a:gd name="T83" fmla="*/ 364 h 397"/>
              <a:gd name="T84" fmla="*/ 56 w 389"/>
              <a:gd name="T85" fmla="*/ 332 h 397"/>
              <a:gd name="T86" fmla="*/ 35 w 389"/>
              <a:gd name="T87" fmla="*/ 300 h 397"/>
              <a:gd name="T88" fmla="*/ 0 w 389"/>
              <a:gd name="T89" fmla="*/ 236 h 397"/>
              <a:gd name="T90" fmla="*/ 0 w 389"/>
              <a:gd name="T91" fmla="*/ 23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89" h="397">
                <a:moveTo>
                  <a:pt x="0" y="236"/>
                </a:moveTo>
                <a:lnTo>
                  <a:pt x="45" y="246"/>
                </a:lnTo>
                <a:lnTo>
                  <a:pt x="77" y="236"/>
                </a:lnTo>
                <a:lnTo>
                  <a:pt x="99" y="236"/>
                </a:lnTo>
                <a:lnTo>
                  <a:pt x="131" y="246"/>
                </a:lnTo>
                <a:lnTo>
                  <a:pt x="163" y="246"/>
                </a:lnTo>
                <a:lnTo>
                  <a:pt x="185" y="257"/>
                </a:lnTo>
                <a:lnTo>
                  <a:pt x="217" y="257"/>
                </a:lnTo>
                <a:lnTo>
                  <a:pt x="249" y="257"/>
                </a:lnTo>
                <a:lnTo>
                  <a:pt x="281" y="246"/>
                </a:lnTo>
                <a:lnTo>
                  <a:pt x="313" y="236"/>
                </a:lnTo>
                <a:lnTo>
                  <a:pt x="302" y="214"/>
                </a:lnTo>
                <a:lnTo>
                  <a:pt x="313" y="182"/>
                </a:lnTo>
                <a:lnTo>
                  <a:pt x="313" y="150"/>
                </a:lnTo>
                <a:lnTo>
                  <a:pt x="313" y="128"/>
                </a:lnTo>
                <a:lnTo>
                  <a:pt x="313" y="96"/>
                </a:lnTo>
                <a:lnTo>
                  <a:pt x="313" y="64"/>
                </a:lnTo>
                <a:lnTo>
                  <a:pt x="292" y="32"/>
                </a:lnTo>
                <a:lnTo>
                  <a:pt x="281" y="0"/>
                </a:lnTo>
                <a:lnTo>
                  <a:pt x="313" y="0"/>
                </a:lnTo>
                <a:lnTo>
                  <a:pt x="324" y="32"/>
                </a:lnTo>
                <a:lnTo>
                  <a:pt x="345" y="54"/>
                </a:lnTo>
                <a:lnTo>
                  <a:pt x="367" y="64"/>
                </a:lnTo>
                <a:lnTo>
                  <a:pt x="377" y="86"/>
                </a:lnTo>
                <a:lnTo>
                  <a:pt x="388" y="118"/>
                </a:lnTo>
                <a:lnTo>
                  <a:pt x="388" y="150"/>
                </a:lnTo>
                <a:lnTo>
                  <a:pt x="388" y="182"/>
                </a:lnTo>
                <a:lnTo>
                  <a:pt x="377" y="214"/>
                </a:lnTo>
                <a:lnTo>
                  <a:pt x="377" y="236"/>
                </a:lnTo>
                <a:lnTo>
                  <a:pt x="367" y="268"/>
                </a:lnTo>
                <a:lnTo>
                  <a:pt x="356" y="300"/>
                </a:lnTo>
                <a:lnTo>
                  <a:pt x="334" y="321"/>
                </a:lnTo>
                <a:lnTo>
                  <a:pt x="334" y="343"/>
                </a:lnTo>
                <a:lnTo>
                  <a:pt x="324" y="375"/>
                </a:lnTo>
                <a:lnTo>
                  <a:pt x="302" y="396"/>
                </a:lnTo>
                <a:lnTo>
                  <a:pt x="270" y="386"/>
                </a:lnTo>
                <a:lnTo>
                  <a:pt x="238" y="375"/>
                </a:lnTo>
                <a:lnTo>
                  <a:pt x="206" y="375"/>
                </a:lnTo>
                <a:lnTo>
                  <a:pt x="174" y="364"/>
                </a:lnTo>
                <a:lnTo>
                  <a:pt x="152" y="364"/>
                </a:lnTo>
                <a:lnTo>
                  <a:pt x="120" y="364"/>
                </a:lnTo>
                <a:lnTo>
                  <a:pt x="88" y="364"/>
                </a:lnTo>
                <a:lnTo>
                  <a:pt x="56" y="332"/>
                </a:lnTo>
                <a:lnTo>
                  <a:pt x="35" y="300"/>
                </a:lnTo>
                <a:lnTo>
                  <a:pt x="0" y="236"/>
                </a:lnTo>
                <a:lnTo>
                  <a:pt x="0" y="236"/>
                </a:lnTo>
              </a:path>
            </a:pathLst>
          </a:custGeom>
          <a:solidFill>
            <a:srgbClr val="FDFD24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462713" y="2193925"/>
            <a:ext cx="2622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Spatial object</a:t>
            </a:r>
          </a:p>
          <a:p>
            <a:r>
              <a:rPr lang="en-US" b="1" dirty="0">
                <a:solidFill>
                  <a:schemeClr val="tx1"/>
                </a:solidFill>
              </a:rPr>
              <a:t>approximated by </a:t>
            </a:r>
          </a:p>
          <a:p>
            <a:r>
              <a:rPr lang="en-US" b="1" dirty="0">
                <a:solidFill>
                  <a:schemeClr val="tx1"/>
                </a:solidFill>
              </a:rPr>
              <a:t>bounding box R8</a:t>
            </a:r>
          </a:p>
        </p:txBody>
      </p:sp>
    </p:spTree>
    <p:extLst>
      <p:ext uri="{BB962C8B-B14F-4D97-AF65-F5344CB8AC3E}">
        <p14:creationId xmlns:p14="http://schemas.microsoft.com/office/powerpoint/2010/main" val="413031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R-Tree Properties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/>
              <a:t>Leaf entry = &lt; n-dimensional box, </a:t>
            </a:r>
            <a:r>
              <a:rPr lang="en-US" dirty="0" smtClean="0"/>
              <a:t>Record ID 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This is Alternative (2), with </a:t>
            </a:r>
            <a:r>
              <a:rPr lang="en-US" i="1" dirty="0"/>
              <a:t>key value</a:t>
            </a:r>
            <a:r>
              <a:rPr lang="en-US" dirty="0"/>
              <a:t> being a box.</a:t>
            </a:r>
          </a:p>
          <a:p>
            <a:pPr lvl="1"/>
            <a:r>
              <a:rPr lang="en-US" dirty="0"/>
              <a:t>Box is the tightest bounding box for a data object.</a:t>
            </a:r>
          </a:p>
          <a:p>
            <a:r>
              <a:rPr lang="en-US" dirty="0"/>
              <a:t>Non-leaf entry = &lt; n-dim box, </a:t>
            </a:r>
            <a:r>
              <a:rPr lang="en-US" dirty="0" err="1"/>
              <a:t>ptr</a:t>
            </a:r>
            <a:r>
              <a:rPr lang="en-US" dirty="0"/>
              <a:t> to child node &gt;</a:t>
            </a:r>
          </a:p>
          <a:p>
            <a:pPr lvl="1"/>
            <a:r>
              <a:rPr lang="en-US" dirty="0"/>
              <a:t>Box covers all boxes in child node (in fact, </a:t>
            </a:r>
            <a:r>
              <a:rPr lang="en-US" dirty="0" err="1"/>
              <a:t>subtree</a:t>
            </a:r>
            <a:r>
              <a:rPr lang="en-US" dirty="0"/>
              <a:t>).</a:t>
            </a:r>
          </a:p>
          <a:p>
            <a:r>
              <a:rPr lang="en-US" dirty="0"/>
              <a:t>All leaves at same distance from root.</a:t>
            </a:r>
          </a:p>
          <a:p>
            <a:r>
              <a:rPr lang="en-US" dirty="0"/>
              <a:t>Nodes can be kept 50% full (except root).</a:t>
            </a:r>
          </a:p>
          <a:p>
            <a:pPr lvl="1"/>
            <a:r>
              <a:rPr lang="en-US" dirty="0"/>
              <a:t>Can choose a parameter </a:t>
            </a:r>
            <a:r>
              <a:rPr lang="en-US" i="1" dirty="0"/>
              <a:t>m</a:t>
            </a:r>
            <a:r>
              <a:rPr lang="en-US" dirty="0"/>
              <a:t> that is &lt;= 50%, and ensure that every node is at least </a:t>
            </a:r>
            <a:r>
              <a:rPr lang="en-US" i="1" dirty="0"/>
              <a:t>m</a:t>
            </a:r>
            <a:r>
              <a:rPr lang="en-US" dirty="0"/>
              <a:t>% full.</a:t>
            </a:r>
          </a:p>
        </p:txBody>
      </p:sp>
    </p:spTree>
    <p:extLst>
      <p:ext uri="{BB962C8B-B14F-4D97-AF65-F5344CB8AC3E}">
        <p14:creationId xmlns:p14="http://schemas.microsoft.com/office/powerpoint/2010/main" val="31306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R-Tree (Contd.)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911350" y="5340350"/>
            <a:ext cx="15875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5146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2004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2550" y="5340350"/>
            <a:ext cx="17399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096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1430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587750" y="5340350"/>
            <a:ext cx="16637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2672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876800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416550" y="5340350"/>
            <a:ext cx="1665288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075363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6702425" y="5316538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169150" y="5340350"/>
            <a:ext cx="1892300" cy="673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775575" y="5334000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420100" y="5316538"/>
            <a:ext cx="0" cy="685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381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914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1447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2209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2819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3962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4495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57912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63246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76200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81534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8686800" y="5791200"/>
            <a:ext cx="0" cy="609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082800" y="3378200"/>
            <a:ext cx="1549400" cy="6350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2590800" y="33528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3124200" y="33528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359400" y="3378200"/>
            <a:ext cx="1549400" cy="6350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5867400" y="33528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6400800" y="33528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759200" y="1701800"/>
            <a:ext cx="1549400" cy="6350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4267200" y="16764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4800600" y="1676400"/>
            <a:ext cx="0" cy="6858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H="1">
            <a:off x="2895600" y="2286000"/>
            <a:ext cx="1066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4572000" y="2286000"/>
            <a:ext cx="1447800" cy="1066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 flipH="1">
            <a:off x="914400" y="3962400"/>
            <a:ext cx="14478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H="1">
            <a:off x="2667000" y="3962400"/>
            <a:ext cx="1524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3352800" y="3962400"/>
            <a:ext cx="10668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5638800" y="3962400"/>
            <a:ext cx="6096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6172200" y="3962400"/>
            <a:ext cx="18288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3717925" y="18129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4251325" y="18129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2041525" y="3489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2574925" y="3489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5410" name="Rectangle 50"/>
          <p:cNvSpPr>
            <a:spLocks noChangeArrowheads="1"/>
          </p:cNvSpPr>
          <p:nvPr/>
        </p:nvSpPr>
        <p:spPr bwMode="auto">
          <a:xfrm>
            <a:off x="3108325" y="3489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15411" name="Rectangle 51"/>
          <p:cNvSpPr>
            <a:spLocks noChangeArrowheads="1"/>
          </p:cNvSpPr>
          <p:nvPr/>
        </p:nvSpPr>
        <p:spPr bwMode="auto">
          <a:xfrm>
            <a:off x="5318125" y="3489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5851525" y="3489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60325" y="5394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R8</a:t>
            </a:r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593725" y="539432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R9</a:t>
            </a:r>
          </a:p>
        </p:txBody>
      </p:sp>
      <p:sp>
        <p:nvSpPr>
          <p:cNvPr id="15415" name="Rectangle 55"/>
          <p:cNvSpPr>
            <a:spLocks noChangeArrowheads="1"/>
          </p:cNvSpPr>
          <p:nvPr/>
        </p:nvSpPr>
        <p:spPr bwMode="auto">
          <a:xfrm>
            <a:off x="11271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R10</a:t>
            </a:r>
          </a:p>
        </p:txBody>
      </p:sp>
      <p:sp>
        <p:nvSpPr>
          <p:cNvPr id="15416" name="Rectangle 56"/>
          <p:cNvSpPr>
            <a:spLocks noChangeArrowheads="1"/>
          </p:cNvSpPr>
          <p:nvPr/>
        </p:nvSpPr>
        <p:spPr bwMode="auto">
          <a:xfrm>
            <a:off x="18891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R11</a:t>
            </a:r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24987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R12</a:t>
            </a: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35655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R13</a:t>
            </a:r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41751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R14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53943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R15</a:t>
            </a: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6038850" y="54102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R16</a:t>
            </a: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71469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R17</a:t>
            </a: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77565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R18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8366125" y="539432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R19</a:t>
            </a:r>
          </a:p>
        </p:txBody>
      </p:sp>
    </p:spTree>
    <p:extLst>
      <p:ext uri="{BB962C8B-B14F-4D97-AF65-F5344CB8AC3E}">
        <p14:creationId xmlns:p14="http://schemas.microsoft.com/office/powerpoint/2010/main" val="327713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19100"/>
            <a:ext cx="8763000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/>
              <a:t>Search for Objects Overlapping </a:t>
            </a:r>
            <a:r>
              <a:rPr lang="en-US" dirty="0">
                <a:solidFill>
                  <a:schemeClr val="accent2"/>
                </a:solidFill>
              </a:rPr>
              <a:t>Box Q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209675" y="1925638"/>
            <a:ext cx="6632575" cy="3094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Start at </a:t>
            </a:r>
            <a:r>
              <a:rPr lang="en-US" sz="2800">
                <a:solidFill>
                  <a:schemeClr val="accent2"/>
                </a:solidFill>
              </a:rPr>
              <a:t>root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r>
              <a:rPr lang="en-US" sz="2800">
                <a:solidFill>
                  <a:schemeClr val="tx1"/>
                </a:solidFill>
              </a:rPr>
              <a:t>1.  If current node is non-leaf, for each</a:t>
            </a:r>
          </a:p>
          <a:p>
            <a:r>
              <a:rPr lang="en-US" sz="2800">
                <a:solidFill>
                  <a:schemeClr val="tx1"/>
                </a:solidFill>
              </a:rPr>
              <a:t>     entry </a:t>
            </a:r>
            <a:r>
              <a:rPr lang="en-US" sz="2800">
                <a:solidFill>
                  <a:schemeClr val="accent2"/>
                </a:solidFill>
              </a:rPr>
              <a:t>&lt;E, ptr&gt;</a:t>
            </a:r>
            <a:r>
              <a:rPr lang="en-US" sz="2800">
                <a:solidFill>
                  <a:schemeClr val="tx1"/>
                </a:solidFill>
              </a:rPr>
              <a:t>, if </a:t>
            </a:r>
            <a:r>
              <a:rPr lang="en-US" sz="2800" b="1" i="1">
                <a:solidFill>
                  <a:schemeClr val="tx1"/>
                </a:solidFill>
              </a:rPr>
              <a:t>box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chemeClr val="accent2"/>
                </a:solidFill>
              </a:rPr>
              <a:t>E </a:t>
            </a:r>
            <a:r>
              <a:rPr lang="en-US" sz="2800">
                <a:solidFill>
                  <a:schemeClr val="tx1"/>
                </a:solidFill>
              </a:rPr>
              <a:t>overlaps </a:t>
            </a:r>
            <a:r>
              <a:rPr lang="en-US" sz="2800">
                <a:solidFill>
                  <a:schemeClr val="accent2"/>
                </a:solidFill>
              </a:rPr>
              <a:t>Q</a:t>
            </a:r>
            <a:r>
              <a:rPr lang="en-US" sz="2800">
                <a:solidFill>
                  <a:schemeClr val="tx1"/>
                </a:solidFill>
              </a:rPr>
              <a:t>, </a:t>
            </a:r>
          </a:p>
          <a:p>
            <a:r>
              <a:rPr lang="en-US" sz="2800">
                <a:solidFill>
                  <a:schemeClr val="tx1"/>
                </a:solidFill>
              </a:rPr>
              <a:t>     search subtree identified by </a:t>
            </a:r>
            <a:r>
              <a:rPr lang="en-US" sz="2800">
                <a:solidFill>
                  <a:schemeClr val="accent2"/>
                </a:solidFill>
              </a:rPr>
              <a:t>ptr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r>
              <a:rPr lang="en-US" sz="2800">
                <a:solidFill>
                  <a:schemeClr val="tx1"/>
                </a:solidFill>
              </a:rPr>
              <a:t>2.  If current node is leaf, for each entry</a:t>
            </a:r>
          </a:p>
          <a:p>
            <a:r>
              <a:rPr lang="en-US" sz="2800">
                <a:solidFill>
                  <a:schemeClr val="tx1"/>
                </a:solidFill>
              </a:rPr>
              <a:t>     </a:t>
            </a:r>
            <a:r>
              <a:rPr lang="en-US" sz="2800">
                <a:solidFill>
                  <a:schemeClr val="accent2"/>
                </a:solidFill>
              </a:rPr>
              <a:t>&lt;E, rid&gt;</a:t>
            </a:r>
            <a:r>
              <a:rPr lang="en-US" sz="2800">
                <a:solidFill>
                  <a:schemeClr val="tx1"/>
                </a:solidFill>
              </a:rPr>
              <a:t>, if </a:t>
            </a:r>
            <a:r>
              <a:rPr lang="en-US" sz="2800">
                <a:solidFill>
                  <a:schemeClr val="accent2"/>
                </a:solidFill>
              </a:rPr>
              <a:t>E </a:t>
            </a:r>
            <a:r>
              <a:rPr lang="en-US" sz="2800">
                <a:solidFill>
                  <a:schemeClr val="tx1"/>
                </a:solidFill>
              </a:rPr>
              <a:t>overlaps </a:t>
            </a:r>
            <a:r>
              <a:rPr lang="en-US" sz="2800">
                <a:solidFill>
                  <a:schemeClr val="accent2"/>
                </a:solidFill>
              </a:rPr>
              <a:t>Q</a:t>
            </a:r>
            <a:r>
              <a:rPr lang="en-US" sz="2800">
                <a:solidFill>
                  <a:schemeClr val="tx1"/>
                </a:solidFill>
              </a:rPr>
              <a:t>, </a:t>
            </a:r>
            <a:r>
              <a:rPr lang="en-US" sz="2800">
                <a:solidFill>
                  <a:schemeClr val="accent2"/>
                </a:solidFill>
              </a:rPr>
              <a:t>rid</a:t>
            </a:r>
            <a:r>
              <a:rPr lang="en-US" sz="2800">
                <a:solidFill>
                  <a:schemeClr val="tx1"/>
                </a:solidFill>
              </a:rPr>
              <a:t> identifies</a:t>
            </a:r>
          </a:p>
          <a:p>
            <a:r>
              <a:rPr lang="en-US" sz="2800">
                <a:solidFill>
                  <a:schemeClr val="tx1"/>
                </a:solidFill>
              </a:rPr>
              <a:t>     an object that might overlap </a:t>
            </a:r>
            <a:r>
              <a:rPr lang="en-US" sz="2800">
                <a:solidFill>
                  <a:schemeClr val="accent2"/>
                </a:solidFill>
              </a:rPr>
              <a:t>Q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93725" y="539432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b="1" i="1">
                <a:solidFill>
                  <a:schemeClr val="accent1"/>
                </a:solidFill>
              </a:rPr>
              <a:t>Note:  May have to search </a:t>
            </a:r>
            <a:r>
              <a:rPr lang="en-US" b="1" i="1">
                <a:solidFill>
                  <a:schemeClr val="accent2"/>
                </a:solidFill>
              </a:rPr>
              <a:t>several </a:t>
            </a:r>
            <a:r>
              <a:rPr lang="en-US" b="1" i="1">
                <a:solidFill>
                  <a:schemeClr val="accent1"/>
                </a:solidFill>
              </a:rPr>
              <a:t>subtrees at each node!</a:t>
            </a:r>
          </a:p>
          <a:p>
            <a:r>
              <a:rPr lang="en-US" b="1" i="1">
                <a:solidFill>
                  <a:schemeClr val="accent1"/>
                </a:solidFill>
              </a:rPr>
              <a:t>(In contrast, a B-tree equality search goes to just one leaf.)</a:t>
            </a:r>
          </a:p>
        </p:txBody>
      </p:sp>
    </p:spTree>
    <p:extLst>
      <p:ext uri="{BB962C8B-B14F-4D97-AF65-F5344CB8AC3E}">
        <p14:creationId xmlns:p14="http://schemas.microsoft.com/office/powerpoint/2010/main" val="402962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Improving Search Using Constraints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4305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It is convenient to </a:t>
            </a:r>
            <a:r>
              <a:rPr lang="en-US">
                <a:solidFill>
                  <a:schemeClr val="accent2"/>
                </a:solidFill>
              </a:rPr>
              <a:t>store boxes</a:t>
            </a:r>
            <a:r>
              <a:rPr lang="en-US"/>
              <a:t> in the R-tree as approximations of arbitrary regions, because boxes can be represented compactly.</a:t>
            </a:r>
          </a:p>
          <a:p>
            <a:pPr>
              <a:lnSpc>
                <a:spcPct val="90000"/>
              </a:lnSpc>
            </a:pPr>
            <a:r>
              <a:rPr lang="en-US"/>
              <a:t>But why not use </a:t>
            </a:r>
            <a:r>
              <a:rPr lang="en-US">
                <a:solidFill>
                  <a:schemeClr val="accent2"/>
                </a:solidFill>
              </a:rPr>
              <a:t>convex polygons to approximate query regions</a:t>
            </a:r>
            <a:r>
              <a:rPr lang="en-US"/>
              <a:t> more accurately?</a:t>
            </a:r>
          </a:p>
          <a:p>
            <a:pPr lvl="1">
              <a:lnSpc>
                <a:spcPct val="90000"/>
              </a:lnSpc>
            </a:pPr>
            <a:r>
              <a:rPr lang="en-US"/>
              <a:t>Will reduce overlap with nodes in tree, and reduce the number of nodes fetched by avoiding some branches altogether.</a:t>
            </a:r>
          </a:p>
          <a:p>
            <a:pPr lvl="1">
              <a:lnSpc>
                <a:spcPct val="90000"/>
              </a:lnSpc>
            </a:pPr>
            <a:r>
              <a:rPr lang="en-US"/>
              <a:t>Cost of overlap test is higher than bounding box intersection, but it is a main-memory cost, and can actually be done quite efficiently.  Generally a win.</a:t>
            </a:r>
          </a:p>
        </p:txBody>
      </p:sp>
    </p:spTree>
    <p:extLst>
      <p:ext uri="{BB962C8B-B14F-4D97-AF65-F5344CB8AC3E}">
        <p14:creationId xmlns:p14="http://schemas.microsoft.com/office/powerpoint/2010/main" val="253162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 Entry </a:t>
            </a:r>
            <a:r>
              <a:rPr lang="en-US">
                <a:solidFill>
                  <a:schemeClr val="accent2"/>
                </a:solidFill>
              </a:rPr>
              <a:t>&lt;B, ptr&gt;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381500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/>
              <a:t>Start at root and go down to 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“</a:t>
            </a:r>
            <a:r>
              <a:rPr lang="en-US">
                <a:solidFill>
                  <a:schemeClr val="accent2"/>
                </a:solidFill>
              </a:rPr>
              <a:t>best-fit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”</a:t>
            </a:r>
            <a:r>
              <a:rPr lang="en-US"/>
              <a:t> leaf L.</a:t>
            </a:r>
          </a:p>
          <a:p>
            <a:pPr lvl="1"/>
            <a:r>
              <a:rPr lang="en-US"/>
              <a:t>Go to </a:t>
            </a:r>
            <a:r>
              <a:rPr lang="en-US">
                <a:solidFill>
                  <a:schemeClr val="accent2"/>
                </a:solidFill>
              </a:rPr>
              <a:t>child whose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box needs least enlargement</a:t>
            </a:r>
            <a:r>
              <a:rPr lang="en-US"/>
              <a:t> to cover B; resolve ties by going to smallest area child.</a:t>
            </a:r>
          </a:p>
          <a:p>
            <a:r>
              <a:rPr lang="en-US"/>
              <a:t>If  best-fit leaf L has space, insert entry and stop.  Otherwise, split L into L1 and L2.</a:t>
            </a:r>
          </a:p>
          <a:p>
            <a:pPr lvl="1"/>
            <a:r>
              <a:rPr lang="en-US"/>
              <a:t>Adjust entry for L in its parent so that the box now covers (only) L1.</a:t>
            </a:r>
          </a:p>
          <a:p>
            <a:pPr lvl="1"/>
            <a:r>
              <a:rPr lang="en-US"/>
              <a:t>Add an entry (in the parent node of L) for L2.  (This could cause the parent node to recursively split.)</a:t>
            </a:r>
          </a:p>
        </p:txBody>
      </p:sp>
    </p:spTree>
    <p:extLst>
      <p:ext uri="{BB962C8B-B14F-4D97-AF65-F5344CB8AC3E}">
        <p14:creationId xmlns:p14="http://schemas.microsoft.com/office/powerpoint/2010/main" val="31199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/>
              <a:t>Splitting a Node During Insertion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33528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/>
              <a:t>The entries in node L plus the newly inserted entry must be distributed between L1 and L2.</a:t>
            </a:r>
          </a:p>
          <a:p>
            <a:r>
              <a:rPr lang="en-US"/>
              <a:t>Goal is to reduce likelihood of both L1 and L2 being searched on subsequent queries.</a:t>
            </a:r>
          </a:p>
          <a:p>
            <a:r>
              <a:rPr lang="en-US">
                <a:solidFill>
                  <a:schemeClr val="accent2"/>
                </a:solidFill>
              </a:rPr>
              <a:t>Idea:</a:t>
            </a:r>
            <a:r>
              <a:rPr lang="en-US"/>
              <a:t>  Redistribute so as to </a:t>
            </a:r>
            <a:r>
              <a:rPr lang="en-US">
                <a:solidFill>
                  <a:schemeClr val="accent2"/>
                </a:solidFill>
              </a:rPr>
              <a:t>minimize area</a:t>
            </a:r>
            <a:r>
              <a:rPr lang="en-US"/>
              <a:t> of L1 plus area of L2.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4313" y="4632325"/>
            <a:ext cx="531812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 Exhaustive algorithm is too slow; </a:t>
            </a:r>
          </a:p>
          <a:p>
            <a:pPr lvl="1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quadratic and linear heuristics are </a:t>
            </a:r>
          </a:p>
          <a:p>
            <a:pPr lvl="1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described in the paper.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64350" y="4349750"/>
            <a:ext cx="215900" cy="1892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21550" y="4349750"/>
            <a:ext cx="139700" cy="1892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330950" y="4578350"/>
            <a:ext cx="7493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321550" y="4654550"/>
            <a:ext cx="825500" cy="215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273800" y="4140200"/>
            <a:ext cx="863600" cy="2311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264400" y="4140200"/>
            <a:ext cx="939800" cy="231140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97600" y="4521200"/>
            <a:ext cx="2082800" cy="4064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807200" y="4216400"/>
            <a:ext cx="711200" cy="21590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329113" y="5614988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GOOD SPLIT!</a:t>
            </a:r>
          </a:p>
        </p:txBody>
      </p:sp>
      <p:sp>
        <p:nvSpPr>
          <p:cNvPr id="20494" name="Arc 14"/>
          <p:cNvSpPr>
            <a:spLocks/>
          </p:cNvSpPr>
          <p:nvPr/>
        </p:nvSpPr>
        <p:spPr bwMode="auto">
          <a:xfrm>
            <a:off x="6096000" y="4953000"/>
            <a:ext cx="457200" cy="762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938713" y="5995988"/>
            <a:ext cx="76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</a:rPr>
              <a:t>BAD!</a:t>
            </a:r>
          </a:p>
        </p:txBody>
      </p:sp>
      <p:sp>
        <p:nvSpPr>
          <p:cNvPr id="20496" name="Arc 16"/>
          <p:cNvSpPr>
            <a:spLocks/>
          </p:cNvSpPr>
          <p:nvPr/>
        </p:nvSpPr>
        <p:spPr bwMode="auto">
          <a:xfrm>
            <a:off x="5715000" y="6172200"/>
            <a:ext cx="534988" cy="152400"/>
          </a:xfrm>
          <a:custGeom>
            <a:avLst/>
            <a:gdLst>
              <a:gd name="G0" fmla="+- 64 0 0"/>
              <a:gd name="G1" fmla="+- 21600 0 0"/>
              <a:gd name="G2" fmla="+- 21600 0 0"/>
              <a:gd name="T0" fmla="*/ 0 w 21664"/>
              <a:gd name="T1" fmla="*/ 0 h 21600"/>
              <a:gd name="T2" fmla="*/ 21664 w 21664"/>
              <a:gd name="T3" fmla="*/ 21600 h 21600"/>
              <a:gd name="T4" fmla="*/ 64 w 216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64" h="21600" fill="none" extrusionOk="0">
                <a:moveTo>
                  <a:pt x="0" y="0"/>
                </a:moveTo>
                <a:cubicBezTo>
                  <a:pt x="21" y="0"/>
                  <a:pt x="42" y="-1"/>
                  <a:pt x="64" y="-1"/>
                </a:cubicBezTo>
                <a:cubicBezTo>
                  <a:pt x="11993" y="-1"/>
                  <a:pt x="21664" y="9670"/>
                  <a:pt x="21664" y="21600"/>
                </a:cubicBezTo>
              </a:path>
              <a:path w="21664" h="21600" stroke="0" extrusionOk="0">
                <a:moveTo>
                  <a:pt x="0" y="0"/>
                </a:moveTo>
                <a:cubicBezTo>
                  <a:pt x="21" y="0"/>
                  <a:pt x="42" y="-1"/>
                  <a:pt x="64" y="-1"/>
                </a:cubicBezTo>
                <a:cubicBezTo>
                  <a:pt x="11993" y="-1"/>
                  <a:pt x="21664" y="9670"/>
                  <a:pt x="21664" y="21600"/>
                </a:cubicBezTo>
                <a:lnTo>
                  <a:pt x="64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R-Tree Variants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/>
              <a:t>The</a:t>
            </a:r>
            <a:r>
              <a:rPr lang="en-US" sz="2400">
                <a:solidFill>
                  <a:schemeClr val="accent2"/>
                </a:solidFill>
              </a:rPr>
              <a:t> R* tree</a:t>
            </a:r>
            <a:r>
              <a:rPr lang="en-US" sz="2400"/>
              <a:t> uses the concept of </a:t>
            </a:r>
            <a:r>
              <a:rPr lang="en-US" sz="2400">
                <a:solidFill>
                  <a:schemeClr val="accent2"/>
                </a:solidFill>
              </a:rPr>
              <a:t>forced reinserts</a:t>
            </a:r>
            <a:r>
              <a:rPr lang="en-US" sz="2400"/>
              <a:t> to reduce overlap in tree nodes. When a node overflows, instead of splitting:</a:t>
            </a:r>
          </a:p>
          <a:p>
            <a:pPr lvl="1"/>
            <a:r>
              <a:rPr lang="en-US" sz="2000"/>
              <a:t>Remove some (say, 30% of the) entries and reinsert them into the tree.  </a:t>
            </a:r>
          </a:p>
          <a:p>
            <a:pPr lvl="1"/>
            <a:r>
              <a:rPr lang="en-US" sz="2000"/>
              <a:t>Could result in all reinserted entries fitting on some existing pages, avoiding a split.</a:t>
            </a:r>
          </a:p>
          <a:p>
            <a:r>
              <a:rPr lang="en-US" sz="2400"/>
              <a:t>R* trees also use a different heuristic, minimizing </a:t>
            </a:r>
            <a:r>
              <a:rPr lang="en-US" sz="2400">
                <a:solidFill>
                  <a:schemeClr val="accent2"/>
                </a:solidFill>
              </a:rPr>
              <a:t>box perimeters</a:t>
            </a:r>
            <a:r>
              <a:rPr lang="en-US" sz="2400"/>
              <a:t> rather than </a:t>
            </a:r>
            <a:r>
              <a:rPr lang="en-US" sz="2400">
                <a:solidFill>
                  <a:schemeClr val="accent2"/>
                </a:solidFill>
              </a:rPr>
              <a:t>box areas</a:t>
            </a:r>
            <a:r>
              <a:rPr lang="en-US" sz="2400"/>
              <a:t> during insertion.</a:t>
            </a:r>
          </a:p>
          <a:p>
            <a:r>
              <a:rPr lang="en-US" sz="2400"/>
              <a:t>Another variant, the </a:t>
            </a:r>
            <a:r>
              <a:rPr lang="en-US" sz="2400">
                <a:solidFill>
                  <a:schemeClr val="accent2"/>
                </a:solidFill>
              </a:rPr>
              <a:t>R+ tree</a:t>
            </a:r>
            <a:r>
              <a:rPr lang="en-US" sz="2400"/>
              <a:t>, avoids overlap by inserting an object into multiple leaves if necessary.</a:t>
            </a:r>
          </a:p>
          <a:p>
            <a:pPr lvl="1"/>
            <a:r>
              <a:rPr lang="en-US" sz="2000"/>
              <a:t>Searches now take a single path to a leaf, at cost of redundancy.</a:t>
            </a:r>
          </a:p>
        </p:txBody>
      </p:sp>
    </p:spTree>
    <p:extLst>
      <p:ext uri="{BB962C8B-B14F-4D97-AF65-F5344CB8AC3E}">
        <p14:creationId xmlns:p14="http://schemas.microsoft.com/office/powerpoint/2010/main" val="315946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Multidimensional Indexing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535487"/>
          </a:xfrm>
        </p:spPr>
        <p:txBody>
          <a:bodyPr/>
          <a:lstStyle/>
          <a:p>
            <a:r>
              <a:rPr lang="en-US" sz="2200" dirty="0"/>
              <a:t>Multidimensional Hashing</a:t>
            </a:r>
          </a:p>
          <a:p>
            <a:r>
              <a:rPr lang="en-US" sz="2200" dirty="0" smtClean="0"/>
              <a:t>Three-based (Hierarchical) </a:t>
            </a:r>
            <a:r>
              <a:rPr lang="en-US" sz="2200" dirty="0"/>
              <a:t>structures</a:t>
            </a:r>
          </a:p>
          <a:p>
            <a:r>
              <a:rPr lang="en-US" sz="2200" dirty="0" smtClean="0"/>
              <a:t>Space </a:t>
            </a:r>
            <a:r>
              <a:rPr lang="en-US" sz="2200" dirty="0"/>
              <a:t>filling </a:t>
            </a:r>
            <a:r>
              <a:rPr lang="en-US" sz="2200" dirty="0" smtClean="0"/>
              <a:t>curve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17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Indexing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51" y="1683327"/>
            <a:ext cx="8229600" cy="41840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Multidimensional </a:t>
            </a:r>
            <a:r>
              <a:rPr lang="en-US" dirty="0" smtClean="0"/>
              <a:t>Indexing Structures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Multidimensional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Hashing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Grid File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Exponential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growth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of the directory</a:t>
            </a: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chemeClr val="bg1">
                    <a:lumMod val="85000"/>
                  </a:schemeClr>
                </a:solidFill>
              </a:rPr>
              <a:t>Hierarchical methods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tree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based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Storing in external memory is tricky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Space Filling Curves</a:t>
            </a:r>
            <a:r>
              <a:rPr lang="en-US" dirty="0"/>
              <a:t>: Z-ordering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Map points from 2-dimensions to 1-dimension. Use a B+-tree to index the 1-dimensional points</a:t>
            </a:r>
          </a:p>
        </p:txBody>
      </p:sp>
    </p:spTree>
    <p:extLst>
      <p:ext uri="{BB962C8B-B14F-4D97-AF65-F5344CB8AC3E}">
        <p14:creationId xmlns:p14="http://schemas.microsoft.com/office/powerpoint/2010/main" val="29283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Z-ordering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Basic assumption: Finite precision in the representation of each co-ordinate, K bits (2</a:t>
            </a:r>
            <a:r>
              <a:rPr lang="en-US" sz="2800" baseline="30000"/>
              <a:t>K</a:t>
            </a:r>
            <a:r>
              <a:rPr lang="en-US" sz="2800"/>
              <a:t> values)</a:t>
            </a:r>
          </a:p>
          <a:p>
            <a:r>
              <a:rPr lang="en-US" sz="2800"/>
              <a:t>The address space is a square (</a:t>
            </a:r>
            <a:r>
              <a:rPr lang="en-US" sz="2800" u="sng"/>
              <a:t>image</a:t>
            </a:r>
            <a:r>
              <a:rPr lang="en-US" sz="2800"/>
              <a:t>) and represented as a 2</a:t>
            </a:r>
            <a:r>
              <a:rPr lang="en-US" sz="2800" baseline="30000"/>
              <a:t>K</a:t>
            </a:r>
            <a:r>
              <a:rPr lang="en-US" sz="2800"/>
              <a:t>  x 2</a:t>
            </a:r>
            <a:r>
              <a:rPr lang="en-US" sz="2800" baseline="30000"/>
              <a:t>K</a:t>
            </a:r>
            <a:r>
              <a:rPr lang="en-US" sz="2800"/>
              <a:t>  array</a:t>
            </a:r>
          </a:p>
          <a:p>
            <a:r>
              <a:rPr lang="en-US" sz="2800"/>
              <a:t>Each element is called a </a:t>
            </a:r>
            <a:r>
              <a:rPr lang="en-US" sz="2800" u="sng"/>
              <a:t>pixel</a:t>
            </a:r>
            <a:r>
              <a:rPr lang="en-US" sz="2800"/>
              <a:t> 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5470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Z-ordering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Impose a linear ordering on the pixels of the image </a:t>
            </a:r>
            <a:r>
              <a:rPr lang="en-US" dirty="0">
                <a:sym typeface="Wingdings" charset="0"/>
              </a:rPr>
              <a:t> 1 dimensional problem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90600" y="3533844"/>
            <a:ext cx="2006600" cy="1793806"/>
            <a:chOff x="990600" y="3838644"/>
            <a:chExt cx="2006600" cy="1793806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447800" y="3879850"/>
              <a:ext cx="1524000" cy="1447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1828800" y="387985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2590800" y="387985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2209800" y="387985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971800" y="387985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1447800" y="4979988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1447800" y="4641850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1447800" y="4260850"/>
              <a:ext cx="152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1422400" y="529590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00</a:t>
              </a:r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1828800" y="529590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01</a:t>
              </a:r>
            </a:p>
          </p:txBody>
        </p:sp>
        <p:sp>
          <p:nvSpPr>
            <p:cNvPr id="47118" name="Text Box 14"/>
            <p:cNvSpPr txBox="1">
              <a:spLocks noChangeArrowheads="1"/>
            </p:cNvSpPr>
            <p:nvPr/>
          </p:nvSpPr>
          <p:spPr bwMode="auto">
            <a:xfrm>
              <a:off x="2184400" y="529590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10</a:t>
              </a:r>
            </a:p>
          </p:txBody>
        </p:sp>
        <p:sp>
          <p:nvSpPr>
            <p:cNvPr id="47119" name="Text Box 15"/>
            <p:cNvSpPr txBox="1">
              <a:spLocks noChangeArrowheads="1"/>
            </p:cNvSpPr>
            <p:nvPr/>
          </p:nvSpPr>
          <p:spPr bwMode="auto">
            <a:xfrm>
              <a:off x="2590800" y="529590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11</a:t>
              </a:r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990600" y="502285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00</a:t>
              </a:r>
            </a:p>
          </p:txBody>
        </p:sp>
        <p:sp>
          <p:nvSpPr>
            <p:cNvPr id="47121" name="Text Box 17"/>
            <p:cNvSpPr txBox="1">
              <a:spLocks noChangeArrowheads="1"/>
            </p:cNvSpPr>
            <p:nvPr/>
          </p:nvSpPr>
          <p:spPr bwMode="auto">
            <a:xfrm>
              <a:off x="990600" y="464185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01</a:t>
              </a:r>
            </a:p>
          </p:txBody>
        </p:sp>
        <p:sp>
          <p:nvSpPr>
            <p:cNvPr id="47122" name="Text Box 18"/>
            <p:cNvSpPr txBox="1">
              <a:spLocks noChangeArrowheads="1"/>
            </p:cNvSpPr>
            <p:nvPr/>
          </p:nvSpPr>
          <p:spPr bwMode="auto">
            <a:xfrm>
              <a:off x="990600" y="426085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10</a:t>
              </a:r>
            </a:p>
          </p:txBody>
        </p:sp>
        <p:sp>
          <p:nvSpPr>
            <p:cNvPr id="47123" name="Text Box 19"/>
            <p:cNvSpPr txBox="1">
              <a:spLocks noChangeArrowheads="1"/>
            </p:cNvSpPr>
            <p:nvPr/>
          </p:nvSpPr>
          <p:spPr bwMode="auto">
            <a:xfrm>
              <a:off x="990600" y="3879850"/>
              <a:ext cx="406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11</a:t>
              </a: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1600200" y="47180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V="1">
              <a:off x="1981200" y="47180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V="1">
              <a:off x="1622425" y="40322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1981200" y="40322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V="1">
              <a:off x="2384425" y="47180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V="1">
              <a:off x="2774950" y="4729163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V="1">
              <a:off x="2362200" y="40322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 flipV="1">
              <a:off x="2743200" y="4032250"/>
              <a:ext cx="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2" name="Line 28"/>
            <p:cNvSpPr>
              <a:spLocks noChangeShapeType="1"/>
            </p:cNvSpPr>
            <p:nvPr/>
          </p:nvSpPr>
          <p:spPr bwMode="auto">
            <a:xfrm>
              <a:off x="1600200" y="4718050"/>
              <a:ext cx="38100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1611313" y="4030663"/>
              <a:ext cx="38100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>
              <a:off x="2384425" y="4718050"/>
              <a:ext cx="38100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>
              <a:off x="2362200" y="4032250"/>
              <a:ext cx="381000" cy="457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>
              <a:off x="1600200" y="4489450"/>
              <a:ext cx="381000" cy="2286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1981200" y="4032250"/>
              <a:ext cx="381000" cy="1143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>
              <a:off x="2362200" y="4489450"/>
              <a:ext cx="381000" cy="2286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9" name="Rectangle 35"/>
            <p:cNvSpPr>
              <a:spLocks noChangeArrowheads="1"/>
            </p:cNvSpPr>
            <p:nvPr/>
          </p:nvSpPr>
          <p:spPr bwMode="auto">
            <a:xfrm>
              <a:off x="1828800" y="3879850"/>
              <a:ext cx="381000" cy="381000"/>
            </a:xfrm>
            <a:prstGeom prst="rect">
              <a:avLst/>
            </a:prstGeom>
            <a:solidFill>
              <a:srgbClr val="96969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Text Box 36"/>
            <p:cNvSpPr txBox="1">
              <a:spLocks noChangeArrowheads="1"/>
            </p:cNvSpPr>
            <p:nvPr/>
          </p:nvSpPr>
          <p:spPr bwMode="auto">
            <a:xfrm>
              <a:off x="1952553" y="3838644"/>
              <a:ext cx="30008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A</a:t>
              </a:r>
            </a:p>
          </p:txBody>
        </p:sp>
        <p:sp>
          <p:nvSpPr>
            <p:cNvPr id="47141" name="Text Box 37"/>
            <p:cNvSpPr txBox="1">
              <a:spLocks noChangeArrowheads="1"/>
            </p:cNvSpPr>
            <p:nvPr/>
          </p:nvSpPr>
          <p:spPr bwMode="auto">
            <a:xfrm>
              <a:off x="1962487" y="4648200"/>
              <a:ext cx="3044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dirty="0"/>
                <a:t>B</a:t>
              </a:r>
            </a:p>
          </p:txBody>
        </p:sp>
        <p:sp>
          <p:nvSpPr>
            <p:cNvPr id="47142" name="Rectangle 38"/>
            <p:cNvSpPr>
              <a:spLocks noChangeArrowheads="1"/>
            </p:cNvSpPr>
            <p:nvPr/>
          </p:nvSpPr>
          <p:spPr bwMode="auto">
            <a:xfrm>
              <a:off x="1828800" y="4641850"/>
              <a:ext cx="381000" cy="349250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3352800" y="3657600"/>
            <a:ext cx="407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Z</a:t>
            </a:r>
            <a:r>
              <a:rPr lang="en-US" baseline="-25000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 = shuffle(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sz="1200" baseline="-25000" dirty="0" err="1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dirty="0" err="1">
                <a:latin typeface="Times New Roman" charset="0"/>
              </a:rPr>
              <a:t>y</a:t>
            </a:r>
            <a:r>
              <a:rPr lang="en-US" sz="1200" baseline="-25000" dirty="0" err="1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) = shuffle(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Times New Roman" charset="0"/>
              </a:rPr>
              <a:t>01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Times New Roman" charset="0"/>
              </a:rPr>
              <a:t>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Times New Roman" charset="0"/>
              </a:rPr>
              <a:t>11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Times New Roman" charset="0"/>
              </a:rPr>
              <a:t>)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3733800" y="4191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3790950" y="4191000"/>
            <a:ext cx="1754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= </a:t>
            </a:r>
            <a:r>
              <a:rPr lang="en-US" dirty="0" smtClean="0">
                <a:latin typeface="Times New Roman" charset="0"/>
              </a:rPr>
              <a:t>(0111)</a:t>
            </a:r>
            <a:r>
              <a:rPr lang="en-US" baseline="-25000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= (7)</a:t>
            </a:r>
            <a:r>
              <a:rPr lang="en-US" baseline="-25000" dirty="0">
                <a:latin typeface="Times New Roman" charset="0"/>
              </a:rPr>
              <a:t>10</a:t>
            </a:r>
            <a:endParaRPr lang="en-US" dirty="0">
              <a:latin typeface="Times New Roman" charset="0"/>
            </a:endParaRPr>
          </a:p>
        </p:txBody>
      </p:sp>
      <p:sp>
        <p:nvSpPr>
          <p:cNvPr id="47146" name="Text Box 42"/>
          <p:cNvSpPr txBox="1">
            <a:spLocks noChangeArrowheads="1"/>
          </p:cNvSpPr>
          <p:nvPr/>
        </p:nvSpPr>
        <p:spPr bwMode="auto">
          <a:xfrm>
            <a:off x="3565525" y="4613275"/>
            <a:ext cx="4435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imes New Roman" charset="0"/>
              </a:rPr>
              <a:t>Z</a:t>
            </a:r>
            <a:r>
              <a:rPr lang="en-US" baseline="-25000" dirty="0">
                <a:latin typeface="Times New Roman" charset="0"/>
              </a:rPr>
              <a:t>B </a:t>
            </a:r>
            <a:r>
              <a:rPr lang="en-US" dirty="0">
                <a:latin typeface="Times New Roman" charset="0"/>
              </a:rPr>
              <a:t>= shuffle(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Times New Roman" charset="0"/>
              </a:rPr>
              <a:t>01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Times New Roman" charset="0"/>
              </a:rPr>
              <a:t>,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>
                <a:latin typeface="Times New Roman" charset="0"/>
              </a:rPr>
              <a:t>01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>
                <a:latin typeface="Times New Roman" charset="0"/>
              </a:rPr>
              <a:t>) = </a:t>
            </a:r>
            <a:r>
              <a:rPr lang="en-US" dirty="0" smtClean="0">
                <a:latin typeface="Times New Roman" charset="0"/>
              </a:rPr>
              <a:t>(0011)</a:t>
            </a:r>
            <a:r>
              <a:rPr lang="en-US" baseline="-25000" dirty="0" smtClean="0">
                <a:latin typeface="Times New Roman" charset="0"/>
              </a:rPr>
              <a:t>2</a:t>
            </a:r>
            <a:r>
              <a:rPr lang="en-US" dirty="0" smtClean="0">
                <a:latin typeface="Times New Roman" charset="0"/>
              </a:rPr>
              <a:t>=(3)</a:t>
            </a:r>
            <a:r>
              <a:rPr lang="en-US" baseline="-25000" dirty="0" smtClean="0">
                <a:latin typeface="Times New Roman" charset="0"/>
              </a:rPr>
              <a:t>10</a:t>
            </a:r>
            <a:endParaRPr lang="en-US" baseline="-25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point (x, y) and the precision K find the pixel for the point and then compute the z-value</a:t>
            </a:r>
          </a:p>
          <a:p>
            <a:r>
              <a:rPr lang="en-US" dirty="0"/>
              <a:t>Given a set of points, use a B+-tree to index the z-values</a:t>
            </a:r>
          </a:p>
          <a:p>
            <a:r>
              <a:rPr lang="en-US" dirty="0"/>
              <a:t>A range (rectangular) query in 2-d is mapped to a set of ranges in 1-d</a:t>
            </a:r>
          </a:p>
        </p:txBody>
      </p:sp>
    </p:spTree>
    <p:extLst>
      <p:ext uri="{BB962C8B-B14F-4D97-AF65-F5344CB8AC3E}">
        <p14:creationId xmlns:p14="http://schemas.microsoft.com/office/powerpoint/2010/main" val="28236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the z-values that contained in the query and then the ranges 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1447800" y="3879850"/>
            <a:ext cx="1524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8288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5908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22098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29718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1447800" y="4979988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1447800" y="4641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1447800" y="4260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14224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00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18288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01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1844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10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25908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11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990600" y="5022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00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990600" y="4641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01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990600" y="4260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10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990600" y="3879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11</a:t>
            </a: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 flipV="1">
            <a:off x="1600200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 flipV="1">
            <a:off x="1981200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V="1">
            <a:off x="1622425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V="1">
            <a:off x="19812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V="1">
            <a:off x="2384425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2774950" y="472916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 flipV="1">
            <a:off x="23622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 flipV="1">
            <a:off x="27432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1600200" y="47180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1" name="Line 29"/>
          <p:cNvSpPr>
            <a:spLocks noChangeShapeType="1"/>
          </p:cNvSpPr>
          <p:nvPr/>
        </p:nvSpPr>
        <p:spPr bwMode="auto">
          <a:xfrm>
            <a:off x="1611313" y="4030663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384425" y="47180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>
            <a:off x="2362200" y="40322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1600200" y="4489450"/>
            <a:ext cx="3810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5" name="Line 33"/>
          <p:cNvSpPr>
            <a:spLocks noChangeShapeType="1"/>
          </p:cNvSpPr>
          <p:nvPr/>
        </p:nvSpPr>
        <p:spPr bwMode="auto">
          <a:xfrm>
            <a:off x="1981200" y="4032250"/>
            <a:ext cx="381000" cy="11430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2362200" y="4489450"/>
            <a:ext cx="3810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87" name="Rectangle 35"/>
          <p:cNvSpPr>
            <a:spLocks noChangeArrowheads="1"/>
          </p:cNvSpPr>
          <p:nvPr/>
        </p:nvSpPr>
        <p:spPr bwMode="auto">
          <a:xfrm>
            <a:off x="1371600" y="3733800"/>
            <a:ext cx="838200" cy="914400"/>
          </a:xfrm>
          <a:prstGeom prst="rect">
            <a:avLst/>
          </a:prstGeom>
          <a:solidFill>
            <a:srgbClr val="808080">
              <a:alpha val="5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3946525" y="3470275"/>
            <a:ext cx="241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Q</a:t>
            </a:r>
            <a:r>
              <a:rPr lang="en-US" baseline="-25000">
                <a:latin typeface="Times New Roman" charset="0"/>
              </a:rPr>
              <a:t>A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Wingdings" charset="0"/>
              </a:rPr>
              <a:t> range [4, 7]</a:t>
            </a:r>
            <a:endParaRPr lang="en-US">
              <a:latin typeface="Times New Roman" charset="0"/>
            </a:endParaRP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1812925" y="3317875"/>
            <a:ext cx="55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Q</a:t>
            </a:r>
            <a:r>
              <a:rPr lang="en-US" baseline="-25000">
                <a:latin typeface="Times New Roman" charset="0"/>
              </a:rPr>
              <a:t>A</a:t>
            </a:r>
            <a:endParaRPr lang="en-US">
              <a:latin typeface="Times New Roman" charset="0"/>
            </a:endParaRP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1828800" y="4648200"/>
            <a:ext cx="762000" cy="685800"/>
          </a:xfrm>
          <a:prstGeom prst="rect">
            <a:avLst/>
          </a:prstGeom>
          <a:solidFill>
            <a:srgbClr val="969696">
              <a:alpha val="50000"/>
            </a:srgbClr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1965325" y="55626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Q</a:t>
            </a:r>
            <a:r>
              <a:rPr lang="en-US" baseline="-25000">
                <a:latin typeface="Times New Roman" charset="0"/>
              </a:rPr>
              <a:t>B</a:t>
            </a:r>
            <a:endParaRPr lang="en-US">
              <a:latin typeface="Times New Roman" charset="0"/>
            </a:endParaRPr>
          </a:p>
        </p:txBody>
      </p:sp>
      <p:sp>
        <p:nvSpPr>
          <p:cNvPr id="49192" name="Text Box 40"/>
          <p:cNvSpPr txBox="1">
            <a:spLocks noChangeArrowheads="1"/>
          </p:cNvSpPr>
          <p:nvPr/>
        </p:nvSpPr>
        <p:spPr bwMode="auto">
          <a:xfrm>
            <a:off x="3962400" y="4038600"/>
            <a:ext cx="362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Q</a:t>
            </a:r>
            <a:r>
              <a:rPr lang="en-US" baseline="-25000">
                <a:latin typeface="Times New Roman" charset="0"/>
              </a:rPr>
              <a:t>B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latin typeface="Times New Roman" charset="0"/>
                <a:sym typeface="Wingdings" charset="0"/>
              </a:rPr>
              <a:t> ranges [2,3] and [8,9]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381000"/>
            <a:ext cx="5402262" cy="1143000"/>
          </a:xfrm>
        </p:spPr>
        <p:txBody>
          <a:bodyPr/>
          <a:lstStyle/>
          <a:p>
            <a:r>
              <a:rPr lang="en-US"/>
              <a:t>Hilbert Curve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772400" cy="47244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 want points that are close in </a:t>
            </a:r>
            <a:r>
              <a:rPr lang="en-US" dirty="0" smtClean="0"/>
              <a:t>2D </a:t>
            </a:r>
            <a:r>
              <a:rPr lang="en-US" dirty="0"/>
              <a:t>to be close in the </a:t>
            </a:r>
            <a:r>
              <a:rPr lang="en-US" dirty="0" smtClean="0"/>
              <a:t>1D</a:t>
            </a:r>
            <a:endParaRPr lang="en-US" dirty="0"/>
          </a:p>
          <a:p>
            <a:r>
              <a:rPr lang="en-US" dirty="0"/>
              <a:t>Note that in </a:t>
            </a:r>
            <a:r>
              <a:rPr lang="en-US" dirty="0" smtClean="0"/>
              <a:t>2D </a:t>
            </a:r>
            <a:r>
              <a:rPr lang="en-US" dirty="0"/>
              <a:t>there are 4 neighbors for each point where in </a:t>
            </a:r>
            <a:r>
              <a:rPr lang="en-US" dirty="0" smtClean="0"/>
              <a:t>1D </a:t>
            </a:r>
            <a:r>
              <a:rPr lang="en-US" dirty="0"/>
              <a:t>only 2.</a:t>
            </a:r>
          </a:p>
          <a:p>
            <a:r>
              <a:rPr lang="en-US" dirty="0"/>
              <a:t>Z-curve has some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jumps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that we would like to avoid</a:t>
            </a:r>
          </a:p>
          <a:p>
            <a:r>
              <a:rPr lang="en-US" dirty="0"/>
              <a:t>Hilbert curve avoids the jumps : 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97684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Hilbert Curve-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4112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It has been shown that in general Hilbert is better than the other space filling curves for retrieval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Hi </a:t>
            </a:r>
            <a:r>
              <a:rPr lang="en-US" sz="2400" dirty="0"/>
              <a:t>(order-</a:t>
            </a:r>
            <a:r>
              <a:rPr lang="en-US" sz="2400" dirty="0" err="1"/>
              <a:t>i</a:t>
            </a:r>
            <a:r>
              <a:rPr lang="en-US" sz="2400" dirty="0"/>
              <a:t>) Hilbert curve for 2</a:t>
            </a:r>
            <a:r>
              <a:rPr lang="en-US" sz="2400" baseline="30000" dirty="0"/>
              <a:t>i</a:t>
            </a:r>
            <a:r>
              <a:rPr lang="en-US" sz="2400" dirty="0"/>
              <a:t>x2</a:t>
            </a:r>
            <a:r>
              <a:rPr lang="en-US" sz="2400" baseline="30000" dirty="0"/>
              <a:t>i</a:t>
            </a:r>
            <a:r>
              <a:rPr lang="en-US" sz="2400" dirty="0"/>
              <a:t> array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3429000" y="3671888"/>
            <a:ext cx="1524000" cy="1524000"/>
            <a:chOff x="3264" y="2112"/>
            <a:chExt cx="960" cy="960"/>
          </a:xfrm>
        </p:grpSpPr>
        <p:grpSp>
          <p:nvGrpSpPr>
            <p:cNvPr id="51205" name="Group 5"/>
            <p:cNvGrpSpPr>
              <a:grpSpLocks/>
            </p:cNvGrpSpPr>
            <p:nvPr/>
          </p:nvGrpSpPr>
          <p:grpSpPr bwMode="auto">
            <a:xfrm>
              <a:off x="3264" y="2112"/>
              <a:ext cx="960" cy="960"/>
              <a:chOff x="624" y="2640"/>
              <a:chExt cx="960" cy="960"/>
            </a:xfrm>
          </p:grpSpPr>
          <p:grpSp>
            <p:nvGrpSpPr>
              <p:cNvPr id="51206" name="Group 6"/>
              <p:cNvGrpSpPr>
                <a:grpSpLocks/>
              </p:cNvGrpSpPr>
              <p:nvPr/>
            </p:nvGrpSpPr>
            <p:grpSpPr bwMode="auto">
              <a:xfrm>
                <a:off x="624" y="3360"/>
                <a:ext cx="960" cy="240"/>
                <a:chOff x="624" y="3360"/>
                <a:chExt cx="960" cy="240"/>
              </a:xfrm>
            </p:grpSpPr>
            <p:sp>
              <p:nvSpPr>
                <p:cNvPr id="51207" name="Rectangle 7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08" name="Rectangle 8"/>
                <p:cNvSpPr>
                  <a:spLocks noChangeArrowheads="1"/>
                </p:cNvSpPr>
                <p:nvPr/>
              </p:nvSpPr>
              <p:spPr bwMode="auto">
                <a:xfrm>
                  <a:off x="86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09" name="Rectangle 9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0" name="Rectangle 10"/>
                <p:cNvSpPr>
                  <a:spLocks noChangeArrowheads="1"/>
                </p:cNvSpPr>
                <p:nvPr/>
              </p:nvSpPr>
              <p:spPr bwMode="auto">
                <a:xfrm>
                  <a:off x="110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1" name="Group 11"/>
              <p:cNvGrpSpPr>
                <a:grpSpLocks/>
              </p:cNvGrpSpPr>
              <p:nvPr/>
            </p:nvGrpSpPr>
            <p:grpSpPr bwMode="auto">
              <a:xfrm>
                <a:off x="624" y="3120"/>
                <a:ext cx="960" cy="240"/>
                <a:chOff x="624" y="3360"/>
                <a:chExt cx="960" cy="240"/>
              </a:xfrm>
            </p:grpSpPr>
            <p:sp>
              <p:nvSpPr>
                <p:cNvPr id="51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10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16" name="Group 16"/>
              <p:cNvGrpSpPr>
                <a:grpSpLocks/>
              </p:cNvGrpSpPr>
              <p:nvPr/>
            </p:nvGrpSpPr>
            <p:grpSpPr bwMode="auto">
              <a:xfrm>
                <a:off x="624" y="2880"/>
                <a:ext cx="960" cy="240"/>
                <a:chOff x="624" y="3360"/>
                <a:chExt cx="960" cy="240"/>
              </a:xfrm>
            </p:grpSpPr>
            <p:sp>
              <p:nvSpPr>
                <p:cNvPr id="51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86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110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221" name="Group 21"/>
              <p:cNvGrpSpPr>
                <a:grpSpLocks/>
              </p:cNvGrpSpPr>
              <p:nvPr/>
            </p:nvGrpSpPr>
            <p:grpSpPr bwMode="auto">
              <a:xfrm>
                <a:off x="624" y="2640"/>
                <a:ext cx="960" cy="240"/>
                <a:chOff x="624" y="3360"/>
                <a:chExt cx="960" cy="240"/>
              </a:xfrm>
            </p:grpSpPr>
            <p:sp>
              <p:nvSpPr>
                <p:cNvPr id="51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3" name="Rectangle 23"/>
                <p:cNvSpPr>
                  <a:spLocks noChangeArrowheads="1"/>
                </p:cNvSpPr>
                <p:nvPr/>
              </p:nvSpPr>
              <p:spPr bwMode="auto">
                <a:xfrm>
                  <a:off x="86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2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4" y="3360"/>
                  <a:ext cx="240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226" name="Freeform 26"/>
            <p:cNvSpPr>
              <a:spLocks/>
            </p:cNvSpPr>
            <p:nvPr/>
          </p:nvSpPr>
          <p:spPr bwMode="auto">
            <a:xfrm>
              <a:off x="3360" y="2256"/>
              <a:ext cx="768" cy="720"/>
            </a:xfrm>
            <a:custGeom>
              <a:avLst/>
              <a:gdLst>
                <a:gd name="T0" fmla="*/ 48 w 768"/>
                <a:gd name="T1" fmla="*/ 720 h 720"/>
                <a:gd name="T2" fmla="*/ 288 w 768"/>
                <a:gd name="T3" fmla="*/ 720 h 720"/>
                <a:gd name="T4" fmla="*/ 288 w 768"/>
                <a:gd name="T5" fmla="*/ 480 h 720"/>
                <a:gd name="T6" fmla="*/ 0 w 768"/>
                <a:gd name="T7" fmla="*/ 480 h 720"/>
                <a:gd name="T8" fmla="*/ 0 w 768"/>
                <a:gd name="T9" fmla="*/ 240 h 720"/>
                <a:gd name="T10" fmla="*/ 0 w 768"/>
                <a:gd name="T11" fmla="*/ 0 h 720"/>
                <a:gd name="T12" fmla="*/ 240 w 768"/>
                <a:gd name="T13" fmla="*/ 0 h 720"/>
                <a:gd name="T14" fmla="*/ 240 w 768"/>
                <a:gd name="T15" fmla="*/ 240 h 720"/>
                <a:gd name="T16" fmla="*/ 528 w 768"/>
                <a:gd name="T17" fmla="*/ 240 h 720"/>
                <a:gd name="T18" fmla="*/ 528 w 768"/>
                <a:gd name="T19" fmla="*/ 0 h 720"/>
                <a:gd name="T20" fmla="*/ 768 w 768"/>
                <a:gd name="T21" fmla="*/ 0 h 720"/>
                <a:gd name="T22" fmla="*/ 768 w 768"/>
                <a:gd name="T23" fmla="*/ 192 h 720"/>
                <a:gd name="T24" fmla="*/ 768 w 768"/>
                <a:gd name="T25" fmla="*/ 480 h 720"/>
                <a:gd name="T26" fmla="*/ 528 w 768"/>
                <a:gd name="T27" fmla="*/ 480 h 720"/>
                <a:gd name="T28" fmla="*/ 528 w 768"/>
                <a:gd name="T29" fmla="*/ 720 h 720"/>
                <a:gd name="T30" fmla="*/ 768 w 768"/>
                <a:gd name="T31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8" h="720">
                  <a:moveTo>
                    <a:pt x="48" y="720"/>
                  </a:moveTo>
                  <a:lnTo>
                    <a:pt x="288" y="720"/>
                  </a:lnTo>
                  <a:lnTo>
                    <a:pt x="288" y="480"/>
                  </a:lnTo>
                  <a:lnTo>
                    <a:pt x="0" y="480"/>
                  </a:lnTo>
                  <a:lnTo>
                    <a:pt x="0" y="240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240"/>
                  </a:lnTo>
                  <a:lnTo>
                    <a:pt x="528" y="240"/>
                  </a:lnTo>
                  <a:lnTo>
                    <a:pt x="528" y="0"/>
                  </a:lnTo>
                  <a:lnTo>
                    <a:pt x="768" y="0"/>
                  </a:lnTo>
                  <a:lnTo>
                    <a:pt x="768" y="192"/>
                  </a:lnTo>
                  <a:lnTo>
                    <a:pt x="768" y="480"/>
                  </a:lnTo>
                  <a:lnTo>
                    <a:pt x="528" y="480"/>
                  </a:lnTo>
                  <a:lnTo>
                    <a:pt x="528" y="720"/>
                  </a:lnTo>
                  <a:lnTo>
                    <a:pt x="768" y="720"/>
                  </a:lnTo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7" name="Freeform 27"/>
          <p:cNvSpPr>
            <a:spLocks/>
          </p:cNvSpPr>
          <p:nvPr/>
        </p:nvSpPr>
        <p:spPr bwMode="auto">
          <a:xfrm>
            <a:off x="1295400" y="3976688"/>
            <a:ext cx="762000" cy="762000"/>
          </a:xfrm>
          <a:custGeom>
            <a:avLst/>
            <a:gdLst>
              <a:gd name="T0" fmla="*/ 0 w 480"/>
              <a:gd name="T1" fmla="*/ 480 h 480"/>
              <a:gd name="T2" fmla="*/ 0 w 480"/>
              <a:gd name="T3" fmla="*/ 0 h 480"/>
              <a:gd name="T4" fmla="*/ 480 w 480"/>
              <a:gd name="T5" fmla="*/ 0 h 480"/>
              <a:gd name="T6" fmla="*/ 480 w 480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  <a:lnTo>
                  <a:pt x="480" y="480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1295400" y="51054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charset="0"/>
              </a:rPr>
              <a:t>H1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3960813" y="550068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800">
                <a:latin typeface="Times New Roman" charset="0"/>
              </a:rPr>
              <a:t>H2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867400" y="5348288"/>
            <a:ext cx="45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...</a:t>
            </a:r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7467600" y="4586288"/>
            <a:ext cx="6096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6477000" y="4586288"/>
            <a:ext cx="6096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391400" y="3595688"/>
            <a:ext cx="6096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6477000" y="3595688"/>
            <a:ext cx="6096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6737350" y="5394325"/>
            <a:ext cx="123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H(n+1)</a:t>
            </a:r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 flipV="1">
            <a:off x="6629400" y="42052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7086600" y="4129088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Line 38"/>
          <p:cNvSpPr>
            <a:spLocks noChangeShapeType="1"/>
          </p:cNvSpPr>
          <p:nvPr/>
        </p:nvSpPr>
        <p:spPr bwMode="auto">
          <a:xfrm flipV="1">
            <a:off x="7924800" y="4205288"/>
            <a:ext cx="0" cy="381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6553200" y="4738688"/>
            <a:ext cx="381000" cy="304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-1 h 21600"/>
              <a:gd name="T6" fmla="*/ 2699 w 21600"/>
              <a:gd name="T7" fmla="*/ 10799 h 21600"/>
              <a:gd name="T8" fmla="*/ 10800 w 21600"/>
              <a:gd name="T9" fmla="*/ 5399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-1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AutoShape 40"/>
          <p:cNvSpPr>
            <a:spLocks noChangeArrowheads="1"/>
          </p:cNvSpPr>
          <p:nvPr/>
        </p:nvSpPr>
        <p:spPr bwMode="auto">
          <a:xfrm flipH="1">
            <a:off x="7543800" y="4738688"/>
            <a:ext cx="381000" cy="3048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800 w 21600"/>
              <a:gd name="T5" fmla="*/ -1 h 21600"/>
              <a:gd name="T6" fmla="*/ 2699 w 21600"/>
              <a:gd name="T7" fmla="*/ 10799 h 21600"/>
              <a:gd name="T8" fmla="*/ 10800 w 21600"/>
              <a:gd name="T9" fmla="*/ 5399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-1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miter lim="800000"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Regions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region breaks into one or more pieces, each one with different z-value</a:t>
            </a:r>
          </a:p>
          <a:p>
            <a:r>
              <a:rPr lang="en-US" sz="2400"/>
              <a:t>We try to minimize the number of pieces in the representation: precision/space overhead trade-off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299200" y="3879850"/>
            <a:ext cx="1524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6802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74422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70612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7823200" y="387985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299200" y="4979988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6299200" y="4641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6299200" y="426085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2738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66802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01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0358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10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7442200" y="529590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11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5842000" y="5022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00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842000" y="4641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01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842000" y="4260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10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5842000" y="3879850"/>
            <a:ext cx="40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600"/>
              <a:t>11</a:t>
            </a: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 flipV="1">
            <a:off x="6451600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6832600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6473825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68326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V="1">
            <a:off x="7235825" y="47180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7626350" y="4729163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V="1">
            <a:off x="72136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flipV="1">
            <a:off x="7594600" y="4032250"/>
            <a:ext cx="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6451600" y="47180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6462713" y="4030663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7235825" y="47180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7213600" y="4032250"/>
            <a:ext cx="381000" cy="4572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6451600" y="4489450"/>
            <a:ext cx="3810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6832600" y="4032250"/>
            <a:ext cx="381000" cy="11430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>
            <a:off x="7213600" y="4489450"/>
            <a:ext cx="3810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7086600" y="3886200"/>
            <a:ext cx="7620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6629400" y="4953000"/>
            <a:ext cx="838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1600200" y="3810000"/>
            <a:ext cx="26066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Times New Roman" charset="0"/>
              </a:rPr>
              <a:t>Z</a:t>
            </a:r>
            <a:r>
              <a:rPr lang="en-US" baseline="-25000">
                <a:latin typeface="Times New Roman" charset="0"/>
              </a:rPr>
              <a:t>R1</a:t>
            </a:r>
            <a:r>
              <a:rPr lang="en-US">
                <a:latin typeface="Times New Roman" charset="0"/>
              </a:rPr>
              <a:t> = 0010 = (2)</a:t>
            </a:r>
          </a:p>
          <a:p>
            <a:r>
              <a:rPr lang="en-US">
                <a:latin typeface="Times New Roman" charset="0"/>
              </a:rPr>
              <a:t>Z</a:t>
            </a:r>
            <a:r>
              <a:rPr lang="en-US" baseline="-25000">
                <a:latin typeface="Times New Roman" charset="0"/>
              </a:rPr>
              <a:t>R2</a:t>
            </a:r>
            <a:r>
              <a:rPr lang="en-US">
                <a:latin typeface="Times New Roman" charset="0"/>
              </a:rPr>
              <a:t> = 1000 = (8)</a:t>
            </a:r>
          </a:p>
          <a:p>
            <a:endParaRPr lang="en-US">
              <a:latin typeface="Times New Roman" charset="0"/>
            </a:endParaRPr>
          </a:p>
        </p:txBody>
      </p:sp>
      <p:sp>
        <p:nvSpPr>
          <p:cNvPr id="52262" name="Text Box 38"/>
          <p:cNvSpPr txBox="1">
            <a:spLocks noChangeArrowheads="1"/>
          </p:cNvSpPr>
          <p:nvPr/>
        </p:nvSpPr>
        <p:spPr bwMode="auto">
          <a:xfrm>
            <a:off x="1752600" y="5029200"/>
            <a:ext cx="116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Z</a:t>
            </a:r>
            <a:r>
              <a:rPr lang="en-US" baseline="-25000">
                <a:latin typeface="Times New Roman" charset="0"/>
              </a:rPr>
              <a:t>G  </a:t>
            </a:r>
            <a:r>
              <a:rPr lang="en-US">
                <a:latin typeface="Times New Roman" charset="0"/>
              </a:rPr>
              <a:t>= 11</a:t>
            </a:r>
          </a:p>
        </p:txBody>
      </p: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1279525" y="5680075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( 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Times New Roman" charset="0"/>
              </a:rPr>
              <a:t>11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Times New Roman" charset="0"/>
              </a:rPr>
              <a:t> is the common prefix)</a:t>
            </a:r>
          </a:p>
        </p:txBody>
      </p:sp>
    </p:spTree>
    <p:extLst>
      <p:ext uri="{BB962C8B-B14F-4D97-AF65-F5344CB8AC3E}">
        <p14:creationId xmlns:p14="http://schemas.microsoft.com/office/powerpoint/2010/main" val="301380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Z-ordering for Regions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Break the space into 4 equal quadrants: </a:t>
            </a:r>
            <a:r>
              <a:rPr lang="en-US" sz="2400" u="sng"/>
              <a:t>level-1</a:t>
            </a:r>
            <a:r>
              <a:rPr lang="en-US" sz="2400"/>
              <a:t> blocks</a:t>
            </a:r>
          </a:p>
          <a:p>
            <a:r>
              <a:rPr lang="en-US" sz="2400"/>
              <a:t>Level-i block: one of the four equal quadrants of a level-(i-1) block</a:t>
            </a:r>
          </a:p>
          <a:p>
            <a:r>
              <a:rPr lang="en-US" sz="2400"/>
              <a:t>Pixel: level-K blocks, image level-0 block</a:t>
            </a:r>
          </a:p>
          <a:p>
            <a:r>
              <a:rPr lang="en-US" sz="2400"/>
              <a:t>For a level-i block: all its pixels have the same prefix up to 2i bits; the z-value of the block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95600" y="4495800"/>
            <a:ext cx="1752600" cy="1524000"/>
            <a:chOff x="2362200" y="4876800"/>
            <a:chExt cx="1752600" cy="1524000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2362200" y="4876800"/>
              <a:ext cx="1752600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53" name="Line 5"/>
            <p:cNvSpPr>
              <a:spLocks noChangeShapeType="1"/>
            </p:cNvSpPr>
            <p:nvPr/>
          </p:nvSpPr>
          <p:spPr bwMode="auto">
            <a:xfrm>
              <a:off x="3200400" y="48768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/>
            <p:cNvSpPr>
              <a:spLocks noChangeShapeType="1"/>
            </p:cNvSpPr>
            <p:nvPr/>
          </p:nvSpPr>
          <p:spPr bwMode="auto">
            <a:xfrm>
              <a:off x="2362200" y="5638800"/>
              <a:ext cx="1752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4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50069"/>
              </p:ext>
            </p:extLst>
          </p:nvPr>
        </p:nvGraphicFramePr>
        <p:xfrm>
          <a:off x="1007197" y="0"/>
          <a:ext cx="6903033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27"/>
                <a:gridCol w="1560974"/>
                <a:gridCol w="47449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Feb, 11-12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Welcome, DIKW, C intro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Feb, 18-19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XML</a:t>
                      </a:r>
                      <a:r>
                        <a:rPr lang="en-US" sz="1600" baseline="0" dirty="0" smtClean="0"/>
                        <a:t> intro 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Feb, 25-26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XSD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Mar, 04-05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XPATH,</a:t>
                      </a:r>
                      <a:r>
                        <a:rPr lang="en-US" sz="1600" baseline="0" dirty="0" smtClean="0"/>
                        <a:t> XSL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Mar, 11-12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XQUERY,</a:t>
                      </a:r>
                      <a:r>
                        <a:rPr lang="en-US" sz="1600" baseline="0" dirty="0" smtClean="0"/>
                        <a:t> JSON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Mar, 18-19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File ops &amp; analytical approach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Mar, 25-26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Simple </a:t>
                      </a:r>
                      <a:r>
                        <a:rPr lang="nl-NL" sz="1600" dirty="0" err="1" smtClean="0"/>
                        <a:t>Indexing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0" dirty="0" smtClean="0">
                          <a:solidFill>
                            <a:srgbClr val="FF0000"/>
                          </a:solidFill>
                        </a:rPr>
                        <a:t>Apr, 01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aseline="30000" dirty="0" smtClean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Midterm Exam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0" dirty="0" smtClean="0"/>
                        <a:t>Apr, 08-09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B+tree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0" dirty="0" smtClean="0"/>
                        <a:t>Apr, 15-16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Multidimensional Indexing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b="0" dirty="0" smtClean="0"/>
                        <a:t>Apr, 22-23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External Sorting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Apr, 29-30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Hashing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May, 06-07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baseline="30000" dirty="0" smtClean="0">
                          <a:solidFill>
                            <a:srgbClr val="FF0000"/>
                          </a:solidFill>
                        </a:rPr>
                        <a:t>nd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Midterm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May, 13-14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 DBMS, ER Model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May, 20-21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DBMS and SQL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May, 27 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Final Exam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Left Arrow 7"/>
          <p:cNvSpPr/>
          <p:nvPr/>
        </p:nvSpPr>
        <p:spPr>
          <a:xfrm rot="21040064">
            <a:off x="5572692" y="3343824"/>
            <a:ext cx="2146533" cy="831035"/>
          </a:xfrm>
          <a:prstGeom prst="leftArrow">
            <a:avLst>
              <a:gd name="adj1" fmla="val 50000"/>
              <a:gd name="adj2" fmla="val 951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Grid File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/>
              <a:t>Hashing methods for multidimensional points (extension of Extensible hashing)</a:t>
            </a:r>
          </a:p>
          <a:p>
            <a:r>
              <a:rPr lang="en-US" dirty="0"/>
              <a:t>Idea: Use a grid to partition the space</a:t>
            </a:r>
            <a:r>
              <a:rPr lang="en-US" dirty="0">
                <a:sym typeface="Wingdings" charset="0"/>
              </a:rPr>
              <a:t> each cell is associated with one page</a:t>
            </a:r>
          </a:p>
          <a:p>
            <a:r>
              <a:rPr lang="en-US" dirty="0">
                <a:sym typeface="Wingdings" charset="0"/>
              </a:rPr>
              <a:t>Two disk access principle (exact match)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69373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Grid File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191000" y="1981200"/>
            <a:ext cx="4572000" cy="4419600"/>
          </a:xfrm>
          <a:solidFill>
            <a:schemeClr val="bg1"/>
          </a:solidFill>
          <a:ln/>
        </p:spPr>
        <p:txBody>
          <a:bodyPr lIns="92075" tIns="46038" rIns="92075" bIns="46038">
            <a:normAutofit/>
          </a:bodyPr>
          <a:lstStyle/>
          <a:p>
            <a:r>
              <a:rPr lang="en-US"/>
              <a:t>Start with one bucket for the whole space.</a:t>
            </a:r>
          </a:p>
          <a:p>
            <a:r>
              <a:rPr lang="en-US"/>
              <a:t>Select dividers along each dimension. Partition space into cells </a:t>
            </a:r>
          </a:p>
          <a:p>
            <a:r>
              <a:rPr lang="en-US"/>
              <a:t>Dividers cut all the way.</a:t>
            </a:r>
          </a:p>
          <a:p>
            <a:endParaRPr lang="en-US"/>
          </a:p>
        </p:txBody>
      </p:sp>
      <p:sp>
        <p:nvSpPr>
          <p:cNvPr id="10246" name="AutoShape 6"/>
          <p:cNvSpPr>
            <a:spLocks noChangeAspect="1" noChangeArrowheads="1" noTextEdit="1"/>
          </p:cNvSpPr>
          <p:nvPr/>
        </p:nvSpPr>
        <p:spPr bwMode="auto">
          <a:xfrm>
            <a:off x="1266825" y="1952625"/>
            <a:ext cx="23145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1739900" y="4889500"/>
            <a:ext cx="93663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1555750" y="4889500"/>
            <a:ext cx="95250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021013" y="4524375"/>
            <a:ext cx="550862" cy="2762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373188" y="3290888"/>
            <a:ext cx="1284287" cy="6429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62" name="Group 22"/>
          <p:cNvGrpSpPr>
            <a:grpSpLocks/>
          </p:cNvGrpSpPr>
          <p:nvPr/>
        </p:nvGrpSpPr>
        <p:grpSpPr bwMode="auto">
          <a:xfrm>
            <a:off x="2005013" y="3290888"/>
            <a:ext cx="17462" cy="823912"/>
            <a:chOff x="1263" y="1810"/>
            <a:chExt cx="11" cy="519"/>
          </a:xfrm>
        </p:grpSpPr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263" y="1810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263" y="1891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1263" y="1971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263" y="2052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263" y="2133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1263" y="2213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263" y="2294"/>
              <a:ext cx="11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1739900" y="3656013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1739900" y="3748088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5" name="Oval 25"/>
          <p:cNvSpPr>
            <a:spLocks noChangeArrowheads="1"/>
          </p:cNvSpPr>
          <p:nvPr/>
        </p:nvSpPr>
        <p:spPr bwMode="auto">
          <a:xfrm>
            <a:off x="1647825" y="3656013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6" name="Oval 26"/>
          <p:cNvSpPr>
            <a:spLocks noChangeArrowheads="1"/>
          </p:cNvSpPr>
          <p:nvPr/>
        </p:nvSpPr>
        <p:spPr bwMode="auto">
          <a:xfrm>
            <a:off x="2289175" y="3748088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Oval 27"/>
          <p:cNvSpPr>
            <a:spLocks noChangeArrowheads="1"/>
          </p:cNvSpPr>
          <p:nvPr/>
        </p:nvSpPr>
        <p:spPr bwMode="auto">
          <a:xfrm>
            <a:off x="2379663" y="3382963"/>
            <a:ext cx="95250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3021013" y="3290888"/>
            <a:ext cx="550862" cy="2778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3021013" y="3656013"/>
            <a:ext cx="550862" cy="27781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2468563" y="3556000"/>
            <a:ext cx="552450" cy="287338"/>
            <a:chOff x="1555" y="1977"/>
            <a:chExt cx="348" cy="181"/>
          </a:xfrm>
        </p:grpSpPr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1555" y="1977"/>
              <a:ext cx="284" cy="150"/>
            </a:xfrm>
            <a:custGeom>
              <a:avLst/>
              <a:gdLst>
                <a:gd name="T0" fmla="*/ 4 w 284"/>
                <a:gd name="T1" fmla="*/ 0 h 150"/>
                <a:gd name="T2" fmla="*/ 0 w 284"/>
                <a:gd name="T3" fmla="*/ 12 h 150"/>
                <a:gd name="T4" fmla="*/ 280 w 284"/>
                <a:gd name="T5" fmla="*/ 150 h 150"/>
                <a:gd name="T6" fmla="*/ 284 w 284"/>
                <a:gd name="T7" fmla="*/ 138 h 150"/>
                <a:gd name="T8" fmla="*/ 4 w 284"/>
                <a:gd name="T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50">
                  <a:moveTo>
                    <a:pt x="4" y="0"/>
                  </a:moveTo>
                  <a:lnTo>
                    <a:pt x="0" y="12"/>
                  </a:lnTo>
                  <a:lnTo>
                    <a:pt x="280" y="150"/>
                  </a:lnTo>
                  <a:lnTo>
                    <a:pt x="284" y="13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auto">
            <a:xfrm>
              <a:off x="1816" y="2087"/>
              <a:ext cx="87" cy="71"/>
            </a:xfrm>
            <a:custGeom>
              <a:avLst/>
              <a:gdLst>
                <a:gd name="T0" fmla="*/ 0 w 87"/>
                <a:gd name="T1" fmla="*/ 71 h 71"/>
                <a:gd name="T2" fmla="*/ 87 w 87"/>
                <a:gd name="T3" fmla="*/ 69 h 71"/>
                <a:gd name="T4" fmla="*/ 35 w 87"/>
                <a:gd name="T5" fmla="*/ 0 h 71"/>
                <a:gd name="T6" fmla="*/ 0 w 87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71">
                  <a:moveTo>
                    <a:pt x="0" y="71"/>
                  </a:moveTo>
                  <a:lnTo>
                    <a:pt x="87" y="69"/>
                  </a:lnTo>
                  <a:lnTo>
                    <a:pt x="35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1739900" y="3413125"/>
            <a:ext cx="1281113" cy="125413"/>
            <a:chOff x="1096" y="1887"/>
            <a:chExt cx="807" cy="79"/>
          </a:xfrm>
        </p:grpSpPr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096" y="1919"/>
              <a:ext cx="73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1826" y="1887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8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1373188" y="4797425"/>
            <a:ext cx="1284287" cy="6445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5" name="Group 45"/>
          <p:cNvGrpSpPr>
            <a:grpSpLocks/>
          </p:cNvGrpSpPr>
          <p:nvPr/>
        </p:nvGrpSpPr>
        <p:grpSpPr bwMode="auto">
          <a:xfrm>
            <a:off x="2005013" y="4614863"/>
            <a:ext cx="17462" cy="914400"/>
            <a:chOff x="1263" y="2386"/>
            <a:chExt cx="11" cy="576"/>
          </a:xfrm>
        </p:grpSpPr>
        <p:sp>
          <p:nvSpPr>
            <p:cNvPr id="10277" name="Rectangle 37"/>
            <p:cNvSpPr>
              <a:spLocks noChangeArrowheads="1"/>
            </p:cNvSpPr>
            <p:nvPr/>
          </p:nvSpPr>
          <p:spPr bwMode="auto">
            <a:xfrm>
              <a:off x="1263" y="2386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Rectangle 38"/>
            <p:cNvSpPr>
              <a:spLocks noChangeArrowheads="1"/>
            </p:cNvSpPr>
            <p:nvPr/>
          </p:nvSpPr>
          <p:spPr bwMode="auto">
            <a:xfrm>
              <a:off x="1263" y="2467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1263" y="2547"/>
              <a:ext cx="11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263" y="2628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1263" y="2709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1263" y="2789"/>
              <a:ext cx="11" cy="4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1263" y="2870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1263" y="2951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6" name="Oval 46"/>
          <p:cNvSpPr>
            <a:spLocks noChangeArrowheads="1"/>
          </p:cNvSpPr>
          <p:nvPr/>
        </p:nvSpPr>
        <p:spPr bwMode="auto">
          <a:xfrm>
            <a:off x="1647825" y="5164138"/>
            <a:ext cx="95250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7" name="Oval 47"/>
          <p:cNvSpPr>
            <a:spLocks noChangeArrowheads="1"/>
          </p:cNvSpPr>
          <p:nvPr/>
        </p:nvSpPr>
        <p:spPr bwMode="auto">
          <a:xfrm>
            <a:off x="1739900" y="5254625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8" name="Oval 48"/>
          <p:cNvSpPr>
            <a:spLocks noChangeArrowheads="1"/>
          </p:cNvSpPr>
          <p:nvPr/>
        </p:nvSpPr>
        <p:spPr bwMode="auto">
          <a:xfrm>
            <a:off x="1739900" y="5164138"/>
            <a:ext cx="93663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9" name="Oval 49"/>
          <p:cNvSpPr>
            <a:spLocks noChangeArrowheads="1"/>
          </p:cNvSpPr>
          <p:nvPr/>
        </p:nvSpPr>
        <p:spPr bwMode="auto">
          <a:xfrm>
            <a:off x="2289175" y="5254625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0" name="Oval 50"/>
          <p:cNvSpPr>
            <a:spLocks noChangeArrowheads="1"/>
          </p:cNvSpPr>
          <p:nvPr/>
        </p:nvSpPr>
        <p:spPr bwMode="auto">
          <a:xfrm>
            <a:off x="2379663" y="4889500"/>
            <a:ext cx="95250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3021013" y="5438775"/>
            <a:ext cx="550862" cy="2762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3021013" y="4889500"/>
            <a:ext cx="550862" cy="3683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295" name="Group 55"/>
          <p:cNvGrpSpPr>
            <a:grpSpLocks/>
          </p:cNvGrpSpPr>
          <p:nvPr/>
        </p:nvGrpSpPr>
        <p:grpSpPr bwMode="auto">
          <a:xfrm>
            <a:off x="2471738" y="5102225"/>
            <a:ext cx="549275" cy="125413"/>
            <a:chOff x="1557" y="2693"/>
            <a:chExt cx="346" cy="79"/>
          </a:xfrm>
        </p:grpSpPr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1557" y="2726"/>
              <a:ext cx="2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4" name="Freeform 54"/>
            <p:cNvSpPr>
              <a:spLocks/>
            </p:cNvSpPr>
            <p:nvPr/>
          </p:nvSpPr>
          <p:spPr bwMode="auto">
            <a:xfrm>
              <a:off x="1826" y="2693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9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1739900" y="5559425"/>
            <a:ext cx="1281113" cy="125413"/>
            <a:chOff x="1096" y="2981"/>
            <a:chExt cx="807" cy="79"/>
          </a:xfrm>
        </p:grpSpPr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1096" y="3014"/>
              <a:ext cx="73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1826" y="2981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9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" name="Group 71"/>
          <p:cNvGrpSpPr>
            <a:grpSpLocks/>
          </p:cNvGrpSpPr>
          <p:nvPr/>
        </p:nvGrpSpPr>
        <p:grpSpPr bwMode="auto">
          <a:xfrm>
            <a:off x="1282700" y="5062538"/>
            <a:ext cx="1463675" cy="19050"/>
            <a:chOff x="808" y="2668"/>
            <a:chExt cx="922" cy="12"/>
          </a:xfrm>
        </p:grpSpPr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808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888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969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1050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1130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1211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1292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1372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1453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1534" y="2668"/>
              <a:ext cx="46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1614" y="2668"/>
              <a:ext cx="4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1695" y="2668"/>
              <a:ext cx="35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4" name="Group 74"/>
          <p:cNvGrpSpPr>
            <a:grpSpLocks/>
          </p:cNvGrpSpPr>
          <p:nvPr/>
        </p:nvGrpSpPr>
        <p:grpSpPr bwMode="auto">
          <a:xfrm>
            <a:off x="2471738" y="4919663"/>
            <a:ext cx="549275" cy="125412"/>
            <a:chOff x="1557" y="2578"/>
            <a:chExt cx="346" cy="79"/>
          </a:xfrm>
        </p:grpSpPr>
        <p:sp>
          <p:nvSpPr>
            <p:cNvPr id="10312" name="Rectangle 72"/>
            <p:cNvSpPr>
              <a:spLocks noChangeArrowheads="1"/>
            </p:cNvSpPr>
            <p:nvPr/>
          </p:nvSpPr>
          <p:spPr bwMode="auto">
            <a:xfrm>
              <a:off x="1557" y="2611"/>
              <a:ext cx="273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Freeform 73"/>
            <p:cNvSpPr>
              <a:spLocks/>
            </p:cNvSpPr>
            <p:nvPr/>
          </p:nvSpPr>
          <p:spPr bwMode="auto">
            <a:xfrm>
              <a:off x="1826" y="2578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9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5" name="Rectangle 75"/>
          <p:cNvSpPr>
            <a:spLocks noChangeArrowheads="1"/>
          </p:cNvSpPr>
          <p:nvPr/>
        </p:nvSpPr>
        <p:spPr bwMode="auto">
          <a:xfrm>
            <a:off x="1730375" y="5346700"/>
            <a:ext cx="19050" cy="274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6" name="Rectangle 76"/>
          <p:cNvSpPr>
            <a:spLocks noChangeArrowheads="1"/>
          </p:cNvSpPr>
          <p:nvPr/>
        </p:nvSpPr>
        <p:spPr bwMode="auto">
          <a:xfrm>
            <a:off x="1730375" y="4706938"/>
            <a:ext cx="19050" cy="274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9" name="Group 79"/>
          <p:cNvGrpSpPr>
            <a:grpSpLocks/>
          </p:cNvGrpSpPr>
          <p:nvPr/>
        </p:nvGrpSpPr>
        <p:grpSpPr bwMode="auto">
          <a:xfrm>
            <a:off x="1739900" y="4645025"/>
            <a:ext cx="1281113" cy="125413"/>
            <a:chOff x="1096" y="2405"/>
            <a:chExt cx="807" cy="79"/>
          </a:xfrm>
        </p:grpSpPr>
        <p:sp>
          <p:nvSpPr>
            <p:cNvPr id="10317" name="Rectangle 77"/>
            <p:cNvSpPr>
              <a:spLocks noChangeArrowheads="1"/>
            </p:cNvSpPr>
            <p:nvPr/>
          </p:nvSpPr>
          <p:spPr bwMode="auto">
            <a:xfrm>
              <a:off x="1096" y="2438"/>
              <a:ext cx="73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8" name="Freeform 78"/>
            <p:cNvSpPr>
              <a:spLocks/>
            </p:cNvSpPr>
            <p:nvPr/>
          </p:nvSpPr>
          <p:spPr bwMode="auto">
            <a:xfrm>
              <a:off x="1826" y="2405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9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81" name="Rectangle 141"/>
          <p:cNvSpPr>
            <a:spLocks noChangeArrowheads="1"/>
          </p:cNvSpPr>
          <p:nvPr/>
        </p:nvSpPr>
        <p:spPr bwMode="auto">
          <a:xfrm>
            <a:off x="1373188" y="1958975"/>
            <a:ext cx="1284287" cy="6429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2" name="Oval 142"/>
          <p:cNvSpPr>
            <a:spLocks noChangeArrowheads="1"/>
          </p:cNvSpPr>
          <p:nvPr/>
        </p:nvSpPr>
        <p:spPr bwMode="auto">
          <a:xfrm>
            <a:off x="1739900" y="2416175"/>
            <a:ext cx="93663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3" name="Oval 143"/>
          <p:cNvSpPr>
            <a:spLocks noChangeArrowheads="1"/>
          </p:cNvSpPr>
          <p:nvPr/>
        </p:nvSpPr>
        <p:spPr bwMode="auto">
          <a:xfrm>
            <a:off x="1647825" y="2324100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4" name="Oval 144"/>
          <p:cNvSpPr>
            <a:spLocks noChangeArrowheads="1"/>
          </p:cNvSpPr>
          <p:nvPr/>
        </p:nvSpPr>
        <p:spPr bwMode="auto">
          <a:xfrm>
            <a:off x="2289175" y="2416175"/>
            <a:ext cx="93663" cy="93663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85" name="Rectangle 145"/>
          <p:cNvSpPr>
            <a:spLocks noChangeArrowheads="1"/>
          </p:cNvSpPr>
          <p:nvPr/>
        </p:nvSpPr>
        <p:spPr bwMode="auto">
          <a:xfrm>
            <a:off x="3021013" y="1958975"/>
            <a:ext cx="550862" cy="3683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388" name="Group 148"/>
          <p:cNvGrpSpPr>
            <a:grpSpLocks/>
          </p:cNvGrpSpPr>
          <p:nvPr/>
        </p:nvGrpSpPr>
        <p:grpSpPr bwMode="auto">
          <a:xfrm>
            <a:off x="1739900" y="2081213"/>
            <a:ext cx="1281113" cy="123825"/>
            <a:chOff x="1096" y="1311"/>
            <a:chExt cx="807" cy="78"/>
          </a:xfrm>
        </p:grpSpPr>
        <p:sp>
          <p:nvSpPr>
            <p:cNvPr id="10386" name="Rectangle 146"/>
            <p:cNvSpPr>
              <a:spLocks noChangeArrowheads="1"/>
            </p:cNvSpPr>
            <p:nvPr/>
          </p:nvSpPr>
          <p:spPr bwMode="auto">
            <a:xfrm>
              <a:off x="1096" y="1343"/>
              <a:ext cx="73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7" name="Freeform 147"/>
            <p:cNvSpPr>
              <a:spLocks/>
            </p:cNvSpPr>
            <p:nvPr/>
          </p:nvSpPr>
          <p:spPr bwMode="auto">
            <a:xfrm>
              <a:off x="1826" y="1311"/>
              <a:ext cx="77" cy="78"/>
            </a:xfrm>
            <a:custGeom>
              <a:avLst/>
              <a:gdLst>
                <a:gd name="T0" fmla="*/ 0 w 77"/>
                <a:gd name="T1" fmla="*/ 78 h 78"/>
                <a:gd name="T2" fmla="*/ 77 w 77"/>
                <a:gd name="T3" fmla="*/ 38 h 78"/>
                <a:gd name="T4" fmla="*/ 0 w 77"/>
                <a:gd name="T5" fmla="*/ 0 h 78"/>
                <a:gd name="T6" fmla="*/ 0 w 7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8">
                  <a:moveTo>
                    <a:pt x="0" y="78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95600" y="1524000"/>
            <a:ext cx="8981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Disk Pages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0" y="1524000"/>
            <a:ext cx="1133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Directory/Index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17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Grid 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2209800"/>
            <a:ext cx="4114800" cy="304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/>
              <a:t>Each cell corresponds to 1 disk page.</a:t>
            </a:r>
          </a:p>
          <a:p>
            <a:pPr>
              <a:lnSpc>
                <a:spcPct val="80000"/>
              </a:lnSpc>
            </a:pPr>
            <a:r>
              <a:rPr lang="en-US" sz="2800"/>
              <a:t>Many cells can point to the same page.</a:t>
            </a:r>
          </a:p>
          <a:p>
            <a:pPr>
              <a:lnSpc>
                <a:spcPct val="80000"/>
              </a:lnSpc>
            </a:pPr>
            <a:r>
              <a:rPr lang="en-US" sz="2800"/>
              <a:t>Cell directory potentially exponential in the number of dimensions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465263" y="3154363"/>
            <a:ext cx="93662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465263" y="3246438"/>
            <a:ext cx="93662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021013" y="3794125"/>
            <a:ext cx="550862" cy="2778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1739900" y="2879725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555750" y="2879725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3021013" y="2514600"/>
            <a:ext cx="550862" cy="2762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373188" y="2789238"/>
            <a:ext cx="1284287" cy="64293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2005013" y="2605088"/>
            <a:ext cx="17462" cy="914400"/>
            <a:chOff x="1263" y="3250"/>
            <a:chExt cx="11" cy="576"/>
          </a:xfrm>
        </p:grpSpPr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1263" y="3250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263" y="3331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1263" y="3412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263" y="3492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1263" y="3573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1263" y="3654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1263" y="3734"/>
              <a:ext cx="11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Rectangle 19"/>
            <p:cNvSpPr>
              <a:spLocks noChangeArrowheads="1"/>
            </p:cNvSpPr>
            <p:nvPr/>
          </p:nvSpPr>
          <p:spPr bwMode="auto">
            <a:xfrm>
              <a:off x="1263" y="3815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739900" y="3154363"/>
            <a:ext cx="93663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1739900" y="3246438"/>
            <a:ext cx="93663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647825" y="3154363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2289175" y="3246438"/>
            <a:ext cx="93663" cy="9366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2379663" y="2879725"/>
            <a:ext cx="95250" cy="9525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021013" y="3429000"/>
            <a:ext cx="550862" cy="2778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3021013" y="2879725"/>
            <a:ext cx="550862" cy="3698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2471738" y="3094038"/>
            <a:ext cx="549275" cy="123825"/>
            <a:chOff x="1557" y="3558"/>
            <a:chExt cx="346" cy="78"/>
          </a:xfrm>
        </p:grpSpPr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1557" y="3590"/>
              <a:ext cx="2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29"/>
            <p:cNvSpPr>
              <a:spLocks/>
            </p:cNvSpPr>
            <p:nvPr/>
          </p:nvSpPr>
          <p:spPr bwMode="auto">
            <a:xfrm>
              <a:off x="1826" y="3558"/>
              <a:ext cx="77" cy="78"/>
            </a:xfrm>
            <a:custGeom>
              <a:avLst/>
              <a:gdLst>
                <a:gd name="T0" fmla="*/ 0 w 77"/>
                <a:gd name="T1" fmla="*/ 78 h 78"/>
                <a:gd name="T2" fmla="*/ 77 w 77"/>
                <a:gd name="T3" fmla="*/ 38 h 78"/>
                <a:gd name="T4" fmla="*/ 0 w 77"/>
                <a:gd name="T5" fmla="*/ 0 h 78"/>
                <a:gd name="T6" fmla="*/ 0 w 7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8">
                  <a:moveTo>
                    <a:pt x="0" y="78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2" name="Group 30"/>
          <p:cNvGrpSpPr>
            <a:grpSpLocks/>
          </p:cNvGrpSpPr>
          <p:nvPr/>
        </p:nvGrpSpPr>
        <p:grpSpPr bwMode="auto">
          <a:xfrm>
            <a:off x="1739900" y="3551238"/>
            <a:ext cx="1281113" cy="123825"/>
            <a:chOff x="1096" y="3846"/>
            <a:chExt cx="807" cy="78"/>
          </a:xfrm>
        </p:grpSpPr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096" y="3878"/>
              <a:ext cx="734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2"/>
            <p:cNvSpPr>
              <a:spLocks/>
            </p:cNvSpPr>
            <p:nvPr/>
          </p:nvSpPr>
          <p:spPr bwMode="auto">
            <a:xfrm>
              <a:off x="1826" y="3846"/>
              <a:ext cx="77" cy="78"/>
            </a:xfrm>
            <a:custGeom>
              <a:avLst/>
              <a:gdLst>
                <a:gd name="T0" fmla="*/ 0 w 77"/>
                <a:gd name="T1" fmla="*/ 78 h 78"/>
                <a:gd name="T2" fmla="*/ 77 w 77"/>
                <a:gd name="T3" fmla="*/ 38 h 78"/>
                <a:gd name="T4" fmla="*/ 0 w 77"/>
                <a:gd name="T5" fmla="*/ 0 h 78"/>
                <a:gd name="T6" fmla="*/ 0 w 7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8">
                  <a:moveTo>
                    <a:pt x="0" y="78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25" name="Group 33"/>
          <p:cNvGrpSpPr>
            <a:grpSpLocks/>
          </p:cNvGrpSpPr>
          <p:nvPr/>
        </p:nvGrpSpPr>
        <p:grpSpPr bwMode="auto">
          <a:xfrm>
            <a:off x="1282700" y="3054350"/>
            <a:ext cx="1463675" cy="17463"/>
            <a:chOff x="808" y="3533"/>
            <a:chExt cx="922" cy="11"/>
          </a:xfrm>
        </p:grpSpPr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>
              <a:off x="808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888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>
              <a:off x="969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Rectangle 37"/>
            <p:cNvSpPr>
              <a:spLocks noChangeArrowheads="1"/>
            </p:cNvSpPr>
            <p:nvPr/>
          </p:nvSpPr>
          <p:spPr bwMode="auto">
            <a:xfrm>
              <a:off x="1050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Rectangle 38"/>
            <p:cNvSpPr>
              <a:spLocks noChangeArrowheads="1"/>
            </p:cNvSpPr>
            <p:nvPr/>
          </p:nvSpPr>
          <p:spPr bwMode="auto">
            <a:xfrm>
              <a:off x="1130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Rectangle 39"/>
            <p:cNvSpPr>
              <a:spLocks noChangeArrowheads="1"/>
            </p:cNvSpPr>
            <p:nvPr/>
          </p:nvSpPr>
          <p:spPr bwMode="auto">
            <a:xfrm>
              <a:off x="1211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40"/>
            <p:cNvSpPr>
              <a:spLocks noChangeArrowheads="1"/>
            </p:cNvSpPr>
            <p:nvPr/>
          </p:nvSpPr>
          <p:spPr bwMode="auto">
            <a:xfrm>
              <a:off x="1292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Rectangle 41"/>
            <p:cNvSpPr>
              <a:spLocks noChangeArrowheads="1"/>
            </p:cNvSpPr>
            <p:nvPr/>
          </p:nvSpPr>
          <p:spPr bwMode="auto">
            <a:xfrm>
              <a:off x="1372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Rectangle 42"/>
            <p:cNvSpPr>
              <a:spLocks noChangeArrowheads="1"/>
            </p:cNvSpPr>
            <p:nvPr/>
          </p:nvSpPr>
          <p:spPr bwMode="auto">
            <a:xfrm>
              <a:off x="1453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Rectangle 43"/>
            <p:cNvSpPr>
              <a:spLocks noChangeArrowheads="1"/>
            </p:cNvSpPr>
            <p:nvPr/>
          </p:nvSpPr>
          <p:spPr bwMode="auto">
            <a:xfrm>
              <a:off x="1534" y="3533"/>
              <a:ext cx="4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Rectangle 44"/>
            <p:cNvSpPr>
              <a:spLocks noChangeArrowheads="1"/>
            </p:cNvSpPr>
            <p:nvPr/>
          </p:nvSpPr>
          <p:spPr bwMode="auto">
            <a:xfrm>
              <a:off x="1614" y="3533"/>
              <a:ext cx="4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1695" y="3533"/>
              <a:ext cx="3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2471738" y="2909888"/>
            <a:ext cx="549275" cy="125412"/>
            <a:chOff x="1557" y="3442"/>
            <a:chExt cx="346" cy="79"/>
          </a:xfrm>
        </p:grpSpPr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1557" y="3475"/>
              <a:ext cx="273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48"/>
            <p:cNvSpPr>
              <a:spLocks/>
            </p:cNvSpPr>
            <p:nvPr/>
          </p:nvSpPr>
          <p:spPr bwMode="auto">
            <a:xfrm>
              <a:off x="1826" y="3442"/>
              <a:ext cx="77" cy="79"/>
            </a:xfrm>
            <a:custGeom>
              <a:avLst/>
              <a:gdLst>
                <a:gd name="T0" fmla="*/ 0 w 77"/>
                <a:gd name="T1" fmla="*/ 79 h 79"/>
                <a:gd name="T2" fmla="*/ 77 w 77"/>
                <a:gd name="T3" fmla="*/ 39 h 79"/>
                <a:gd name="T4" fmla="*/ 0 w 77"/>
                <a:gd name="T5" fmla="*/ 0 h 79"/>
                <a:gd name="T6" fmla="*/ 0 w 7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9">
                  <a:moveTo>
                    <a:pt x="0" y="79"/>
                  </a:moveTo>
                  <a:lnTo>
                    <a:pt x="77" y="39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1730375" y="3336925"/>
            <a:ext cx="19050" cy="274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1730375" y="2697163"/>
            <a:ext cx="19050" cy="274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43" name="Group 51"/>
          <p:cNvGrpSpPr>
            <a:grpSpLocks/>
          </p:cNvGrpSpPr>
          <p:nvPr/>
        </p:nvGrpSpPr>
        <p:grpSpPr bwMode="auto">
          <a:xfrm>
            <a:off x="1465263" y="2636838"/>
            <a:ext cx="1555750" cy="123825"/>
            <a:chOff x="923" y="3270"/>
            <a:chExt cx="980" cy="78"/>
          </a:xfrm>
        </p:grpSpPr>
        <p:sp>
          <p:nvSpPr>
            <p:cNvPr id="33844" name="Rectangle 52"/>
            <p:cNvSpPr>
              <a:spLocks noChangeArrowheads="1"/>
            </p:cNvSpPr>
            <p:nvPr/>
          </p:nvSpPr>
          <p:spPr bwMode="auto">
            <a:xfrm>
              <a:off x="923" y="3302"/>
              <a:ext cx="90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53"/>
            <p:cNvSpPr>
              <a:spLocks/>
            </p:cNvSpPr>
            <p:nvPr/>
          </p:nvSpPr>
          <p:spPr bwMode="auto">
            <a:xfrm>
              <a:off x="1826" y="3270"/>
              <a:ext cx="77" cy="78"/>
            </a:xfrm>
            <a:custGeom>
              <a:avLst/>
              <a:gdLst>
                <a:gd name="T0" fmla="*/ 0 w 77"/>
                <a:gd name="T1" fmla="*/ 78 h 78"/>
                <a:gd name="T2" fmla="*/ 77 w 77"/>
                <a:gd name="T3" fmla="*/ 38 h 78"/>
                <a:gd name="T4" fmla="*/ 0 w 77"/>
                <a:gd name="T5" fmla="*/ 0 h 78"/>
                <a:gd name="T6" fmla="*/ 0 w 7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8">
                  <a:moveTo>
                    <a:pt x="0" y="78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46" name="Group 54"/>
          <p:cNvGrpSpPr>
            <a:grpSpLocks/>
          </p:cNvGrpSpPr>
          <p:nvPr/>
        </p:nvGrpSpPr>
        <p:grpSpPr bwMode="auto">
          <a:xfrm>
            <a:off x="1638300" y="2605088"/>
            <a:ext cx="19050" cy="914400"/>
            <a:chOff x="1032" y="3250"/>
            <a:chExt cx="12" cy="576"/>
          </a:xfrm>
        </p:grpSpPr>
        <p:sp>
          <p:nvSpPr>
            <p:cNvPr id="33847" name="Rectangle 55"/>
            <p:cNvSpPr>
              <a:spLocks noChangeArrowheads="1"/>
            </p:cNvSpPr>
            <p:nvPr/>
          </p:nvSpPr>
          <p:spPr bwMode="auto">
            <a:xfrm>
              <a:off x="1032" y="3250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Rectangle 56"/>
            <p:cNvSpPr>
              <a:spLocks noChangeArrowheads="1"/>
            </p:cNvSpPr>
            <p:nvPr/>
          </p:nvSpPr>
          <p:spPr bwMode="auto">
            <a:xfrm>
              <a:off x="1032" y="3331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Rectangle 57"/>
            <p:cNvSpPr>
              <a:spLocks noChangeArrowheads="1"/>
            </p:cNvSpPr>
            <p:nvPr/>
          </p:nvSpPr>
          <p:spPr bwMode="auto">
            <a:xfrm>
              <a:off x="1032" y="3412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Rectangle 58"/>
            <p:cNvSpPr>
              <a:spLocks noChangeArrowheads="1"/>
            </p:cNvSpPr>
            <p:nvPr/>
          </p:nvSpPr>
          <p:spPr bwMode="auto">
            <a:xfrm>
              <a:off x="1032" y="3492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Rectangle 59"/>
            <p:cNvSpPr>
              <a:spLocks noChangeArrowheads="1"/>
            </p:cNvSpPr>
            <p:nvPr/>
          </p:nvSpPr>
          <p:spPr bwMode="auto">
            <a:xfrm>
              <a:off x="1032" y="3573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Rectangle 60"/>
            <p:cNvSpPr>
              <a:spLocks noChangeArrowheads="1"/>
            </p:cNvSpPr>
            <p:nvPr/>
          </p:nvSpPr>
          <p:spPr bwMode="auto">
            <a:xfrm>
              <a:off x="1032" y="3654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Rectangle 61"/>
            <p:cNvSpPr>
              <a:spLocks noChangeArrowheads="1"/>
            </p:cNvSpPr>
            <p:nvPr/>
          </p:nvSpPr>
          <p:spPr bwMode="auto">
            <a:xfrm>
              <a:off x="1032" y="3734"/>
              <a:ext cx="12" cy="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Rectangle 62"/>
            <p:cNvSpPr>
              <a:spLocks noChangeArrowheads="1"/>
            </p:cNvSpPr>
            <p:nvPr/>
          </p:nvSpPr>
          <p:spPr bwMode="auto">
            <a:xfrm>
              <a:off x="1032" y="3815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1455738" y="2697163"/>
            <a:ext cx="19050" cy="2746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1455738" y="3336925"/>
            <a:ext cx="19050" cy="5492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57" name="Group 65"/>
          <p:cNvGrpSpPr>
            <a:grpSpLocks/>
          </p:cNvGrpSpPr>
          <p:nvPr/>
        </p:nvGrpSpPr>
        <p:grpSpPr bwMode="auto">
          <a:xfrm>
            <a:off x="1465263" y="3825875"/>
            <a:ext cx="1555750" cy="123825"/>
            <a:chOff x="923" y="4019"/>
            <a:chExt cx="980" cy="78"/>
          </a:xfrm>
        </p:grpSpPr>
        <p:sp>
          <p:nvSpPr>
            <p:cNvPr id="33858" name="Rectangle 66"/>
            <p:cNvSpPr>
              <a:spLocks noChangeArrowheads="1"/>
            </p:cNvSpPr>
            <p:nvPr/>
          </p:nvSpPr>
          <p:spPr bwMode="auto">
            <a:xfrm>
              <a:off x="923" y="4051"/>
              <a:ext cx="907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67"/>
            <p:cNvSpPr>
              <a:spLocks/>
            </p:cNvSpPr>
            <p:nvPr/>
          </p:nvSpPr>
          <p:spPr bwMode="auto">
            <a:xfrm>
              <a:off x="1826" y="4019"/>
              <a:ext cx="77" cy="78"/>
            </a:xfrm>
            <a:custGeom>
              <a:avLst/>
              <a:gdLst>
                <a:gd name="T0" fmla="*/ 0 w 77"/>
                <a:gd name="T1" fmla="*/ 78 h 78"/>
                <a:gd name="T2" fmla="*/ 77 w 77"/>
                <a:gd name="T3" fmla="*/ 38 h 78"/>
                <a:gd name="T4" fmla="*/ 0 w 77"/>
                <a:gd name="T5" fmla="*/ 0 h 78"/>
                <a:gd name="T6" fmla="*/ 0 w 77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8">
                  <a:moveTo>
                    <a:pt x="0" y="78"/>
                  </a:moveTo>
                  <a:lnTo>
                    <a:pt x="77" y="38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259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793038" cy="846138"/>
          </a:xfrm>
        </p:spPr>
        <p:txBody>
          <a:bodyPr/>
          <a:lstStyle/>
          <a:p>
            <a:pPr algn="ctr"/>
            <a:r>
              <a:rPr lang="en-US"/>
              <a:t>Grid File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16888" cy="4379913"/>
          </a:xfrm>
        </p:spPr>
        <p:txBody>
          <a:bodyPr/>
          <a:lstStyle/>
          <a:p>
            <a:r>
              <a:rPr lang="en-US"/>
              <a:t>Dynamic structure using a grid directory</a:t>
            </a:r>
          </a:p>
          <a:p>
            <a:pPr lvl="1"/>
            <a:r>
              <a:rPr lang="en-US"/>
              <a:t>Grid array: a 2 dimensional array with pointers to buckets (this array can be large, disk resident) G(0,…, nx-1, 0, …, ny-1)</a:t>
            </a:r>
          </a:p>
          <a:p>
            <a:pPr lvl="1"/>
            <a:r>
              <a:rPr lang="en-US"/>
              <a:t>Linear scales: Two 1 dimensional arrays that used to access the grid array (main memory) X(0, …, nx-1), Y(0, …, ny-1)</a:t>
            </a:r>
          </a:p>
        </p:txBody>
      </p:sp>
    </p:spTree>
    <p:extLst>
      <p:ext uri="{BB962C8B-B14F-4D97-AF65-F5344CB8AC3E}">
        <p14:creationId xmlns:p14="http://schemas.microsoft.com/office/powerpoint/2010/main" val="3652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793038" cy="54133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1238" y="1048255"/>
            <a:ext cx="7900617" cy="5032872"/>
            <a:chOff x="531238" y="1048255"/>
            <a:chExt cx="7900617" cy="5032872"/>
          </a:xfrm>
        </p:grpSpPr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7141518" y="1048255"/>
              <a:ext cx="1290337" cy="584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ts val="0"/>
                </a:spcBef>
              </a:pPr>
              <a:r>
                <a:rPr lang="en-US" sz="1600" dirty="0">
                  <a:latin typeface="Times New Roman" charset="0"/>
                </a:rPr>
                <a:t>Buckets/Disk</a:t>
              </a:r>
            </a:p>
            <a:p>
              <a:pPr algn="ctr" eaLnBrk="0" hangingPunct="0">
                <a:spcBef>
                  <a:spcPts val="0"/>
                </a:spcBef>
              </a:pPr>
              <a:r>
                <a:rPr lang="en-US" sz="1600" dirty="0">
                  <a:latin typeface="Times New Roman" charset="0"/>
                </a:rPr>
                <a:t>Blocks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1238" y="1492250"/>
              <a:ext cx="7736462" cy="4588877"/>
              <a:chOff x="531238" y="1492250"/>
              <a:chExt cx="7736462" cy="4588877"/>
            </a:xfrm>
          </p:grpSpPr>
          <p:sp>
            <p:nvSpPr>
              <p:cNvPr id="15364" name="Rectangle 4"/>
              <p:cNvSpPr>
                <a:spLocks noChangeArrowheads="1"/>
              </p:cNvSpPr>
              <p:nvPr/>
            </p:nvSpPr>
            <p:spPr bwMode="auto">
              <a:xfrm>
                <a:off x="2476500" y="2254250"/>
                <a:ext cx="3352800" cy="2819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5" name="Line 5"/>
              <p:cNvSpPr>
                <a:spLocks noChangeShapeType="1"/>
              </p:cNvSpPr>
              <p:nvPr/>
            </p:nvSpPr>
            <p:spPr bwMode="auto">
              <a:xfrm>
                <a:off x="3162300" y="2254250"/>
                <a:ext cx="0" cy="2819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6" name="Line 6"/>
              <p:cNvSpPr>
                <a:spLocks noChangeShapeType="1"/>
              </p:cNvSpPr>
              <p:nvPr/>
            </p:nvSpPr>
            <p:spPr bwMode="auto">
              <a:xfrm>
                <a:off x="3695700" y="2254250"/>
                <a:ext cx="0" cy="2819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4305300" y="2254250"/>
                <a:ext cx="0" cy="2819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>
                <a:off x="5143500" y="2254250"/>
                <a:ext cx="0" cy="2819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>
                <a:off x="2476500" y="4616450"/>
                <a:ext cx="3352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2476500" y="2787650"/>
                <a:ext cx="3352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1" name="Line 11"/>
              <p:cNvSpPr>
                <a:spLocks noChangeShapeType="1"/>
              </p:cNvSpPr>
              <p:nvPr/>
            </p:nvSpPr>
            <p:spPr bwMode="auto">
              <a:xfrm>
                <a:off x="2552700" y="3397250"/>
                <a:ext cx="3352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2" name="Line 12"/>
              <p:cNvSpPr>
                <a:spLocks noChangeShapeType="1"/>
              </p:cNvSpPr>
              <p:nvPr/>
            </p:nvSpPr>
            <p:spPr bwMode="auto">
              <a:xfrm>
                <a:off x="2476500" y="4006850"/>
                <a:ext cx="3352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3" name="AutoShape 13"/>
              <p:cNvSpPr>
                <a:spLocks noChangeArrowheads="1"/>
              </p:cNvSpPr>
              <p:nvPr/>
            </p:nvSpPr>
            <p:spPr bwMode="auto">
              <a:xfrm>
                <a:off x="4457700" y="2482850"/>
                <a:ext cx="1219200" cy="25146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4" name="AutoShape 14"/>
              <p:cNvSpPr>
                <a:spLocks noChangeArrowheads="1"/>
              </p:cNvSpPr>
              <p:nvPr/>
            </p:nvSpPr>
            <p:spPr bwMode="auto">
              <a:xfrm>
                <a:off x="2781300" y="3549650"/>
                <a:ext cx="1219200" cy="9144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5" name="AutoShape 15"/>
              <p:cNvSpPr>
                <a:spLocks noChangeArrowheads="1"/>
              </p:cNvSpPr>
              <p:nvPr/>
            </p:nvSpPr>
            <p:spPr bwMode="auto">
              <a:xfrm>
                <a:off x="2628900" y="4692650"/>
                <a:ext cx="457200" cy="3048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6" name="AutoShape 16"/>
              <p:cNvSpPr>
                <a:spLocks noChangeArrowheads="1"/>
              </p:cNvSpPr>
              <p:nvPr/>
            </p:nvSpPr>
            <p:spPr bwMode="auto">
              <a:xfrm>
                <a:off x="3238500" y="4692650"/>
                <a:ext cx="381000" cy="3048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7" name="AutoShape 17"/>
              <p:cNvSpPr>
                <a:spLocks noChangeArrowheads="1"/>
              </p:cNvSpPr>
              <p:nvPr/>
            </p:nvSpPr>
            <p:spPr bwMode="auto">
              <a:xfrm>
                <a:off x="3771900" y="4692650"/>
                <a:ext cx="457200" cy="3048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8" name="Line 18"/>
              <p:cNvSpPr>
                <a:spLocks noChangeShapeType="1"/>
              </p:cNvSpPr>
              <p:nvPr/>
            </p:nvSpPr>
            <p:spPr bwMode="auto">
              <a:xfrm flipV="1">
                <a:off x="5372100" y="2559050"/>
                <a:ext cx="1371600" cy="76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79" name="Line 19"/>
              <p:cNvSpPr>
                <a:spLocks noChangeShapeType="1"/>
              </p:cNvSpPr>
              <p:nvPr/>
            </p:nvSpPr>
            <p:spPr bwMode="auto">
              <a:xfrm flipV="1">
                <a:off x="4762500" y="2787650"/>
                <a:ext cx="2057400" cy="381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0" name="Line 20"/>
              <p:cNvSpPr>
                <a:spLocks noChangeShapeType="1"/>
              </p:cNvSpPr>
              <p:nvPr/>
            </p:nvSpPr>
            <p:spPr bwMode="auto">
              <a:xfrm flipV="1">
                <a:off x="5524500" y="3016250"/>
                <a:ext cx="12954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1" name="Line 21"/>
              <p:cNvSpPr>
                <a:spLocks noChangeShapeType="1"/>
              </p:cNvSpPr>
              <p:nvPr/>
            </p:nvSpPr>
            <p:spPr bwMode="auto">
              <a:xfrm flipV="1">
                <a:off x="4762500" y="3168650"/>
                <a:ext cx="2133600" cy="1295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V="1">
                <a:off x="4914900" y="3397250"/>
                <a:ext cx="1981200" cy="1447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3" name="Rectangle 23"/>
              <p:cNvSpPr>
                <a:spLocks noChangeArrowheads="1"/>
              </p:cNvSpPr>
              <p:nvPr/>
            </p:nvSpPr>
            <p:spPr bwMode="auto">
              <a:xfrm>
                <a:off x="6591300" y="2406650"/>
                <a:ext cx="609600" cy="1219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4" name="AutoShape 24"/>
              <p:cNvSpPr>
                <a:spLocks noChangeArrowheads="1"/>
              </p:cNvSpPr>
              <p:nvPr/>
            </p:nvSpPr>
            <p:spPr bwMode="auto">
              <a:xfrm>
                <a:off x="2857500" y="2406650"/>
                <a:ext cx="609600" cy="8382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5" name="AutoShape 25"/>
              <p:cNvSpPr>
                <a:spLocks noChangeArrowheads="1"/>
              </p:cNvSpPr>
              <p:nvPr/>
            </p:nvSpPr>
            <p:spPr bwMode="auto">
              <a:xfrm>
                <a:off x="3771900" y="2940050"/>
                <a:ext cx="457200" cy="3048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6" name="AutoShape 26"/>
              <p:cNvSpPr>
                <a:spLocks noChangeArrowheads="1"/>
              </p:cNvSpPr>
              <p:nvPr/>
            </p:nvSpPr>
            <p:spPr bwMode="auto">
              <a:xfrm>
                <a:off x="3771900" y="2330450"/>
                <a:ext cx="457200" cy="304800"/>
              </a:xfrm>
              <a:prstGeom prst="roundRect">
                <a:avLst>
                  <a:gd name="adj" fmla="val 16667"/>
                </a:avLst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7" name="Rectangle 27"/>
              <p:cNvSpPr>
                <a:spLocks noChangeArrowheads="1"/>
              </p:cNvSpPr>
              <p:nvPr/>
            </p:nvSpPr>
            <p:spPr bwMode="auto">
              <a:xfrm>
                <a:off x="2552700" y="5302250"/>
                <a:ext cx="3352800" cy="76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8" name="Rectangle 28"/>
              <p:cNvSpPr>
                <a:spLocks noChangeArrowheads="1"/>
              </p:cNvSpPr>
              <p:nvPr/>
            </p:nvSpPr>
            <p:spPr bwMode="auto">
              <a:xfrm>
                <a:off x="1943100" y="2254250"/>
                <a:ext cx="76200" cy="28956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3543300" y="3854450"/>
                <a:ext cx="327660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0" name="Line 30"/>
              <p:cNvSpPr>
                <a:spLocks noChangeShapeType="1"/>
              </p:cNvSpPr>
              <p:nvPr/>
            </p:nvSpPr>
            <p:spPr bwMode="auto">
              <a:xfrm flipV="1">
                <a:off x="3390900" y="4768850"/>
                <a:ext cx="3276600" cy="152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 flipV="1">
                <a:off x="3086100" y="1720850"/>
                <a:ext cx="3352800" cy="990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 flipV="1">
                <a:off x="4000500" y="2101850"/>
                <a:ext cx="3733800" cy="990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3" name="Line 33"/>
              <p:cNvSpPr>
                <a:spLocks noChangeShapeType="1"/>
              </p:cNvSpPr>
              <p:nvPr/>
            </p:nvSpPr>
            <p:spPr bwMode="auto">
              <a:xfrm>
                <a:off x="2857500" y="4921250"/>
                <a:ext cx="4419600" cy="5334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4" name="Rectangle 34"/>
              <p:cNvSpPr>
                <a:spLocks noChangeArrowheads="1"/>
              </p:cNvSpPr>
              <p:nvPr/>
            </p:nvSpPr>
            <p:spPr bwMode="auto">
              <a:xfrm>
                <a:off x="6057900" y="1492250"/>
                <a:ext cx="9906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5" name="Rectangle 35"/>
              <p:cNvSpPr>
                <a:spLocks noChangeArrowheads="1"/>
              </p:cNvSpPr>
              <p:nvPr/>
            </p:nvSpPr>
            <p:spPr bwMode="auto">
              <a:xfrm>
                <a:off x="7277100" y="2025650"/>
                <a:ext cx="990600" cy="457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6" name="Rectangle 36"/>
              <p:cNvSpPr>
                <a:spLocks noChangeArrowheads="1"/>
              </p:cNvSpPr>
              <p:nvPr/>
            </p:nvSpPr>
            <p:spPr bwMode="auto">
              <a:xfrm>
                <a:off x="6438900" y="3854450"/>
                <a:ext cx="1143000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7" name="Rectangle 37"/>
              <p:cNvSpPr>
                <a:spLocks noChangeArrowheads="1"/>
              </p:cNvSpPr>
              <p:nvPr/>
            </p:nvSpPr>
            <p:spPr bwMode="auto">
              <a:xfrm>
                <a:off x="6515100" y="4464050"/>
                <a:ext cx="838200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8" name="Rectangle 38"/>
              <p:cNvSpPr>
                <a:spLocks noChangeArrowheads="1"/>
              </p:cNvSpPr>
              <p:nvPr/>
            </p:nvSpPr>
            <p:spPr bwMode="auto">
              <a:xfrm>
                <a:off x="6819900" y="5302250"/>
                <a:ext cx="1143000" cy="533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99" name="Text Box 39"/>
              <p:cNvSpPr txBox="1">
                <a:spLocks noChangeArrowheads="1"/>
              </p:cNvSpPr>
              <p:nvPr/>
            </p:nvSpPr>
            <p:spPr bwMode="auto">
              <a:xfrm>
                <a:off x="3519101" y="5742573"/>
                <a:ext cx="1483499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dirty="0">
                    <a:latin typeface="Times New Roman" charset="0"/>
                  </a:rPr>
                  <a:t>Linear scale   X </a:t>
                </a:r>
              </a:p>
            </p:txBody>
          </p:sp>
          <p:sp>
            <p:nvSpPr>
              <p:cNvPr id="15400" name="Text Box 40"/>
              <p:cNvSpPr txBox="1">
                <a:spLocks noChangeArrowheads="1"/>
              </p:cNvSpPr>
              <p:nvPr/>
            </p:nvSpPr>
            <p:spPr bwMode="auto">
              <a:xfrm>
                <a:off x="531238" y="3152566"/>
                <a:ext cx="144996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dirty="0">
                    <a:latin typeface="Times New Roman" charset="0"/>
                  </a:rPr>
                  <a:t>Linear </a:t>
                </a:r>
                <a:r>
                  <a:rPr lang="en-US" sz="1600" dirty="0" smtClean="0">
                    <a:latin typeface="Times New Roman" charset="0"/>
                  </a:rPr>
                  <a:t>scale Y </a:t>
                </a:r>
                <a:endParaRPr lang="en-US" sz="1600" dirty="0">
                  <a:latin typeface="Times New Roman" charset="0"/>
                </a:endParaRPr>
              </a:p>
            </p:txBody>
          </p:sp>
          <p:sp>
            <p:nvSpPr>
              <p:cNvPr id="15401" name="Text Box 41"/>
              <p:cNvSpPr txBox="1">
                <a:spLocks noChangeArrowheads="1"/>
              </p:cNvSpPr>
              <p:nvPr/>
            </p:nvSpPr>
            <p:spPr bwMode="auto">
              <a:xfrm>
                <a:off x="2286000" y="1771650"/>
                <a:ext cx="198596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Times New Roman" charset="0"/>
                  </a:rPr>
                  <a:t>Grid Directory</a:t>
                </a:r>
              </a:p>
            </p:txBody>
          </p:sp>
          <p:sp>
            <p:nvSpPr>
              <p:cNvPr id="15403" name="Line 43"/>
              <p:cNvSpPr>
                <a:spLocks noChangeShapeType="1"/>
              </p:cNvSpPr>
              <p:nvPr/>
            </p:nvSpPr>
            <p:spPr bwMode="auto">
              <a:xfrm>
                <a:off x="1905000" y="40386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4" name="Line 44"/>
              <p:cNvSpPr>
                <a:spLocks noChangeShapeType="1"/>
              </p:cNvSpPr>
              <p:nvPr/>
            </p:nvSpPr>
            <p:spPr bwMode="auto">
              <a:xfrm>
                <a:off x="1905000" y="33528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5" name="Line 45"/>
              <p:cNvSpPr>
                <a:spLocks noChangeShapeType="1"/>
              </p:cNvSpPr>
              <p:nvPr/>
            </p:nvSpPr>
            <p:spPr bwMode="auto">
              <a:xfrm>
                <a:off x="1905000" y="28194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6" name="Line 46"/>
              <p:cNvSpPr>
                <a:spLocks noChangeShapeType="1"/>
              </p:cNvSpPr>
              <p:nvPr/>
            </p:nvSpPr>
            <p:spPr bwMode="auto">
              <a:xfrm>
                <a:off x="1905000" y="4648200"/>
                <a:ext cx="15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08" name="Line 48"/>
              <p:cNvSpPr>
                <a:spLocks noChangeShapeType="1"/>
              </p:cNvSpPr>
              <p:nvPr/>
            </p:nvSpPr>
            <p:spPr bwMode="auto">
              <a:xfrm>
                <a:off x="3124200" y="52578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10" name="Line 50"/>
              <p:cNvSpPr>
                <a:spLocks noChangeShapeType="1"/>
              </p:cNvSpPr>
              <p:nvPr/>
            </p:nvSpPr>
            <p:spPr bwMode="auto">
              <a:xfrm>
                <a:off x="3733800" y="52578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11" name="Line 51"/>
              <p:cNvSpPr>
                <a:spLocks noChangeShapeType="1"/>
              </p:cNvSpPr>
              <p:nvPr/>
            </p:nvSpPr>
            <p:spPr bwMode="auto">
              <a:xfrm>
                <a:off x="4343400" y="52578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12" name="Line 52"/>
              <p:cNvSpPr>
                <a:spLocks noChangeShapeType="1"/>
              </p:cNvSpPr>
              <p:nvPr/>
            </p:nvSpPr>
            <p:spPr bwMode="auto">
              <a:xfrm>
                <a:off x="5181600" y="5257800"/>
                <a:ext cx="0" cy="228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29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93038" cy="762000"/>
          </a:xfrm>
        </p:spPr>
        <p:txBody>
          <a:bodyPr/>
          <a:lstStyle/>
          <a:p>
            <a:pPr algn="ctr"/>
            <a:r>
              <a:rPr lang="en-US" dirty="0"/>
              <a:t>Grid File Search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495800"/>
          </a:xfrm>
          <a:noFill/>
          <a:ln/>
        </p:spPr>
        <p:txBody>
          <a:bodyPr/>
          <a:lstStyle/>
          <a:p>
            <a:r>
              <a:rPr lang="en-US" sz="2000" dirty="0"/>
              <a:t>Exact Match Search: at most 2 I/</a:t>
            </a:r>
            <a:r>
              <a:rPr lang="en-US" sz="2000" dirty="0" err="1"/>
              <a:t>Os</a:t>
            </a:r>
            <a:r>
              <a:rPr lang="en-US" sz="2000" dirty="0"/>
              <a:t> assuming linear scales fit in memory.</a:t>
            </a:r>
          </a:p>
          <a:p>
            <a:pPr lvl="1"/>
            <a:r>
              <a:rPr lang="en-US" sz="2000" dirty="0"/>
              <a:t>First use liner scales to determine the index into the cell directory</a:t>
            </a:r>
          </a:p>
          <a:p>
            <a:pPr lvl="1"/>
            <a:r>
              <a:rPr lang="en-US" sz="2000" dirty="0"/>
              <a:t>access the cell directory to retrieve the bucket address (may cause 1 I/O if cell directory does not fit in memory)</a:t>
            </a:r>
          </a:p>
          <a:p>
            <a:pPr lvl="1"/>
            <a:r>
              <a:rPr lang="en-US" sz="2000" dirty="0"/>
              <a:t>access the appropriate bucket (1 I/O)</a:t>
            </a:r>
          </a:p>
          <a:p>
            <a:r>
              <a:rPr lang="en-US" sz="2000" dirty="0"/>
              <a:t>Range Queries:</a:t>
            </a:r>
          </a:p>
          <a:p>
            <a:pPr lvl="1"/>
            <a:r>
              <a:rPr lang="en-US" sz="2000" dirty="0"/>
              <a:t>use linear scales to determine the index into the cell directory.</a:t>
            </a:r>
          </a:p>
          <a:p>
            <a:pPr lvl="1"/>
            <a:r>
              <a:rPr lang="en-US" sz="2000" dirty="0"/>
              <a:t>Access the cell directory to retrieve the bucket addresses of buckets to visit.</a:t>
            </a:r>
          </a:p>
          <a:p>
            <a:pPr lvl="1"/>
            <a:r>
              <a:rPr lang="en-US" sz="2000" dirty="0"/>
              <a:t>Access the buckets.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DEU.potx</Template>
  <TotalTime>2607</TotalTime>
  <Words>2332</Words>
  <Application>Microsoft Macintosh PowerPoint</Application>
  <PresentationFormat>On-screen Show (4:3)</PresentationFormat>
  <Paragraphs>359</Paragraphs>
  <Slides>39</Slides>
  <Notes>1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Theme1</vt:lpstr>
      <vt:lpstr>Word.Document.8</vt:lpstr>
      <vt:lpstr>Document</vt:lpstr>
      <vt:lpstr>Lecture #12: Multi-dimensional Indexing</vt:lpstr>
      <vt:lpstr>Multidimensional Indexing (MDI)</vt:lpstr>
      <vt:lpstr>Multidimensional Indexing</vt:lpstr>
      <vt:lpstr>Grid File</vt:lpstr>
      <vt:lpstr>Grid File</vt:lpstr>
      <vt:lpstr>Grid File</vt:lpstr>
      <vt:lpstr>Grid File Implementation</vt:lpstr>
      <vt:lpstr>Example</vt:lpstr>
      <vt:lpstr>Grid File Search</vt:lpstr>
      <vt:lpstr>Grid File Insertions</vt:lpstr>
      <vt:lpstr>Grid File Deletions</vt:lpstr>
      <vt:lpstr>Tree-based Structure</vt:lpstr>
      <vt:lpstr>kd-tree</vt:lpstr>
      <vt:lpstr>Kd-tree properties</vt:lpstr>
      <vt:lpstr>kd-tree example</vt:lpstr>
      <vt:lpstr>External memory kd-trees (kdB-tree)</vt:lpstr>
      <vt:lpstr>LSD-tree</vt:lpstr>
      <vt:lpstr>Example: LSD-tree</vt:lpstr>
      <vt:lpstr>LSD-tree: main points</vt:lpstr>
      <vt:lpstr>Multidimensional Indexing Structures</vt:lpstr>
      <vt:lpstr>The R-Tree</vt:lpstr>
      <vt:lpstr>Example of an R-Tree</vt:lpstr>
      <vt:lpstr>R-Tree Properties</vt:lpstr>
      <vt:lpstr>Example R-Tree (Contd.)</vt:lpstr>
      <vt:lpstr>Search for Objects Overlapping Box Q</vt:lpstr>
      <vt:lpstr>Improving Search Using Constraints</vt:lpstr>
      <vt:lpstr>Insert Entry &lt;B, ptr&gt;</vt:lpstr>
      <vt:lpstr>Splitting a Node During Insertion</vt:lpstr>
      <vt:lpstr>R-Tree Variants</vt:lpstr>
      <vt:lpstr>Multidimensional Indexing</vt:lpstr>
      <vt:lpstr>Z-ordering</vt:lpstr>
      <vt:lpstr>Z-ordering</vt:lpstr>
      <vt:lpstr>Z-ordering</vt:lpstr>
      <vt:lpstr>Queries</vt:lpstr>
      <vt:lpstr>Hilbert Curve</vt:lpstr>
      <vt:lpstr>Hilbert Curve- example</vt:lpstr>
      <vt:lpstr>Handling Regions</vt:lpstr>
      <vt:lpstr>Z-ordering for Regions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ALPKOÇAK</dc:creator>
  <cp:lastModifiedBy>Adil Alpkocak</cp:lastModifiedBy>
  <cp:revision>142</cp:revision>
  <cp:lastPrinted>1601-01-01T00:00:00Z</cp:lastPrinted>
  <dcterms:created xsi:type="dcterms:W3CDTF">1601-01-01T00:00:00Z</dcterms:created>
  <dcterms:modified xsi:type="dcterms:W3CDTF">2017-05-03T10:01:06Z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