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30"/>
  </p:notesMasterIdLst>
  <p:sldIdLst>
    <p:sldId id="31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90" r:id="rId26"/>
    <p:sldId id="292" r:id="rId27"/>
    <p:sldId id="293" r:id="rId28"/>
    <p:sldId id="29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1" autoAdjust="0"/>
    <p:restoredTop sz="77481" autoAdjust="0"/>
  </p:normalViewPr>
  <p:slideViewPr>
    <p:cSldViewPr>
      <p:cViewPr varScale="1">
        <p:scale>
          <a:sx n="133" d="100"/>
          <a:sy n="133" d="100"/>
        </p:scale>
        <p:origin x="-120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F38534-1B24-4EDE-9C94-A1B54F7900EA}" type="datetimeFigureOut">
              <a:rPr lang="tr-TR"/>
              <a:pPr>
                <a:defRPr/>
              </a:pPr>
              <a:t>03/05/17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0E7637-F53A-4EEE-A59C-12599E8A409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226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latin typeface="Arial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F896FE-D5A5-9B43-AAC6-7A144736CE46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49C9A-0172-4149-BCD7-0B5F53377149}" type="slidenum">
              <a:rPr lang="en-US"/>
              <a:pPr/>
              <a:t>10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8FBF5-E327-4AA5-8CEC-A55F4C2F2F81}" type="slidenum">
              <a:rPr lang="en-US"/>
              <a:pPr/>
              <a:t>11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2270F-C521-4BCB-BA36-D2749D4428EC}" type="slidenum">
              <a:rPr lang="en-US"/>
              <a:pPr/>
              <a:t>12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124A3-0A72-47B3-8F2C-062A8E663362}" type="slidenum">
              <a:rPr lang="en-US"/>
              <a:pPr/>
              <a:t>13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E2CAA-A036-43A7-BD15-E42BAC9E0CDB}" type="slidenum">
              <a:rPr lang="en-US"/>
              <a:pPr/>
              <a:t>14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194D6-BACA-45FE-B394-18A38F15C151}" type="slidenum">
              <a:rPr lang="en-US"/>
              <a:pPr/>
              <a:t>15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50028-BE36-49AB-844C-B100A80A27EC}" type="slidenum">
              <a:rPr lang="en-US"/>
              <a:pPr/>
              <a:t>16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6B502-9C30-4A2A-AA77-E1BF01719BBD}" type="slidenum">
              <a:rPr lang="en-US"/>
              <a:pPr/>
              <a:t>17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FB653-0C89-44E0-AA96-6514CCC3435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FB653-0C89-44E0-AA96-6514CCC3435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7CCE3-34BE-40E7-8759-88E002F8AE78}" type="slidenum">
              <a:rPr lang="en-US"/>
              <a:pPr/>
              <a:t>20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D4E6B-AADC-444B-820A-953473384BB6}" type="slidenum">
              <a:rPr lang="en-US"/>
              <a:pPr/>
              <a:t>21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4C415-28A3-4F8A-81A6-E721A3C70617}" type="slidenum">
              <a:rPr lang="en-US"/>
              <a:pPr/>
              <a:t>22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6EF178-6D77-4562-8C14-31085779FB5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7D8B6-3959-438F-A177-9B906A708068}" type="slidenum">
              <a:rPr lang="en-US"/>
              <a:pPr/>
              <a:t>24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A9FA9-F87F-4E8A-B3CD-F0331F26C827}" type="slidenum">
              <a:rPr lang="en-US"/>
              <a:pPr/>
              <a:t>3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5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8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6488668"/>
            <a:ext cx="79248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900" dirty="0" smtClean="0">
                <a:solidFill>
                  <a:schemeClr val="bg1">
                    <a:lumMod val="95000"/>
                  </a:schemeClr>
                </a:solidFill>
              </a:rPr>
              <a:t>Department</a:t>
            </a:r>
            <a:r>
              <a:rPr lang="tr-TR" sz="1600" kern="0" spc="900" baseline="0" dirty="0" smtClean="0">
                <a:solidFill>
                  <a:schemeClr val="bg1">
                    <a:lumMod val="95000"/>
                  </a:schemeClr>
                </a:solidFill>
              </a:rPr>
              <a:t> of Computer Engineering</a:t>
            </a:r>
            <a:endParaRPr lang="tr-TR" sz="1600" kern="0" spc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C38CF825-BD60-48F0-9561-8FEE4F6678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DC41B19E-9430-45FA-98E7-629C86377E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7F825129-B5DA-4CB1-AE0E-DFE09C7D7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772400" cy="407670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56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474"/>
            <a:ext cx="8229600" cy="1046163"/>
          </a:xfrm>
        </p:spPr>
        <p:txBody>
          <a:bodyPr>
            <a:normAutofit/>
          </a:bodyPr>
          <a:lstStyle>
            <a:lvl1pPr>
              <a:defRPr sz="4000">
                <a:latin typeface="Aharoni" pitchFamily="2" charset="-79"/>
                <a:cs typeface="Aharoni" pitchFamily="2" charset="-79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8E64A263-4BC8-413E-9F9A-2DE3F7972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FB2DDF8D-905C-4FFC-933F-9DF0AE355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A2A1E922-5CF0-4ADD-90A3-24C3093A6E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6C83B200-B8E4-423D-BD0D-E0CD735A1A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C1DC315A-BDAE-429A-9B89-CE49887521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B653CD44-EE66-48F7-8248-BC8D2A80E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14BEF70-1116-4F4E-A653-99827ED1F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3B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951" y="1683327"/>
            <a:ext cx="8229600" cy="468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B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C:\Users\Adil\Pictures\deuceng.JPG"/>
          <p:cNvPicPr>
            <a:picLocks noChangeAspect="1" noChangeArrowheads="1"/>
          </p:cNvPicPr>
          <p:nvPr/>
        </p:nvPicPr>
        <p:blipFill>
          <a:blip r:embed="rId15" cstate="print"/>
          <a:srcRect r="1124"/>
          <a:stretch>
            <a:fillRect/>
          </a:stretch>
        </p:blipFill>
        <p:spPr bwMode="auto">
          <a:xfrm>
            <a:off x="0" y="6057900"/>
            <a:ext cx="838200" cy="800100"/>
          </a:xfrm>
          <a:prstGeom prst="rect">
            <a:avLst/>
          </a:prstGeom>
          <a:noFill/>
        </p:spPr>
      </p:pic>
      <p:sp>
        <p:nvSpPr>
          <p:cNvPr id="14" name="Freeform 13"/>
          <p:cNvSpPr/>
          <p:nvPr/>
        </p:nvSpPr>
        <p:spPr>
          <a:xfrm>
            <a:off x="429256" y="6479607"/>
            <a:ext cx="411900" cy="378394"/>
          </a:xfrm>
          <a:custGeom>
            <a:avLst/>
            <a:gdLst>
              <a:gd name="connsiteX0" fmla="*/ 555955 w 563270"/>
              <a:gd name="connsiteY0" fmla="*/ 0 h 402336"/>
              <a:gd name="connsiteX1" fmla="*/ 563270 w 563270"/>
              <a:gd name="connsiteY1" fmla="*/ 402336 h 402336"/>
              <a:gd name="connsiteX2" fmla="*/ 0 w 563270"/>
              <a:gd name="connsiteY2" fmla="*/ 402336 h 402336"/>
              <a:gd name="connsiteX3" fmla="*/ 555955 w 563270"/>
              <a:gd name="connsiteY3" fmla="*/ 0 h 402336"/>
              <a:gd name="connsiteX0" fmla="*/ 555955 w 563271"/>
              <a:gd name="connsiteY0" fmla="*/ 0 h 402336"/>
              <a:gd name="connsiteX1" fmla="*/ 563271 w 563271"/>
              <a:gd name="connsiteY1" fmla="*/ 113386 h 402336"/>
              <a:gd name="connsiteX2" fmla="*/ 563270 w 563271"/>
              <a:gd name="connsiteY2" fmla="*/ 402336 h 402336"/>
              <a:gd name="connsiteX3" fmla="*/ 0 w 563271"/>
              <a:gd name="connsiteY3" fmla="*/ 402336 h 402336"/>
              <a:gd name="connsiteX4" fmla="*/ 555955 w 563271"/>
              <a:gd name="connsiteY4" fmla="*/ 0 h 402336"/>
              <a:gd name="connsiteX0" fmla="*/ 460857 w 563271"/>
              <a:gd name="connsiteY0" fmla="*/ 0 h 336499"/>
              <a:gd name="connsiteX1" fmla="*/ 563271 w 563271"/>
              <a:gd name="connsiteY1" fmla="*/ 47549 h 336499"/>
              <a:gd name="connsiteX2" fmla="*/ 563270 w 563271"/>
              <a:gd name="connsiteY2" fmla="*/ 336499 h 336499"/>
              <a:gd name="connsiteX3" fmla="*/ 0 w 563271"/>
              <a:gd name="connsiteY3" fmla="*/ 336499 h 336499"/>
              <a:gd name="connsiteX4" fmla="*/ 460857 w 563271"/>
              <a:gd name="connsiteY4" fmla="*/ 0 h 336499"/>
              <a:gd name="connsiteX0" fmla="*/ 460857 w 563271"/>
              <a:gd name="connsiteY0" fmla="*/ 40234 h 376733"/>
              <a:gd name="connsiteX1" fmla="*/ 563271 w 563271"/>
              <a:gd name="connsiteY1" fmla="*/ 0 h 376733"/>
              <a:gd name="connsiteX2" fmla="*/ 563270 w 563271"/>
              <a:gd name="connsiteY2" fmla="*/ 376733 h 376733"/>
              <a:gd name="connsiteX3" fmla="*/ 0 w 563271"/>
              <a:gd name="connsiteY3" fmla="*/ 376733 h 376733"/>
              <a:gd name="connsiteX4" fmla="*/ 460857 w 563271"/>
              <a:gd name="connsiteY4" fmla="*/ 40234 h 376733"/>
              <a:gd name="connsiteX0" fmla="*/ 535855 w 563271"/>
              <a:gd name="connsiteY0" fmla="*/ 0 h 379767"/>
              <a:gd name="connsiteX1" fmla="*/ 563271 w 563271"/>
              <a:gd name="connsiteY1" fmla="*/ 3034 h 379767"/>
              <a:gd name="connsiteX2" fmla="*/ 563270 w 563271"/>
              <a:gd name="connsiteY2" fmla="*/ 379767 h 379767"/>
              <a:gd name="connsiteX3" fmla="*/ 0 w 563271"/>
              <a:gd name="connsiteY3" fmla="*/ 379767 h 379767"/>
              <a:gd name="connsiteX4" fmla="*/ 535855 w 563271"/>
              <a:gd name="connsiteY4" fmla="*/ 0 h 379767"/>
              <a:gd name="connsiteX0" fmla="*/ 449319 w 476735"/>
              <a:gd name="connsiteY0" fmla="*/ 0 h 379767"/>
              <a:gd name="connsiteX1" fmla="*/ 476735 w 476735"/>
              <a:gd name="connsiteY1" fmla="*/ 3034 h 379767"/>
              <a:gd name="connsiteX2" fmla="*/ 476734 w 476735"/>
              <a:gd name="connsiteY2" fmla="*/ 379767 h 379767"/>
              <a:gd name="connsiteX3" fmla="*/ 0 w 476735"/>
              <a:gd name="connsiteY3" fmla="*/ 379767 h 379767"/>
              <a:gd name="connsiteX4" fmla="*/ 449319 w 476735"/>
              <a:gd name="connsiteY4" fmla="*/ 0 h 379767"/>
              <a:gd name="connsiteX0" fmla="*/ 417589 w 445005"/>
              <a:gd name="connsiteY0" fmla="*/ 0 h 379767"/>
              <a:gd name="connsiteX1" fmla="*/ 445005 w 445005"/>
              <a:gd name="connsiteY1" fmla="*/ 3034 h 379767"/>
              <a:gd name="connsiteX2" fmla="*/ 445004 w 445005"/>
              <a:gd name="connsiteY2" fmla="*/ 379767 h 379767"/>
              <a:gd name="connsiteX3" fmla="*/ 0 w 445005"/>
              <a:gd name="connsiteY3" fmla="*/ 379767 h 379767"/>
              <a:gd name="connsiteX4" fmla="*/ 417589 w 445005"/>
              <a:gd name="connsiteY4" fmla="*/ 0 h 379767"/>
              <a:gd name="connsiteX0" fmla="*/ 394513 w 421929"/>
              <a:gd name="connsiteY0" fmla="*/ 0 h 379767"/>
              <a:gd name="connsiteX1" fmla="*/ 421929 w 421929"/>
              <a:gd name="connsiteY1" fmla="*/ 3034 h 379767"/>
              <a:gd name="connsiteX2" fmla="*/ 421928 w 421929"/>
              <a:gd name="connsiteY2" fmla="*/ 379767 h 379767"/>
              <a:gd name="connsiteX3" fmla="*/ 0 w 421929"/>
              <a:gd name="connsiteY3" fmla="*/ 379767 h 379767"/>
              <a:gd name="connsiteX4" fmla="*/ 394513 w 421929"/>
              <a:gd name="connsiteY4" fmla="*/ 0 h 379767"/>
              <a:gd name="connsiteX0" fmla="*/ 385859 w 413275"/>
              <a:gd name="connsiteY0" fmla="*/ 0 h 379767"/>
              <a:gd name="connsiteX1" fmla="*/ 413275 w 413275"/>
              <a:gd name="connsiteY1" fmla="*/ 3034 h 379767"/>
              <a:gd name="connsiteX2" fmla="*/ 413274 w 413275"/>
              <a:gd name="connsiteY2" fmla="*/ 379767 h 379767"/>
              <a:gd name="connsiteX3" fmla="*/ 0 w 413275"/>
              <a:gd name="connsiteY3" fmla="*/ 379767 h 379767"/>
              <a:gd name="connsiteX4" fmla="*/ 385859 w 413275"/>
              <a:gd name="connsiteY4" fmla="*/ 0 h 379767"/>
              <a:gd name="connsiteX0" fmla="*/ 382974 w 413275"/>
              <a:gd name="connsiteY0" fmla="*/ 0 h 385536"/>
              <a:gd name="connsiteX1" fmla="*/ 413275 w 413275"/>
              <a:gd name="connsiteY1" fmla="*/ 8803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2974 w 413275"/>
              <a:gd name="connsiteY0" fmla="*/ 0 h 385536"/>
              <a:gd name="connsiteX1" fmla="*/ 413275 w 413275"/>
              <a:gd name="connsiteY1" fmla="*/ 150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8743 w 419044"/>
              <a:gd name="connsiteY0" fmla="*/ 0 h 385536"/>
              <a:gd name="connsiteX1" fmla="*/ 419044 w 419044"/>
              <a:gd name="connsiteY1" fmla="*/ 150 h 385536"/>
              <a:gd name="connsiteX2" fmla="*/ 419043 w 419044"/>
              <a:gd name="connsiteY2" fmla="*/ 385536 h 385536"/>
              <a:gd name="connsiteX3" fmla="*/ 0 w 419044"/>
              <a:gd name="connsiteY3" fmla="*/ 385536 h 385536"/>
              <a:gd name="connsiteX4" fmla="*/ 388743 w 419044"/>
              <a:gd name="connsiteY4" fmla="*/ 0 h 385536"/>
              <a:gd name="connsiteX0" fmla="*/ 388743 w 421425"/>
              <a:gd name="connsiteY0" fmla="*/ 0 h 385536"/>
              <a:gd name="connsiteX1" fmla="*/ 421425 w 421425"/>
              <a:gd name="connsiteY1" fmla="*/ 7294 h 385536"/>
              <a:gd name="connsiteX2" fmla="*/ 419043 w 421425"/>
              <a:gd name="connsiteY2" fmla="*/ 385536 h 385536"/>
              <a:gd name="connsiteX3" fmla="*/ 0 w 421425"/>
              <a:gd name="connsiteY3" fmla="*/ 385536 h 385536"/>
              <a:gd name="connsiteX4" fmla="*/ 388743 w 421425"/>
              <a:gd name="connsiteY4" fmla="*/ 0 h 385536"/>
              <a:gd name="connsiteX0" fmla="*/ 386362 w 421425"/>
              <a:gd name="connsiteY0" fmla="*/ 0 h 378392"/>
              <a:gd name="connsiteX1" fmla="*/ 421425 w 421425"/>
              <a:gd name="connsiteY1" fmla="*/ 150 h 378392"/>
              <a:gd name="connsiteX2" fmla="*/ 419043 w 421425"/>
              <a:gd name="connsiteY2" fmla="*/ 378392 h 378392"/>
              <a:gd name="connsiteX3" fmla="*/ 0 w 421425"/>
              <a:gd name="connsiteY3" fmla="*/ 378392 h 378392"/>
              <a:gd name="connsiteX4" fmla="*/ 386362 w 421425"/>
              <a:gd name="connsiteY4" fmla="*/ 0 h 378392"/>
              <a:gd name="connsiteX0" fmla="*/ 376837 w 421425"/>
              <a:gd name="connsiteY0" fmla="*/ 2231 h 378242"/>
              <a:gd name="connsiteX1" fmla="*/ 421425 w 421425"/>
              <a:gd name="connsiteY1" fmla="*/ 0 h 378242"/>
              <a:gd name="connsiteX2" fmla="*/ 419043 w 421425"/>
              <a:gd name="connsiteY2" fmla="*/ 378242 h 378242"/>
              <a:gd name="connsiteX3" fmla="*/ 0 w 421425"/>
              <a:gd name="connsiteY3" fmla="*/ 378242 h 378242"/>
              <a:gd name="connsiteX4" fmla="*/ 376837 w 421425"/>
              <a:gd name="connsiteY4" fmla="*/ 2231 h 378242"/>
              <a:gd name="connsiteX0" fmla="*/ 383980 w 421425"/>
              <a:gd name="connsiteY0" fmla="*/ 2231 h 378242"/>
              <a:gd name="connsiteX1" fmla="*/ 421425 w 421425"/>
              <a:gd name="connsiteY1" fmla="*/ 0 h 378242"/>
              <a:gd name="connsiteX2" fmla="*/ 419043 w 421425"/>
              <a:gd name="connsiteY2" fmla="*/ 378242 h 378242"/>
              <a:gd name="connsiteX3" fmla="*/ 0 w 421425"/>
              <a:gd name="connsiteY3" fmla="*/ 378242 h 378242"/>
              <a:gd name="connsiteX4" fmla="*/ 383980 w 421425"/>
              <a:gd name="connsiteY4" fmla="*/ 2231 h 378242"/>
              <a:gd name="connsiteX0" fmla="*/ 379218 w 421425"/>
              <a:gd name="connsiteY0" fmla="*/ 0 h 378393"/>
              <a:gd name="connsiteX1" fmla="*/ 421425 w 421425"/>
              <a:gd name="connsiteY1" fmla="*/ 151 h 378393"/>
              <a:gd name="connsiteX2" fmla="*/ 419043 w 421425"/>
              <a:gd name="connsiteY2" fmla="*/ 378393 h 378393"/>
              <a:gd name="connsiteX3" fmla="*/ 0 w 421425"/>
              <a:gd name="connsiteY3" fmla="*/ 378393 h 378393"/>
              <a:gd name="connsiteX4" fmla="*/ 379218 w 421425"/>
              <a:gd name="connsiteY4" fmla="*/ 0 h 378393"/>
              <a:gd name="connsiteX0" fmla="*/ 372074 w 414281"/>
              <a:gd name="connsiteY0" fmla="*/ 0 h 378394"/>
              <a:gd name="connsiteX1" fmla="*/ 414281 w 414281"/>
              <a:gd name="connsiteY1" fmla="*/ 151 h 378394"/>
              <a:gd name="connsiteX2" fmla="*/ 411899 w 414281"/>
              <a:gd name="connsiteY2" fmla="*/ 378393 h 378394"/>
              <a:gd name="connsiteX3" fmla="*/ 0 w 414281"/>
              <a:gd name="connsiteY3" fmla="*/ 378394 h 378394"/>
              <a:gd name="connsiteX4" fmla="*/ 372074 w 414281"/>
              <a:gd name="connsiteY4" fmla="*/ 0 h 378394"/>
              <a:gd name="connsiteX0" fmla="*/ 379218 w 414281"/>
              <a:gd name="connsiteY0" fmla="*/ 0 h 378394"/>
              <a:gd name="connsiteX1" fmla="*/ 414281 w 414281"/>
              <a:gd name="connsiteY1" fmla="*/ 151 h 378394"/>
              <a:gd name="connsiteX2" fmla="*/ 411899 w 414281"/>
              <a:gd name="connsiteY2" fmla="*/ 378393 h 378394"/>
              <a:gd name="connsiteX3" fmla="*/ 0 w 414281"/>
              <a:gd name="connsiteY3" fmla="*/ 378394 h 378394"/>
              <a:gd name="connsiteX4" fmla="*/ 379218 w 414281"/>
              <a:gd name="connsiteY4" fmla="*/ 0 h 378394"/>
              <a:gd name="connsiteX0" fmla="*/ 379218 w 414281"/>
              <a:gd name="connsiteY0" fmla="*/ 6993 h 385387"/>
              <a:gd name="connsiteX1" fmla="*/ 414281 w 414281"/>
              <a:gd name="connsiteY1" fmla="*/ 0 h 385387"/>
              <a:gd name="connsiteX2" fmla="*/ 411899 w 414281"/>
              <a:gd name="connsiteY2" fmla="*/ 385386 h 385387"/>
              <a:gd name="connsiteX3" fmla="*/ 0 w 414281"/>
              <a:gd name="connsiteY3" fmla="*/ 385387 h 385387"/>
              <a:gd name="connsiteX4" fmla="*/ 379218 w 414281"/>
              <a:gd name="connsiteY4" fmla="*/ 6993 h 385387"/>
              <a:gd name="connsiteX0" fmla="*/ 379218 w 411900"/>
              <a:gd name="connsiteY0" fmla="*/ 0 h 378394"/>
              <a:gd name="connsiteX1" fmla="*/ 411900 w 411900"/>
              <a:gd name="connsiteY1" fmla="*/ 150 h 378394"/>
              <a:gd name="connsiteX2" fmla="*/ 411899 w 411900"/>
              <a:gd name="connsiteY2" fmla="*/ 378393 h 378394"/>
              <a:gd name="connsiteX3" fmla="*/ 0 w 411900"/>
              <a:gd name="connsiteY3" fmla="*/ 378394 h 378394"/>
              <a:gd name="connsiteX4" fmla="*/ 379218 w 411900"/>
              <a:gd name="connsiteY4" fmla="*/ 0 h 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00" h="378394">
                <a:moveTo>
                  <a:pt x="379218" y="0"/>
                </a:moveTo>
                <a:lnTo>
                  <a:pt x="411900" y="150"/>
                </a:lnTo>
                <a:cubicBezTo>
                  <a:pt x="411900" y="96467"/>
                  <a:pt x="411899" y="282076"/>
                  <a:pt x="411899" y="378393"/>
                </a:cubicBezTo>
                <a:lnTo>
                  <a:pt x="0" y="378394"/>
                </a:lnTo>
                <a:lnTo>
                  <a:pt x="379218" y="0"/>
                </a:lnTo>
                <a:close/>
              </a:path>
            </a:pathLst>
          </a:custGeom>
          <a:solidFill>
            <a:srgbClr val="3B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Freeform 14"/>
          <p:cNvSpPr/>
          <p:nvPr/>
        </p:nvSpPr>
        <p:spPr>
          <a:xfrm rot="5400000">
            <a:off x="15035" y="6449881"/>
            <a:ext cx="393083" cy="423155"/>
          </a:xfrm>
          <a:custGeom>
            <a:avLst/>
            <a:gdLst>
              <a:gd name="connsiteX0" fmla="*/ 555955 w 563270"/>
              <a:gd name="connsiteY0" fmla="*/ 0 h 402336"/>
              <a:gd name="connsiteX1" fmla="*/ 563270 w 563270"/>
              <a:gd name="connsiteY1" fmla="*/ 402336 h 402336"/>
              <a:gd name="connsiteX2" fmla="*/ 0 w 563270"/>
              <a:gd name="connsiteY2" fmla="*/ 402336 h 402336"/>
              <a:gd name="connsiteX3" fmla="*/ 555955 w 563270"/>
              <a:gd name="connsiteY3" fmla="*/ 0 h 402336"/>
              <a:gd name="connsiteX0" fmla="*/ 555955 w 563271"/>
              <a:gd name="connsiteY0" fmla="*/ 0 h 402336"/>
              <a:gd name="connsiteX1" fmla="*/ 563271 w 563271"/>
              <a:gd name="connsiteY1" fmla="*/ 113386 h 402336"/>
              <a:gd name="connsiteX2" fmla="*/ 563270 w 563271"/>
              <a:gd name="connsiteY2" fmla="*/ 402336 h 402336"/>
              <a:gd name="connsiteX3" fmla="*/ 0 w 563271"/>
              <a:gd name="connsiteY3" fmla="*/ 402336 h 402336"/>
              <a:gd name="connsiteX4" fmla="*/ 555955 w 563271"/>
              <a:gd name="connsiteY4" fmla="*/ 0 h 402336"/>
              <a:gd name="connsiteX0" fmla="*/ 460857 w 563271"/>
              <a:gd name="connsiteY0" fmla="*/ 0 h 336499"/>
              <a:gd name="connsiteX1" fmla="*/ 563271 w 563271"/>
              <a:gd name="connsiteY1" fmla="*/ 47549 h 336499"/>
              <a:gd name="connsiteX2" fmla="*/ 563270 w 563271"/>
              <a:gd name="connsiteY2" fmla="*/ 336499 h 336499"/>
              <a:gd name="connsiteX3" fmla="*/ 0 w 563271"/>
              <a:gd name="connsiteY3" fmla="*/ 336499 h 336499"/>
              <a:gd name="connsiteX4" fmla="*/ 460857 w 563271"/>
              <a:gd name="connsiteY4" fmla="*/ 0 h 336499"/>
              <a:gd name="connsiteX0" fmla="*/ 460857 w 563271"/>
              <a:gd name="connsiteY0" fmla="*/ 40234 h 376733"/>
              <a:gd name="connsiteX1" fmla="*/ 563271 w 563271"/>
              <a:gd name="connsiteY1" fmla="*/ 0 h 376733"/>
              <a:gd name="connsiteX2" fmla="*/ 563270 w 563271"/>
              <a:gd name="connsiteY2" fmla="*/ 376733 h 376733"/>
              <a:gd name="connsiteX3" fmla="*/ 0 w 563271"/>
              <a:gd name="connsiteY3" fmla="*/ 376733 h 376733"/>
              <a:gd name="connsiteX4" fmla="*/ 460857 w 563271"/>
              <a:gd name="connsiteY4" fmla="*/ 40234 h 376733"/>
              <a:gd name="connsiteX0" fmla="*/ 535855 w 563271"/>
              <a:gd name="connsiteY0" fmla="*/ 0 h 379767"/>
              <a:gd name="connsiteX1" fmla="*/ 563271 w 563271"/>
              <a:gd name="connsiteY1" fmla="*/ 3034 h 379767"/>
              <a:gd name="connsiteX2" fmla="*/ 563270 w 563271"/>
              <a:gd name="connsiteY2" fmla="*/ 379767 h 379767"/>
              <a:gd name="connsiteX3" fmla="*/ 0 w 563271"/>
              <a:gd name="connsiteY3" fmla="*/ 379767 h 379767"/>
              <a:gd name="connsiteX4" fmla="*/ 535855 w 563271"/>
              <a:gd name="connsiteY4" fmla="*/ 0 h 379767"/>
              <a:gd name="connsiteX0" fmla="*/ 449319 w 476735"/>
              <a:gd name="connsiteY0" fmla="*/ 0 h 379767"/>
              <a:gd name="connsiteX1" fmla="*/ 476735 w 476735"/>
              <a:gd name="connsiteY1" fmla="*/ 3034 h 379767"/>
              <a:gd name="connsiteX2" fmla="*/ 476734 w 476735"/>
              <a:gd name="connsiteY2" fmla="*/ 379767 h 379767"/>
              <a:gd name="connsiteX3" fmla="*/ 0 w 476735"/>
              <a:gd name="connsiteY3" fmla="*/ 379767 h 379767"/>
              <a:gd name="connsiteX4" fmla="*/ 449319 w 476735"/>
              <a:gd name="connsiteY4" fmla="*/ 0 h 379767"/>
              <a:gd name="connsiteX0" fmla="*/ 417589 w 445005"/>
              <a:gd name="connsiteY0" fmla="*/ 0 h 379767"/>
              <a:gd name="connsiteX1" fmla="*/ 445005 w 445005"/>
              <a:gd name="connsiteY1" fmla="*/ 3034 h 379767"/>
              <a:gd name="connsiteX2" fmla="*/ 445004 w 445005"/>
              <a:gd name="connsiteY2" fmla="*/ 379767 h 379767"/>
              <a:gd name="connsiteX3" fmla="*/ 0 w 445005"/>
              <a:gd name="connsiteY3" fmla="*/ 379767 h 379767"/>
              <a:gd name="connsiteX4" fmla="*/ 417589 w 445005"/>
              <a:gd name="connsiteY4" fmla="*/ 0 h 379767"/>
              <a:gd name="connsiteX0" fmla="*/ 394513 w 421929"/>
              <a:gd name="connsiteY0" fmla="*/ 0 h 379767"/>
              <a:gd name="connsiteX1" fmla="*/ 421929 w 421929"/>
              <a:gd name="connsiteY1" fmla="*/ 3034 h 379767"/>
              <a:gd name="connsiteX2" fmla="*/ 421928 w 421929"/>
              <a:gd name="connsiteY2" fmla="*/ 379767 h 379767"/>
              <a:gd name="connsiteX3" fmla="*/ 0 w 421929"/>
              <a:gd name="connsiteY3" fmla="*/ 379767 h 379767"/>
              <a:gd name="connsiteX4" fmla="*/ 394513 w 421929"/>
              <a:gd name="connsiteY4" fmla="*/ 0 h 379767"/>
              <a:gd name="connsiteX0" fmla="*/ 385859 w 413275"/>
              <a:gd name="connsiteY0" fmla="*/ 0 h 379767"/>
              <a:gd name="connsiteX1" fmla="*/ 413275 w 413275"/>
              <a:gd name="connsiteY1" fmla="*/ 3034 h 379767"/>
              <a:gd name="connsiteX2" fmla="*/ 413274 w 413275"/>
              <a:gd name="connsiteY2" fmla="*/ 379767 h 379767"/>
              <a:gd name="connsiteX3" fmla="*/ 0 w 413275"/>
              <a:gd name="connsiteY3" fmla="*/ 379767 h 379767"/>
              <a:gd name="connsiteX4" fmla="*/ 385859 w 413275"/>
              <a:gd name="connsiteY4" fmla="*/ 0 h 379767"/>
              <a:gd name="connsiteX0" fmla="*/ 382974 w 413275"/>
              <a:gd name="connsiteY0" fmla="*/ 0 h 385536"/>
              <a:gd name="connsiteX1" fmla="*/ 413275 w 413275"/>
              <a:gd name="connsiteY1" fmla="*/ 8803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2974 w 413275"/>
              <a:gd name="connsiteY0" fmla="*/ 0 h 385536"/>
              <a:gd name="connsiteX1" fmla="*/ 413275 w 413275"/>
              <a:gd name="connsiteY1" fmla="*/ 150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8743 w 419044"/>
              <a:gd name="connsiteY0" fmla="*/ 0 h 385536"/>
              <a:gd name="connsiteX1" fmla="*/ 419044 w 419044"/>
              <a:gd name="connsiteY1" fmla="*/ 150 h 385536"/>
              <a:gd name="connsiteX2" fmla="*/ 419043 w 419044"/>
              <a:gd name="connsiteY2" fmla="*/ 385536 h 385536"/>
              <a:gd name="connsiteX3" fmla="*/ 0 w 419044"/>
              <a:gd name="connsiteY3" fmla="*/ 385536 h 385536"/>
              <a:gd name="connsiteX4" fmla="*/ 388743 w 419044"/>
              <a:gd name="connsiteY4" fmla="*/ 0 h 385536"/>
              <a:gd name="connsiteX0" fmla="*/ 29617 w 419044"/>
              <a:gd name="connsiteY0" fmla="*/ 345995 h 385386"/>
              <a:gd name="connsiteX1" fmla="*/ 419044 w 419044"/>
              <a:gd name="connsiteY1" fmla="*/ 0 h 385386"/>
              <a:gd name="connsiteX2" fmla="*/ 419043 w 419044"/>
              <a:gd name="connsiteY2" fmla="*/ 385386 h 385386"/>
              <a:gd name="connsiteX3" fmla="*/ 0 w 419044"/>
              <a:gd name="connsiteY3" fmla="*/ 385386 h 385386"/>
              <a:gd name="connsiteX4" fmla="*/ 29617 w 419044"/>
              <a:gd name="connsiteY4" fmla="*/ 345995 h 385386"/>
              <a:gd name="connsiteX0" fmla="*/ 29617 w 419044"/>
              <a:gd name="connsiteY0" fmla="*/ 383494 h 422885"/>
              <a:gd name="connsiteX1" fmla="*/ 419044 w 419044"/>
              <a:gd name="connsiteY1" fmla="*/ 0 h 422885"/>
              <a:gd name="connsiteX2" fmla="*/ 419043 w 419044"/>
              <a:gd name="connsiteY2" fmla="*/ 422885 h 422885"/>
              <a:gd name="connsiteX3" fmla="*/ 0 w 419044"/>
              <a:gd name="connsiteY3" fmla="*/ 422885 h 422885"/>
              <a:gd name="connsiteX4" fmla="*/ 29617 w 419044"/>
              <a:gd name="connsiteY4" fmla="*/ 383494 h 422885"/>
              <a:gd name="connsiteX0" fmla="*/ 12307 w 401734"/>
              <a:gd name="connsiteY0" fmla="*/ 383494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12307 w 401734"/>
              <a:gd name="connsiteY4" fmla="*/ 383494 h 422888"/>
              <a:gd name="connsiteX0" fmla="*/ 0 w 406735"/>
              <a:gd name="connsiteY0" fmla="*/ 386379 h 422888"/>
              <a:gd name="connsiteX1" fmla="*/ 406735 w 406735"/>
              <a:gd name="connsiteY1" fmla="*/ 0 h 422888"/>
              <a:gd name="connsiteX2" fmla="*/ 406734 w 406735"/>
              <a:gd name="connsiteY2" fmla="*/ 422885 h 422888"/>
              <a:gd name="connsiteX3" fmla="*/ 5001 w 406735"/>
              <a:gd name="connsiteY3" fmla="*/ 422888 h 422888"/>
              <a:gd name="connsiteX4" fmla="*/ 0 w 406735"/>
              <a:gd name="connsiteY4" fmla="*/ 386379 h 422888"/>
              <a:gd name="connsiteX0" fmla="*/ 6540 w 401734"/>
              <a:gd name="connsiteY0" fmla="*/ 386379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6540 w 401734"/>
              <a:gd name="connsiteY4" fmla="*/ 386379 h 422888"/>
              <a:gd name="connsiteX0" fmla="*/ 12309 w 401734"/>
              <a:gd name="connsiteY0" fmla="*/ 371956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12309 w 401734"/>
              <a:gd name="connsiteY4" fmla="*/ 371956 h 422888"/>
              <a:gd name="connsiteX0" fmla="*/ 20963 w 401734"/>
              <a:gd name="connsiteY0" fmla="*/ 377725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20963 w 401734"/>
              <a:gd name="connsiteY4" fmla="*/ 377725 h 422888"/>
              <a:gd name="connsiteX0" fmla="*/ 771 w 401734"/>
              <a:gd name="connsiteY0" fmla="*/ 386379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771 w 401734"/>
              <a:gd name="connsiteY4" fmla="*/ 386379 h 422888"/>
              <a:gd name="connsiteX0" fmla="*/ 771 w 401734"/>
              <a:gd name="connsiteY0" fmla="*/ 380610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771 w 401734"/>
              <a:gd name="connsiteY4" fmla="*/ 380610 h 422888"/>
              <a:gd name="connsiteX0" fmla="*/ 0 w 412501"/>
              <a:gd name="connsiteY0" fmla="*/ 383494 h 422888"/>
              <a:gd name="connsiteX1" fmla="*/ 412501 w 412501"/>
              <a:gd name="connsiteY1" fmla="*/ 0 h 422888"/>
              <a:gd name="connsiteX2" fmla="*/ 412500 w 412501"/>
              <a:gd name="connsiteY2" fmla="*/ 422885 h 422888"/>
              <a:gd name="connsiteX3" fmla="*/ 10767 w 412501"/>
              <a:gd name="connsiteY3" fmla="*/ 422888 h 422888"/>
              <a:gd name="connsiteX4" fmla="*/ 0 w 412501"/>
              <a:gd name="connsiteY4" fmla="*/ 383494 h 422888"/>
              <a:gd name="connsiteX0" fmla="*/ 124808 w 537309"/>
              <a:gd name="connsiteY0" fmla="*/ 383494 h 422887"/>
              <a:gd name="connsiteX1" fmla="*/ 537309 w 537309"/>
              <a:gd name="connsiteY1" fmla="*/ 0 h 422887"/>
              <a:gd name="connsiteX2" fmla="*/ 537308 w 537309"/>
              <a:gd name="connsiteY2" fmla="*/ 422885 h 422887"/>
              <a:gd name="connsiteX3" fmla="*/ 0 w 537309"/>
              <a:gd name="connsiteY3" fmla="*/ 422887 h 422887"/>
              <a:gd name="connsiteX4" fmla="*/ 124808 w 537309"/>
              <a:gd name="connsiteY4" fmla="*/ 383494 h 422887"/>
              <a:gd name="connsiteX0" fmla="*/ 147884 w 537309"/>
              <a:gd name="connsiteY0" fmla="*/ 383494 h 422887"/>
              <a:gd name="connsiteX1" fmla="*/ 537309 w 537309"/>
              <a:gd name="connsiteY1" fmla="*/ 0 h 422887"/>
              <a:gd name="connsiteX2" fmla="*/ 537308 w 537309"/>
              <a:gd name="connsiteY2" fmla="*/ 422885 h 422887"/>
              <a:gd name="connsiteX3" fmla="*/ 0 w 537309"/>
              <a:gd name="connsiteY3" fmla="*/ 422887 h 422887"/>
              <a:gd name="connsiteX4" fmla="*/ 147884 w 537309"/>
              <a:gd name="connsiteY4" fmla="*/ 383494 h 422887"/>
              <a:gd name="connsiteX0" fmla="*/ 3657 w 393082"/>
              <a:gd name="connsiteY0" fmla="*/ 383494 h 422885"/>
              <a:gd name="connsiteX1" fmla="*/ 393082 w 393082"/>
              <a:gd name="connsiteY1" fmla="*/ 0 h 422885"/>
              <a:gd name="connsiteX2" fmla="*/ 393081 w 393082"/>
              <a:gd name="connsiteY2" fmla="*/ 422885 h 422885"/>
              <a:gd name="connsiteX3" fmla="*/ 0 w 393082"/>
              <a:gd name="connsiteY3" fmla="*/ 422885 h 422885"/>
              <a:gd name="connsiteX4" fmla="*/ 3657 w 393082"/>
              <a:gd name="connsiteY4" fmla="*/ 383494 h 422885"/>
              <a:gd name="connsiteX0" fmla="*/ 10801 w 393082"/>
              <a:gd name="connsiteY0" fmla="*/ 385821 h 422885"/>
              <a:gd name="connsiteX1" fmla="*/ 393082 w 393082"/>
              <a:gd name="connsiteY1" fmla="*/ 0 h 422885"/>
              <a:gd name="connsiteX2" fmla="*/ 393081 w 393082"/>
              <a:gd name="connsiteY2" fmla="*/ 422885 h 422885"/>
              <a:gd name="connsiteX3" fmla="*/ 0 w 393082"/>
              <a:gd name="connsiteY3" fmla="*/ 422885 h 422885"/>
              <a:gd name="connsiteX4" fmla="*/ 10801 w 393082"/>
              <a:gd name="connsiteY4" fmla="*/ 385821 h 422885"/>
              <a:gd name="connsiteX0" fmla="*/ 10801 w 393081"/>
              <a:gd name="connsiteY0" fmla="*/ 376512 h 413576"/>
              <a:gd name="connsiteX1" fmla="*/ 393080 w 393081"/>
              <a:gd name="connsiteY1" fmla="*/ 0 h 413576"/>
              <a:gd name="connsiteX2" fmla="*/ 393081 w 393081"/>
              <a:gd name="connsiteY2" fmla="*/ 413576 h 413576"/>
              <a:gd name="connsiteX3" fmla="*/ 0 w 393081"/>
              <a:gd name="connsiteY3" fmla="*/ 413576 h 413576"/>
              <a:gd name="connsiteX4" fmla="*/ 10801 w 393081"/>
              <a:gd name="connsiteY4" fmla="*/ 376512 h 4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081" h="413576">
                <a:moveTo>
                  <a:pt x="10801" y="376512"/>
                </a:moveTo>
                <a:lnTo>
                  <a:pt x="393080" y="0"/>
                </a:lnTo>
                <a:cubicBezTo>
                  <a:pt x="393080" y="96317"/>
                  <a:pt x="393081" y="317259"/>
                  <a:pt x="393081" y="413576"/>
                </a:cubicBezTo>
                <a:lnTo>
                  <a:pt x="0" y="413576"/>
                </a:lnTo>
                <a:lnTo>
                  <a:pt x="10801" y="376512"/>
                </a:lnTo>
                <a:close/>
              </a:path>
            </a:pathLst>
          </a:custGeom>
          <a:solidFill>
            <a:srgbClr val="3B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38200" y="6488497"/>
            <a:ext cx="79248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900" dirty="0" smtClean="0">
                <a:solidFill>
                  <a:schemeClr val="bg1">
                    <a:lumMod val="95000"/>
                  </a:schemeClr>
                </a:solidFill>
              </a:rPr>
              <a:t>Department</a:t>
            </a:r>
            <a:r>
              <a:rPr lang="tr-TR" sz="1600" kern="0" spc="900" baseline="0" dirty="0" smtClean="0">
                <a:solidFill>
                  <a:schemeClr val="bg1">
                    <a:lumMod val="95000"/>
                  </a:schemeClr>
                </a:solidFill>
              </a:rPr>
              <a:t> of Computer Engineering</a:t>
            </a:r>
            <a:endParaRPr lang="tr-TR" sz="1600" kern="0" spc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725" y="0"/>
            <a:ext cx="7394369" cy="3800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1500" dirty="0" smtClean="0">
                <a:solidFill>
                  <a:schemeClr val="bg1">
                    <a:lumMod val="95000"/>
                  </a:schemeClr>
                </a:solidFill>
              </a:rPr>
              <a:t>Dokuz Eylül</a:t>
            </a:r>
            <a:r>
              <a:rPr lang="tr-TR" sz="1600" kern="0" spc="1500" baseline="0" dirty="0" smtClean="0">
                <a:solidFill>
                  <a:schemeClr val="bg1">
                    <a:lumMod val="95000"/>
                  </a:schemeClr>
                </a:solidFill>
              </a:rPr>
              <a:t> University</a:t>
            </a:r>
            <a:endParaRPr lang="tr-TR" sz="1600" kern="0" spc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7F825129-B5DA-4CB1-AE0E-DFE09C7D7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461" name="Picture 5" descr="C:\Users\Adil\Pictures\köşe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78345" y="1"/>
            <a:ext cx="1065654" cy="9144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6" y="381000"/>
            <a:ext cx="8229600" cy="1162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FF0000"/>
          </a:solidFill>
          <a:latin typeface="Aharoni" pitchFamily="2" charset="-79"/>
          <a:ea typeface="+mj-ea"/>
          <a:cs typeface="Aharoni" pitchFamily="2" charset="-79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charset="2"/>
        <a:buChar char="u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charset="2"/>
        <a:buChar char="u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charset="2"/>
        <a:buChar char="u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sortbenchmark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124200"/>
            <a:ext cx="7162800" cy="14478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tr-TR" sz="3200" b="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Lecture</a:t>
            </a:r>
            <a:r>
              <a:rPr lang="tr-TR" sz="3200" b="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 </a:t>
            </a:r>
            <a:r>
              <a:rPr lang="tr-TR" sz="3200" b="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#13: </a:t>
            </a:r>
            <a:r>
              <a:rPr lang="tr-TR" sz="3200" b="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External</a:t>
            </a:r>
            <a:r>
              <a:rPr lang="tr-TR" sz="3200" b="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 </a:t>
            </a:r>
            <a:r>
              <a:rPr lang="tr-TR" sz="3200" b="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Sorting</a:t>
            </a:r>
            <a:r>
              <a:rPr lang="tr-TR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 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181600"/>
            <a:ext cx="7407275" cy="990600"/>
          </a:xfrm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tr-TR" dirty="0" err="1" smtClean="0">
                <a:latin typeface="Mistral"/>
                <a:ea typeface="+mn-ea"/>
                <a:cs typeface="Mistral"/>
              </a:rPr>
              <a:t>Dr.Adil</a:t>
            </a:r>
            <a:r>
              <a:rPr lang="tr-TR" dirty="0" smtClean="0">
                <a:latin typeface="Mistral"/>
                <a:ea typeface="+mn-ea"/>
                <a:cs typeface="Mistral"/>
              </a:rPr>
              <a:t> Alpkocak</a:t>
            </a:r>
            <a:endParaRPr lang="tr-TR" dirty="0">
              <a:latin typeface="Mistral"/>
              <a:ea typeface="+mn-ea"/>
              <a:cs typeface="Mistr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9600"/>
            <a:ext cx="7407275" cy="1676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tr-TR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CME2002</a:t>
            </a:r>
            <a:r>
              <a:rPr lang="tr-T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  </a:t>
            </a:r>
            <a:br>
              <a:rPr lang="tr-T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r>
              <a:rPr lang="tr-T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Data </a:t>
            </a:r>
            <a:r>
              <a:rPr lang="tr-TR" sz="36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Organization</a:t>
            </a:r>
            <a:r>
              <a:rPr lang="tr-T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 </a:t>
            </a:r>
            <a:r>
              <a:rPr lang="tr-TR" sz="36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and</a:t>
            </a:r>
            <a:r>
              <a:rPr lang="tr-T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 Management</a:t>
            </a:r>
            <a:br>
              <a:rPr lang="tr-T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endParaRPr lang="tr-TR" sz="3600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6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ffectLst/>
              </a:rPr>
              <a:t>Heapsort with One Disk Drive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effectLst/>
              </a:rPr>
              <a:t>Most optimal method for external sorting with one disk drive</a:t>
            </a:r>
          </a:p>
          <a:p>
            <a:pPr lvl="1"/>
            <a:r>
              <a:rPr lang="tr-TR" dirty="0">
                <a:effectLst/>
              </a:rPr>
              <a:t>Because input &amp; output is overlapped, so only the I/O time needs to be counted. Sorting becomes free! (This is not the case for other internal sorting routines such as quicksort, bubblesort, etc.)</a:t>
            </a:r>
          </a:p>
          <a:p>
            <a:r>
              <a:rPr lang="tr-TR" dirty="0">
                <a:effectLst/>
              </a:rPr>
              <a:t>Creates the initial sorted segments which are the size of the available memory.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566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ffectLst/>
              </a:rPr>
              <a:t>Overlapping Heapsort with I/O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tr-TR" sz="2800" dirty="0" err="1">
                <a:effectLst/>
              </a:rPr>
              <a:t>Heap</a:t>
            </a:r>
            <a:r>
              <a:rPr lang="tr-TR" sz="2800" dirty="0">
                <a:effectLst/>
              </a:rPr>
              <a:t> has </a:t>
            </a:r>
            <a:r>
              <a:rPr lang="tr-TR" sz="2800" dirty="0" err="1">
                <a:effectLst/>
              </a:rPr>
              <a:t>two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meanings</a:t>
            </a:r>
            <a:r>
              <a:rPr lang="tr-TR" sz="2800" dirty="0">
                <a:effectLst/>
              </a:rPr>
              <a:t>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 dirty="0">
                <a:effectLst/>
              </a:rPr>
              <a:t>a pile file, </a:t>
            </a:r>
            <a:r>
              <a:rPr lang="tr-TR" sz="2400" dirty="0" err="1">
                <a:effectLst/>
              </a:rPr>
              <a:t>or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unsorted</a:t>
            </a:r>
            <a:r>
              <a:rPr lang="tr-TR" sz="2400" dirty="0">
                <a:effectLst/>
              </a:rPr>
              <a:t> file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 dirty="0" err="1">
                <a:effectLst/>
              </a:rPr>
              <a:t>priority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queue</a:t>
            </a:r>
            <a:r>
              <a:rPr lang="tr-TR" sz="2400" dirty="0">
                <a:effectLst/>
              </a:rPr>
              <a:t> </a:t>
            </a:r>
          </a:p>
          <a:p>
            <a:pPr marL="609600" indent="-609600"/>
            <a:r>
              <a:rPr lang="tr-TR" sz="2800" dirty="0">
                <a:effectLst/>
              </a:rPr>
              <a:t>A </a:t>
            </a:r>
            <a:r>
              <a:rPr lang="tr-TR" sz="2800" b="1" dirty="0" err="1">
                <a:effectLst/>
              </a:rPr>
              <a:t>priority</a:t>
            </a:r>
            <a:r>
              <a:rPr lang="tr-TR" sz="2800" b="1" dirty="0">
                <a:effectLst/>
              </a:rPr>
              <a:t> </a:t>
            </a:r>
            <a:r>
              <a:rPr lang="tr-TR" sz="2800" b="1" dirty="0" err="1">
                <a:effectLst/>
              </a:rPr>
              <a:t>queue</a:t>
            </a:r>
            <a:r>
              <a:rPr lang="tr-TR" sz="2800" b="1" dirty="0">
                <a:effectLst/>
              </a:rPr>
              <a:t> </a:t>
            </a:r>
            <a:r>
              <a:rPr lang="tr-TR" sz="2800" dirty="0">
                <a:effectLst/>
              </a:rPr>
              <a:t>is a </a:t>
            </a:r>
            <a:r>
              <a:rPr lang="tr-TR" sz="2800" dirty="0" err="1">
                <a:solidFill>
                  <a:srgbClr val="008000"/>
                </a:solidFill>
                <a:effectLst/>
              </a:rPr>
              <a:t>complete</a:t>
            </a:r>
            <a:r>
              <a:rPr lang="tr-TR" sz="2800" dirty="0">
                <a:solidFill>
                  <a:srgbClr val="008000"/>
                </a:solidFill>
                <a:effectLst/>
              </a:rPr>
              <a:t> </a:t>
            </a:r>
            <a:r>
              <a:rPr lang="tr-TR" sz="2800" dirty="0" err="1">
                <a:solidFill>
                  <a:srgbClr val="008000"/>
                </a:solidFill>
                <a:effectLst/>
              </a:rPr>
              <a:t>binary</a:t>
            </a:r>
            <a:r>
              <a:rPr lang="tr-TR" sz="2800" dirty="0">
                <a:solidFill>
                  <a:srgbClr val="008000"/>
                </a:solidFill>
                <a:effectLst/>
              </a:rPr>
              <a:t> </a:t>
            </a:r>
            <a:r>
              <a:rPr lang="tr-TR" sz="2800" dirty="0" err="1">
                <a:solidFill>
                  <a:srgbClr val="008000"/>
                </a:solidFill>
                <a:effectLst/>
              </a:rPr>
              <a:t>tree</a:t>
            </a:r>
            <a:r>
              <a:rPr lang="tr-TR" sz="2800" dirty="0">
                <a:effectLst/>
              </a:rPr>
              <a:t>, </a:t>
            </a:r>
            <a:r>
              <a:rPr lang="tr-TR" sz="2800" dirty="0" err="1">
                <a:effectLst/>
              </a:rPr>
              <a:t>where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each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node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contains</a:t>
            </a:r>
            <a:r>
              <a:rPr lang="tr-TR" sz="2800" dirty="0">
                <a:effectLst/>
              </a:rPr>
              <a:t> a </a:t>
            </a:r>
            <a:r>
              <a:rPr lang="tr-TR" sz="2800" dirty="0" err="1">
                <a:effectLst/>
              </a:rPr>
              <a:t>record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with</a:t>
            </a:r>
            <a:r>
              <a:rPr lang="tr-TR" sz="2800" dirty="0">
                <a:effectLst/>
              </a:rPr>
              <a:t> a </a:t>
            </a:r>
            <a:r>
              <a:rPr lang="tr-TR" sz="2800" dirty="0" err="1">
                <a:effectLst/>
              </a:rPr>
              <a:t>key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value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which</a:t>
            </a:r>
            <a:r>
              <a:rPr lang="tr-TR" sz="2800" dirty="0">
                <a:effectLst/>
              </a:rPr>
              <a:t> is </a:t>
            </a:r>
            <a:r>
              <a:rPr lang="tr-TR" sz="2800" dirty="0" err="1">
                <a:effectLst/>
              </a:rPr>
              <a:t>smaller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than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the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keys</a:t>
            </a:r>
            <a:r>
              <a:rPr lang="tr-TR" sz="2800" dirty="0">
                <a:effectLst/>
              </a:rPr>
              <a:t> in </a:t>
            </a:r>
            <a:r>
              <a:rPr lang="tr-TR" sz="2800" dirty="0" err="1">
                <a:effectLst/>
              </a:rPr>
              <a:t>its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two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children</a:t>
            </a:r>
            <a:r>
              <a:rPr lang="tr-TR" sz="2800" dirty="0">
                <a:effectLst/>
              </a:rPr>
              <a:t>.</a:t>
            </a:r>
          </a:p>
          <a:p>
            <a:pPr marL="990600" lvl="1" indent="-533400"/>
            <a:r>
              <a:rPr lang="tr-TR" sz="2400" dirty="0" err="1">
                <a:effectLst/>
              </a:rPr>
              <a:t>Root</a:t>
            </a:r>
            <a:r>
              <a:rPr lang="tr-TR" sz="2400" dirty="0">
                <a:effectLst/>
              </a:rPr>
              <a:t> is </a:t>
            </a:r>
            <a:r>
              <a:rPr lang="tr-TR" sz="2400" dirty="0" err="1">
                <a:effectLst/>
              </a:rPr>
              <a:t>the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smallest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key</a:t>
            </a:r>
            <a:r>
              <a:rPr lang="tr-TR" sz="2400" dirty="0">
                <a:effectLst/>
              </a:rPr>
              <a:t> of </a:t>
            </a:r>
            <a:r>
              <a:rPr lang="tr-TR" sz="2400" dirty="0" err="1">
                <a:effectLst/>
              </a:rPr>
              <a:t>all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the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records</a:t>
            </a:r>
            <a:r>
              <a:rPr lang="tr-TR" sz="2400" dirty="0">
                <a:effectLst/>
              </a:rPr>
              <a:t> in </a:t>
            </a:r>
            <a:r>
              <a:rPr lang="tr-TR" sz="2400" dirty="0" err="1">
                <a:effectLst/>
              </a:rPr>
              <a:t>the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tree</a:t>
            </a:r>
            <a:endParaRPr lang="tr-TR" sz="2400" dirty="0">
              <a:effectLst/>
            </a:endParaRPr>
          </a:p>
          <a:p>
            <a:pPr marL="990600" lvl="1" indent="-533400"/>
            <a:r>
              <a:rPr lang="tr-TR" sz="2400" dirty="0">
                <a:effectLst/>
              </a:rPr>
              <a:t>But </a:t>
            </a:r>
            <a:r>
              <a:rPr lang="tr-TR" sz="2400" dirty="0" err="1">
                <a:effectLst/>
              </a:rPr>
              <a:t>keys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are</a:t>
            </a:r>
            <a:r>
              <a:rPr lang="tr-TR" sz="2400" dirty="0">
                <a:effectLst/>
              </a:rPr>
              <a:t> not </a:t>
            </a:r>
            <a:r>
              <a:rPr lang="tr-TR" sz="2400" dirty="0" err="1">
                <a:effectLst/>
              </a:rPr>
              <a:t>totally</a:t>
            </a:r>
            <a:r>
              <a:rPr lang="tr-TR" sz="2400" dirty="0">
                <a:effectLst/>
              </a:rPr>
              <a:t> in </a:t>
            </a:r>
            <a:r>
              <a:rPr lang="tr-TR" sz="2400" dirty="0" err="1">
                <a:effectLst/>
              </a:rPr>
              <a:t>order</a:t>
            </a:r>
            <a:endParaRPr lang="tr-TR" sz="2400" dirty="0">
              <a:effectLst/>
            </a:endParaRPr>
          </a:p>
          <a:p>
            <a:pPr marL="609600" indent="-60960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7690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ffectLst/>
              </a:rPr>
              <a:t>Complete Binary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39850"/>
            <a:ext cx="8449056" cy="4603877"/>
          </a:xfrm>
        </p:spPr>
        <p:txBody>
          <a:bodyPr>
            <a:normAutofit lnSpcReduction="10000"/>
          </a:bodyPr>
          <a:lstStyle/>
          <a:p>
            <a:r>
              <a:rPr lang="tr-TR" sz="2800" dirty="0">
                <a:effectLst/>
              </a:rPr>
              <a:t>A </a:t>
            </a:r>
            <a:r>
              <a:rPr lang="tr-TR" sz="2800" b="1" dirty="0">
                <a:effectLst/>
              </a:rPr>
              <a:t>complete binary tree </a:t>
            </a:r>
            <a:r>
              <a:rPr lang="tr-TR" sz="2800" dirty="0">
                <a:effectLst/>
              </a:rPr>
              <a:t>has a tree in which </a:t>
            </a:r>
          </a:p>
          <a:p>
            <a:pPr lvl="1"/>
            <a:r>
              <a:rPr lang="tr-TR" sz="2400" dirty="0">
                <a:effectLst/>
              </a:rPr>
              <a:t>all leaves are on two levels: kth level and (k+1)th level,</a:t>
            </a:r>
          </a:p>
          <a:p>
            <a:pPr lvl="1"/>
            <a:r>
              <a:rPr lang="tr-TR" sz="2400" dirty="0">
                <a:effectLst/>
              </a:rPr>
              <a:t>the leaves on the bottommost level are in the leftmost positions in that level.</a:t>
            </a:r>
          </a:p>
          <a:p>
            <a:r>
              <a:rPr lang="tr-TR" sz="2800" dirty="0">
                <a:effectLst/>
              </a:rPr>
              <a:t>A complete binary tree is easy to model with an array:</a:t>
            </a:r>
          </a:p>
          <a:p>
            <a:pPr lvl="1"/>
            <a:r>
              <a:rPr lang="tr-TR" sz="2400" dirty="0">
                <a:effectLst/>
              </a:rPr>
              <a:t>We arrange the nodes of the tree in level order.</a:t>
            </a:r>
          </a:p>
          <a:p>
            <a:pPr lvl="1"/>
            <a:r>
              <a:rPr lang="tr-TR" sz="2400" dirty="0">
                <a:effectLst/>
              </a:rPr>
              <a:t>The height is floor(log</a:t>
            </a:r>
            <a:r>
              <a:rPr lang="tr-TR" sz="2400" i="1" dirty="0">
                <a:effectLst/>
              </a:rPr>
              <a:t> n</a:t>
            </a:r>
            <a:r>
              <a:rPr lang="tr-TR" sz="2400" dirty="0">
                <a:effectLst/>
              </a:rPr>
              <a:t>), where </a:t>
            </a:r>
            <a:r>
              <a:rPr lang="tr-TR" sz="2400" i="1" dirty="0">
                <a:effectLst/>
              </a:rPr>
              <a:t>n</a:t>
            </a:r>
            <a:r>
              <a:rPr lang="tr-TR" sz="2400" dirty="0">
                <a:effectLst/>
              </a:rPr>
              <a:t> is the # nodes in the tree.</a:t>
            </a:r>
          </a:p>
          <a:p>
            <a:pPr lvl="1"/>
            <a:r>
              <a:rPr lang="tr-TR" sz="2400" dirty="0">
                <a:effectLst/>
              </a:rPr>
              <a:t>The children of the </a:t>
            </a:r>
            <a:r>
              <a:rPr lang="tr-TR" sz="2400" i="1" dirty="0">
                <a:effectLst/>
              </a:rPr>
              <a:t>i</a:t>
            </a:r>
            <a:r>
              <a:rPr lang="tr-TR" sz="2400" dirty="0">
                <a:effectLst/>
              </a:rPr>
              <a:t>th element in the array are in the 2ith &amp; (2i+1)st elements of the array.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633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Heap</a:t>
            </a:r>
            <a:endParaRPr lang="en-US" dirty="0"/>
          </a:p>
        </p:txBody>
      </p:sp>
      <p:pic>
        <p:nvPicPr>
          <p:cNvPr id="47108" name="Picture 4" descr="alpkocak3"/>
          <p:cNvPicPr>
            <a:picLocks noChangeAspect="1" noChangeArrowheads="1"/>
          </p:cNvPicPr>
          <p:nvPr/>
        </p:nvPicPr>
        <p:blipFill>
          <a:blip r:embed="rId3" cstate="print"/>
          <a:srcRect l="8554" t="9074" r="4790" b="5925"/>
          <a:stretch>
            <a:fillRect/>
          </a:stretch>
        </p:blipFill>
        <p:spPr bwMode="auto">
          <a:xfrm>
            <a:off x="539750" y="1412875"/>
            <a:ext cx="8137525" cy="4895850"/>
          </a:xfrm>
          <a:prstGeom prst="rect">
            <a:avLst/>
          </a:prstGeom>
          <a:noFill/>
        </p:spPr>
      </p:pic>
      <p:sp>
        <p:nvSpPr>
          <p:cNvPr id="98305" name="Comment 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044575" y="4537075"/>
            <a:ext cx="26988" cy="169863"/>
          </a:xfrm>
          <a:custGeom>
            <a:avLst/>
            <a:gdLst>
              <a:gd name="T0" fmla="+- 0 2902 2902"/>
              <a:gd name="T1" fmla="*/ T0 w 76"/>
              <a:gd name="T2" fmla="+- 0 12776 12602"/>
              <a:gd name="T3" fmla="*/ 12776 h 472"/>
              <a:gd name="T4" fmla="+- 0 2925 2902"/>
              <a:gd name="T5" fmla="*/ T4 w 76"/>
              <a:gd name="T6" fmla="+- 0 12753 12602"/>
              <a:gd name="T7" fmla="*/ 12753 h 472"/>
              <a:gd name="T8" fmla="+- 0 2905 2902"/>
              <a:gd name="T9" fmla="*/ T8 w 76"/>
              <a:gd name="T10" fmla="+- 0 12675 12602"/>
              <a:gd name="T11" fmla="*/ 12675 h 472"/>
              <a:gd name="T12" fmla="+- 0 2952 2902"/>
              <a:gd name="T13" fmla="*/ T12 w 76"/>
              <a:gd name="T14" fmla="+- 0 12652 12602"/>
              <a:gd name="T15" fmla="*/ 12652 h 472"/>
              <a:gd name="T16" fmla="+- 0 2983 2902"/>
              <a:gd name="T17" fmla="*/ T16 w 76"/>
              <a:gd name="T18" fmla="+- 0 12637 12602"/>
              <a:gd name="T19" fmla="*/ 12637 h 472"/>
              <a:gd name="T20" fmla="+- 0 2977 2902"/>
              <a:gd name="T21" fmla="*/ T20 w 76"/>
              <a:gd name="T22" fmla="+- 0 12590 12602"/>
              <a:gd name="T23" fmla="*/ 12590 h 472"/>
              <a:gd name="T24" fmla="+- 0 2977 2902"/>
              <a:gd name="T25" fmla="*/ T24 w 76"/>
              <a:gd name="T26" fmla="+- 0 12627 12602"/>
              <a:gd name="T27" fmla="*/ 12627 h 472"/>
              <a:gd name="T28" fmla="+- 0 2977 2902"/>
              <a:gd name="T29" fmla="*/ T28 w 76"/>
              <a:gd name="T30" fmla="+- 0 12776 12602"/>
              <a:gd name="T31" fmla="*/ 12776 h 472"/>
              <a:gd name="T32" fmla="+- 0 2977 2902"/>
              <a:gd name="T33" fmla="*/ T32 w 76"/>
              <a:gd name="T34" fmla="+- 0 12924 12602"/>
              <a:gd name="T35" fmla="*/ 12924 h 472"/>
              <a:gd name="T36" fmla="+- 0 2977 2902"/>
              <a:gd name="T37" fmla="*/ T36 w 76"/>
              <a:gd name="T38" fmla="+- 0 13073 12602"/>
              <a:gd name="T39" fmla="*/ 13073 h 47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</a:cxnLst>
            <a:rect l="0" t="0" r="r" b="b"/>
            <a:pathLst>
              <a:path w="76" h="472" extrusionOk="0">
                <a:moveTo>
                  <a:pt x="0" y="174"/>
                </a:moveTo>
                <a:cubicBezTo>
                  <a:pt x="23" y="151"/>
                  <a:pt x="3" y="73"/>
                  <a:pt x="50" y="50"/>
                </a:cubicBezTo>
                <a:cubicBezTo>
                  <a:pt x="81" y="35"/>
                  <a:pt x="75" y="-12"/>
                  <a:pt x="75" y="25"/>
                </a:cubicBezTo>
                <a:cubicBezTo>
                  <a:pt x="75" y="174"/>
                  <a:pt x="75" y="322"/>
                  <a:pt x="75" y="471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06" name="Comment 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589213" y="4545013"/>
            <a:ext cx="100012" cy="260350"/>
          </a:xfrm>
          <a:custGeom>
            <a:avLst/>
            <a:gdLst>
              <a:gd name="T0" fmla="+- 0 7194 7194"/>
              <a:gd name="T1" fmla="*/ T0 w 274"/>
              <a:gd name="T2" fmla="+- 0 12627 12627"/>
              <a:gd name="T3" fmla="*/ 12627 h 720"/>
              <a:gd name="T4" fmla="+- 0 7285 7194"/>
              <a:gd name="T5" fmla="*/ T4 w 274"/>
              <a:gd name="T6" fmla="+- 0 12627 12627"/>
              <a:gd name="T7" fmla="*/ 12627 h 720"/>
              <a:gd name="T8" fmla="+- 0 7376 7194"/>
              <a:gd name="T9" fmla="*/ T8 w 274"/>
              <a:gd name="T10" fmla="+- 0 12627 12627"/>
              <a:gd name="T11" fmla="*/ 12627 h 720"/>
              <a:gd name="T12" fmla="+- 0 7467 7194"/>
              <a:gd name="T13" fmla="*/ T12 w 274"/>
              <a:gd name="T14" fmla="+- 0 12627 12627"/>
              <a:gd name="T15" fmla="*/ 12627 h 720"/>
              <a:gd name="T16" fmla="+- 0 7467 7194"/>
              <a:gd name="T17" fmla="*/ T16 w 274"/>
              <a:gd name="T18" fmla="+- 0 12739 12627"/>
              <a:gd name="T19" fmla="*/ 12739 h 720"/>
              <a:gd name="T20" fmla="+- 0 7469 7194"/>
              <a:gd name="T21" fmla="*/ T20 w 274"/>
              <a:gd name="T22" fmla="+- 0 12844 12627"/>
              <a:gd name="T23" fmla="*/ 12844 h 720"/>
              <a:gd name="T24" fmla="+- 0 7442 7194"/>
              <a:gd name="T25" fmla="*/ T24 w 274"/>
              <a:gd name="T26" fmla="+- 0 12949 12627"/>
              <a:gd name="T27" fmla="*/ 12949 h 720"/>
              <a:gd name="T28" fmla="+- 0 7432 7194"/>
              <a:gd name="T29" fmla="*/ T28 w 274"/>
              <a:gd name="T30" fmla="+- 0 12988 12627"/>
              <a:gd name="T31" fmla="*/ 12988 h 720"/>
              <a:gd name="T32" fmla="+- 0 7410 7194"/>
              <a:gd name="T33" fmla="*/ T32 w 274"/>
              <a:gd name="T34" fmla="+- 0 12974 12627"/>
              <a:gd name="T35" fmla="*/ 12974 h 720"/>
              <a:gd name="T36" fmla="+- 0 7367 7194"/>
              <a:gd name="T37" fmla="*/ T36 w 274"/>
              <a:gd name="T38" fmla="+- 0 12974 12627"/>
              <a:gd name="T39" fmla="*/ 12974 h 720"/>
              <a:gd name="T40" fmla="+- 0 7327 7194"/>
              <a:gd name="T41" fmla="*/ T40 w 274"/>
              <a:gd name="T42" fmla="+- 0 12974 12627"/>
              <a:gd name="T43" fmla="*/ 12974 h 720"/>
              <a:gd name="T44" fmla="+- 0 7348 7194"/>
              <a:gd name="T45" fmla="*/ T44 w 274"/>
              <a:gd name="T46" fmla="+- 0 12999 12627"/>
              <a:gd name="T47" fmla="*/ 12999 h 720"/>
              <a:gd name="T48" fmla="+- 0 7293 7194"/>
              <a:gd name="T49" fmla="*/ T48 w 274"/>
              <a:gd name="T50" fmla="+- 0 12999 12627"/>
              <a:gd name="T51" fmla="*/ 12999 h 720"/>
              <a:gd name="T52" fmla="+- 0 7268 7194"/>
              <a:gd name="T53" fmla="*/ T52 w 274"/>
              <a:gd name="T54" fmla="+- 0 12999 12627"/>
              <a:gd name="T55" fmla="*/ 12999 h 720"/>
              <a:gd name="T56" fmla="+- 0 7260 7194"/>
              <a:gd name="T57" fmla="*/ T56 w 274"/>
              <a:gd name="T58" fmla="+- 0 12999 12627"/>
              <a:gd name="T59" fmla="*/ 12999 h 720"/>
              <a:gd name="T60" fmla="+- 0 7243 7194"/>
              <a:gd name="T61" fmla="*/ T60 w 274"/>
              <a:gd name="T62" fmla="+- 0 12999 12627"/>
              <a:gd name="T63" fmla="*/ 12999 h 720"/>
              <a:gd name="T64" fmla="+- 0 7291 7194"/>
              <a:gd name="T65" fmla="*/ T64 w 274"/>
              <a:gd name="T66" fmla="+- 0 13009 12627"/>
              <a:gd name="T67" fmla="*/ 13009 h 720"/>
              <a:gd name="T68" fmla="+- 0 7327 7194"/>
              <a:gd name="T69" fmla="*/ T68 w 274"/>
              <a:gd name="T70" fmla="+- 0 13035 12627"/>
              <a:gd name="T71" fmla="*/ 13035 h 720"/>
              <a:gd name="T72" fmla="+- 0 7367 7194"/>
              <a:gd name="T73" fmla="*/ T72 w 274"/>
              <a:gd name="T74" fmla="+- 0 13049 12627"/>
              <a:gd name="T75" fmla="*/ 13049 h 720"/>
              <a:gd name="T76" fmla="+- 0 7371 7194"/>
              <a:gd name="T77" fmla="*/ T76 w 274"/>
              <a:gd name="T78" fmla="+- 0 13050 12627"/>
              <a:gd name="T79" fmla="*/ 13050 h 720"/>
              <a:gd name="T80" fmla="+- 0 7439 7194"/>
              <a:gd name="T81" fmla="*/ T80 w 274"/>
              <a:gd name="T82" fmla="+- 0 13069 12627"/>
              <a:gd name="T83" fmla="*/ 13069 h 720"/>
              <a:gd name="T84" fmla="+- 0 7442 7194"/>
              <a:gd name="T85" fmla="*/ T84 w 274"/>
              <a:gd name="T86" fmla="+- 0 13073 12627"/>
              <a:gd name="T87" fmla="*/ 13073 h 720"/>
              <a:gd name="T88" fmla="+- 0 7476 7194"/>
              <a:gd name="T89" fmla="*/ T88 w 274"/>
              <a:gd name="T90" fmla="+- 0 13116 12627"/>
              <a:gd name="T91" fmla="*/ 13116 h 720"/>
              <a:gd name="T92" fmla="+- 0 7422 7194"/>
              <a:gd name="T93" fmla="*/ T92 w 274"/>
              <a:gd name="T94" fmla="+- 0 13236 12627"/>
              <a:gd name="T95" fmla="*/ 13236 h 720"/>
              <a:gd name="T96" fmla="+- 0 7417 7194"/>
              <a:gd name="T97" fmla="*/ T96 w 274"/>
              <a:gd name="T98" fmla="+- 0 13247 12627"/>
              <a:gd name="T99" fmla="*/ 13247 h 720"/>
              <a:gd name="T100" fmla="+- 0 7403 7194"/>
              <a:gd name="T101" fmla="*/ T100 w 274"/>
              <a:gd name="T102" fmla="+- 0 13275 12627"/>
              <a:gd name="T103" fmla="*/ 13275 h 720"/>
              <a:gd name="T104" fmla="+- 0 7417 7194"/>
              <a:gd name="T105" fmla="*/ T104 w 274"/>
              <a:gd name="T106" fmla="+- 0 13310 12627"/>
              <a:gd name="T107" fmla="*/ 13310 h 720"/>
              <a:gd name="T108" fmla="+- 0 7392 7194"/>
              <a:gd name="T109" fmla="*/ T108 w 274"/>
              <a:gd name="T110" fmla="+- 0 13322 12627"/>
              <a:gd name="T111" fmla="*/ 13322 h 720"/>
              <a:gd name="T112" fmla="+- 0 7346 7194"/>
              <a:gd name="T113" fmla="*/ T112 w 274"/>
              <a:gd name="T114" fmla="+- 0 13345 12627"/>
              <a:gd name="T115" fmla="*/ 13345 h 720"/>
              <a:gd name="T116" fmla="+- 0 7312 7194"/>
              <a:gd name="T117" fmla="*/ T116 w 274"/>
              <a:gd name="T118" fmla="+- 0 13292 12627"/>
              <a:gd name="T119" fmla="*/ 13292 h 720"/>
              <a:gd name="T120" fmla="+- 0 7293 7194"/>
              <a:gd name="T121" fmla="*/ T120 w 274"/>
              <a:gd name="T122" fmla="+- 0 13346 12627"/>
              <a:gd name="T123" fmla="*/ 13346 h 7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</a:cxnLst>
            <a:rect l="0" t="0" r="r" b="b"/>
            <a:pathLst>
              <a:path w="274" h="720" extrusionOk="0">
                <a:moveTo>
                  <a:pt x="0" y="0"/>
                </a:moveTo>
                <a:cubicBezTo>
                  <a:pt x="91" y="0"/>
                  <a:pt x="182" y="0"/>
                  <a:pt x="273" y="0"/>
                </a:cubicBezTo>
                <a:cubicBezTo>
                  <a:pt x="273" y="112"/>
                  <a:pt x="275" y="217"/>
                  <a:pt x="248" y="322"/>
                </a:cubicBezTo>
                <a:cubicBezTo>
                  <a:pt x="238" y="361"/>
                  <a:pt x="216" y="347"/>
                  <a:pt x="173" y="347"/>
                </a:cubicBezTo>
                <a:cubicBezTo>
                  <a:pt x="133" y="347"/>
                  <a:pt x="154" y="372"/>
                  <a:pt x="99" y="372"/>
                </a:cubicBezTo>
                <a:cubicBezTo>
                  <a:pt x="74" y="372"/>
                  <a:pt x="66" y="372"/>
                  <a:pt x="49" y="372"/>
                </a:cubicBezTo>
                <a:cubicBezTo>
                  <a:pt x="97" y="382"/>
                  <a:pt x="133" y="408"/>
                  <a:pt x="173" y="422"/>
                </a:cubicBezTo>
                <a:cubicBezTo>
                  <a:pt x="177" y="423"/>
                  <a:pt x="245" y="442"/>
                  <a:pt x="248" y="446"/>
                </a:cubicBezTo>
                <a:cubicBezTo>
                  <a:pt x="282" y="489"/>
                  <a:pt x="228" y="609"/>
                  <a:pt x="223" y="620"/>
                </a:cubicBezTo>
                <a:cubicBezTo>
                  <a:pt x="209" y="648"/>
                  <a:pt x="223" y="683"/>
                  <a:pt x="198" y="695"/>
                </a:cubicBezTo>
                <a:cubicBezTo>
                  <a:pt x="152" y="718"/>
                  <a:pt x="118" y="665"/>
                  <a:pt x="99" y="719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07" name="Comment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322638" y="4545013"/>
            <a:ext cx="241300" cy="260350"/>
          </a:xfrm>
          <a:custGeom>
            <a:avLst/>
            <a:gdLst>
              <a:gd name="T0" fmla="+- 0 9724 9228"/>
              <a:gd name="T1" fmla="*/ T0 w 670"/>
              <a:gd name="T2" fmla="+- 0 12627 12627"/>
              <a:gd name="T3" fmla="*/ 12627 h 720"/>
              <a:gd name="T4" fmla="+- 0 9674 9228"/>
              <a:gd name="T5" fmla="*/ T4 w 670"/>
              <a:gd name="T6" fmla="+- 0 12701 12627"/>
              <a:gd name="T7" fmla="*/ 12701 h 720"/>
              <a:gd name="T8" fmla="+- 0 9600 9228"/>
              <a:gd name="T9" fmla="*/ T8 w 670"/>
              <a:gd name="T10" fmla="+- 0 12776 12627"/>
              <a:gd name="T11" fmla="*/ 12776 h 720"/>
              <a:gd name="T12" fmla="+- 0 9426 9228"/>
              <a:gd name="T13" fmla="*/ T12 w 670"/>
              <a:gd name="T14" fmla="+- 0 12949 12627"/>
              <a:gd name="T15" fmla="*/ 12949 h 720"/>
              <a:gd name="T16" fmla="+- 0 9277 9228"/>
              <a:gd name="T17" fmla="*/ T16 w 670"/>
              <a:gd name="T18" fmla="+- 0 13049 12627"/>
              <a:gd name="T19" fmla="*/ 13049 h 720"/>
              <a:gd name="T20" fmla="+- 0 9253 9228"/>
              <a:gd name="T21" fmla="*/ T20 w 670"/>
              <a:gd name="T22" fmla="+- 0 13073 12627"/>
              <a:gd name="T23" fmla="*/ 13073 h 720"/>
              <a:gd name="T24" fmla="+- 0 9476 9228"/>
              <a:gd name="T25" fmla="*/ T24 w 670"/>
              <a:gd name="T26" fmla="+- 0 13098 12627"/>
              <a:gd name="T27" fmla="*/ 13098 h 720"/>
              <a:gd name="T28" fmla="+- 0 9699 9228"/>
              <a:gd name="T29" fmla="*/ T28 w 670"/>
              <a:gd name="T30" fmla="+- 0 13123 12627"/>
              <a:gd name="T31" fmla="*/ 13123 h 720"/>
              <a:gd name="T32" fmla="+- 0 9773 9228"/>
              <a:gd name="T33" fmla="*/ T32 w 670"/>
              <a:gd name="T34" fmla="+- 0 13148 12627"/>
              <a:gd name="T35" fmla="*/ 13148 h 720"/>
              <a:gd name="T36" fmla="+- 0 9897 9228"/>
              <a:gd name="T37" fmla="*/ T36 w 670"/>
              <a:gd name="T38" fmla="+- 0 13173 12627"/>
              <a:gd name="T39" fmla="*/ 13173 h 720"/>
              <a:gd name="T40" fmla="+- 0 9897 9228"/>
              <a:gd name="T41" fmla="*/ T40 w 670"/>
              <a:gd name="T42" fmla="+- 0 13198 12627"/>
              <a:gd name="T43" fmla="*/ 13198 h 720"/>
              <a:gd name="T44" fmla="+- 0 9724 9228"/>
              <a:gd name="T45" fmla="*/ T44 w 670"/>
              <a:gd name="T46" fmla="+- 0 12726 12627"/>
              <a:gd name="T47" fmla="*/ 12726 h 720"/>
              <a:gd name="T48" fmla="+- 0 9724 9228"/>
              <a:gd name="T49" fmla="*/ T48 w 670"/>
              <a:gd name="T50" fmla="+- 0 13346 12627"/>
              <a:gd name="T51" fmla="*/ 13346 h 7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670" h="720" extrusionOk="0">
                <a:moveTo>
                  <a:pt x="496" y="0"/>
                </a:moveTo>
                <a:cubicBezTo>
                  <a:pt x="496" y="73"/>
                  <a:pt x="474" y="19"/>
                  <a:pt x="446" y="74"/>
                </a:cubicBezTo>
                <a:cubicBezTo>
                  <a:pt x="431" y="104"/>
                  <a:pt x="398" y="108"/>
                  <a:pt x="372" y="149"/>
                </a:cubicBezTo>
                <a:cubicBezTo>
                  <a:pt x="309" y="247"/>
                  <a:pt x="300" y="263"/>
                  <a:pt x="198" y="322"/>
                </a:cubicBezTo>
                <a:cubicBezTo>
                  <a:pt x="183" y="331"/>
                  <a:pt x="61" y="399"/>
                  <a:pt x="49" y="422"/>
                </a:cubicBezTo>
                <a:cubicBezTo>
                  <a:pt x="34" y="451"/>
                  <a:pt x="-12" y="446"/>
                  <a:pt x="25" y="446"/>
                </a:cubicBezTo>
                <a:cubicBezTo>
                  <a:pt x="110" y="446"/>
                  <a:pt x="177" y="447"/>
                  <a:pt x="248" y="471"/>
                </a:cubicBezTo>
                <a:cubicBezTo>
                  <a:pt x="323" y="496"/>
                  <a:pt x="420" y="471"/>
                  <a:pt x="471" y="496"/>
                </a:cubicBezTo>
                <a:cubicBezTo>
                  <a:pt x="508" y="514"/>
                  <a:pt x="517" y="500"/>
                  <a:pt x="545" y="521"/>
                </a:cubicBezTo>
                <a:cubicBezTo>
                  <a:pt x="572" y="542"/>
                  <a:pt x="657" y="531"/>
                  <a:pt x="669" y="546"/>
                </a:cubicBezTo>
                <a:cubicBezTo>
                  <a:pt x="669" y="554"/>
                  <a:pt x="669" y="563"/>
                  <a:pt x="669" y="571"/>
                </a:cubicBezTo>
              </a:path>
              <a:path w="670" h="720" extrusionOk="0">
                <a:moveTo>
                  <a:pt x="496" y="99"/>
                </a:moveTo>
                <a:cubicBezTo>
                  <a:pt x="496" y="306"/>
                  <a:pt x="496" y="512"/>
                  <a:pt x="496" y="719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08" name="Comment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232275" y="4537075"/>
            <a:ext cx="169863" cy="258763"/>
          </a:xfrm>
          <a:custGeom>
            <a:avLst/>
            <a:gdLst>
              <a:gd name="T0" fmla="+- 0 11758 11758"/>
              <a:gd name="T1" fmla="*/ T0 w 472"/>
              <a:gd name="T2" fmla="+- 0 12602 12602"/>
              <a:gd name="T3" fmla="*/ 12602 h 721"/>
              <a:gd name="T4" fmla="+- 0 11882 11758"/>
              <a:gd name="T5" fmla="*/ T4 w 472"/>
              <a:gd name="T6" fmla="+- 0 12627 12602"/>
              <a:gd name="T7" fmla="*/ 12627 h 721"/>
              <a:gd name="T8" fmla="+- 0 12229 11758"/>
              <a:gd name="T9" fmla="*/ T8 w 472"/>
              <a:gd name="T10" fmla="+- 0 12627 12602"/>
              <a:gd name="T11" fmla="*/ 12627 h 721"/>
              <a:gd name="T12" fmla="+- 0 11882 11758"/>
              <a:gd name="T13" fmla="*/ T12 w 472"/>
              <a:gd name="T14" fmla="+- 0 12627 12602"/>
              <a:gd name="T15" fmla="*/ 12627 h 721"/>
              <a:gd name="T16" fmla="+- 0 11907 11758"/>
              <a:gd name="T17" fmla="*/ T16 w 472"/>
              <a:gd name="T18" fmla="+- 0 12726 12602"/>
              <a:gd name="T19" fmla="*/ 12726 h 721"/>
              <a:gd name="T20" fmla="+- 0 11907 11758"/>
              <a:gd name="T21" fmla="*/ T20 w 472"/>
              <a:gd name="T22" fmla="+- 0 12999 12602"/>
              <a:gd name="T23" fmla="*/ 12999 h 721"/>
              <a:gd name="T24" fmla="+- 0 11981 11758"/>
              <a:gd name="T25" fmla="*/ T24 w 472"/>
              <a:gd name="T26" fmla="+- 0 12974 12602"/>
              <a:gd name="T27" fmla="*/ 12974 h 721"/>
              <a:gd name="T28" fmla="+- 0 12080 11758"/>
              <a:gd name="T29" fmla="*/ T28 w 472"/>
              <a:gd name="T30" fmla="+- 0 12925 12602"/>
              <a:gd name="T31" fmla="*/ 12925 h 721"/>
              <a:gd name="T32" fmla="+- 0 12204 11758"/>
              <a:gd name="T33" fmla="*/ T32 w 472"/>
              <a:gd name="T34" fmla="+- 0 12925 12602"/>
              <a:gd name="T35" fmla="*/ 12925 h 721"/>
              <a:gd name="T36" fmla="+- 0 12229 11758"/>
              <a:gd name="T37" fmla="*/ T36 w 472"/>
              <a:gd name="T38" fmla="+- 0 12999 12602"/>
              <a:gd name="T39" fmla="*/ 12999 h 721"/>
              <a:gd name="T40" fmla="+- 0 12204 11758"/>
              <a:gd name="T41" fmla="*/ T40 w 472"/>
              <a:gd name="T42" fmla="+- 0 13148 12602"/>
              <a:gd name="T43" fmla="*/ 13148 h 721"/>
              <a:gd name="T44" fmla="+- 0 12105 11758"/>
              <a:gd name="T45" fmla="*/ T44 w 472"/>
              <a:gd name="T46" fmla="+- 0 13222 12602"/>
              <a:gd name="T47" fmla="*/ 13222 h 721"/>
              <a:gd name="T48" fmla="+- 0 12006 11758"/>
              <a:gd name="T49" fmla="*/ T48 w 472"/>
              <a:gd name="T50" fmla="+- 0 13297 12602"/>
              <a:gd name="T51" fmla="*/ 13297 h 721"/>
              <a:gd name="T52" fmla="+- 0 11932 11758"/>
              <a:gd name="T53" fmla="*/ T52 w 472"/>
              <a:gd name="T54" fmla="+- 0 13322 12602"/>
              <a:gd name="T55" fmla="*/ 13322 h 721"/>
              <a:gd name="T56" fmla="+- 0 11857 11758"/>
              <a:gd name="T57" fmla="*/ T56 w 472"/>
              <a:gd name="T58" fmla="+- 0 13322 12602"/>
              <a:gd name="T59" fmla="*/ 13322 h 72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</a:cxnLst>
            <a:rect l="0" t="0" r="r" b="b"/>
            <a:pathLst>
              <a:path w="472" h="721" extrusionOk="0">
                <a:moveTo>
                  <a:pt x="0" y="0"/>
                </a:moveTo>
                <a:cubicBezTo>
                  <a:pt x="47" y="0"/>
                  <a:pt x="79" y="22"/>
                  <a:pt x="124" y="25"/>
                </a:cubicBezTo>
                <a:cubicBezTo>
                  <a:pt x="239" y="33"/>
                  <a:pt x="356" y="25"/>
                  <a:pt x="471" y="25"/>
                </a:cubicBezTo>
              </a:path>
              <a:path w="472" h="721" extrusionOk="0">
                <a:moveTo>
                  <a:pt x="124" y="25"/>
                </a:moveTo>
                <a:cubicBezTo>
                  <a:pt x="164" y="38"/>
                  <a:pt x="149" y="73"/>
                  <a:pt x="149" y="124"/>
                </a:cubicBezTo>
                <a:cubicBezTo>
                  <a:pt x="149" y="215"/>
                  <a:pt x="149" y="306"/>
                  <a:pt x="149" y="397"/>
                </a:cubicBezTo>
                <a:cubicBezTo>
                  <a:pt x="200" y="397"/>
                  <a:pt x="202" y="382"/>
                  <a:pt x="223" y="372"/>
                </a:cubicBezTo>
                <a:cubicBezTo>
                  <a:pt x="276" y="346"/>
                  <a:pt x="270" y="357"/>
                  <a:pt x="322" y="323"/>
                </a:cubicBezTo>
                <a:cubicBezTo>
                  <a:pt x="342" y="309"/>
                  <a:pt x="420" y="323"/>
                  <a:pt x="446" y="323"/>
                </a:cubicBezTo>
                <a:cubicBezTo>
                  <a:pt x="446" y="379"/>
                  <a:pt x="466" y="356"/>
                  <a:pt x="471" y="397"/>
                </a:cubicBezTo>
                <a:cubicBezTo>
                  <a:pt x="478" y="456"/>
                  <a:pt x="477" y="522"/>
                  <a:pt x="446" y="546"/>
                </a:cubicBezTo>
                <a:cubicBezTo>
                  <a:pt x="426" y="561"/>
                  <a:pt x="355" y="610"/>
                  <a:pt x="347" y="620"/>
                </a:cubicBezTo>
                <a:cubicBezTo>
                  <a:pt x="302" y="674"/>
                  <a:pt x="321" y="695"/>
                  <a:pt x="248" y="695"/>
                </a:cubicBezTo>
                <a:cubicBezTo>
                  <a:pt x="196" y="695"/>
                  <a:pt x="195" y="709"/>
                  <a:pt x="174" y="720"/>
                </a:cubicBezTo>
                <a:cubicBezTo>
                  <a:pt x="159" y="727"/>
                  <a:pt x="116" y="720"/>
                  <a:pt x="99" y="720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09" name="Comment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4100075" y="30340300"/>
            <a:ext cx="0" cy="0"/>
          </a:xfrm>
          <a:custGeom>
            <a:avLst/>
            <a:gdLst>
              <a:gd name="T0" fmla="+- 0 18133 18133"/>
              <a:gd name="T1" fmla="*/ T0 w 1"/>
              <a:gd name="T2" fmla="+- 0 8583 8583"/>
              <a:gd name="T3" fmla="*/ 8583 h 1"/>
              <a:gd name="T4" fmla="+- 0 18133 18133"/>
              <a:gd name="T5" fmla="*/ T4 w 1"/>
              <a:gd name="T6" fmla="+- 0 8583 8583"/>
              <a:gd name="T7" fmla="*/ 8583 h 1"/>
            </a:gdLst>
            <a:ahLst/>
            <a:cxnLst>
              <a:cxn ang="0">
                <a:pos x="T1" y="T3"/>
              </a:cxn>
              <a:cxn ang="0">
                <a:pos x="T5" y="T7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10" name="Comment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874838" y="4564063"/>
            <a:ext cx="171450" cy="258762"/>
          </a:xfrm>
          <a:custGeom>
            <a:avLst/>
            <a:gdLst>
              <a:gd name="T0" fmla="+- 0 5259 5209"/>
              <a:gd name="T1" fmla="*/ T0 w 473"/>
              <a:gd name="T2" fmla="+- 0 12677 12677"/>
              <a:gd name="T3" fmla="*/ 12677 h 720"/>
              <a:gd name="T4" fmla="+- 0 5319 5209"/>
              <a:gd name="T5" fmla="*/ T4 w 473"/>
              <a:gd name="T6" fmla="+- 0 12677 12677"/>
              <a:gd name="T7" fmla="*/ 12677 h 720"/>
              <a:gd name="T8" fmla="+- 0 5382 5209"/>
              <a:gd name="T9" fmla="*/ T8 w 473"/>
              <a:gd name="T10" fmla="+- 0 12665 12677"/>
              <a:gd name="T11" fmla="*/ 12665 h 720"/>
              <a:gd name="T12" fmla="+- 0 5408 5209"/>
              <a:gd name="T13" fmla="*/ T12 w 473"/>
              <a:gd name="T14" fmla="+- 0 12701 12677"/>
              <a:gd name="T15" fmla="*/ 12701 h 720"/>
              <a:gd name="T16" fmla="+- 0 5424 5209"/>
              <a:gd name="T17" fmla="*/ T16 w 473"/>
              <a:gd name="T18" fmla="+- 0 12722 12677"/>
              <a:gd name="T19" fmla="*/ 12722 h 720"/>
              <a:gd name="T20" fmla="+- 0 5454 5209"/>
              <a:gd name="T21" fmla="*/ T20 w 473"/>
              <a:gd name="T22" fmla="+- 0 12770 12677"/>
              <a:gd name="T23" fmla="*/ 12770 h 720"/>
              <a:gd name="T24" fmla="+- 0 5457 5209"/>
              <a:gd name="T25" fmla="*/ T24 w 473"/>
              <a:gd name="T26" fmla="+- 0 12776 12677"/>
              <a:gd name="T27" fmla="*/ 12776 h 720"/>
              <a:gd name="T28" fmla="+- 0 5490 5209"/>
              <a:gd name="T29" fmla="*/ T28 w 473"/>
              <a:gd name="T30" fmla="+- 0 12842 12677"/>
              <a:gd name="T31" fmla="*/ 12842 h 720"/>
              <a:gd name="T32" fmla="+- 0 5448 5209"/>
              <a:gd name="T33" fmla="*/ T32 w 473"/>
              <a:gd name="T34" fmla="+- 0 13018 12677"/>
              <a:gd name="T35" fmla="*/ 13018 h 720"/>
              <a:gd name="T36" fmla="+- 0 5432 5209"/>
              <a:gd name="T37" fmla="*/ T36 w 473"/>
              <a:gd name="T38" fmla="+- 0 13049 12677"/>
              <a:gd name="T39" fmla="*/ 13049 h 720"/>
              <a:gd name="T40" fmla="+- 0 5415 5209"/>
              <a:gd name="T41" fmla="*/ T40 w 473"/>
              <a:gd name="T42" fmla="+- 0 13081 12677"/>
              <a:gd name="T43" fmla="*/ 13081 h 720"/>
              <a:gd name="T44" fmla="+- 0 5370 5209"/>
              <a:gd name="T45" fmla="*/ T44 w 473"/>
              <a:gd name="T46" fmla="+- 0 13105 12677"/>
              <a:gd name="T47" fmla="*/ 13105 h 720"/>
              <a:gd name="T48" fmla="+- 0 5358 5209"/>
              <a:gd name="T49" fmla="*/ T48 w 473"/>
              <a:gd name="T50" fmla="+- 0 13123 12677"/>
              <a:gd name="T51" fmla="*/ 13123 h 720"/>
              <a:gd name="T52" fmla="+- 0 5344 5209"/>
              <a:gd name="T53" fmla="*/ T52 w 473"/>
              <a:gd name="T54" fmla="+- 0 13144 12677"/>
              <a:gd name="T55" fmla="*/ 13144 h 720"/>
              <a:gd name="T56" fmla="+- 0 5311 5209"/>
              <a:gd name="T57" fmla="*/ T56 w 473"/>
              <a:gd name="T58" fmla="+- 0 13170 12677"/>
              <a:gd name="T59" fmla="*/ 13170 h 720"/>
              <a:gd name="T60" fmla="+- 0 5284 5209"/>
              <a:gd name="T61" fmla="*/ T60 w 473"/>
              <a:gd name="T62" fmla="+- 0 13173 12677"/>
              <a:gd name="T63" fmla="*/ 13173 h 720"/>
              <a:gd name="T64" fmla="+- 0 5260 5209"/>
              <a:gd name="T65" fmla="*/ T64 w 473"/>
              <a:gd name="T66" fmla="+- 0 13176 12677"/>
              <a:gd name="T67" fmla="*/ 13176 h 720"/>
              <a:gd name="T68" fmla="+- 0 5233 5209"/>
              <a:gd name="T69" fmla="*/ T68 w 473"/>
              <a:gd name="T70" fmla="+- 0 13173 12677"/>
              <a:gd name="T71" fmla="*/ 13173 h 720"/>
              <a:gd name="T72" fmla="+- 0 5209 5209"/>
              <a:gd name="T73" fmla="*/ T72 w 473"/>
              <a:gd name="T74" fmla="+- 0 13173 12677"/>
              <a:gd name="T75" fmla="*/ 13173 h 720"/>
              <a:gd name="T76" fmla="+- 0 5209 5209"/>
              <a:gd name="T77" fmla="*/ T76 w 473"/>
              <a:gd name="T78" fmla="+- 0 13214 12677"/>
              <a:gd name="T79" fmla="*/ 13214 h 720"/>
              <a:gd name="T80" fmla="+- 0 5209 5209"/>
              <a:gd name="T81" fmla="*/ T80 w 473"/>
              <a:gd name="T82" fmla="+- 0 13256 12677"/>
              <a:gd name="T83" fmla="*/ 13256 h 720"/>
              <a:gd name="T84" fmla="+- 0 5209 5209"/>
              <a:gd name="T85" fmla="*/ T84 w 473"/>
              <a:gd name="T86" fmla="+- 0 13297 12677"/>
              <a:gd name="T87" fmla="*/ 13297 h 720"/>
              <a:gd name="T88" fmla="+- 0 5275 5209"/>
              <a:gd name="T89" fmla="*/ T88 w 473"/>
              <a:gd name="T90" fmla="+- 0 13297 12677"/>
              <a:gd name="T91" fmla="*/ 13297 h 720"/>
              <a:gd name="T92" fmla="+- 0 5240 5209"/>
              <a:gd name="T93" fmla="*/ T92 w 473"/>
              <a:gd name="T94" fmla="+- 0 13316 12677"/>
              <a:gd name="T95" fmla="*/ 13316 h 720"/>
              <a:gd name="T96" fmla="+- 0 5308 5209"/>
              <a:gd name="T97" fmla="*/ T96 w 473"/>
              <a:gd name="T98" fmla="+- 0 13322 12677"/>
              <a:gd name="T99" fmla="*/ 13322 h 720"/>
              <a:gd name="T100" fmla="+- 0 5346 5209"/>
              <a:gd name="T101" fmla="*/ T100 w 473"/>
              <a:gd name="T102" fmla="+- 0 13326 12677"/>
              <a:gd name="T103" fmla="*/ 13326 h 720"/>
              <a:gd name="T104" fmla="+- 0 5410 5209"/>
              <a:gd name="T105" fmla="*/ T104 w 473"/>
              <a:gd name="T106" fmla="+- 0 13324 12677"/>
              <a:gd name="T107" fmla="*/ 13324 h 720"/>
              <a:gd name="T108" fmla="+- 0 5432 5209"/>
              <a:gd name="T109" fmla="*/ T108 w 473"/>
              <a:gd name="T110" fmla="+- 0 13346 12677"/>
              <a:gd name="T111" fmla="*/ 13346 h 720"/>
              <a:gd name="T112" fmla="+- 0 5448 5209"/>
              <a:gd name="T113" fmla="*/ T112 w 473"/>
              <a:gd name="T114" fmla="+- 0 13362 12677"/>
              <a:gd name="T115" fmla="*/ 13362 h 720"/>
              <a:gd name="T116" fmla="+- 0 5519 5209"/>
              <a:gd name="T117" fmla="*/ T116 w 473"/>
              <a:gd name="T118" fmla="+- 0 13355 12677"/>
              <a:gd name="T119" fmla="*/ 13355 h 720"/>
              <a:gd name="T120" fmla="+- 0 5532 5209"/>
              <a:gd name="T121" fmla="*/ T120 w 473"/>
              <a:gd name="T122" fmla="+- 0 13371 12677"/>
              <a:gd name="T123" fmla="*/ 13371 h 720"/>
              <a:gd name="T124" fmla="+- 0 5555 5209"/>
              <a:gd name="T125" fmla="*/ T124 w 473"/>
              <a:gd name="T126" fmla="+- 0 13400 12677"/>
              <a:gd name="T127" fmla="*/ 13400 h 720"/>
              <a:gd name="T128" fmla="+- 0 5553 5209"/>
              <a:gd name="T129" fmla="*/ T128 w 473"/>
              <a:gd name="T130" fmla="+- 0 13396 12677"/>
              <a:gd name="T131" fmla="*/ 13396 h 720"/>
              <a:gd name="T132" fmla="+- 0 5606 5209"/>
              <a:gd name="T133" fmla="*/ T132 w 473"/>
              <a:gd name="T134" fmla="+- 0 13396 12677"/>
              <a:gd name="T135" fmla="*/ 13396 h 720"/>
              <a:gd name="T136" fmla="+- 0 5631 5209"/>
              <a:gd name="T137" fmla="*/ T136 w 473"/>
              <a:gd name="T138" fmla="+- 0 13396 12677"/>
              <a:gd name="T139" fmla="*/ 13396 h 720"/>
              <a:gd name="T140" fmla="+- 0 5656 5209"/>
              <a:gd name="T141" fmla="*/ T140 w 473"/>
              <a:gd name="T142" fmla="+- 0 13396 12677"/>
              <a:gd name="T143" fmla="*/ 13396 h 720"/>
              <a:gd name="T144" fmla="+- 0 5681 5209"/>
              <a:gd name="T145" fmla="*/ T144 w 473"/>
              <a:gd name="T146" fmla="+- 0 13396 12677"/>
              <a:gd name="T147" fmla="*/ 13396 h 7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</a:cxnLst>
            <a:rect l="0" t="0" r="r" b="b"/>
            <a:pathLst>
              <a:path w="473" h="720" extrusionOk="0">
                <a:moveTo>
                  <a:pt x="50" y="0"/>
                </a:moveTo>
                <a:cubicBezTo>
                  <a:pt x="110" y="0"/>
                  <a:pt x="173" y="-12"/>
                  <a:pt x="199" y="24"/>
                </a:cubicBezTo>
                <a:cubicBezTo>
                  <a:pt x="215" y="45"/>
                  <a:pt x="245" y="93"/>
                  <a:pt x="248" y="99"/>
                </a:cubicBezTo>
                <a:cubicBezTo>
                  <a:pt x="281" y="165"/>
                  <a:pt x="239" y="341"/>
                  <a:pt x="223" y="372"/>
                </a:cubicBezTo>
                <a:cubicBezTo>
                  <a:pt x="206" y="404"/>
                  <a:pt x="161" y="428"/>
                  <a:pt x="149" y="446"/>
                </a:cubicBezTo>
                <a:cubicBezTo>
                  <a:pt x="135" y="467"/>
                  <a:pt x="102" y="493"/>
                  <a:pt x="75" y="496"/>
                </a:cubicBezTo>
                <a:cubicBezTo>
                  <a:pt x="51" y="499"/>
                  <a:pt x="24" y="496"/>
                  <a:pt x="0" y="496"/>
                </a:cubicBezTo>
                <a:cubicBezTo>
                  <a:pt x="0" y="537"/>
                  <a:pt x="0" y="579"/>
                  <a:pt x="0" y="620"/>
                </a:cubicBezTo>
                <a:cubicBezTo>
                  <a:pt x="66" y="620"/>
                  <a:pt x="31" y="639"/>
                  <a:pt x="99" y="645"/>
                </a:cubicBezTo>
                <a:cubicBezTo>
                  <a:pt x="137" y="649"/>
                  <a:pt x="201" y="647"/>
                  <a:pt x="223" y="669"/>
                </a:cubicBezTo>
                <a:cubicBezTo>
                  <a:pt x="239" y="685"/>
                  <a:pt x="310" y="678"/>
                  <a:pt x="323" y="694"/>
                </a:cubicBezTo>
                <a:cubicBezTo>
                  <a:pt x="346" y="723"/>
                  <a:pt x="344" y="719"/>
                  <a:pt x="397" y="719"/>
                </a:cubicBezTo>
                <a:cubicBezTo>
                  <a:pt x="422" y="719"/>
                  <a:pt x="447" y="719"/>
                  <a:pt x="472" y="719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2667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1600" dirty="0" err="1">
                <a:solidFill>
                  <a:schemeClr val="tx2"/>
                </a:solidFill>
              </a:rPr>
              <a:t>The</a:t>
            </a:r>
            <a:r>
              <a:rPr lang="tr-TR" sz="1600" dirty="0">
                <a:solidFill>
                  <a:schemeClr val="tx2"/>
                </a:solidFill>
              </a:rPr>
              <a:t> </a:t>
            </a:r>
            <a:r>
              <a:rPr lang="tr-TR" sz="1600" dirty="0" err="1">
                <a:solidFill>
                  <a:schemeClr val="tx2"/>
                </a:solidFill>
              </a:rPr>
              <a:t>children</a:t>
            </a:r>
            <a:r>
              <a:rPr lang="tr-TR" sz="1600" dirty="0">
                <a:solidFill>
                  <a:schemeClr val="tx2"/>
                </a:solidFill>
              </a:rPr>
              <a:t> of </a:t>
            </a:r>
            <a:r>
              <a:rPr lang="tr-TR" sz="1600" dirty="0" err="1">
                <a:solidFill>
                  <a:schemeClr val="tx2"/>
                </a:solidFill>
              </a:rPr>
              <a:t>the</a:t>
            </a:r>
            <a:r>
              <a:rPr lang="tr-TR" sz="1600" dirty="0">
                <a:solidFill>
                  <a:schemeClr val="tx2"/>
                </a:solidFill>
              </a:rPr>
              <a:t> </a:t>
            </a:r>
            <a:r>
              <a:rPr lang="tr-TR" sz="1600" i="1" dirty="0" err="1">
                <a:solidFill>
                  <a:schemeClr val="tx2"/>
                </a:solidFill>
              </a:rPr>
              <a:t>i</a:t>
            </a:r>
            <a:r>
              <a:rPr lang="tr-TR" sz="1600" dirty="0" err="1">
                <a:solidFill>
                  <a:schemeClr val="tx2"/>
                </a:solidFill>
              </a:rPr>
              <a:t>th</a:t>
            </a:r>
            <a:r>
              <a:rPr lang="tr-TR" sz="1600" dirty="0">
                <a:solidFill>
                  <a:schemeClr val="tx2"/>
                </a:solidFill>
              </a:rPr>
              <a:t> element in </a:t>
            </a:r>
            <a:r>
              <a:rPr lang="tr-TR" sz="1600" dirty="0" err="1">
                <a:solidFill>
                  <a:schemeClr val="tx2"/>
                </a:solidFill>
              </a:rPr>
              <a:t>the</a:t>
            </a:r>
            <a:r>
              <a:rPr lang="tr-TR" sz="1600" dirty="0">
                <a:solidFill>
                  <a:schemeClr val="tx2"/>
                </a:solidFill>
              </a:rPr>
              <a:t> </a:t>
            </a:r>
            <a:r>
              <a:rPr lang="tr-TR" sz="1600" dirty="0" err="1">
                <a:solidFill>
                  <a:schemeClr val="tx2"/>
                </a:solidFill>
              </a:rPr>
              <a:t>array</a:t>
            </a:r>
            <a:r>
              <a:rPr lang="tr-TR" sz="1600" dirty="0">
                <a:solidFill>
                  <a:schemeClr val="tx2"/>
                </a:solidFill>
              </a:rPr>
              <a:t> </a:t>
            </a:r>
            <a:r>
              <a:rPr lang="tr-TR" sz="1600" dirty="0" err="1">
                <a:solidFill>
                  <a:schemeClr val="tx2"/>
                </a:solidFill>
              </a:rPr>
              <a:t>are</a:t>
            </a:r>
            <a:r>
              <a:rPr lang="tr-TR" sz="1600" dirty="0">
                <a:solidFill>
                  <a:schemeClr val="tx2"/>
                </a:solidFill>
              </a:rPr>
              <a:t> in </a:t>
            </a:r>
            <a:r>
              <a:rPr lang="tr-TR" sz="1600" dirty="0" err="1">
                <a:solidFill>
                  <a:schemeClr val="tx2"/>
                </a:solidFill>
              </a:rPr>
              <a:t>the</a:t>
            </a:r>
            <a:r>
              <a:rPr lang="tr-TR" sz="1600" dirty="0">
                <a:solidFill>
                  <a:schemeClr val="tx2"/>
                </a:solidFill>
              </a:rPr>
              <a:t> 2ith &amp; (2i+1)</a:t>
            </a:r>
            <a:r>
              <a:rPr lang="tr-TR" sz="1600" dirty="0" err="1">
                <a:solidFill>
                  <a:schemeClr val="tx2"/>
                </a:solidFill>
              </a:rPr>
              <a:t>st</a:t>
            </a:r>
            <a:r>
              <a:rPr lang="tr-TR" sz="1600" dirty="0">
                <a:solidFill>
                  <a:schemeClr val="tx2"/>
                </a:solidFill>
              </a:rPr>
              <a:t> </a:t>
            </a:r>
            <a:r>
              <a:rPr lang="tr-TR" sz="1600" dirty="0" err="1">
                <a:solidFill>
                  <a:schemeClr val="tx2"/>
                </a:solidFill>
              </a:rPr>
              <a:t>elements</a:t>
            </a:r>
            <a:r>
              <a:rPr lang="tr-TR" sz="1600" dirty="0">
                <a:solidFill>
                  <a:schemeClr val="tx2"/>
                </a:solidFill>
              </a:rPr>
              <a:t> of </a:t>
            </a:r>
            <a:r>
              <a:rPr lang="tr-TR" sz="1600" dirty="0" err="1">
                <a:solidFill>
                  <a:schemeClr val="tx2"/>
                </a:solidFill>
              </a:rPr>
              <a:t>the</a:t>
            </a:r>
            <a:r>
              <a:rPr lang="tr-TR" sz="1600" dirty="0">
                <a:solidFill>
                  <a:schemeClr val="tx2"/>
                </a:solidFill>
              </a:rPr>
              <a:t> </a:t>
            </a:r>
            <a:r>
              <a:rPr lang="tr-TR" sz="1600" dirty="0" err="1">
                <a:solidFill>
                  <a:schemeClr val="tx2"/>
                </a:solidFill>
              </a:rPr>
              <a:t>array</a:t>
            </a:r>
            <a:r>
              <a:rPr lang="tr-TR" sz="1600" dirty="0">
                <a:solidFill>
                  <a:schemeClr val="tx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262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ffectLst/>
              </a:rPr>
              <a:t>The Idea of Heapsort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tr-TR" sz="2800" b="1" dirty="0">
                <a:solidFill>
                  <a:srgbClr val="00B050"/>
                </a:solidFill>
                <a:effectLst/>
              </a:rPr>
              <a:t>1st Stage: </a:t>
            </a:r>
            <a:r>
              <a:rPr lang="tr-TR" sz="2800" b="1" i="1" dirty="0">
                <a:effectLst/>
              </a:rPr>
              <a:t>Insertion into a heap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dirty="0">
                <a:effectLst/>
              </a:rPr>
              <a:t>read in records from current input buffer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dirty="0">
                <a:effectLst/>
              </a:rPr>
              <a:t>Put the new record at the end of the array.</a:t>
            </a:r>
          </a:p>
          <a:p>
            <a:pPr marL="1295400" lvl="2" indent="-381000">
              <a:lnSpc>
                <a:spcPct val="90000"/>
              </a:lnSpc>
            </a:pPr>
            <a:r>
              <a:rPr lang="tr-TR" sz="2000" dirty="0">
                <a:effectLst/>
              </a:rPr>
              <a:t>This correspond to the rightmost node on the bottom level of the tree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dirty="0">
                <a:effectLst/>
              </a:rPr>
              <a:t>If new record’s key is smaller than its parent’s key, then exchange new record with its parent, recursively up the heap.</a:t>
            </a:r>
          </a:p>
          <a:p>
            <a:pPr marL="1295400" lvl="2" indent="-381000">
              <a:lnSpc>
                <a:spcPct val="90000"/>
              </a:lnSpc>
            </a:pPr>
            <a:r>
              <a:rPr lang="tr-TR" sz="2000" dirty="0">
                <a:effectLst/>
              </a:rPr>
              <a:t>(# comparisons &amp; exchanges &lt;= log </a:t>
            </a:r>
            <a:r>
              <a:rPr lang="tr-TR" sz="2000" i="1" dirty="0">
                <a:effectLst/>
              </a:rPr>
              <a:t>n</a:t>
            </a:r>
            <a:r>
              <a:rPr lang="tr-TR" sz="2000" dirty="0">
                <a:effectLst/>
              </a:rPr>
              <a:t>, where </a:t>
            </a:r>
            <a:r>
              <a:rPr lang="tr-TR" sz="2000" i="1" dirty="0">
                <a:effectLst/>
              </a:rPr>
              <a:t>n</a:t>
            </a:r>
            <a:r>
              <a:rPr lang="tr-TR" sz="2000" dirty="0">
                <a:effectLst/>
              </a:rPr>
              <a:t> is the # records that have already been read into memory)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dirty="0">
                <a:effectLst/>
              </a:rPr>
              <a:t>Goto step 1 if there is empty space in memory.</a:t>
            </a:r>
          </a:p>
          <a:p>
            <a:pPr marL="533400" indent="-533400">
              <a:lnSpc>
                <a:spcPct val="90000"/>
              </a:lnSpc>
            </a:pPr>
            <a:r>
              <a:rPr lang="tr-TR" sz="2800" b="1" dirty="0">
                <a:solidFill>
                  <a:srgbClr val="00B050"/>
                </a:solidFill>
                <a:effectLst/>
              </a:rPr>
              <a:t>2nd Stage: </a:t>
            </a:r>
            <a:r>
              <a:rPr lang="tr-TR" sz="2800" b="1" i="1" dirty="0">
                <a:effectLst/>
              </a:rPr>
              <a:t>Output sorted segments</a:t>
            </a:r>
            <a:endParaRPr lang="tr-TR" sz="28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636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391400" y="2514600"/>
            <a:ext cx="1828800" cy="914400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/>
              <a:t>Insertion</a:t>
            </a:r>
            <a:r>
              <a:rPr lang="tr-TR" sz="2400" dirty="0"/>
              <a:t> </a:t>
            </a:r>
            <a:r>
              <a:rPr lang="tr-TR" sz="2400" dirty="0" err="1"/>
              <a:t>into</a:t>
            </a:r>
            <a:r>
              <a:rPr lang="tr-TR" sz="2400" dirty="0"/>
              <a:t> a </a:t>
            </a:r>
            <a:r>
              <a:rPr lang="tr-TR" sz="2400" dirty="0" err="1"/>
              <a:t>heap</a:t>
            </a:r>
            <a:endParaRPr lang="en-US" sz="2400" dirty="0"/>
          </a:p>
        </p:txBody>
      </p:sp>
      <p:pic>
        <p:nvPicPr>
          <p:cNvPr id="48132" name="Picture 4" descr="alpkocak2"/>
          <p:cNvPicPr>
            <a:picLocks noChangeAspect="1" noChangeArrowheads="1"/>
          </p:cNvPicPr>
          <p:nvPr/>
        </p:nvPicPr>
        <p:blipFill rotWithShape="1">
          <a:blip r:embed="rId3" cstate="print"/>
          <a:srcRect l="9027" t="7501" r="8717" b="39347"/>
          <a:stretch/>
        </p:blipFill>
        <p:spPr bwMode="auto">
          <a:xfrm>
            <a:off x="762000" y="381000"/>
            <a:ext cx="6480175" cy="604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564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rgbClr val="00B050"/>
                </a:solidFill>
                <a:effectLst/>
              </a:rPr>
              <a:t>2nd Stage: </a:t>
            </a:r>
            <a:r>
              <a:rPr lang="tr-TR" sz="4000" dirty="0">
                <a:effectLst/>
              </a:rPr>
              <a:t>Output Sorted Segment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tr-TR" sz="2400" b="1" dirty="0"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lang="tr-TR" sz="2400" dirty="0">
                <a:effectLst/>
                <a:latin typeface="Courier New" pitchFamily="49" charset="0"/>
                <a:cs typeface="Courier New" pitchFamily="49" charset="0"/>
              </a:rPr>
              <a:t>more records exist not written to disk </a:t>
            </a:r>
            <a:r>
              <a:rPr lang="tr-TR" sz="2400" b="1" dirty="0">
                <a:effectLst/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800100" lvl="1" indent="-342900">
              <a:lnSpc>
                <a:spcPct val="80000"/>
              </a:lnSpc>
            </a:pPr>
            <a:r>
              <a:rPr lang="tr-TR" sz="2400" dirty="0">
                <a:effectLst/>
                <a:latin typeface="Courier New" pitchFamily="49" charset="0"/>
                <a:cs typeface="Courier New" pitchFamily="49" charset="0"/>
              </a:rPr>
              <a:t>Move the root record into the output buffer </a:t>
            </a:r>
          </a:p>
          <a:p>
            <a:pPr marL="800100" lvl="1" indent="-342900">
              <a:lnSpc>
                <a:spcPct val="80000"/>
              </a:lnSpc>
            </a:pPr>
            <a:r>
              <a:rPr lang="tr-TR" sz="2400" dirty="0">
                <a:effectLst/>
                <a:latin typeface="Courier New" pitchFamily="49" charset="0"/>
                <a:cs typeface="Courier New" pitchFamily="49" charset="0"/>
              </a:rPr>
              <a:t>Move last record of the array (rightmost bottom record) in the root position. </a:t>
            </a:r>
          </a:p>
          <a:p>
            <a:pPr marL="800100" lvl="1" indent="-342900">
              <a:lnSpc>
                <a:spcPct val="80000"/>
              </a:lnSpc>
            </a:pPr>
            <a:r>
              <a:rPr lang="tr-TR" sz="2400" dirty="0">
                <a:effectLst/>
                <a:latin typeface="Courier New" pitchFamily="49" charset="0"/>
                <a:cs typeface="Courier New" pitchFamily="49" charset="0"/>
              </a:rPr>
              <a:t>If the new root’s key is greater than its two children, exchange it with the smaller child. Repeat this, until the tree becomes a heap.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tr-TR" dirty="0">
              <a:effectLst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endParaRPr lang="tr-T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489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>
                <a:solidFill>
                  <a:srgbClr val="00B050"/>
                </a:solidFill>
                <a:effectLst/>
              </a:rPr>
              <a:t>2nd Stage: </a:t>
            </a:r>
            <a:r>
              <a:rPr lang="tr-TR" sz="4000" dirty="0"/>
              <a:t>Output Sorted Segments</a:t>
            </a:r>
            <a:endParaRPr lang="en-US" sz="4000" dirty="0"/>
          </a:p>
        </p:txBody>
      </p:sp>
      <p:pic>
        <p:nvPicPr>
          <p:cNvPr id="49158" name="Picture 6" descr="alpkocak2"/>
          <p:cNvPicPr>
            <a:picLocks noChangeAspect="1" noChangeArrowheads="1"/>
          </p:cNvPicPr>
          <p:nvPr/>
        </p:nvPicPr>
        <p:blipFill>
          <a:blip r:embed="rId3" cstate="print"/>
          <a:srcRect t="51511"/>
          <a:stretch>
            <a:fillRect/>
          </a:stretch>
        </p:blipFill>
        <p:spPr bwMode="auto">
          <a:xfrm>
            <a:off x="755650" y="1557338"/>
            <a:ext cx="7416800" cy="5192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900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rgbClr val="00B050"/>
                </a:solidFill>
                <a:effectLst/>
              </a:rPr>
              <a:t>2nd Stage: </a:t>
            </a:r>
            <a:r>
              <a:rPr lang="tr-TR" sz="4000" dirty="0">
                <a:effectLst/>
              </a:rPr>
              <a:t>Output Sorted Segment</a:t>
            </a:r>
            <a:endParaRPr lang="en-US" sz="4000" dirty="0">
              <a:effectLst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39163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800" dirty="0">
                <a:effectLst/>
              </a:rPr>
              <a:t>This is an O(log n) operation, where </a:t>
            </a:r>
            <a:r>
              <a:rPr lang="tr-TR" sz="2800" i="1" dirty="0">
                <a:effectLst/>
              </a:rPr>
              <a:t>n</a:t>
            </a:r>
            <a:r>
              <a:rPr lang="tr-TR" sz="2800" dirty="0">
                <a:effectLst/>
              </a:rPr>
              <a:t> is the # records left in the tree.</a:t>
            </a:r>
          </a:p>
          <a:p>
            <a:pPr lvl="1">
              <a:lnSpc>
                <a:spcPct val="80000"/>
              </a:lnSpc>
            </a:pPr>
            <a:r>
              <a:rPr lang="tr-TR" sz="2400" dirty="0">
                <a:effectLst/>
              </a:rPr>
              <a:t>It can be a great extent to be overlapped with the writing of the sorted segment.</a:t>
            </a:r>
          </a:p>
          <a:p>
            <a:pPr>
              <a:lnSpc>
                <a:spcPct val="80000"/>
              </a:lnSpc>
            </a:pPr>
            <a:r>
              <a:rPr lang="tr-TR" sz="2800" dirty="0">
                <a:effectLst/>
              </a:rPr>
              <a:t>10MB of data contains (10 MB / 2400)= 4166.6 blocks</a:t>
            </a:r>
          </a:p>
          <a:p>
            <a:pPr>
              <a:lnSpc>
                <a:spcPct val="80000"/>
              </a:lnSpc>
            </a:pPr>
            <a:r>
              <a:rPr lang="tr-TR" sz="2800" dirty="0">
                <a:effectLst/>
              </a:rPr>
              <a:t>T</a:t>
            </a:r>
            <a:r>
              <a:rPr lang="tr-TR" sz="2800" baseline="-25000" dirty="0">
                <a:effectLst/>
              </a:rPr>
              <a:t>R(10MB)</a:t>
            </a:r>
            <a:r>
              <a:rPr lang="tr-TR" sz="2800" dirty="0">
                <a:effectLst/>
              </a:rPr>
              <a:t> = 4166.6  * 0.84 = 3500 msec</a:t>
            </a:r>
          </a:p>
          <a:p>
            <a:pPr>
              <a:lnSpc>
                <a:spcPct val="80000"/>
              </a:lnSpc>
            </a:pPr>
            <a:r>
              <a:rPr lang="tr-TR" sz="2800" dirty="0">
                <a:effectLst/>
              </a:rPr>
              <a:t>So, time for creating the initial sorted segments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dirty="0" smtClean="0">
                <a:solidFill>
                  <a:schemeClr val="hlink"/>
                </a:solidFill>
                <a:effectLst/>
              </a:rPr>
              <a:t> </a:t>
            </a:r>
            <a:r>
              <a:rPr lang="tr-TR" b="1" dirty="0">
                <a:solidFill>
                  <a:schemeClr val="hlink"/>
                </a:solidFill>
                <a:effectLst/>
              </a:rPr>
              <a:t>2b * ebt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5084763"/>
            <a:ext cx="6619875" cy="1341437"/>
            <a:chOff x="327" y="3475"/>
            <a:chExt cx="4170" cy="845"/>
          </a:xfrm>
        </p:grpSpPr>
        <p:sp>
          <p:nvSpPr>
            <p:cNvPr id="97285" name="Line 5"/>
            <p:cNvSpPr>
              <a:spLocks noChangeShapeType="1"/>
            </p:cNvSpPr>
            <p:nvPr/>
          </p:nvSpPr>
          <p:spPr bwMode="auto">
            <a:xfrm>
              <a:off x="521" y="4065"/>
              <a:ext cx="38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286" name="Line 6"/>
            <p:cNvSpPr>
              <a:spLocks noChangeShapeType="1"/>
            </p:cNvSpPr>
            <p:nvPr/>
          </p:nvSpPr>
          <p:spPr bwMode="auto">
            <a:xfrm>
              <a:off x="521" y="3475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287" name="Line 7"/>
            <p:cNvSpPr>
              <a:spLocks noChangeShapeType="1"/>
            </p:cNvSpPr>
            <p:nvPr/>
          </p:nvSpPr>
          <p:spPr bwMode="auto">
            <a:xfrm>
              <a:off x="1247" y="3521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288" name="Line 8"/>
            <p:cNvSpPr>
              <a:spLocks noChangeShapeType="1"/>
            </p:cNvSpPr>
            <p:nvPr/>
          </p:nvSpPr>
          <p:spPr bwMode="auto">
            <a:xfrm>
              <a:off x="1973" y="3521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auto">
            <a:xfrm>
              <a:off x="2699" y="3521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4105" y="4089"/>
              <a:ext cx="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b="1" i="1">
                  <a:solidFill>
                    <a:schemeClr val="hlink"/>
                  </a:solidFill>
                </a:rPr>
                <a:t>time</a:t>
              </a:r>
              <a:endParaRPr lang="en-US" b="1" i="1">
                <a:solidFill>
                  <a:schemeClr val="hlink"/>
                </a:solidFill>
              </a:endParaRPr>
            </a:p>
          </p:txBody>
        </p: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327" y="4040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0</a:t>
              </a:r>
              <a:endParaRPr lang="en-US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1020" y="4089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0.84</a:t>
              </a:r>
              <a:endParaRPr lang="en-US"/>
            </a:p>
          </p:txBody>
        </p:sp>
        <p:sp>
          <p:nvSpPr>
            <p:cNvPr id="97293" name="Text Box 13"/>
            <p:cNvSpPr txBox="1">
              <a:spLocks noChangeArrowheads="1"/>
            </p:cNvSpPr>
            <p:nvPr/>
          </p:nvSpPr>
          <p:spPr bwMode="auto">
            <a:xfrm>
              <a:off x="1746" y="4089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1.68</a:t>
              </a:r>
              <a:endParaRPr 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2472" y="4089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2.52</a:t>
              </a:r>
              <a:endParaRPr lang="en-US"/>
            </a:p>
          </p:txBody>
        </p:sp>
        <p:sp>
          <p:nvSpPr>
            <p:cNvPr id="97295" name="Line 15"/>
            <p:cNvSpPr>
              <a:spLocks noChangeShapeType="1"/>
            </p:cNvSpPr>
            <p:nvPr/>
          </p:nvSpPr>
          <p:spPr bwMode="auto">
            <a:xfrm>
              <a:off x="3424" y="347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auto">
            <a:xfrm>
              <a:off x="3198" y="4089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3.36</a:t>
              </a:r>
              <a:endParaRPr lang="en-US"/>
            </a:p>
          </p:txBody>
        </p:sp>
        <p:sp>
          <p:nvSpPr>
            <p:cNvPr id="97297" name="AutoShape 17"/>
            <p:cNvSpPr>
              <a:spLocks noChangeArrowheads="1"/>
            </p:cNvSpPr>
            <p:nvPr/>
          </p:nvSpPr>
          <p:spPr bwMode="auto">
            <a:xfrm>
              <a:off x="521" y="3521"/>
              <a:ext cx="726" cy="271"/>
            </a:xfrm>
            <a:prstGeom prst="rightArrow">
              <a:avLst>
                <a:gd name="adj1" fmla="val 50000"/>
                <a:gd name="adj2" fmla="val 6697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 dirty="0" err="1">
                  <a:solidFill>
                    <a:schemeClr val="hlink"/>
                  </a:solidFill>
                </a:rPr>
                <a:t>output</a:t>
              </a:r>
              <a:r>
                <a:rPr lang="tr-TR" sz="1600" b="1" dirty="0">
                  <a:solidFill>
                    <a:schemeClr val="hlink"/>
                  </a:solidFill>
                </a:rPr>
                <a:t> b1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97298" name="AutoShape 18"/>
            <p:cNvSpPr>
              <a:spLocks noChangeArrowheads="1"/>
            </p:cNvSpPr>
            <p:nvPr/>
          </p:nvSpPr>
          <p:spPr bwMode="auto">
            <a:xfrm>
              <a:off x="1247" y="3793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bg2"/>
                  </a:solidFill>
                </a:rPr>
                <a:t>write b1</a:t>
              </a:r>
              <a:endParaRPr 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97299" name="AutoShape 19"/>
            <p:cNvSpPr>
              <a:spLocks noChangeArrowheads="1"/>
            </p:cNvSpPr>
            <p:nvPr/>
          </p:nvSpPr>
          <p:spPr bwMode="auto">
            <a:xfrm>
              <a:off x="2699" y="3793"/>
              <a:ext cx="725" cy="272"/>
            </a:xfrm>
            <a:prstGeom prst="rightArrow">
              <a:avLst>
                <a:gd name="adj1" fmla="val 50000"/>
                <a:gd name="adj2" fmla="val 666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bg2"/>
                  </a:solidFill>
                </a:rPr>
                <a:t>write b3</a:t>
              </a:r>
              <a:endParaRPr 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97300" name="AutoShape 20"/>
            <p:cNvSpPr>
              <a:spLocks noChangeArrowheads="1"/>
            </p:cNvSpPr>
            <p:nvPr/>
          </p:nvSpPr>
          <p:spPr bwMode="auto">
            <a:xfrm>
              <a:off x="1973" y="3793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bg2"/>
                  </a:solidFill>
                </a:rPr>
                <a:t>write b2</a:t>
              </a:r>
              <a:endParaRPr 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97301" name="AutoShape 21"/>
            <p:cNvSpPr>
              <a:spLocks noChangeArrowheads="1"/>
            </p:cNvSpPr>
            <p:nvPr/>
          </p:nvSpPr>
          <p:spPr bwMode="auto">
            <a:xfrm>
              <a:off x="1247" y="3521"/>
              <a:ext cx="726" cy="271"/>
            </a:xfrm>
            <a:prstGeom prst="rightArrow">
              <a:avLst>
                <a:gd name="adj1" fmla="val 50000"/>
                <a:gd name="adj2" fmla="val 6697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hlink"/>
                  </a:solidFill>
                </a:rPr>
                <a:t>output b2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7302" name="AutoShape 22"/>
            <p:cNvSpPr>
              <a:spLocks noChangeArrowheads="1"/>
            </p:cNvSpPr>
            <p:nvPr/>
          </p:nvSpPr>
          <p:spPr bwMode="auto">
            <a:xfrm>
              <a:off x="1973" y="3521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hlink"/>
                  </a:solidFill>
                </a:rPr>
                <a:t>output b3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7303" name="AutoShape 23"/>
            <p:cNvSpPr>
              <a:spLocks noChangeArrowheads="1"/>
            </p:cNvSpPr>
            <p:nvPr/>
          </p:nvSpPr>
          <p:spPr bwMode="auto">
            <a:xfrm>
              <a:off x="2699" y="3521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tr-TR" sz="1600" b="1">
                  <a:solidFill>
                    <a:schemeClr val="hlink"/>
                  </a:solidFill>
                </a:rPr>
                <a:t>output b4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7304" name="AutoShape 24"/>
            <p:cNvSpPr>
              <a:spLocks noChangeArrowheads="1"/>
            </p:cNvSpPr>
            <p:nvPr/>
          </p:nvSpPr>
          <p:spPr bwMode="auto">
            <a:xfrm>
              <a:off x="3424" y="3793"/>
              <a:ext cx="725" cy="272"/>
            </a:xfrm>
            <a:prstGeom prst="rightArrow">
              <a:avLst>
                <a:gd name="adj1" fmla="val 50000"/>
                <a:gd name="adj2" fmla="val 666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bg2"/>
                  </a:solidFill>
                </a:rPr>
                <a:t>write b4</a:t>
              </a:r>
              <a:endParaRPr lang="en-US" sz="1600" b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53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>
                <a:effectLst/>
              </a:rPr>
              <a:t>Sorting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with</a:t>
            </a:r>
            <a:r>
              <a:rPr lang="tr-TR" dirty="0" smtClean="0">
                <a:effectLst/>
              </a:rPr>
              <a:t> </a:t>
            </a:r>
            <a:br>
              <a:rPr lang="tr-TR" dirty="0" smtClean="0">
                <a:effectLst/>
              </a:rPr>
            </a:br>
            <a:r>
              <a:rPr lang="tr-TR" b="1" dirty="0" err="1" smtClean="0">
                <a:effectLst/>
              </a:rPr>
              <a:t>Replacement</a:t>
            </a:r>
            <a:r>
              <a:rPr lang="tr-TR" b="1" dirty="0" smtClean="0">
                <a:effectLst/>
              </a:rPr>
              <a:t> </a:t>
            </a:r>
            <a:r>
              <a:rPr lang="tr-TR" b="1" dirty="0" err="1">
                <a:effectLst/>
              </a:rPr>
              <a:t>Selection</a:t>
            </a:r>
            <a:r>
              <a:rPr lang="tr-TR" dirty="0">
                <a:effectLst/>
              </a:rPr>
              <a:t> w/2 </a:t>
            </a:r>
            <a:r>
              <a:rPr lang="tr-TR" dirty="0" err="1">
                <a:effectLst/>
              </a:rPr>
              <a:t>Disks</a:t>
            </a:r>
            <a:endParaRPr lang="en-US" dirty="0">
              <a:effectLst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755650" y="3644900"/>
            <a:ext cx="7462838" cy="1917700"/>
            <a:chOff x="567" y="1888"/>
            <a:chExt cx="4701" cy="1208"/>
          </a:xfrm>
        </p:grpSpPr>
        <p:sp>
          <p:nvSpPr>
            <p:cNvPr id="98330" name="Line 26"/>
            <p:cNvSpPr>
              <a:spLocks noChangeShapeType="1"/>
            </p:cNvSpPr>
            <p:nvPr/>
          </p:nvSpPr>
          <p:spPr bwMode="auto">
            <a:xfrm flipV="1">
              <a:off x="761" y="2840"/>
              <a:ext cx="4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8331" name="Line 27"/>
            <p:cNvSpPr>
              <a:spLocks noChangeShapeType="1"/>
            </p:cNvSpPr>
            <p:nvPr/>
          </p:nvSpPr>
          <p:spPr bwMode="auto">
            <a:xfrm>
              <a:off x="748" y="1933"/>
              <a:ext cx="1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8332" name="Line 28"/>
            <p:cNvSpPr>
              <a:spLocks noChangeShapeType="1"/>
            </p:cNvSpPr>
            <p:nvPr/>
          </p:nvSpPr>
          <p:spPr bwMode="auto">
            <a:xfrm>
              <a:off x="1474" y="1979"/>
              <a:ext cx="13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8333" name="Line 29"/>
            <p:cNvSpPr>
              <a:spLocks noChangeShapeType="1"/>
            </p:cNvSpPr>
            <p:nvPr/>
          </p:nvSpPr>
          <p:spPr bwMode="auto">
            <a:xfrm>
              <a:off x="2200" y="1933"/>
              <a:ext cx="1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8334" name="Line 30"/>
            <p:cNvSpPr>
              <a:spLocks noChangeShapeType="1"/>
            </p:cNvSpPr>
            <p:nvPr/>
          </p:nvSpPr>
          <p:spPr bwMode="auto">
            <a:xfrm>
              <a:off x="2925" y="1933"/>
              <a:ext cx="14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8335" name="Text Box 31"/>
            <p:cNvSpPr txBox="1">
              <a:spLocks noChangeArrowheads="1"/>
            </p:cNvSpPr>
            <p:nvPr/>
          </p:nvSpPr>
          <p:spPr bwMode="auto">
            <a:xfrm>
              <a:off x="4876" y="2840"/>
              <a:ext cx="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b="1" i="1">
                  <a:solidFill>
                    <a:schemeClr val="hlink"/>
                  </a:solidFill>
                </a:rPr>
                <a:t>time</a:t>
              </a:r>
              <a:endParaRPr lang="en-US" b="1" i="1">
                <a:solidFill>
                  <a:schemeClr val="hlink"/>
                </a:solidFill>
              </a:endParaRPr>
            </a:p>
          </p:txBody>
        </p:sp>
        <p:sp>
          <p:nvSpPr>
            <p:cNvPr id="98336" name="Text Box 32"/>
            <p:cNvSpPr txBox="1">
              <a:spLocks noChangeArrowheads="1"/>
            </p:cNvSpPr>
            <p:nvPr/>
          </p:nvSpPr>
          <p:spPr bwMode="auto">
            <a:xfrm>
              <a:off x="567" y="281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0</a:t>
              </a:r>
              <a:endParaRPr lang="en-US"/>
            </a:p>
          </p:txBody>
        </p:sp>
        <p:sp>
          <p:nvSpPr>
            <p:cNvPr id="98337" name="Text Box 33"/>
            <p:cNvSpPr txBox="1">
              <a:spLocks noChangeArrowheads="1"/>
            </p:cNvSpPr>
            <p:nvPr/>
          </p:nvSpPr>
          <p:spPr bwMode="auto">
            <a:xfrm>
              <a:off x="1260" y="2865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0.84</a:t>
              </a:r>
              <a:endParaRPr lang="en-US"/>
            </a:p>
          </p:txBody>
        </p:sp>
        <p:sp>
          <p:nvSpPr>
            <p:cNvPr id="98338" name="Text Box 34"/>
            <p:cNvSpPr txBox="1">
              <a:spLocks noChangeArrowheads="1"/>
            </p:cNvSpPr>
            <p:nvPr/>
          </p:nvSpPr>
          <p:spPr bwMode="auto">
            <a:xfrm>
              <a:off x="1986" y="2865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1.68</a:t>
              </a:r>
              <a:endParaRPr lang="en-US"/>
            </a:p>
          </p:txBody>
        </p:sp>
        <p:sp>
          <p:nvSpPr>
            <p:cNvPr id="98339" name="Text Box 35"/>
            <p:cNvSpPr txBox="1">
              <a:spLocks noChangeArrowheads="1"/>
            </p:cNvSpPr>
            <p:nvPr/>
          </p:nvSpPr>
          <p:spPr bwMode="auto">
            <a:xfrm>
              <a:off x="2712" y="2865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2.52</a:t>
              </a:r>
              <a:endParaRPr lang="en-US"/>
            </a:p>
          </p:txBody>
        </p:sp>
        <p:sp>
          <p:nvSpPr>
            <p:cNvPr id="98340" name="Line 36"/>
            <p:cNvSpPr>
              <a:spLocks noChangeShapeType="1"/>
            </p:cNvSpPr>
            <p:nvPr/>
          </p:nvSpPr>
          <p:spPr bwMode="auto">
            <a:xfrm>
              <a:off x="3651" y="1888"/>
              <a:ext cx="13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8341" name="Text Box 37"/>
            <p:cNvSpPr txBox="1">
              <a:spLocks noChangeArrowheads="1"/>
            </p:cNvSpPr>
            <p:nvPr/>
          </p:nvSpPr>
          <p:spPr bwMode="auto">
            <a:xfrm>
              <a:off x="3438" y="2865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3.36</a:t>
              </a:r>
              <a:endParaRPr lang="en-US"/>
            </a:p>
          </p:txBody>
        </p:sp>
        <p:sp>
          <p:nvSpPr>
            <p:cNvPr id="98343" name="AutoShape 39"/>
            <p:cNvSpPr>
              <a:spLocks noChangeArrowheads="1"/>
            </p:cNvSpPr>
            <p:nvPr/>
          </p:nvSpPr>
          <p:spPr bwMode="auto">
            <a:xfrm>
              <a:off x="1474" y="2296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 dirty="0" err="1">
                  <a:solidFill>
                    <a:schemeClr val="bg2"/>
                  </a:solidFill>
                </a:rPr>
                <a:t>sort</a:t>
              </a:r>
              <a:r>
                <a:rPr lang="tr-TR" sz="1600" b="1" dirty="0">
                  <a:solidFill>
                    <a:schemeClr val="bg2"/>
                  </a:solidFill>
                </a:rPr>
                <a:t> b1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  <p:sp>
          <p:nvSpPr>
            <p:cNvPr id="98344" name="AutoShape 40"/>
            <p:cNvSpPr>
              <a:spLocks noChangeArrowheads="1"/>
            </p:cNvSpPr>
            <p:nvPr/>
          </p:nvSpPr>
          <p:spPr bwMode="auto">
            <a:xfrm>
              <a:off x="2925" y="2296"/>
              <a:ext cx="725" cy="272"/>
            </a:xfrm>
            <a:prstGeom prst="rightArrow">
              <a:avLst>
                <a:gd name="adj1" fmla="val 50000"/>
                <a:gd name="adj2" fmla="val 666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bg2"/>
                  </a:solidFill>
                </a:rPr>
                <a:t>sort b3</a:t>
              </a:r>
              <a:endParaRPr 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98345" name="AutoShape 41"/>
            <p:cNvSpPr>
              <a:spLocks noChangeArrowheads="1"/>
            </p:cNvSpPr>
            <p:nvPr/>
          </p:nvSpPr>
          <p:spPr bwMode="auto">
            <a:xfrm>
              <a:off x="2200" y="2296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bg2"/>
                  </a:solidFill>
                </a:rPr>
                <a:t>sort b2</a:t>
              </a:r>
              <a:endParaRPr 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98347" name="AutoShape 43"/>
            <p:cNvSpPr>
              <a:spLocks noChangeArrowheads="1"/>
            </p:cNvSpPr>
            <p:nvPr/>
          </p:nvSpPr>
          <p:spPr bwMode="auto">
            <a:xfrm>
              <a:off x="2200" y="2568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hlink"/>
                  </a:solidFill>
                </a:rPr>
                <a:t>write b1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8348" name="AutoShape 44"/>
            <p:cNvSpPr>
              <a:spLocks noChangeArrowheads="1"/>
            </p:cNvSpPr>
            <p:nvPr/>
          </p:nvSpPr>
          <p:spPr bwMode="auto">
            <a:xfrm>
              <a:off x="2925" y="2568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tr-TR" sz="1600" b="1">
                  <a:solidFill>
                    <a:schemeClr val="hlink"/>
                  </a:solidFill>
                </a:rPr>
                <a:t>write b2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8349" name="AutoShape 45"/>
            <p:cNvSpPr>
              <a:spLocks noChangeArrowheads="1"/>
            </p:cNvSpPr>
            <p:nvPr/>
          </p:nvSpPr>
          <p:spPr bwMode="auto">
            <a:xfrm>
              <a:off x="3651" y="2296"/>
              <a:ext cx="725" cy="272"/>
            </a:xfrm>
            <a:prstGeom prst="rightArrow">
              <a:avLst>
                <a:gd name="adj1" fmla="val 50000"/>
                <a:gd name="adj2" fmla="val 666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bg2"/>
                  </a:solidFill>
                </a:rPr>
                <a:t>sort b4</a:t>
              </a:r>
              <a:endParaRPr 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98350" name="AutoShape 46"/>
            <p:cNvSpPr>
              <a:spLocks noChangeArrowheads="1"/>
            </p:cNvSpPr>
            <p:nvPr/>
          </p:nvSpPr>
          <p:spPr bwMode="auto">
            <a:xfrm>
              <a:off x="748" y="2024"/>
              <a:ext cx="726" cy="271"/>
            </a:xfrm>
            <a:prstGeom prst="rightArrow">
              <a:avLst>
                <a:gd name="adj1" fmla="val 50000"/>
                <a:gd name="adj2" fmla="val 6697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hlink"/>
                  </a:solidFill>
                </a:rPr>
                <a:t>Read b1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8351" name="AutoShape 47"/>
            <p:cNvSpPr>
              <a:spLocks noChangeArrowheads="1"/>
            </p:cNvSpPr>
            <p:nvPr/>
          </p:nvSpPr>
          <p:spPr bwMode="auto">
            <a:xfrm>
              <a:off x="1474" y="2024"/>
              <a:ext cx="726" cy="271"/>
            </a:xfrm>
            <a:prstGeom prst="rightArrow">
              <a:avLst>
                <a:gd name="adj1" fmla="val 50000"/>
                <a:gd name="adj2" fmla="val 6697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hlink"/>
                  </a:solidFill>
                </a:rPr>
                <a:t>Read b2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8352" name="AutoShape 48"/>
            <p:cNvSpPr>
              <a:spLocks noChangeArrowheads="1"/>
            </p:cNvSpPr>
            <p:nvPr/>
          </p:nvSpPr>
          <p:spPr bwMode="auto">
            <a:xfrm>
              <a:off x="2200" y="2024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1600" b="1">
                  <a:solidFill>
                    <a:schemeClr val="hlink"/>
                  </a:solidFill>
                </a:rPr>
                <a:t>Read b3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8353" name="AutoShape 49"/>
            <p:cNvSpPr>
              <a:spLocks noChangeArrowheads="1"/>
            </p:cNvSpPr>
            <p:nvPr/>
          </p:nvSpPr>
          <p:spPr bwMode="auto">
            <a:xfrm>
              <a:off x="2926" y="2024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tr-TR" sz="1600" b="1">
                  <a:solidFill>
                    <a:schemeClr val="hlink"/>
                  </a:solidFill>
                </a:rPr>
                <a:t>Read b4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8355" name="AutoShape 51"/>
            <p:cNvSpPr>
              <a:spLocks noChangeArrowheads="1"/>
            </p:cNvSpPr>
            <p:nvPr/>
          </p:nvSpPr>
          <p:spPr bwMode="auto">
            <a:xfrm>
              <a:off x="3651" y="2024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tr-TR" sz="1600" b="1">
                  <a:solidFill>
                    <a:schemeClr val="hlink"/>
                  </a:solidFill>
                </a:rPr>
                <a:t>Read b5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8356" name="AutoShape 52"/>
            <p:cNvSpPr>
              <a:spLocks noChangeArrowheads="1"/>
            </p:cNvSpPr>
            <p:nvPr/>
          </p:nvSpPr>
          <p:spPr bwMode="auto">
            <a:xfrm>
              <a:off x="3651" y="2568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tr-TR" sz="1600" b="1">
                  <a:solidFill>
                    <a:schemeClr val="hlink"/>
                  </a:solidFill>
                </a:rPr>
                <a:t>write b3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8357" name="Text Box 53"/>
            <p:cNvSpPr txBox="1">
              <a:spLocks noChangeArrowheads="1"/>
            </p:cNvSpPr>
            <p:nvPr/>
          </p:nvSpPr>
          <p:spPr bwMode="auto">
            <a:xfrm>
              <a:off x="4410" y="198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000" b="1"/>
                <a:t>…</a:t>
              </a:r>
              <a:endParaRPr lang="en-US" sz="2000" b="1"/>
            </a:p>
          </p:txBody>
        </p:sp>
        <p:sp>
          <p:nvSpPr>
            <p:cNvPr id="98358" name="Text Box 54"/>
            <p:cNvSpPr txBox="1">
              <a:spLocks noChangeArrowheads="1"/>
            </p:cNvSpPr>
            <p:nvPr/>
          </p:nvSpPr>
          <p:spPr bwMode="auto">
            <a:xfrm>
              <a:off x="4410" y="230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000" b="1"/>
                <a:t>…</a:t>
              </a:r>
              <a:endParaRPr lang="en-US" sz="2000" b="1"/>
            </a:p>
          </p:txBody>
        </p:sp>
        <p:sp>
          <p:nvSpPr>
            <p:cNvPr id="98359" name="Text Box 55"/>
            <p:cNvSpPr txBox="1">
              <a:spLocks noChangeArrowheads="1"/>
            </p:cNvSpPr>
            <p:nvPr/>
          </p:nvSpPr>
          <p:spPr bwMode="auto">
            <a:xfrm>
              <a:off x="4422" y="255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000" b="1"/>
                <a:t>…</a:t>
              </a:r>
              <a:endParaRPr lang="en-US" sz="2000" b="1"/>
            </a:p>
          </p:txBody>
        </p:sp>
      </p:grpSp>
      <p:sp>
        <p:nvSpPr>
          <p:cNvPr id="9836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154146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 err="1">
                <a:effectLst/>
              </a:rPr>
              <a:t>Produces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sorted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segments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twice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the</a:t>
            </a:r>
            <a:r>
              <a:rPr lang="tr-TR" sz="2400" dirty="0">
                <a:effectLst/>
              </a:rPr>
              <a:t> size of </a:t>
            </a:r>
            <a:r>
              <a:rPr lang="tr-TR" sz="2400" dirty="0" err="1">
                <a:effectLst/>
              </a:rPr>
              <a:t>memory</a:t>
            </a:r>
            <a:r>
              <a:rPr lang="tr-TR" sz="2400" dirty="0">
                <a:effectLst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tr-TR" sz="2400" dirty="0" err="1">
                <a:effectLst/>
              </a:rPr>
              <a:t>It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takes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only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one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sequential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reading</a:t>
            </a:r>
            <a:r>
              <a:rPr lang="tr-TR" sz="2400" dirty="0">
                <a:effectLst/>
              </a:rPr>
              <a:t> time. Reading, </a:t>
            </a:r>
            <a:r>
              <a:rPr lang="tr-TR" sz="2400" dirty="0" err="1">
                <a:effectLst/>
              </a:rPr>
              <a:t>writing</a:t>
            </a:r>
            <a:r>
              <a:rPr lang="tr-TR" sz="2400" dirty="0">
                <a:effectLst/>
              </a:rPr>
              <a:t>, </a:t>
            </a:r>
            <a:r>
              <a:rPr lang="tr-TR" sz="2400" dirty="0" err="1">
                <a:effectLst/>
              </a:rPr>
              <a:t>and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sorting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all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overlap</a:t>
            </a:r>
            <a:r>
              <a:rPr lang="tr-TR" sz="2400" dirty="0">
                <a:effectLst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tr-TR" sz="2400" dirty="0" err="1">
                <a:effectLst/>
              </a:rPr>
              <a:t>Requires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effectLst/>
              </a:rPr>
              <a:t>two</a:t>
            </a:r>
            <a:r>
              <a:rPr lang="tr-TR" sz="2400" dirty="0">
                <a:effectLst/>
              </a:rPr>
              <a:t> disk </a:t>
            </a:r>
            <a:r>
              <a:rPr lang="tr-TR" sz="2400" dirty="0" err="1">
                <a:effectLst/>
              </a:rPr>
              <a:t>drives</a:t>
            </a:r>
            <a:r>
              <a:rPr lang="tr-TR" sz="2400" dirty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140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Why Sort?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6550"/>
            <a:ext cx="8686800" cy="44958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A classic problem in computer science!</a:t>
            </a:r>
          </a:p>
          <a:p>
            <a:r>
              <a:rPr lang="en-US" dirty="0"/>
              <a:t>Data requested in sorted order </a:t>
            </a:r>
          </a:p>
          <a:p>
            <a:pPr lvl="1">
              <a:buSzPct val="75000"/>
            </a:pPr>
            <a:r>
              <a:rPr lang="en-US" dirty="0"/>
              <a:t>e.g., find students in increasing </a:t>
            </a:r>
            <a:r>
              <a:rPr lang="en-US" i="1" dirty="0" smtClean="0"/>
              <a:t>GPA </a:t>
            </a:r>
            <a:r>
              <a:rPr lang="en-US" dirty="0" smtClean="0"/>
              <a:t>order</a:t>
            </a:r>
            <a:endParaRPr lang="en-US" dirty="0"/>
          </a:p>
          <a:p>
            <a:r>
              <a:rPr lang="en-US" dirty="0"/>
              <a:t>Sorting is first step in </a:t>
            </a:r>
            <a:r>
              <a:rPr lang="en-US" i="1" dirty="0"/>
              <a:t>bulk loading </a:t>
            </a:r>
            <a:r>
              <a:rPr lang="en-US" dirty="0"/>
              <a:t>B+ tree index.</a:t>
            </a:r>
          </a:p>
          <a:p>
            <a:r>
              <a:rPr lang="en-US" dirty="0"/>
              <a:t>Sorting useful for eliminating </a:t>
            </a:r>
            <a:r>
              <a:rPr lang="en-US" i="1" dirty="0"/>
              <a:t>duplicate copies </a:t>
            </a:r>
            <a:r>
              <a:rPr lang="en-US" dirty="0"/>
              <a:t>in a collection of records (Why?)</a:t>
            </a:r>
          </a:p>
          <a:p>
            <a:r>
              <a:rPr lang="en-US" i="1" dirty="0"/>
              <a:t>Sort-merge</a:t>
            </a:r>
            <a:r>
              <a:rPr lang="en-US" dirty="0"/>
              <a:t> join algorithm involves sorting.</a:t>
            </a:r>
          </a:p>
          <a:p>
            <a:r>
              <a:rPr lang="en-US" dirty="0"/>
              <a:t>Problem: sort 1Gb of data with 1Mb of RAM.</a:t>
            </a:r>
          </a:p>
          <a:p>
            <a:pPr lvl="1">
              <a:buSzPct val="75000"/>
            </a:pPr>
            <a:r>
              <a:rPr lang="en-US" dirty="0"/>
              <a:t>why not virtual memory?</a:t>
            </a:r>
          </a:p>
        </p:txBody>
      </p:sp>
    </p:spTree>
    <p:extLst>
      <p:ext uri="{BB962C8B-B14F-4D97-AF65-F5344CB8AC3E}">
        <p14:creationId xmlns:p14="http://schemas.microsoft.com/office/powerpoint/2010/main" val="2103656540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ffectLst/>
              </a:rPr>
              <a:t>Replacement Selection w/2 Disks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99" y="1683327"/>
            <a:ext cx="7567551" cy="468184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 b="1" dirty="0" smtClean="0">
                <a:effectLst/>
              </a:rPr>
              <a:t>Algorithm</a:t>
            </a:r>
            <a:r>
              <a:rPr lang="tr-TR" sz="2000" b="1" dirty="0">
                <a:effectLst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dirty="0">
                <a:effectLst/>
              </a:rPr>
              <a:t>A heap is constructed from the first read segment.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dirty="0">
                <a:effectLst/>
              </a:rPr>
              <a:t>Using heapsort, smallest records that completes a block are emitted.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dirty="0">
                <a:effectLst/>
              </a:rPr>
              <a:t>A new block is read in:</a:t>
            </a:r>
          </a:p>
          <a:p>
            <a:pPr marL="762000" lvl="1" indent="-304800">
              <a:lnSpc>
                <a:spcPct val="80000"/>
              </a:lnSpc>
            </a:pPr>
            <a:r>
              <a:rPr lang="tr-TR" sz="2000" dirty="0">
                <a:effectLst/>
              </a:rPr>
              <a:t>New records with keys smaller than those of records already written out is put into a second heap in memory.</a:t>
            </a:r>
          </a:p>
          <a:p>
            <a:pPr marL="762000" lvl="1" indent="-304800">
              <a:lnSpc>
                <a:spcPct val="80000"/>
              </a:lnSpc>
            </a:pPr>
            <a:r>
              <a:rPr lang="tr-TR" sz="2000" dirty="0">
                <a:effectLst/>
              </a:rPr>
              <a:t>Others are inserted into the first heap as usual and smallest record at root position is moved to the output buffer.</a:t>
            </a:r>
          </a:p>
          <a:p>
            <a:pPr marL="762000" lvl="1" indent="-304800">
              <a:lnSpc>
                <a:spcPct val="80000"/>
              </a:lnSpc>
            </a:pPr>
            <a:r>
              <a:rPr lang="tr-TR" sz="2000" dirty="0">
                <a:effectLst/>
              </a:rPr>
              <a:t>The empty position (root position) in the first heap are filled with the smallest element of the second heap. (Exchanges may be needed)</a:t>
            </a:r>
            <a:endParaRPr lang="tr-TR" sz="2000" dirty="0"/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762000" y="2133600"/>
            <a:ext cx="749300" cy="2971800"/>
          </a:xfrm>
          <a:custGeom>
            <a:avLst/>
            <a:gdLst/>
            <a:ahLst/>
            <a:cxnLst>
              <a:cxn ang="0">
                <a:pos x="546" y="1181"/>
              </a:cxn>
              <a:cxn ang="0">
                <a:pos x="313" y="1273"/>
              </a:cxn>
              <a:cxn ang="0">
                <a:pos x="47" y="1070"/>
              </a:cxn>
              <a:cxn ang="0">
                <a:pos x="30" y="368"/>
              </a:cxn>
              <a:cxn ang="0">
                <a:pos x="81" y="59"/>
              </a:cxn>
              <a:cxn ang="0">
                <a:pos x="242" y="14"/>
              </a:cxn>
            </a:cxnLst>
            <a:rect l="0" t="0" r="r" b="b"/>
            <a:pathLst>
              <a:path w="546" h="1291">
                <a:moveTo>
                  <a:pt x="546" y="1181"/>
                </a:moveTo>
                <a:cubicBezTo>
                  <a:pt x="507" y="1196"/>
                  <a:pt x="396" y="1291"/>
                  <a:pt x="313" y="1273"/>
                </a:cubicBezTo>
                <a:cubicBezTo>
                  <a:pt x="230" y="1255"/>
                  <a:pt x="94" y="1221"/>
                  <a:pt x="47" y="1070"/>
                </a:cubicBezTo>
                <a:cubicBezTo>
                  <a:pt x="0" y="919"/>
                  <a:pt x="24" y="536"/>
                  <a:pt x="30" y="368"/>
                </a:cubicBezTo>
                <a:cubicBezTo>
                  <a:pt x="36" y="200"/>
                  <a:pt x="46" y="118"/>
                  <a:pt x="81" y="59"/>
                </a:cubicBezTo>
                <a:cubicBezTo>
                  <a:pt x="116" y="0"/>
                  <a:pt x="209" y="23"/>
                  <a:pt x="242" y="14"/>
                </a:cubicBezTo>
              </a:path>
            </a:pathLst>
          </a:cu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87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 </a:t>
            </a:r>
            <a:endParaRPr lang="en-US"/>
          </a:p>
        </p:txBody>
      </p:sp>
      <p:pic>
        <p:nvPicPr>
          <p:cNvPr id="50180" name="Picture 4" descr="alpkocak1"/>
          <p:cNvPicPr>
            <a:picLocks noChangeAspect="1" noChangeArrowheads="1"/>
          </p:cNvPicPr>
          <p:nvPr/>
        </p:nvPicPr>
        <p:blipFill>
          <a:blip r:embed="rId3" cstate="print"/>
          <a:srcRect l="25810" t="6696" r="19977" b="55113"/>
          <a:stretch>
            <a:fillRect/>
          </a:stretch>
        </p:blipFill>
        <p:spPr bwMode="auto">
          <a:xfrm>
            <a:off x="0" y="76200"/>
            <a:ext cx="4613276" cy="4613275"/>
          </a:xfrm>
          <a:prstGeom prst="rect">
            <a:avLst/>
          </a:prstGeom>
          <a:noFill/>
        </p:spPr>
      </p:pic>
      <p:pic>
        <p:nvPicPr>
          <p:cNvPr id="50181" name="Picture 5" descr="alpkocak1"/>
          <p:cNvPicPr>
            <a:picLocks noChangeAspect="1" noChangeArrowheads="1"/>
          </p:cNvPicPr>
          <p:nvPr/>
        </p:nvPicPr>
        <p:blipFill>
          <a:blip r:embed="rId3" cstate="print"/>
          <a:srcRect l="25810" t="43610" r="19977" b="19475"/>
          <a:stretch>
            <a:fillRect/>
          </a:stretch>
        </p:blipFill>
        <p:spPr bwMode="auto">
          <a:xfrm>
            <a:off x="4457455" y="76200"/>
            <a:ext cx="4688642" cy="4530725"/>
          </a:xfrm>
          <a:prstGeom prst="rect">
            <a:avLst/>
          </a:prstGeom>
          <a:noFill/>
        </p:spPr>
      </p:pic>
      <p:pic>
        <p:nvPicPr>
          <p:cNvPr id="50182" name="Picture 6" descr="alpkocak1"/>
          <p:cNvPicPr>
            <a:picLocks noChangeAspect="1" noChangeArrowheads="1"/>
          </p:cNvPicPr>
          <p:nvPr/>
        </p:nvPicPr>
        <p:blipFill>
          <a:blip r:embed="rId3" cstate="print"/>
          <a:srcRect l="2327" t="80147" r="101" b="3313"/>
          <a:stretch>
            <a:fillRect/>
          </a:stretch>
        </p:blipFill>
        <p:spPr bwMode="auto">
          <a:xfrm>
            <a:off x="609600" y="4724400"/>
            <a:ext cx="8245505" cy="1984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373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62100"/>
            <a:ext cx="8218488" cy="39560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400" b="1" dirty="0">
                <a:effectLst/>
              </a:rPr>
              <a:t>Analysis:</a:t>
            </a:r>
          </a:p>
          <a:p>
            <a:pPr>
              <a:lnSpc>
                <a:spcPct val="80000"/>
              </a:lnSpc>
            </a:pPr>
            <a:r>
              <a:rPr lang="tr-TR" sz="2400" dirty="0">
                <a:effectLst/>
              </a:rPr>
              <a:t>We can overlap i/o with internal processing:</a:t>
            </a:r>
          </a:p>
          <a:p>
            <a:pPr>
              <a:lnSpc>
                <a:spcPct val="80000"/>
              </a:lnSpc>
            </a:pPr>
            <a:r>
              <a:rPr lang="tr-TR" sz="2400" dirty="0" smtClean="0">
                <a:effectLst/>
              </a:rPr>
              <a:t>We </a:t>
            </a:r>
            <a:r>
              <a:rPr lang="tr-TR" sz="2400" dirty="0">
                <a:effectLst/>
              </a:rPr>
              <a:t>can both insert a record and output a record in the time. </a:t>
            </a:r>
            <a:br>
              <a:rPr lang="tr-TR" sz="2400" dirty="0">
                <a:effectLst/>
              </a:rPr>
            </a:br>
            <a:r>
              <a:rPr lang="tr-TR" sz="2400" dirty="0">
                <a:effectLst/>
              </a:rPr>
              <a:t>(it previously took just to do output of one record.)</a:t>
            </a:r>
          </a:p>
          <a:p>
            <a:pPr>
              <a:lnSpc>
                <a:spcPct val="80000"/>
              </a:lnSpc>
            </a:pPr>
            <a:endParaRPr lang="tr-T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152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508760"/>
            <a:ext cx="8449056" cy="48983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tr-TR" sz="2400" b="1" dirty="0" smtClean="0"/>
              <a:t>Extreme Cases: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 case the keys of incoming records are mostly smaller than the keys of the records which have already been emitted:</a:t>
            </a:r>
          </a:p>
          <a:p>
            <a:pPr lvl="1">
              <a:lnSpc>
                <a:spcPct val="80000"/>
              </a:lnSpc>
            </a:pPr>
            <a:r>
              <a:rPr lang="tr-TR" sz="2000" dirty="0" smtClean="0"/>
              <a:t>After some time, the new heap in memory may become larger than the old one.</a:t>
            </a:r>
          </a:p>
          <a:p>
            <a:pPr lvl="1">
              <a:lnSpc>
                <a:spcPct val="80000"/>
              </a:lnSpc>
            </a:pPr>
            <a:r>
              <a:rPr lang="tr-TR" sz="2000" dirty="0" smtClean="0"/>
              <a:t>In this case we may not be able to overlap I/O (both usual input and usual output must take place)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 case records are partially sorted in ascending order:</a:t>
            </a:r>
          </a:p>
          <a:p>
            <a:pPr lvl="1">
              <a:lnSpc>
                <a:spcPct val="80000"/>
              </a:lnSpc>
            </a:pPr>
            <a:r>
              <a:rPr lang="tr-TR" sz="2000" dirty="0" smtClean="0"/>
              <a:t>It will take longer before the new heap dominates the old heap. The output segment will be very large.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For random input, output segments are twice the size of memory.</a:t>
            </a:r>
          </a:p>
          <a:p>
            <a:pPr lvl="1">
              <a:lnSpc>
                <a:spcPct val="80000"/>
              </a:lnSpc>
            </a:pPr>
            <a:r>
              <a:rPr lang="tr-TR" sz="2000" dirty="0" smtClean="0"/>
              <a:t>if file is partially sorted in the right order, the segments will be longer.</a:t>
            </a:r>
          </a:p>
          <a:p>
            <a:pPr lvl="1">
              <a:lnSpc>
                <a:spcPct val="80000"/>
              </a:lnSpc>
            </a:pPr>
            <a:r>
              <a:rPr lang="tr-TR" sz="2000" dirty="0" smtClean="0"/>
              <a:t> opposite order, shorter</a:t>
            </a:r>
          </a:p>
          <a:p>
            <a:pPr>
              <a:lnSpc>
                <a:spcPct val="80000"/>
              </a:lnSpc>
            </a:pPr>
            <a:endParaRPr lang="tr-TR" sz="24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750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>
                <a:effectLst/>
              </a:rPr>
              <a:t>Using Quicksort with Virtual Memory is Slow !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>
                <a:effectLst/>
              </a:rPr>
              <a:t>Quicksort is an O(</a:t>
            </a:r>
            <a:r>
              <a:rPr lang="tr-TR" i="1">
                <a:effectLst/>
              </a:rPr>
              <a:t>n </a:t>
            </a:r>
            <a:r>
              <a:rPr lang="tr-TR">
                <a:effectLst/>
              </a:rPr>
              <a:t>log </a:t>
            </a:r>
            <a:r>
              <a:rPr lang="tr-TR" i="1">
                <a:effectLst/>
              </a:rPr>
              <a:t>n</a:t>
            </a:r>
            <a:r>
              <a:rPr lang="tr-TR">
                <a:effectLst/>
              </a:rPr>
              <a:t>) sorting method</a:t>
            </a:r>
          </a:p>
          <a:p>
            <a:pPr lvl="1">
              <a:lnSpc>
                <a:spcPct val="90000"/>
              </a:lnSpc>
            </a:pPr>
            <a:r>
              <a:rPr lang="tr-TR">
                <a:effectLst/>
              </a:rPr>
              <a:t>good if whole file fits into memory </a:t>
            </a:r>
          </a:p>
          <a:p>
            <a:pPr lvl="2">
              <a:lnSpc>
                <a:spcPct val="90000"/>
              </a:lnSpc>
            </a:pPr>
            <a:r>
              <a:rPr lang="tr-TR">
                <a:effectLst/>
              </a:rPr>
              <a:t>as not good as heapsort, since quicksort cannot overlap I/O</a:t>
            </a:r>
          </a:p>
          <a:p>
            <a:pPr lvl="1">
              <a:lnSpc>
                <a:spcPct val="90000"/>
              </a:lnSpc>
            </a:pPr>
            <a:r>
              <a:rPr lang="tr-TR">
                <a:effectLst/>
              </a:rPr>
              <a:t>if not, we can write a quicksort program that rely on virtual memory (i.e., as if the whole file fits into memory)</a:t>
            </a:r>
          </a:p>
          <a:p>
            <a:pPr lvl="2">
              <a:lnSpc>
                <a:spcPct val="90000"/>
              </a:lnSpc>
            </a:pPr>
            <a:r>
              <a:rPr lang="tr-TR">
                <a:effectLst/>
              </a:rPr>
              <a:t>But this does not make sense if (file size) &gt;&gt; (memory size)</a:t>
            </a:r>
          </a:p>
          <a:p>
            <a:pPr lvl="2">
              <a:lnSpc>
                <a:spcPct val="90000"/>
              </a:lnSpc>
            </a:pPr>
            <a:r>
              <a:rPr lang="tr-TR">
                <a:effectLst/>
              </a:rPr>
              <a:t>A paging policy such as LRU (least recently used) is often used in virtual memory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20272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I/O for External Merge Sort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… longer runs often means fewer passes!</a:t>
            </a:r>
          </a:p>
          <a:p>
            <a:r>
              <a:rPr lang="en-US" dirty="0"/>
              <a:t>Actually, do I/O a page at a time</a:t>
            </a:r>
          </a:p>
          <a:p>
            <a:r>
              <a:rPr lang="en-US" dirty="0"/>
              <a:t>In fact, read a </a:t>
            </a:r>
            <a:r>
              <a:rPr lang="en-US" i="1" u="sng" dirty="0">
                <a:solidFill>
                  <a:srgbClr val="FF0000"/>
                </a:solidFill>
              </a:rPr>
              <a:t>block</a:t>
            </a:r>
            <a:r>
              <a:rPr lang="en-US" i="1" dirty="0"/>
              <a:t> </a:t>
            </a:r>
            <a:r>
              <a:rPr lang="en-US" dirty="0"/>
              <a:t>of pages sequentially!</a:t>
            </a:r>
          </a:p>
          <a:p>
            <a:r>
              <a:rPr lang="en-US" dirty="0"/>
              <a:t>Suggests we should make each buffer (input/output) be a </a:t>
            </a:r>
            <a:r>
              <a:rPr lang="en-US" i="1" dirty="0">
                <a:solidFill>
                  <a:srgbClr val="FF0000"/>
                </a:solidFill>
              </a:rPr>
              <a:t>block</a:t>
            </a:r>
            <a:r>
              <a:rPr lang="en-US" i="1" dirty="0"/>
              <a:t> </a:t>
            </a:r>
            <a:r>
              <a:rPr lang="en-US" dirty="0"/>
              <a:t>of pages.</a:t>
            </a:r>
          </a:p>
          <a:p>
            <a:pPr lvl="1">
              <a:buSzPct val="75000"/>
            </a:pPr>
            <a:r>
              <a:rPr lang="en-US" dirty="0"/>
              <a:t>But this will reduce fan-out during merge passes!</a:t>
            </a:r>
          </a:p>
          <a:p>
            <a:pPr lvl="1">
              <a:buSzPct val="75000"/>
            </a:pPr>
            <a:r>
              <a:rPr lang="en-US" dirty="0"/>
              <a:t>In practice, most files still sorted in </a:t>
            </a:r>
            <a:r>
              <a:rPr lang="en-US" dirty="0">
                <a:solidFill>
                  <a:srgbClr val="FF0000"/>
                </a:solidFill>
              </a:rPr>
              <a:t>2-3 passes.</a:t>
            </a:r>
          </a:p>
        </p:txBody>
      </p:sp>
    </p:spTree>
    <p:extLst>
      <p:ext uri="{BB962C8B-B14F-4D97-AF65-F5344CB8AC3E}">
        <p14:creationId xmlns:p14="http://schemas.microsoft.com/office/powerpoint/2010/main" val="332171527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Sorting Records!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Sorting has become a blood sport!</a:t>
            </a:r>
          </a:p>
          <a:p>
            <a:pPr lvl="1">
              <a:buSzPct val="75000"/>
            </a:pPr>
            <a:r>
              <a:rPr lang="en-US" dirty="0"/>
              <a:t>Parallel sorting is the name of the game ...</a:t>
            </a:r>
          </a:p>
          <a:p>
            <a:r>
              <a:rPr lang="en-US" dirty="0" err="1"/>
              <a:t>Datamation</a:t>
            </a:r>
            <a:r>
              <a:rPr lang="en-US" dirty="0"/>
              <a:t>: Sort 1M records of size 100 bytes</a:t>
            </a:r>
          </a:p>
          <a:p>
            <a:pPr lvl="1">
              <a:buSzPct val="75000"/>
            </a:pPr>
            <a:r>
              <a:rPr lang="en-US" dirty="0"/>
              <a:t>Typical DBMS: 15 minutes</a:t>
            </a:r>
          </a:p>
          <a:p>
            <a:pPr lvl="1">
              <a:buSzPct val="75000"/>
            </a:pPr>
            <a:r>
              <a:rPr lang="en-US" dirty="0"/>
              <a:t>World record: 3.5 </a:t>
            </a:r>
            <a:r>
              <a:rPr lang="en-US" b="1" i="1" dirty="0">
                <a:solidFill>
                  <a:srgbClr val="FF0000"/>
                </a:solidFill>
              </a:rPr>
              <a:t>seconds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dirty="0"/>
              <a:t>12-CPU SGI machine, 96 disks, 2GB of </a:t>
            </a:r>
            <a:r>
              <a:rPr lang="en-US" dirty="0" smtClean="0"/>
              <a:t>RAM</a:t>
            </a:r>
            <a:endParaRPr lang="tr-TR" dirty="0" smtClean="0"/>
          </a:p>
          <a:p>
            <a:pPr lvl="2"/>
            <a:r>
              <a:rPr lang="en-US" dirty="0" smtClean="0">
                <a:hlinkClick r:id="rId3"/>
              </a:rPr>
              <a:t>http://sortbenchmark.org/</a:t>
            </a:r>
            <a:endParaRPr lang="en-US" dirty="0"/>
          </a:p>
          <a:p>
            <a:r>
              <a:rPr lang="en-US" dirty="0"/>
              <a:t>New benchmarks proposed:</a:t>
            </a:r>
          </a:p>
          <a:p>
            <a:pPr lvl="1">
              <a:buSzPct val="75000"/>
            </a:pPr>
            <a:r>
              <a:rPr lang="en-US" dirty="0"/>
              <a:t>Minute Sort: How many can you sort in 1 minute?</a:t>
            </a:r>
          </a:p>
          <a:p>
            <a:pPr lvl="1">
              <a:buSzPct val="75000"/>
            </a:pPr>
            <a:r>
              <a:rPr lang="en-US" dirty="0"/>
              <a:t>Dollar Sort: How many can you sort for $1.00?</a:t>
            </a:r>
          </a:p>
        </p:txBody>
      </p:sp>
    </p:spTree>
    <p:extLst>
      <p:ext uri="{BB962C8B-B14F-4D97-AF65-F5344CB8AC3E}">
        <p14:creationId xmlns:p14="http://schemas.microsoft.com/office/powerpoint/2010/main" val="17482835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342900"/>
            <a:ext cx="7772400" cy="1104900"/>
          </a:xfrm>
          <a:noFill/>
          <a:ln/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8006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External sorting is important; DBMS may dedicate part of buffer pool for sorting!</a:t>
            </a:r>
          </a:p>
          <a:p>
            <a:r>
              <a:rPr lang="en-US" dirty="0"/>
              <a:t>External merge sort minimizes disk I/O cost:</a:t>
            </a:r>
          </a:p>
          <a:p>
            <a:pPr lvl="1">
              <a:buSzPct val="75000"/>
            </a:pPr>
            <a:r>
              <a:rPr lang="en-US" dirty="0"/>
              <a:t>Pass 0: Produces sorted </a:t>
            </a:r>
            <a:r>
              <a:rPr lang="en-US" b="1" i="1" dirty="0"/>
              <a:t>runs</a:t>
            </a:r>
            <a:r>
              <a:rPr lang="en-US" dirty="0"/>
              <a:t> of size </a:t>
            </a:r>
            <a:r>
              <a:rPr lang="en-US" b="1" i="1" dirty="0"/>
              <a:t>B</a:t>
            </a:r>
            <a:r>
              <a:rPr lang="en-US" i="1" dirty="0"/>
              <a:t> </a:t>
            </a:r>
            <a:r>
              <a:rPr lang="en-US" dirty="0"/>
              <a:t>(# buffer pages). Later passes: </a:t>
            </a:r>
            <a:r>
              <a:rPr lang="en-US" b="1" i="1" dirty="0"/>
              <a:t>merge</a:t>
            </a:r>
            <a:r>
              <a:rPr lang="en-US" dirty="0"/>
              <a:t> runs.</a:t>
            </a:r>
          </a:p>
          <a:p>
            <a:pPr lvl="1">
              <a:buSzPct val="75000"/>
            </a:pPr>
            <a:r>
              <a:rPr lang="en-US" dirty="0"/>
              <a:t># of runs merged at a time depends on </a:t>
            </a:r>
            <a:r>
              <a:rPr lang="en-US" b="1" i="1" dirty="0"/>
              <a:t>B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b="1" i="1" dirty="0"/>
              <a:t>block size</a:t>
            </a:r>
            <a:r>
              <a:rPr lang="en-US" i="1" dirty="0"/>
              <a:t>.</a:t>
            </a:r>
            <a:endParaRPr lang="en-US" dirty="0"/>
          </a:p>
          <a:p>
            <a:pPr lvl="1">
              <a:buSzPct val="75000"/>
            </a:pPr>
            <a:r>
              <a:rPr lang="en-US" dirty="0"/>
              <a:t>Larger block size means less I/O cost per page.</a:t>
            </a:r>
          </a:p>
          <a:p>
            <a:pPr lvl="1">
              <a:buSzPct val="75000"/>
            </a:pPr>
            <a:r>
              <a:rPr lang="en-US" dirty="0"/>
              <a:t>Larger block size means smaller # runs merged.</a:t>
            </a:r>
          </a:p>
          <a:p>
            <a:pPr lvl="1">
              <a:buSzPct val="75000"/>
            </a:pPr>
            <a:r>
              <a:rPr lang="en-US" dirty="0"/>
              <a:t>In practice, # of runs rarely more than 2 or 3.</a:t>
            </a:r>
          </a:p>
        </p:txBody>
      </p:sp>
    </p:spTree>
    <p:extLst>
      <p:ext uri="{BB962C8B-B14F-4D97-AF65-F5344CB8AC3E}">
        <p14:creationId xmlns:p14="http://schemas.microsoft.com/office/powerpoint/2010/main" val="1699459656"/>
      </p:ext>
    </p:extLst>
  </p:cSld>
  <p:clrMapOvr>
    <a:masterClrMapping/>
  </p:clrMapOvr>
  <p:transition xmlns:p14="http://schemas.microsoft.com/office/powerpoint/2010/main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Summary, cont.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Choice of internal sort algorithm may matter:</a:t>
            </a:r>
          </a:p>
          <a:p>
            <a:pPr lvl="1">
              <a:buSzPct val="75000"/>
            </a:pPr>
            <a:r>
              <a:rPr lang="en-US" dirty="0" err="1"/>
              <a:t>Quicksort</a:t>
            </a:r>
            <a:r>
              <a:rPr lang="en-US" dirty="0"/>
              <a:t>: Quick!</a:t>
            </a:r>
          </a:p>
          <a:p>
            <a:pPr lvl="1">
              <a:buSzPct val="75000"/>
            </a:pPr>
            <a:r>
              <a:rPr lang="en-US" dirty="0" smtClean="0"/>
              <a:t>Heap</a:t>
            </a:r>
            <a:r>
              <a:rPr lang="en-US" dirty="0"/>
              <a:t> </a:t>
            </a:r>
            <a:r>
              <a:rPr lang="en-US" dirty="0" smtClean="0"/>
              <a:t>sort</a:t>
            </a:r>
            <a:r>
              <a:rPr lang="en-US" dirty="0"/>
              <a:t>: slower (2x), longer runs</a:t>
            </a:r>
          </a:p>
          <a:p>
            <a:r>
              <a:rPr lang="en-US" dirty="0"/>
              <a:t>The best sorts are wildly fast:</a:t>
            </a:r>
          </a:p>
          <a:p>
            <a:pPr lvl="1">
              <a:buSzPct val="75000"/>
            </a:pPr>
            <a:r>
              <a:rPr lang="en-US" dirty="0"/>
              <a:t>Despite 40+ years of research, </a:t>
            </a:r>
            <a:r>
              <a:rPr lang="en-US" dirty="0" smtClean="0"/>
              <a:t>It’s still </a:t>
            </a:r>
            <a:r>
              <a:rPr lang="en-US" dirty="0"/>
              <a:t>improving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2116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Creating </a:t>
            </a:r>
            <a:r>
              <a:rPr lang="tr-TR" sz="4000" dirty="0"/>
              <a:t>Initial Sorted Segments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800" dirty="0"/>
              <a:t>Whenever a file does not fit entirely into memory:</a:t>
            </a:r>
          </a:p>
          <a:p>
            <a:r>
              <a:rPr lang="tr-TR" sz="2800" dirty="0">
                <a:solidFill>
                  <a:srgbClr val="FF0000"/>
                </a:solidFill>
              </a:rPr>
              <a:t>First </a:t>
            </a:r>
            <a:r>
              <a:rPr lang="tr-TR" sz="2800" dirty="0" smtClean="0">
                <a:solidFill>
                  <a:srgbClr val="FF0000"/>
                </a:solidFill>
              </a:rPr>
              <a:t>Stage (Sorting) </a:t>
            </a:r>
            <a:r>
              <a:rPr lang="tr-TR" sz="2800" dirty="0">
                <a:solidFill>
                  <a:srgbClr val="FF0000"/>
                </a:solidFill>
              </a:rPr>
              <a:t>: </a:t>
            </a:r>
            <a:r>
              <a:rPr lang="tr-TR" sz="2800" dirty="0"/>
              <a:t>divide file into segments &amp; sort each one separately.</a:t>
            </a:r>
          </a:p>
          <a:p>
            <a:r>
              <a:rPr lang="tr-TR" sz="2800" dirty="0">
                <a:solidFill>
                  <a:srgbClr val="FF0000"/>
                </a:solidFill>
              </a:rPr>
              <a:t>Second </a:t>
            </a:r>
            <a:r>
              <a:rPr lang="tr-TR" sz="2800" dirty="0" smtClean="0">
                <a:solidFill>
                  <a:srgbClr val="FF0000"/>
                </a:solidFill>
              </a:rPr>
              <a:t>Stage(Merging): </a:t>
            </a:r>
            <a:r>
              <a:rPr lang="tr-TR" sz="2800" dirty="0"/>
              <a:t>merge sorted segments</a:t>
            </a:r>
          </a:p>
          <a:p>
            <a:r>
              <a:rPr lang="tr-TR" sz="2800" dirty="0"/>
              <a:t>Each stage involves reading &amp; writing the file at least once:</a:t>
            </a:r>
          </a:p>
          <a:p>
            <a:pPr lvl="1"/>
            <a:r>
              <a:rPr lang="tr-TR" sz="2400" dirty="0"/>
              <a:t>sorting w/one disk drive takes at least 4*</a:t>
            </a:r>
            <a:r>
              <a:rPr lang="tr-TR" sz="2400" b="1" dirty="0"/>
              <a:t>Tx</a:t>
            </a:r>
          </a:p>
          <a:p>
            <a:pPr lvl="1"/>
            <a:r>
              <a:rPr lang="tr-TR" sz="2400" dirty="0"/>
              <a:t>sorting w/two disk drives takes at least 2*</a:t>
            </a:r>
            <a:r>
              <a:rPr lang="tr-TR" sz="2400" b="1" dirty="0"/>
              <a:t>Tx</a:t>
            </a:r>
            <a:br>
              <a:rPr lang="tr-TR" sz="2400" b="1" dirty="0"/>
            </a:br>
            <a:r>
              <a:rPr lang="tr-TR" sz="2400" dirty="0"/>
              <a:t>(reading &amp; writing time is overlapped)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5139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2-Way Sort: Requires 3 Buffers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63000" cy="4724400"/>
          </a:xfrm>
          <a:noFill/>
          <a:ln/>
        </p:spPr>
        <p:txBody>
          <a:bodyPr/>
          <a:lstStyle/>
          <a:p>
            <a:r>
              <a:rPr lang="en-US"/>
              <a:t>Pass 1: Read a page, sort it, write it.</a:t>
            </a:r>
          </a:p>
          <a:p>
            <a:pPr lvl="1">
              <a:buSzPct val="75000"/>
            </a:pPr>
            <a:r>
              <a:rPr lang="en-US"/>
              <a:t>only one buffer page is used</a:t>
            </a:r>
          </a:p>
          <a:p>
            <a:r>
              <a:rPr lang="en-US"/>
              <a:t>Pass 2, 3, …, etc.:</a:t>
            </a:r>
          </a:p>
          <a:p>
            <a:pPr lvl="1">
              <a:buSzPct val="75000"/>
            </a:pPr>
            <a:r>
              <a:rPr lang="en-US"/>
              <a:t> three buffer pages used.</a:t>
            </a:r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6992938" y="4138613"/>
            <a:ext cx="1316037" cy="220662"/>
          </a:xfrm>
          <a:custGeom>
            <a:avLst/>
            <a:gdLst/>
            <a:ahLst/>
            <a:cxnLst>
              <a:cxn ang="0">
                <a:pos x="828" y="70"/>
              </a:cxn>
              <a:cxn ang="0">
                <a:pos x="796" y="42"/>
              </a:cxn>
              <a:cxn ang="0">
                <a:pos x="707" y="21"/>
              </a:cxn>
              <a:cxn ang="0">
                <a:pos x="414" y="0"/>
              </a:cxn>
              <a:cxn ang="0">
                <a:pos x="122" y="21"/>
              </a:cxn>
              <a:cxn ang="0">
                <a:pos x="33" y="42"/>
              </a:cxn>
              <a:cxn ang="0">
                <a:pos x="0" y="70"/>
              </a:cxn>
              <a:cxn ang="0">
                <a:pos x="33" y="97"/>
              </a:cxn>
              <a:cxn ang="0">
                <a:pos x="122" y="118"/>
              </a:cxn>
              <a:cxn ang="0">
                <a:pos x="414" y="138"/>
              </a:cxn>
              <a:cxn ang="0">
                <a:pos x="707" y="118"/>
              </a:cxn>
              <a:cxn ang="0">
                <a:pos x="796" y="97"/>
              </a:cxn>
              <a:cxn ang="0">
                <a:pos x="828" y="70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1647825" y="4535488"/>
            <a:ext cx="1039813" cy="15081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654" y="0"/>
              </a:cxn>
              <a:cxn ang="0">
                <a:pos x="654" y="94"/>
              </a:cxn>
              <a:cxn ang="0">
                <a:pos x="0" y="94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1647825" y="5283200"/>
            <a:ext cx="1068388" cy="138113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72" y="0"/>
              </a:cxn>
              <a:cxn ang="0">
                <a:pos x="672" y="86"/>
              </a:cxn>
              <a:cxn ang="0">
                <a:pos x="0" y="86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77" name="Freeform 9"/>
          <p:cNvSpPr>
            <a:spLocks/>
          </p:cNvSpPr>
          <p:nvPr/>
        </p:nvSpPr>
        <p:spPr bwMode="auto">
          <a:xfrm>
            <a:off x="1509713" y="4167188"/>
            <a:ext cx="1314450" cy="219075"/>
          </a:xfrm>
          <a:custGeom>
            <a:avLst/>
            <a:gdLst/>
            <a:ahLst/>
            <a:cxnLst>
              <a:cxn ang="0">
                <a:pos x="827" y="69"/>
              </a:cxn>
              <a:cxn ang="0">
                <a:pos x="795" y="42"/>
              </a:cxn>
              <a:cxn ang="0">
                <a:pos x="706" y="20"/>
              </a:cxn>
              <a:cxn ang="0">
                <a:pos x="414" y="0"/>
              </a:cxn>
              <a:cxn ang="0">
                <a:pos x="121" y="20"/>
              </a:cxn>
              <a:cxn ang="0">
                <a:pos x="32" y="42"/>
              </a:cxn>
              <a:cxn ang="0">
                <a:pos x="0" y="69"/>
              </a:cxn>
              <a:cxn ang="0">
                <a:pos x="32" y="95"/>
              </a:cxn>
              <a:cxn ang="0">
                <a:pos x="121" y="117"/>
              </a:cxn>
              <a:cxn ang="0">
                <a:pos x="414" y="137"/>
              </a:cxn>
              <a:cxn ang="0">
                <a:pos x="706" y="117"/>
              </a:cxn>
              <a:cxn ang="0">
                <a:pos x="795" y="95"/>
              </a:cxn>
              <a:cxn ang="0">
                <a:pos x="827" y="69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536950" y="5605463"/>
            <a:ext cx="27305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 b="1">
                <a:latin typeface="Bookman Old Style" pitchFamily="18" charset="0"/>
              </a:rPr>
              <a:t>Main memory buffers</a:t>
            </a:r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7102475" y="4833938"/>
            <a:ext cx="1055688" cy="138112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64" y="0"/>
              </a:cxn>
              <a:cxn ang="0">
                <a:pos x="664" y="86"/>
              </a:cxn>
              <a:cxn ang="0">
                <a:pos x="0" y="86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7116763" y="5065713"/>
            <a:ext cx="1055687" cy="125412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0" y="0"/>
              </a:cxn>
              <a:cxn ang="0">
                <a:pos x="664" y="0"/>
              </a:cxn>
              <a:cxn ang="0">
                <a:pos x="664" y="78"/>
              </a:cxn>
              <a:cxn ang="0">
                <a:pos x="0" y="78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3657600" y="4281488"/>
            <a:ext cx="1127125" cy="444500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5410200" y="4757738"/>
            <a:ext cx="1001713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630" y="0"/>
              </a:cxn>
              <a:cxn ang="0">
                <a:pos x="630" y="226"/>
              </a:cxn>
              <a:cxn ang="0">
                <a:pos x="0" y="226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3630613" y="5124450"/>
            <a:ext cx="1127125" cy="446088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0" y="0"/>
              </a:cxn>
              <a:cxn ang="0">
                <a:pos x="709" y="0"/>
              </a:cxn>
              <a:cxn ang="0">
                <a:pos x="709" y="280"/>
              </a:cxn>
              <a:cxn ang="0">
                <a:pos x="0" y="280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84" name="Freeform 16"/>
          <p:cNvSpPr>
            <a:spLocks/>
          </p:cNvSpPr>
          <p:nvPr/>
        </p:nvSpPr>
        <p:spPr bwMode="auto">
          <a:xfrm>
            <a:off x="3152775" y="3963988"/>
            <a:ext cx="3433763" cy="2055812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0" y="0"/>
              </a:cxn>
              <a:cxn ang="0">
                <a:pos x="2162" y="0"/>
              </a:cxn>
              <a:cxn ang="0">
                <a:pos x="2162" y="1294"/>
              </a:cxn>
              <a:cxn ang="0">
                <a:pos x="0" y="1294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3636963" y="4319588"/>
            <a:ext cx="10429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latin typeface="Bookman Old Style" pitchFamily="18" charset="0"/>
              </a:rPr>
              <a:t>INPUT 1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3636963" y="5164138"/>
            <a:ext cx="10429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latin typeface="Bookman Old Style" pitchFamily="18" charset="0"/>
              </a:rPr>
              <a:t>INPUT 2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5359400" y="4768850"/>
            <a:ext cx="1063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latin typeface="Bookman Old Style" pitchFamily="18" charset="0"/>
              </a:rPr>
              <a:t>OUTPUT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7369175" y="5718175"/>
            <a:ext cx="7112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Bookman Old Style" pitchFamily="18" charset="0"/>
              </a:rPr>
              <a:t>Disk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1817688" y="5745163"/>
            <a:ext cx="7112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Bookman Old Style" pitchFamily="18" charset="0"/>
              </a:rPr>
              <a:t>Disk</a:t>
            </a: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1524000" y="42672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2819400" y="42672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527175" y="5486400"/>
            <a:ext cx="1292225" cy="152400"/>
            <a:chOff x="962" y="3456"/>
            <a:chExt cx="814" cy="96"/>
          </a:xfrm>
        </p:grpSpPr>
        <p:sp>
          <p:nvSpPr>
            <p:cNvPr id="7192" name="Arc 24"/>
            <p:cNvSpPr>
              <a:spLocks/>
            </p:cNvSpPr>
            <p:nvPr/>
          </p:nvSpPr>
          <p:spPr bwMode="auto">
            <a:xfrm>
              <a:off x="962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193" name="Arc 25"/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013575" y="5486400"/>
            <a:ext cx="1292225" cy="152400"/>
            <a:chOff x="4418" y="3456"/>
            <a:chExt cx="814" cy="96"/>
          </a:xfrm>
        </p:grpSpPr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4418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7010400" y="42672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8305800" y="42672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2667000" y="457200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667000" y="533400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4800600" y="4495800"/>
            <a:ext cx="609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 flipV="1">
            <a:off x="4800600" y="5029200"/>
            <a:ext cx="609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>
            <a:off x="6400800" y="4953000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70082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Two-Way External Merge Sort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4191000" cy="43434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2400" dirty="0"/>
              <a:t>Each pass we </a:t>
            </a:r>
            <a:r>
              <a:rPr lang="en-US" sz="2400" dirty="0">
                <a:solidFill>
                  <a:srgbClr val="FF0000"/>
                </a:solidFill>
              </a:rPr>
              <a:t>read + write </a:t>
            </a:r>
            <a:r>
              <a:rPr lang="en-US" sz="2400" dirty="0"/>
              <a:t>each page in file.</a:t>
            </a:r>
          </a:p>
          <a:p>
            <a:r>
              <a:rPr lang="en-US" sz="2400" dirty="0"/>
              <a:t>N pages in the file =&gt; the number of passes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/>
              <a:t>So </a:t>
            </a:r>
            <a:r>
              <a:rPr lang="en-US" sz="2400" dirty="0" smtClean="0"/>
              <a:t>to</a:t>
            </a:r>
            <a:r>
              <a:rPr lang="tr-TR" sz="2400" dirty="0" smtClean="0"/>
              <a:t>t</a:t>
            </a:r>
            <a:r>
              <a:rPr lang="en-US" sz="2400" dirty="0" smtClean="0"/>
              <a:t>al </a:t>
            </a:r>
            <a:r>
              <a:rPr lang="en-US" sz="2400" dirty="0"/>
              <a:t>cost is: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 </a:t>
            </a:r>
          </a:p>
          <a:p>
            <a:r>
              <a:rPr lang="en-US" sz="2400" i="1" u="sng" dirty="0"/>
              <a:t>Idea:</a:t>
            </a:r>
            <a:r>
              <a:rPr lang="en-US" sz="2400" i="1" dirty="0"/>
              <a:t>  </a:t>
            </a:r>
            <a:r>
              <a:rPr lang="en-US" sz="2400" b="1" i="1" dirty="0"/>
              <a:t>Divide and conquer: </a:t>
            </a:r>
            <a:r>
              <a:rPr lang="en-US" sz="2400" dirty="0"/>
              <a:t>sort </a:t>
            </a:r>
            <a:r>
              <a:rPr lang="en-US" sz="2400" dirty="0" err="1"/>
              <a:t>subfiles</a:t>
            </a:r>
            <a:r>
              <a:rPr lang="en-US" sz="2400" dirty="0"/>
              <a:t> and merge</a:t>
            </a:r>
          </a:p>
        </p:txBody>
      </p:sp>
      <p:graphicFrame>
        <p:nvGraphicFramePr>
          <p:cNvPr id="9222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927859"/>
              </p:ext>
            </p:extLst>
          </p:nvPr>
        </p:nvGraphicFramePr>
        <p:xfrm>
          <a:off x="838200" y="2819400"/>
          <a:ext cx="2667000" cy="60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4" imgW="2628720" imgH="550800" progId="Equation.DSMT4">
                  <p:embed/>
                </p:oleObj>
              </mc:Choice>
              <mc:Fallback>
                <p:oleObj name="Equation" r:id="rId4" imgW="2628720" imgH="550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2667000" cy="609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704974"/>
              </p:ext>
            </p:extLst>
          </p:nvPr>
        </p:nvGraphicFramePr>
        <p:xfrm>
          <a:off x="914401" y="3886200"/>
          <a:ext cx="2590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6" imgW="2804760" imgH="738000" progId="Equation.3">
                  <p:embed/>
                </p:oleObj>
              </mc:Choice>
              <mc:Fallback>
                <p:oleObj name="Equation" r:id="rId6" imgW="2804760" imgH="73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3886200"/>
                        <a:ext cx="2590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937500" y="1403350"/>
            <a:ext cx="922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Input file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7937500" y="1916113"/>
            <a:ext cx="11890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1-page runs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7937500" y="2514600"/>
            <a:ext cx="11890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2-page runs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7937500" y="3541713"/>
            <a:ext cx="11890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4-page runs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8023225" y="5338763"/>
            <a:ext cx="11890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8-page runs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7853363" y="1662113"/>
            <a:ext cx="749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PASS 0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7853363" y="2174875"/>
            <a:ext cx="749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PASS 1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7853363" y="2944813"/>
            <a:ext cx="749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PASS 2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7853363" y="4229100"/>
            <a:ext cx="749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PASS 3</a:t>
            </a:r>
          </a:p>
        </p:txBody>
      </p:sp>
      <p:sp>
        <p:nvSpPr>
          <p:cNvPr id="9233" name="Freeform 17"/>
          <p:cNvSpPr>
            <a:spLocks/>
          </p:cNvSpPr>
          <p:nvPr/>
        </p:nvSpPr>
        <p:spPr bwMode="auto">
          <a:xfrm>
            <a:off x="4146550" y="1919288"/>
            <a:ext cx="317500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199" y="0"/>
              </a:cxn>
              <a:cxn ang="0">
                <a:pos x="199" y="161"/>
              </a:cxn>
              <a:cxn ang="0">
                <a:pos x="0" y="161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34" name="Freeform 18"/>
          <p:cNvSpPr>
            <a:spLocks/>
          </p:cNvSpPr>
          <p:nvPr/>
        </p:nvSpPr>
        <p:spPr bwMode="auto">
          <a:xfrm>
            <a:off x="4621213" y="1919288"/>
            <a:ext cx="319087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0" y="0"/>
              </a:cxn>
              <a:cxn ang="0">
                <a:pos x="200" y="161"/>
              </a:cxn>
              <a:cxn ang="0">
                <a:pos x="0" y="161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35" name="Freeform 19"/>
          <p:cNvSpPr>
            <a:spLocks/>
          </p:cNvSpPr>
          <p:nvPr/>
        </p:nvSpPr>
        <p:spPr bwMode="auto">
          <a:xfrm>
            <a:off x="5097463" y="1919288"/>
            <a:ext cx="319087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0" y="0"/>
              </a:cxn>
              <a:cxn ang="0">
                <a:pos x="200" y="161"/>
              </a:cxn>
              <a:cxn ang="0">
                <a:pos x="0" y="161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36" name="Freeform 20"/>
          <p:cNvSpPr>
            <a:spLocks/>
          </p:cNvSpPr>
          <p:nvPr/>
        </p:nvSpPr>
        <p:spPr bwMode="auto">
          <a:xfrm>
            <a:off x="5573713" y="1919288"/>
            <a:ext cx="319087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0" y="0"/>
              </a:cxn>
              <a:cxn ang="0">
                <a:pos x="200" y="161"/>
              </a:cxn>
              <a:cxn ang="0">
                <a:pos x="0" y="161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37" name="Freeform 21"/>
          <p:cNvSpPr>
            <a:spLocks/>
          </p:cNvSpPr>
          <p:nvPr/>
        </p:nvSpPr>
        <p:spPr bwMode="auto">
          <a:xfrm>
            <a:off x="6049963" y="1919288"/>
            <a:ext cx="319087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0" y="0"/>
              </a:cxn>
              <a:cxn ang="0">
                <a:pos x="200" y="161"/>
              </a:cxn>
              <a:cxn ang="0">
                <a:pos x="0" y="161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38" name="Freeform 22"/>
          <p:cNvSpPr>
            <a:spLocks/>
          </p:cNvSpPr>
          <p:nvPr/>
        </p:nvSpPr>
        <p:spPr bwMode="auto">
          <a:xfrm>
            <a:off x="6526213" y="1919288"/>
            <a:ext cx="317500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199" y="0"/>
              </a:cxn>
              <a:cxn ang="0">
                <a:pos x="199" y="161"/>
              </a:cxn>
              <a:cxn ang="0">
                <a:pos x="0" y="161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39" name="Freeform 23"/>
          <p:cNvSpPr>
            <a:spLocks/>
          </p:cNvSpPr>
          <p:nvPr/>
        </p:nvSpPr>
        <p:spPr bwMode="auto">
          <a:xfrm>
            <a:off x="7002463" y="1919288"/>
            <a:ext cx="317500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199" y="0"/>
              </a:cxn>
              <a:cxn ang="0">
                <a:pos x="199" y="161"/>
              </a:cxn>
              <a:cxn ang="0">
                <a:pos x="0" y="161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40" name="Freeform 24"/>
          <p:cNvSpPr>
            <a:spLocks/>
          </p:cNvSpPr>
          <p:nvPr/>
        </p:nvSpPr>
        <p:spPr bwMode="auto">
          <a:xfrm>
            <a:off x="7477125" y="1919288"/>
            <a:ext cx="319088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0" y="0"/>
              </a:cxn>
              <a:cxn ang="0">
                <a:pos x="200" y="161"/>
              </a:cxn>
              <a:cxn ang="0">
                <a:pos x="0" y="161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41" name="Freeform 25"/>
          <p:cNvSpPr>
            <a:spLocks/>
          </p:cNvSpPr>
          <p:nvPr/>
        </p:nvSpPr>
        <p:spPr bwMode="auto">
          <a:xfrm>
            <a:off x="4383088" y="2433638"/>
            <a:ext cx="319087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0" y="0"/>
              </a:cxn>
              <a:cxn ang="0">
                <a:pos x="200" y="161"/>
              </a:cxn>
              <a:cxn ang="0">
                <a:pos x="0" y="161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42" name="Freeform 26"/>
          <p:cNvSpPr>
            <a:spLocks/>
          </p:cNvSpPr>
          <p:nvPr/>
        </p:nvSpPr>
        <p:spPr bwMode="auto">
          <a:xfrm>
            <a:off x="4383088" y="2689225"/>
            <a:ext cx="319087" cy="258763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43" name="Freeform 27"/>
          <p:cNvSpPr>
            <a:spLocks/>
          </p:cNvSpPr>
          <p:nvPr/>
        </p:nvSpPr>
        <p:spPr bwMode="auto">
          <a:xfrm>
            <a:off x="5335588" y="2433638"/>
            <a:ext cx="319087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0" y="0"/>
              </a:cxn>
              <a:cxn ang="0">
                <a:pos x="200" y="161"/>
              </a:cxn>
              <a:cxn ang="0">
                <a:pos x="0" y="161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44" name="Freeform 28"/>
          <p:cNvSpPr>
            <a:spLocks/>
          </p:cNvSpPr>
          <p:nvPr/>
        </p:nvSpPr>
        <p:spPr bwMode="auto">
          <a:xfrm>
            <a:off x="5335588" y="2689225"/>
            <a:ext cx="319087" cy="258763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45" name="Freeform 29"/>
          <p:cNvSpPr>
            <a:spLocks/>
          </p:cNvSpPr>
          <p:nvPr/>
        </p:nvSpPr>
        <p:spPr bwMode="auto">
          <a:xfrm>
            <a:off x="6288088" y="2433638"/>
            <a:ext cx="319087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0" y="0"/>
              </a:cxn>
              <a:cxn ang="0">
                <a:pos x="200" y="161"/>
              </a:cxn>
              <a:cxn ang="0">
                <a:pos x="0" y="161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46" name="Freeform 30"/>
          <p:cNvSpPr>
            <a:spLocks/>
          </p:cNvSpPr>
          <p:nvPr/>
        </p:nvSpPr>
        <p:spPr bwMode="auto">
          <a:xfrm>
            <a:off x="6288088" y="2689225"/>
            <a:ext cx="319087" cy="258763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47" name="Freeform 31"/>
          <p:cNvSpPr>
            <a:spLocks/>
          </p:cNvSpPr>
          <p:nvPr/>
        </p:nvSpPr>
        <p:spPr bwMode="auto">
          <a:xfrm>
            <a:off x="7240588" y="2433638"/>
            <a:ext cx="317500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199" y="0"/>
              </a:cxn>
              <a:cxn ang="0">
                <a:pos x="199" y="161"/>
              </a:cxn>
              <a:cxn ang="0">
                <a:pos x="0" y="161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48" name="Freeform 32"/>
          <p:cNvSpPr>
            <a:spLocks/>
          </p:cNvSpPr>
          <p:nvPr/>
        </p:nvSpPr>
        <p:spPr bwMode="auto">
          <a:xfrm>
            <a:off x="7240588" y="2689225"/>
            <a:ext cx="317500" cy="258763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199" y="0"/>
              </a:cxn>
              <a:cxn ang="0">
                <a:pos x="199" y="162"/>
              </a:cxn>
              <a:cxn ang="0">
                <a:pos x="0" y="162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49" name="Freeform 33"/>
          <p:cNvSpPr>
            <a:spLocks/>
          </p:cNvSpPr>
          <p:nvPr/>
        </p:nvSpPr>
        <p:spPr bwMode="auto">
          <a:xfrm>
            <a:off x="4859338" y="3459163"/>
            <a:ext cx="320675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1" y="0"/>
              </a:cxn>
              <a:cxn ang="0">
                <a:pos x="201" y="162"/>
              </a:cxn>
              <a:cxn ang="0">
                <a:pos x="0" y="162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50" name="Freeform 34"/>
          <p:cNvSpPr>
            <a:spLocks/>
          </p:cNvSpPr>
          <p:nvPr/>
        </p:nvSpPr>
        <p:spPr bwMode="auto">
          <a:xfrm>
            <a:off x="4859338" y="3716338"/>
            <a:ext cx="320675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1" y="0"/>
              </a:cxn>
              <a:cxn ang="0">
                <a:pos x="201" y="161"/>
              </a:cxn>
              <a:cxn ang="0">
                <a:pos x="0" y="161"/>
              </a:cxn>
            </a:cxnLst>
            <a:rect l="0" t="0" r="r" b="b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51" name="Freeform 35"/>
          <p:cNvSpPr>
            <a:spLocks/>
          </p:cNvSpPr>
          <p:nvPr/>
        </p:nvSpPr>
        <p:spPr bwMode="auto">
          <a:xfrm>
            <a:off x="4859338" y="3971925"/>
            <a:ext cx="320675" cy="258763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1" y="0"/>
              </a:cxn>
              <a:cxn ang="0">
                <a:pos x="201" y="162"/>
              </a:cxn>
              <a:cxn ang="0">
                <a:pos x="0" y="162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52" name="Freeform 36"/>
          <p:cNvSpPr>
            <a:spLocks/>
          </p:cNvSpPr>
          <p:nvPr/>
        </p:nvSpPr>
        <p:spPr bwMode="auto">
          <a:xfrm>
            <a:off x="6762750" y="3201988"/>
            <a:ext cx="320675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1" y="0"/>
              </a:cxn>
              <a:cxn ang="0">
                <a:pos x="201" y="162"/>
              </a:cxn>
              <a:cxn ang="0">
                <a:pos x="0" y="162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53" name="Freeform 37"/>
          <p:cNvSpPr>
            <a:spLocks/>
          </p:cNvSpPr>
          <p:nvPr/>
        </p:nvSpPr>
        <p:spPr bwMode="auto">
          <a:xfrm>
            <a:off x="6762750" y="3459163"/>
            <a:ext cx="320675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1" y="0"/>
              </a:cxn>
              <a:cxn ang="0">
                <a:pos x="201" y="162"/>
              </a:cxn>
              <a:cxn ang="0">
                <a:pos x="0" y="162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54" name="Freeform 38"/>
          <p:cNvSpPr>
            <a:spLocks/>
          </p:cNvSpPr>
          <p:nvPr/>
        </p:nvSpPr>
        <p:spPr bwMode="auto">
          <a:xfrm>
            <a:off x="6762750" y="3716338"/>
            <a:ext cx="320675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1" y="0"/>
              </a:cxn>
              <a:cxn ang="0">
                <a:pos x="201" y="161"/>
              </a:cxn>
              <a:cxn ang="0">
                <a:pos x="0" y="161"/>
              </a:cxn>
            </a:cxnLst>
            <a:rect l="0" t="0" r="r" b="b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55" name="Freeform 39"/>
          <p:cNvSpPr>
            <a:spLocks/>
          </p:cNvSpPr>
          <p:nvPr/>
        </p:nvSpPr>
        <p:spPr bwMode="auto">
          <a:xfrm>
            <a:off x="6762750" y="3971925"/>
            <a:ext cx="320675" cy="258763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1" y="0"/>
              </a:cxn>
              <a:cxn ang="0">
                <a:pos x="201" y="162"/>
              </a:cxn>
              <a:cxn ang="0">
                <a:pos x="0" y="162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56" name="Freeform 40"/>
          <p:cNvSpPr>
            <a:spLocks/>
          </p:cNvSpPr>
          <p:nvPr/>
        </p:nvSpPr>
        <p:spPr bwMode="auto">
          <a:xfrm>
            <a:off x="5811838" y="4486275"/>
            <a:ext cx="319087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0" y="0"/>
              </a:cxn>
              <a:cxn ang="0">
                <a:pos x="200" y="161"/>
              </a:cxn>
              <a:cxn ang="0">
                <a:pos x="0" y="161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57" name="Freeform 41"/>
          <p:cNvSpPr>
            <a:spLocks/>
          </p:cNvSpPr>
          <p:nvPr/>
        </p:nvSpPr>
        <p:spPr bwMode="auto">
          <a:xfrm>
            <a:off x="5811838" y="4741863"/>
            <a:ext cx="319087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58" name="Freeform 42"/>
          <p:cNvSpPr>
            <a:spLocks/>
          </p:cNvSpPr>
          <p:nvPr/>
        </p:nvSpPr>
        <p:spPr bwMode="auto">
          <a:xfrm>
            <a:off x="5811838" y="4999038"/>
            <a:ext cx="319087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59" name="Freeform 43"/>
          <p:cNvSpPr>
            <a:spLocks/>
          </p:cNvSpPr>
          <p:nvPr/>
        </p:nvSpPr>
        <p:spPr bwMode="auto">
          <a:xfrm>
            <a:off x="5811838" y="5256213"/>
            <a:ext cx="319087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0" y="0"/>
              </a:cxn>
              <a:cxn ang="0">
                <a:pos x="200" y="161"/>
              </a:cxn>
              <a:cxn ang="0">
                <a:pos x="0" y="161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60" name="Freeform 44"/>
          <p:cNvSpPr>
            <a:spLocks/>
          </p:cNvSpPr>
          <p:nvPr/>
        </p:nvSpPr>
        <p:spPr bwMode="auto">
          <a:xfrm>
            <a:off x="5811838" y="5511800"/>
            <a:ext cx="319087" cy="258763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61" name="Freeform 45"/>
          <p:cNvSpPr>
            <a:spLocks/>
          </p:cNvSpPr>
          <p:nvPr/>
        </p:nvSpPr>
        <p:spPr bwMode="auto">
          <a:xfrm>
            <a:off x="5811838" y="5768975"/>
            <a:ext cx="319087" cy="258763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62" name="Freeform 46"/>
          <p:cNvSpPr>
            <a:spLocks/>
          </p:cNvSpPr>
          <p:nvPr/>
        </p:nvSpPr>
        <p:spPr bwMode="auto">
          <a:xfrm>
            <a:off x="5811838" y="6026150"/>
            <a:ext cx="319087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200" y="0"/>
              </a:cxn>
              <a:cxn ang="0">
                <a:pos x="200" y="161"/>
              </a:cxn>
              <a:cxn ang="0">
                <a:pos x="0" y="161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63" name="Freeform 47"/>
          <p:cNvSpPr>
            <a:spLocks/>
          </p:cNvSpPr>
          <p:nvPr/>
        </p:nvSpPr>
        <p:spPr bwMode="auto">
          <a:xfrm>
            <a:off x="5811838" y="6281738"/>
            <a:ext cx="319087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64" name="Rectangle 48"/>
          <p:cNvSpPr>
            <a:spLocks noChangeArrowheads="1"/>
          </p:cNvSpPr>
          <p:nvPr/>
        </p:nvSpPr>
        <p:spPr bwMode="auto">
          <a:xfrm>
            <a:off x="5826125" y="6280150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9265" name="Freeform 49"/>
          <p:cNvSpPr>
            <a:spLocks/>
          </p:cNvSpPr>
          <p:nvPr/>
        </p:nvSpPr>
        <p:spPr bwMode="auto">
          <a:xfrm>
            <a:off x="4621213" y="1404938"/>
            <a:ext cx="319087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66" name="Freeform 50"/>
          <p:cNvSpPr>
            <a:spLocks/>
          </p:cNvSpPr>
          <p:nvPr/>
        </p:nvSpPr>
        <p:spPr bwMode="auto">
          <a:xfrm>
            <a:off x="5097463" y="1404938"/>
            <a:ext cx="319087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5573713" y="1404938"/>
            <a:ext cx="319087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6049963" y="1404938"/>
            <a:ext cx="319087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69" name="Freeform 53"/>
          <p:cNvSpPr>
            <a:spLocks/>
          </p:cNvSpPr>
          <p:nvPr/>
        </p:nvSpPr>
        <p:spPr bwMode="auto">
          <a:xfrm>
            <a:off x="6526213" y="1404938"/>
            <a:ext cx="317500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199" y="0"/>
              </a:cxn>
              <a:cxn ang="0">
                <a:pos x="199" y="162"/>
              </a:cxn>
              <a:cxn ang="0">
                <a:pos x="0" y="162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70" name="Freeform 54"/>
          <p:cNvSpPr>
            <a:spLocks/>
          </p:cNvSpPr>
          <p:nvPr/>
        </p:nvSpPr>
        <p:spPr bwMode="auto">
          <a:xfrm>
            <a:off x="7002463" y="1404938"/>
            <a:ext cx="317500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199" y="0"/>
              </a:cxn>
              <a:cxn ang="0">
                <a:pos x="199" y="162"/>
              </a:cxn>
              <a:cxn ang="0">
                <a:pos x="0" y="162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71" name="Freeform 55"/>
          <p:cNvSpPr>
            <a:spLocks/>
          </p:cNvSpPr>
          <p:nvPr/>
        </p:nvSpPr>
        <p:spPr bwMode="auto">
          <a:xfrm>
            <a:off x="7477125" y="1404938"/>
            <a:ext cx="319088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0" y="0"/>
              </a:cxn>
              <a:cxn ang="0">
                <a:pos x="200" y="162"/>
              </a:cxn>
              <a:cxn ang="0">
                <a:pos x="0" y="162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72" name="Freeform 56"/>
          <p:cNvSpPr>
            <a:spLocks/>
          </p:cNvSpPr>
          <p:nvPr/>
        </p:nvSpPr>
        <p:spPr bwMode="auto">
          <a:xfrm>
            <a:off x="4146550" y="1404938"/>
            <a:ext cx="317500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199" y="0"/>
              </a:cxn>
              <a:cxn ang="0">
                <a:pos x="199" y="162"/>
              </a:cxn>
              <a:cxn ang="0">
                <a:pos x="0" y="162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73" name="Rectangle 57"/>
          <p:cNvSpPr>
            <a:spLocks noChangeArrowheads="1"/>
          </p:cNvSpPr>
          <p:nvPr/>
        </p:nvSpPr>
        <p:spPr bwMode="auto">
          <a:xfrm>
            <a:off x="4108450" y="141446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3,4</a:t>
            </a:r>
          </a:p>
        </p:txBody>
      </p:sp>
      <p:sp>
        <p:nvSpPr>
          <p:cNvPr id="9274" name="Rectangle 58"/>
          <p:cNvSpPr>
            <a:spLocks noChangeArrowheads="1"/>
          </p:cNvSpPr>
          <p:nvPr/>
        </p:nvSpPr>
        <p:spPr bwMode="auto">
          <a:xfrm>
            <a:off x="4575175" y="1403350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6,2</a:t>
            </a:r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5051425" y="141446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9,4</a:t>
            </a:r>
          </a:p>
        </p:txBody>
      </p:sp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5527675" y="141446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8,7</a:t>
            </a:r>
          </a:p>
        </p:txBody>
      </p:sp>
      <p:sp>
        <p:nvSpPr>
          <p:cNvPr id="9277" name="Rectangle 61"/>
          <p:cNvSpPr>
            <a:spLocks noChangeArrowheads="1"/>
          </p:cNvSpPr>
          <p:nvPr/>
        </p:nvSpPr>
        <p:spPr bwMode="auto">
          <a:xfrm>
            <a:off x="6003925" y="141446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5,6</a:t>
            </a:r>
          </a:p>
        </p:txBody>
      </p:sp>
      <p:sp>
        <p:nvSpPr>
          <p:cNvPr id="9278" name="Rectangle 62"/>
          <p:cNvSpPr>
            <a:spLocks noChangeArrowheads="1"/>
          </p:cNvSpPr>
          <p:nvPr/>
        </p:nvSpPr>
        <p:spPr bwMode="auto">
          <a:xfrm>
            <a:off x="6480175" y="141446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3,1</a:t>
            </a:r>
          </a:p>
        </p:txBody>
      </p:sp>
      <p:sp>
        <p:nvSpPr>
          <p:cNvPr id="9279" name="Rectangle 63"/>
          <p:cNvSpPr>
            <a:spLocks noChangeArrowheads="1"/>
          </p:cNvSpPr>
          <p:nvPr/>
        </p:nvSpPr>
        <p:spPr bwMode="auto">
          <a:xfrm>
            <a:off x="7026275" y="1403350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280" name="Rectangle 64"/>
          <p:cNvSpPr>
            <a:spLocks noChangeArrowheads="1"/>
          </p:cNvSpPr>
          <p:nvPr/>
        </p:nvSpPr>
        <p:spPr bwMode="auto">
          <a:xfrm>
            <a:off x="4098925" y="192881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3,4</a:t>
            </a:r>
          </a:p>
        </p:txBody>
      </p:sp>
      <p:sp>
        <p:nvSpPr>
          <p:cNvPr id="9281" name="Rectangle 65"/>
          <p:cNvSpPr>
            <a:spLocks noChangeArrowheads="1"/>
          </p:cNvSpPr>
          <p:nvPr/>
        </p:nvSpPr>
        <p:spPr bwMode="auto">
          <a:xfrm>
            <a:off x="6003925" y="192881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5,6</a:t>
            </a:r>
          </a:p>
        </p:txBody>
      </p:sp>
      <p:sp>
        <p:nvSpPr>
          <p:cNvPr id="9282" name="Rectangle 66"/>
          <p:cNvSpPr>
            <a:spLocks noChangeArrowheads="1"/>
          </p:cNvSpPr>
          <p:nvPr/>
        </p:nvSpPr>
        <p:spPr bwMode="auto">
          <a:xfrm>
            <a:off x="4575175" y="192881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2,6</a:t>
            </a:r>
          </a:p>
        </p:txBody>
      </p:sp>
      <p:sp>
        <p:nvSpPr>
          <p:cNvPr id="9283" name="Rectangle 67"/>
          <p:cNvSpPr>
            <a:spLocks noChangeArrowheads="1"/>
          </p:cNvSpPr>
          <p:nvPr/>
        </p:nvSpPr>
        <p:spPr bwMode="auto">
          <a:xfrm>
            <a:off x="5051425" y="192881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4,9</a:t>
            </a:r>
          </a:p>
        </p:txBody>
      </p:sp>
      <p:sp>
        <p:nvSpPr>
          <p:cNvPr id="9284" name="Rectangle 68"/>
          <p:cNvSpPr>
            <a:spLocks noChangeArrowheads="1"/>
          </p:cNvSpPr>
          <p:nvPr/>
        </p:nvSpPr>
        <p:spPr bwMode="auto">
          <a:xfrm>
            <a:off x="5537200" y="192881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7,8</a:t>
            </a:r>
          </a:p>
        </p:txBody>
      </p:sp>
      <p:sp>
        <p:nvSpPr>
          <p:cNvPr id="9285" name="Rectangle 69"/>
          <p:cNvSpPr>
            <a:spLocks noChangeArrowheads="1"/>
          </p:cNvSpPr>
          <p:nvPr/>
        </p:nvSpPr>
        <p:spPr bwMode="auto">
          <a:xfrm>
            <a:off x="6470650" y="191611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1,3</a:t>
            </a:r>
          </a:p>
        </p:txBody>
      </p:sp>
      <p:sp>
        <p:nvSpPr>
          <p:cNvPr id="9286" name="Rectangle 70"/>
          <p:cNvSpPr>
            <a:spLocks noChangeArrowheads="1"/>
          </p:cNvSpPr>
          <p:nvPr/>
        </p:nvSpPr>
        <p:spPr bwMode="auto">
          <a:xfrm>
            <a:off x="7015163" y="1916113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287" name="Rectangle 71"/>
          <p:cNvSpPr>
            <a:spLocks noChangeArrowheads="1"/>
          </p:cNvSpPr>
          <p:nvPr/>
        </p:nvSpPr>
        <p:spPr bwMode="auto">
          <a:xfrm>
            <a:off x="4327525" y="2451100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2,3</a:t>
            </a:r>
          </a:p>
        </p:txBody>
      </p:sp>
      <p:sp>
        <p:nvSpPr>
          <p:cNvPr id="9288" name="Rectangle 72"/>
          <p:cNvSpPr>
            <a:spLocks noChangeArrowheads="1"/>
          </p:cNvSpPr>
          <p:nvPr/>
        </p:nvSpPr>
        <p:spPr bwMode="auto">
          <a:xfrm>
            <a:off x="4337050" y="269716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4,6</a:t>
            </a:r>
          </a:p>
        </p:txBody>
      </p:sp>
      <p:sp>
        <p:nvSpPr>
          <p:cNvPr id="9289" name="Rectangle 73"/>
          <p:cNvSpPr>
            <a:spLocks noChangeArrowheads="1"/>
          </p:cNvSpPr>
          <p:nvPr/>
        </p:nvSpPr>
        <p:spPr bwMode="auto">
          <a:xfrm>
            <a:off x="5289550" y="239871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4,7</a:t>
            </a:r>
          </a:p>
        </p:txBody>
      </p:sp>
      <p:sp>
        <p:nvSpPr>
          <p:cNvPr id="9290" name="Rectangle 74"/>
          <p:cNvSpPr>
            <a:spLocks noChangeArrowheads="1"/>
          </p:cNvSpPr>
          <p:nvPr/>
        </p:nvSpPr>
        <p:spPr bwMode="auto">
          <a:xfrm>
            <a:off x="5280025" y="266541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8,9</a:t>
            </a:r>
          </a:p>
        </p:txBody>
      </p:sp>
      <p:sp>
        <p:nvSpPr>
          <p:cNvPr id="9291" name="Rectangle 75"/>
          <p:cNvSpPr>
            <a:spLocks noChangeArrowheads="1"/>
          </p:cNvSpPr>
          <p:nvPr/>
        </p:nvSpPr>
        <p:spPr bwMode="auto">
          <a:xfrm>
            <a:off x="6262688" y="2419350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1,3</a:t>
            </a:r>
          </a:p>
        </p:txBody>
      </p:sp>
      <p:sp>
        <p:nvSpPr>
          <p:cNvPr id="9292" name="Rectangle 76"/>
          <p:cNvSpPr>
            <a:spLocks noChangeArrowheads="1"/>
          </p:cNvSpPr>
          <p:nvPr/>
        </p:nvSpPr>
        <p:spPr bwMode="auto">
          <a:xfrm>
            <a:off x="6251575" y="266541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5,6</a:t>
            </a:r>
          </a:p>
        </p:txBody>
      </p:sp>
      <p:sp>
        <p:nvSpPr>
          <p:cNvPr id="9293" name="Rectangle 77"/>
          <p:cNvSpPr>
            <a:spLocks noChangeArrowheads="1"/>
          </p:cNvSpPr>
          <p:nvPr/>
        </p:nvSpPr>
        <p:spPr bwMode="auto">
          <a:xfrm>
            <a:off x="7253288" y="2665413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294" name="Rectangle 78"/>
          <p:cNvSpPr>
            <a:spLocks noChangeArrowheads="1"/>
          </p:cNvSpPr>
          <p:nvPr/>
        </p:nvSpPr>
        <p:spPr bwMode="auto">
          <a:xfrm>
            <a:off x="4813300" y="3209925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2,3</a:t>
            </a:r>
          </a:p>
        </p:txBody>
      </p:sp>
      <p:sp>
        <p:nvSpPr>
          <p:cNvPr id="9295" name="Rectangle 79"/>
          <p:cNvSpPr>
            <a:spLocks noChangeArrowheads="1"/>
          </p:cNvSpPr>
          <p:nvPr/>
        </p:nvSpPr>
        <p:spPr bwMode="auto">
          <a:xfrm>
            <a:off x="4813300" y="347821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4,4</a:t>
            </a:r>
          </a:p>
        </p:txBody>
      </p:sp>
      <p:sp>
        <p:nvSpPr>
          <p:cNvPr id="9296" name="Rectangle 80"/>
          <p:cNvSpPr>
            <a:spLocks noChangeArrowheads="1"/>
          </p:cNvSpPr>
          <p:nvPr/>
        </p:nvSpPr>
        <p:spPr bwMode="auto">
          <a:xfrm>
            <a:off x="4822825" y="3724275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6,7</a:t>
            </a:r>
          </a:p>
        </p:txBody>
      </p:sp>
      <p:sp>
        <p:nvSpPr>
          <p:cNvPr id="9297" name="Rectangle 81"/>
          <p:cNvSpPr>
            <a:spLocks noChangeArrowheads="1"/>
          </p:cNvSpPr>
          <p:nvPr/>
        </p:nvSpPr>
        <p:spPr bwMode="auto">
          <a:xfrm>
            <a:off x="4813300" y="3990975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8,9</a:t>
            </a:r>
          </a:p>
        </p:txBody>
      </p:sp>
      <p:sp>
        <p:nvSpPr>
          <p:cNvPr id="9298" name="Rectangle 82"/>
          <p:cNvSpPr>
            <a:spLocks noChangeArrowheads="1"/>
          </p:cNvSpPr>
          <p:nvPr/>
        </p:nvSpPr>
        <p:spPr bwMode="auto">
          <a:xfrm>
            <a:off x="6719888" y="3478213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1,2</a:t>
            </a:r>
          </a:p>
        </p:txBody>
      </p:sp>
      <p:sp>
        <p:nvSpPr>
          <p:cNvPr id="9299" name="Rectangle 83"/>
          <p:cNvSpPr>
            <a:spLocks noChangeArrowheads="1"/>
          </p:cNvSpPr>
          <p:nvPr/>
        </p:nvSpPr>
        <p:spPr bwMode="auto">
          <a:xfrm>
            <a:off x="6719888" y="3724275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3,5</a:t>
            </a:r>
          </a:p>
        </p:txBody>
      </p:sp>
      <p:sp>
        <p:nvSpPr>
          <p:cNvPr id="9300" name="Rectangle 84"/>
          <p:cNvSpPr>
            <a:spLocks noChangeArrowheads="1"/>
          </p:cNvSpPr>
          <p:nvPr/>
        </p:nvSpPr>
        <p:spPr bwMode="auto">
          <a:xfrm>
            <a:off x="6799263" y="3959225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301" name="Rectangle 85"/>
          <p:cNvSpPr>
            <a:spLocks noChangeArrowheads="1"/>
          </p:cNvSpPr>
          <p:nvPr/>
        </p:nvSpPr>
        <p:spPr bwMode="auto">
          <a:xfrm>
            <a:off x="5765800" y="4749800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1,2</a:t>
            </a:r>
          </a:p>
        </p:txBody>
      </p:sp>
      <p:sp>
        <p:nvSpPr>
          <p:cNvPr id="9302" name="Rectangle 86"/>
          <p:cNvSpPr>
            <a:spLocks noChangeArrowheads="1"/>
          </p:cNvSpPr>
          <p:nvPr/>
        </p:nvSpPr>
        <p:spPr bwMode="auto">
          <a:xfrm>
            <a:off x="5765800" y="4997450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2,3</a:t>
            </a:r>
          </a:p>
        </p:txBody>
      </p:sp>
      <p:sp>
        <p:nvSpPr>
          <p:cNvPr id="9303" name="Rectangle 87"/>
          <p:cNvSpPr>
            <a:spLocks noChangeArrowheads="1"/>
          </p:cNvSpPr>
          <p:nvPr/>
        </p:nvSpPr>
        <p:spPr bwMode="auto">
          <a:xfrm>
            <a:off x="5765800" y="5253038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3,4</a:t>
            </a:r>
          </a:p>
        </p:txBody>
      </p:sp>
      <p:sp>
        <p:nvSpPr>
          <p:cNvPr id="9304" name="Rectangle 88"/>
          <p:cNvSpPr>
            <a:spLocks noChangeArrowheads="1"/>
          </p:cNvSpPr>
          <p:nvPr/>
        </p:nvSpPr>
        <p:spPr bwMode="auto">
          <a:xfrm>
            <a:off x="5765800" y="5521325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4,5</a:t>
            </a:r>
          </a:p>
        </p:txBody>
      </p:sp>
      <p:sp>
        <p:nvSpPr>
          <p:cNvPr id="9305" name="Rectangle 89"/>
          <p:cNvSpPr>
            <a:spLocks noChangeArrowheads="1"/>
          </p:cNvSpPr>
          <p:nvPr/>
        </p:nvSpPr>
        <p:spPr bwMode="auto">
          <a:xfrm>
            <a:off x="5765800" y="5767388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6,6</a:t>
            </a:r>
          </a:p>
        </p:txBody>
      </p:sp>
      <p:sp>
        <p:nvSpPr>
          <p:cNvPr id="9306" name="Rectangle 90"/>
          <p:cNvSpPr>
            <a:spLocks noChangeArrowheads="1"/>
          </p:cNvSpPr>
          <p:nvPr/>
        </p:nvSpPr>
        <p:spPr bwMode="auto">
          <a:xfrm>
            <a:off x="5765800" y="6022975"/>
            <a:ext cx="428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7,8</a:t>
            </a:r>
          </a:p>
        </p:txBody>
      </p:sp>
      <p:sp>
        <p:nvSpPr>
          <p:cNvPr id="9307" name="Freeform 91"/>
          <p:cNvSpPr>
            <a:spLocks/>
          </p:cNvSpPr>
          <p:nvPr/>
        </p:nvSpPr>
        <p:spPr bwMode="auto">
          <a:xfrm>
            <a:off x="4859338" y="3209925"/>
            <a:ext cx="320675" cy="258763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01" y="0"/>
              </a:cxn>
              <a:cxn ang="0">
                <a:pos x="201" y="162"/>
              </a:cxn>
              <a:cxn ang="0">
                <a:pos x="0" y="162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08" name="Line 92"/>
          <p:cNvSpPr>
            <a:spLocks noChangeShapeType="1"/>
          </p:cNvSpPr>
          <p:nvPr/>
        </p:nvSpPr>
        <p:spPr bwMode="auto">
          <a:xfrm>
            <a:off x="4038600" y="1828800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09" name="Line 93"/>
          <p:cNvSpPr>
            <a:spLocks noChangeShapeType="1"/>
          </p:cNvSpPr>
          <p:nvPr/>
        </p:nvSpPr>
        <p:spPr bwMode="auto">
          <a:xfrm>
            <a:off x="4038600" y="2286000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10" name="Line 94"/>
          <p:cNvSpPr>
            <a:spLocks noChangeShapeType="1"/>
          </p:cNvSpPr>
          <p:nvPr/>
        </p:nvSpPr>
        <p:spPr bwMode="auto">
          <a:xfrm>
            <a:off x="4110038" y="3048000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11" name="Line 95"/>
          <p:cNvSpPr>
            <a:spLocks noChangeShapeType="1"/>
          </p:cNvSpPr>
          <p:nvPr/>
        </p:nvSpPr>
        <p:spPr bwMode="auto">
          <a:xfrm>
            <a:off x="4110038" y="4343400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>
            <a:off x="4321175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13" name="Line 97"/>
          <p:cNvSpPr>
            <a:spLocks noChangeShapeType="1"/>
          </p:cNvSpPr>
          <p:nvPr/>
        </p:nvSpPr>
        <p:spPr bwMode="auto">
          <a:xfrm>
            <a:off x="4745038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14" name="Line 98"/>
          <p:cNvSpPr>
            <a:spLocks noChangeShapeType="1"/>
          </p:cNvSpPr>
          <p:nvPr/>
        </p:nvSpPr>
        <p:spPr bwMode="auto">
          <a:xfrm>
            <a:off x="5240338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15" name="Line 99"/>
          <p:cNvSpPr>
            <a:spLocks noChangeShapeType="1"/>
          </p:cNvSpPr>
          <p:nvPr/>
        </p:nvSpPr>
        <p:spPr bwMode="auto">
          <a:xfrm>
            <a:off x="5734050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16" name="Line 100"/>
          <p:cNvSpPr>
            <a:spLocks noChangeShapeType="1"/>
          </p:cNvSpPr>
          <p:nvPr/>
        </p:nvSpPr>
        <p:spPr bwMode="auto">
          <a:xfrm>
            <a:off x="6229350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17" name="Line 101"/>
          <p:cNvSpPr>
            <a:spLocks noChangeShapeType="1"/>
          </p:cNvSpPr>
          <p:nvPr/>
        </p:nvSpPr>
        <p:spPr bwMode="auto">
          <a:xfrm>
            <a:off x="6653213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18" name="Line 102"/>
          <p:cNvSpPr>
            <a:spLocks noChangeShapeType="1"/>
          </p:cNvSpPr>
          <p:nvPr/>
        </p:nvSpPr>
        <p:spPr bwMode="auto">
          <a:xfrm>
            <a:off x="7146925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19" name="Line 103"/>
          <p:cNvSpPr>
            <a:spLocks noChangeShapeType="1"/>
          </p:cNvSpPr>
          <p:nvPr/>
        </p:nvSpPr>
        <p:spPr bwMode="auto">
          <a:xfrm>
            <a:off x="7642225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0" name="Line 104"/>
          <p:cNvSpPr>
            <a:spLocks noChangeShapeType="1"/>
          </p:cNvSpPr>
          <p:nvPr/>
        </p:nvSpPr>
        <p:spPr bwMode="auto">
          <a:xfrm>
            <a:off x="4251325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1" name="Line 105"/>
          <p:cNvSpPr>
            <a:spLocks noChangeShapeType="1"/>
          </p:cNvSpPr>
          <p:nvPr/>
        </p:nvSpPr>
        <p:spPr bwMode="auto">
          <a:xfrm flipH="1">
            <a:off x="4533900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2" name="Line 106"/>
          <p:cNvSpPr>
            <a:spLocks noChangeShapeType="1"/>
          </p:cNvSpPr>
          <p:nvPr/>
        </p:nvSpPr>
        <p:spPr bwMode="auto">
          <a:xfrm>
            <a:off x="5240338" y="2209800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3" name="Line 107"/>
          <p:cNvSpPr>
            <a:spLocks noChangeShapeType="1"/>
          </p:cNvSpPr>
          <p:nvPr/>
        </p:nvSpPr>
        <p:spPr bwMode="auto">
          <a:xfrm flipH="1">
            <a:off x="5522913" y="2209800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4" name="Line 108"/>
          <p:cNvSpPr>
            <a:spLocks noChangeShapeType="1"/>
          </p:cNvSpPr>
          <p:nvPr/>
        </p:nvSpPr>
        <p:spPr bwMode="auto">
          <a:xfrm>
            <a:off x="6229350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5" name="Line 109"/>
          <p:cNvSpPr>
            <a:spLocks noChangeShapeType="1"/>
          </p:cNvSpPr>
          <p:nvPr/>
        </p:nvSpPr>
        <p:spPr bwMode="auto">
          <a:xfrm flipH="1">
            <a:off x="6511925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6" name="Line 110"/>
          <p:cNvSpPr>
            <a:spLocks noChangeShapeType="1"/>
          </p:cNvSpPr>
          <p:nvPr/>
        </p:nvSpPr>
        <p:spPr bwMode="auto">
          <a:xfrm>
            <a:off x="7146925" y="2209800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7" name="Line 111"/>
          <p:cNvSpPr>
            <a:spLocks noChangeShapeType="1"/>
          </p:cNvSpPr>
          <p:nvPr/>
        </p:nvSpPr>
        <p:spPr bwMode="auto">
          <a:xfrm flipH="1">
            <a:off x="7429500" y="2209800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8" name="Line 112"/>
          <p:cNvSpPr>
            <a:spLocks noChangeShapeType="1"/>
          </p:cNvSpPr>
          <p:nvPr/>
        </p:nvSpPr>
        <p:spPr bwMode="auto">
          <a:xfrm>
            <a:off x="4533900" y="2971800"/>
            <a:ext cx="4238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9" name="Line 113"/>
          <p:cNvSpPr>
            <a:spLocks noChangeShapeType="1"/>
          </p:cNvSpPr>
          <p:nvPr/>
        </p:nvSpPr>
        <p:spPr bwMode="auto">
          <a:xfrm flipH="1">
            <a:off x="5099050" y="2971800"/>
            <a:ext cx="3524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30" name="Line 114"/>
          <p:cNvSpPr>
            <a:spLocks noChangeShapeType="1"/>
          </p:cNvSpPr>
          <p:nvPr/>
        </p:nvSpPr>
        <p:spPr bwMode="auto">
          <a:xfrm>
            <a:off x="6440488" y="2971800"/>
            <a:ext cx="42386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31" name="Line 115"/>
          <p:cNvSpPr>
            <a:spLocks noChangeShapeType="1"/>
          </p:cNvSpPr>
          <p:nvPr/>
        </p:nvSpPr>
        <p:spPr bwMode="auto">
          <a:xfrm flipH="1">
            <a:off x="7005638" y="2971800"/>
            <a:ext cx="35401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32" name="Line 116"/>
          <p:cNvSpPr>
            <a:spLocks noChangeShapeType="1"/>
          </p:cNvSpPr>
          <p:nvPr/>
        </p:nvSpPr>
        <p:spPr bwMode="auto">
          <a:xfrm>
            <a:off x="5027613" y="4267200"/>
            <a:ext cx="847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33" name="Line 117"/>
          <p:cNvSpPr>
            <a:spLocks noChangeShapeType="1"/>
          </p:cNvSpPr>
          <p:nvPr/>
        </p:nvSpPr>
        <p:spPr bwMode="auto">
          <a:xfrm flipH="1">
            <a:off x="6016625" y="4267200"/>
            <a:ext cx="9191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34" name="Line 118"/>
          <p:cNvSpPr>
            <a:spLocks noChangeShapeType="1"/>
          </p:cNvSpPr>
          <p:nvPr/>
        </p:nvSpPr>
        <p:spPr bwMode="auto">
          <a:xfrm>
            <a:off x="4038600" y="1219200"/>
            <a:ext cx="0" cy="548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48191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General External Merge Sort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84350"/>
            <a:ext cx="8610600" cy="4114800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To sort a file with </a:t>
            </a:r>
            <a:r>
              <a:rPr lang="en-US" sz="2800" i="1" dirty="0"/>
              <a:t>N</a:t>
            </a:r>
            <a:r>
              <a:rPr lang="en-US" sz="2800" dirty="0"/>
              <a:t> pages using </a:t>
            </a:r>
            <a:r>
              <a:rPr lang="en-US" sz="2800" i="1" dirty="0"/>
              <a:t>B</a:t>
            </a:r>
            <a:r>
              <a:rPr lang="en-US" sz="2800" dirty="0"/>
              <a:t> buffer pages:</a:t>
            </a:r>
          </a:p>
          <a:p>
            <a:pPr lvl="1">
              <a:buSzPct val="75000"/>
            </a:pPr>
            <a:r>
              <a:rPr lang="en-US" sz="2400" dirty="0">
                <a:solidFill>
                  <a:srgbClr val="00B050"/>
                </a:solidFill>
              </a:rPr>
              <a:t>Pass 0: use </a:t>
            </a:r>
            <a:r>
              <a:rPr lang="en-US" sz="2400" i="1" dirty="0">
                <a:solidFill>
                  <a:srgbClr val="00B050"/>
                </a:solidFill>
              </a:rPr>
              <a:t>B </a:t>
            </a:r>
            <a:r>
              <a:rPr lang="en-US" sz="2400" dirty="0">
                <a:solidFill>
                  <a:srgbClr val="00B050"/>
                </a:solidFill>
              </a:rPr>
              <a:t>buffer pages.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Produce              sorted runs of</a:t>
            </a:r>
            <a:r>
              <a:rPr lang="en-US" sz="2400" i="1" dirty="0"/>
              <a:t> B</a:t>
            </a:r>
            <a:r>
              <a:rPr lang="en-US" sz="2400" dirty="0"/>
              <a:t> pages each.</a:t>
            </a:r>
            <a:r>
              <a:rPr lang="en-US" sz="2400" i="1" dirty="0"/>
              <a:t> </a:t>
            </a:r>
            <a:endParaRPr lang="en-US" sz="2400" dirty="0"/>
          </a:p>
          <a:p>
            <a:pPr lvl="1">
              <a:buSzPct val="75000"/>
            </a:pPr>
            <a:r>
              <a:rPr lang="en-US" sz="2400" dirty="0">
                <a:solidFill>
                  <a:srgbClr val="00B050"/>
                </a:solidFill>
              </a:rPr>
              <a:t>Pass 2, …,  etc.: merge </a:t>
            </a:r>
            <a:r>
              <a:rPr lang="en-US" sz="2400" i="1" dirty="0">
                <a:solidFill>
                  <a:srgbClr val="00B050"/>
                </a:solidFill>
              </a:rPr>
              <a:t>B-1 </a:t>
            </a:r>
            <a:r>
              <a:rPr lang="en-US" sz="2400" dirty="0">
                <a:solidFill>
                  <a:srgbClr val="00B050"/>
                </a:solidFill>
              </a:rPr>
              <a:t>runs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</p:txBody>
      </p:sp>
      <p:graphicFrame>
        <p:nvGraphicFramePr>
          <p:cNvPr id="11270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399298"/>
              </p:ext>
            </p:extLst>
          </p:nvPr>
        </p:nvGraphicFramePr>
        <p:xfrm>
          <a:off x="6324600" y="2286000"/>
          <a:ext cx="190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2001600" imgH="723600" progId="Equation.3">
                  <p:embed/>
                </p:oleObj>
              </mc:Choice>
              <mc:Fallback>
                <p:oleObj name="Equation" r:id="rId4" imgW="2001600" imgH="723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86000"/>
                        <a:ext cx="1905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/>
        </p:nvSpPr>
        <p:spPr bwMode="auto">
          <a:xfrm>
            <a:off x="6837363" y="4097338"/>
            <a:ext cx="1393825" cy="254000"/>
          </a:xfrm>
          <a:custGeom>
            <a:avLst/>
            <a:gdLst/>
            <a:ahLst/>
            <a:cxnLst>
              <a:cxn ang="0">
                <a:pos x="877" y="81"/>
              </a:cxn>
              <a:cxn ang="0">
                <a:pos x="843" y="48"/>
              </a:cxn>
              <a:cxn ang="0">
                <a:pos x="749" y="24"/>
              </a:cxn>
              <a:cxn ang="0">
                <a:pos x="439" y="0"/>
              </a:cxn>
              <a:cxn ang="0">
                <a:pos x="129" y="24"/>
              </a:cxn>
              <a:cxn ang="0">
                <a:pos x="35" y="48"/>
              </a:cxn>
              <a:cxn ang="0">
                <a:pos x="0" y="81"/>
              </a:cxn>
              <a:cxn ang="0">
                <a:pos x="35" y="112"/>
              </a:cxn>
              <a:cxn ang="0">
                <a:pos x="129" y="136"/>
              </a:cxn>
              <a:cxn ang="0">
                <a:pos x="439" y="159"/>
              </a:cxn>
              <a:cxn ang="0">
                <a:pos x="749" y="136"/>
              </a:cxn>
              <a:cxn ang="0">
                <a:pos x="843" y="112"/>
              </a:cxn>
              <a:cxn ang="0">
                <a:pos x="877" y="81"/>
              </a:cxn>
            </a:cxnLst>
            <a:rect l="0" t="0" r="r" b="b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198563" y="4486275"/>
            <a:ext cx="1098550" cy="182563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0" y="0"/>
              </a:cxn>
              <a:cxn ang="0">
                <a:pos x="691" y="0"/>
              </a:cxn>
              <a:cxn ang="0">
                <a:pos x="691" y="114"/>
              </a:cxn>
              <a:cxn ang="0">
                <a:pos x="0" y="114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1198563" y="5486400"/>
            <a:ext cx="1128712" cy="166688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0" y="0"/>
              </a:cxn>
              <a:cxn ang="0">
                <a:pos x="710" y="0"/>
              </a:cxn>
              <a:cxn ang="0">
                <a:pos x="710" y="104"/>
              </a:cxn>
              <a:cxn ang="0">
                <a:pos x="0" y="104"/>
              </a:cxn>
            </a:cxnLst>
            <a:rect l="0" t="0" r="r" b="b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1052513" y="4132263"/>
            <a:ext cx="1387475" cy="265112"/>
          </a:xfrm>
          <a:custGeom>
            <a:avLst/>
            <a:gdLst/>
            <a:ahLst/>
            <a:cxnLst>
              <a:cxn ang="0">
                <a:pos x="873" y="84"/>
              </a:cxn>
              <a:cxn ang="0">
                <a:pos x="839" y="51"/>
              </a:cxn>
              <a:cxn ang="0">
                <a:pos x="745" y="24"/>
              </a:cxn>
              <a:cxn ang="0">
                <a:pos x="437" y="0"/>
              </a:cxn>
              <a:cxn ang="0">
                <a:pos x="128" y="24"/>
              </a:cxn>
              <a:cxn ang="0">
                <a:pos x="34" y="51"/>
              </a:cxn>
              <a:cxn ang="0">
                <a:pos x="0" y="84"/>
              </a:cxn>
              <a:cxn ang="0">
                <a:pos x="34" y="115"/>
              </a:cxn>
              <a:cxn ang="0">
                <a:pos x="128" y="142"/>
              </a:cxn>
              <a:cxn ang="0">
                <a:pos x="437" y="166"/>
              </a:cxn>
              <a:cxn ang="0">
                <a:pos x="745" y="142"/>
              </a:cxn>
              <a:cxn ang="0">
                <a:pos x="839" y="115"/>
              </a:cxn>
              <a:cxn ang="0">
                <a:pos x="873" y="84"/>
              </a:cxn>
            </a:cxnLst>
            <a:rect l="0" t="0" r="r" b="b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327400" y="6070600"/>
            <a:ext cx="30654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 b="1" dirty="0">
                <a:latin typeface="Bookman Old Style" pitchFamily="18" charset="0"/>
              </a:rPr>
              <a:t>B Main memory buffers</a:t>
            </a:r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6953250" y="4572000"/>
            <a:ext cx="1119188" cy="157163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0" y="0"/>
              </a:cxn>
              <a:cxn ang="0">
                <a:pos x="704" y="0"/>
              </a:cxn>
              <a:cxn ang="0">
                <a:pos x="704" y="98"/>
              </a:cxn>
              <a:cxn ang="0">
                <a:pos x="0" y="98"/>
              </a:cxn>
            </a:cxnLst>
            <a:rect l="0" t="0" r="r" b="b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6967538" y="4852988"/>
            <a:ext cx="1120775" cy="142875"/>
          </a:xfrm>
          <a:custGeom>
            <a:avLst/>
            <a:gdLst/>
            <a:ahLst/>
            <a:cxnLst>
              <a:cxn ang="0">
                <a:pos x="0" y="89"/>
              </a:cxn>
              <a:cxn ang="0">
                <a:pos x="0" y="0"/>
              </a:cxn>
              <a:cxn ang="0">
                <a:pos x="705" y="0"/>
              </a:cxn>
              <a:cxn ang="0">
                <a:pos x="705" y="89"/>
              </a:cxn>
              <a:cxn ang="0">
                <a:pos x="0" y="8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78" name="Freeform 14"/>
          <p:cNvSpPr>
            <a:spLocks/>
          </p:cNvSpPr>
          <p:nvPr/>
        </p:nvSpPr>
        <p:spPr bwMode="auto">
          <a:xfrm>
            <a:off x="3321050" y="3994150"/>
            <a:ext cx="1189038" cy="538163"/>
          </a:xfrm>
          <a:custGeom>
            <a:avLst/>
            <a:gdLst/>
            <a:ahLst/>
            <a:cxnLst>
              <a:cxn ang="0">
                <a:pos x="0" y="338"/>
              </a:cxn>
              <a:cxn ang="0">
                <a:pos x="0" y="0"/>
              </a:cxn>
              <a:cxn ang="0">
                <a:pos x="748" y="0"/>
              </a:cxn>
              <a:cxn ang="0">
                <a:pos x="748" y="338"/>
              </a:cxn>
              <a:cxn ang="0">
                <a:pos x="0" y="338"/>
              </a:cxn>
            </a:cxnLst>
            <a:rect l="0" t="0" r="r" b="b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79" name="Freeform 15"/>
          <p:cNvSpPr>
            <a:spLocks/>
          </p:cNvSpPr>
          <p:nvPr/>
        </p:nvSpPr>
        <p:spPr bwMode="auto">
          <a:xfrm>
            <a:off x="5170488" y="4848225"/>
            <a:ext cx="1058862" cy="436563"/>
          </a:xfrm>
          <a:custGeom>
            <a:avLst/>
            <a:gdLst/>
            <a:ahLst/>
            <a:cxnLst>
              <a:cxn ang="0">
                <a:pos x="0" y="274"/>
              </a:cxn>
              <a:cxn ang="0">
                <a:pos x="0" y="0"/>
              </a:cxn>
              <a:cxn ang="0">
                <a:pos x="666" y="0"/>
              </a:cxn>
              <a:cxn ang="0">
                <a:pos x="666" y="274"/>
              </a:cxn>
              <a:cxn ang="0">
                <a:pos x="0" y="274"/>
              </a:cxn>
            </a:cxnLst>
            <a:rect l="0" t="0" r="r" b="b"/>
            <a:pathLst>
              <a:path w="667" h="275">
                <a:moveTo>
                  <a:pt x="0" y="274"/>
                </a:moveTo>
                <a:lnTo>
                  <a:pt x="0" y="0"/>
                </a:lnTo>
                <a:lnTo>
                  <a:pt x="666" y="0"/>
                </a:lnTo>
                <a:lnTo>
                  <a:pt x="666" y="274"/>
                </a:lnTo>
                <a:lnTo>
                  <a:pt x="0" y="274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80" name="Freeform 16"/>
          <p:cNvSpPr>
            <a:spLocks/>
          </p:cNvSpPr>
          <p:nvPr/>
        </p:nvSpPr>
        <p:spPr bwMode="auto">
          <a:xfrm>
            <a:off x="3292475" y="5570538"/>
            <a:ext cx="1189038" cy="539750"/>
          </a:xfrm>
          <a:custGeom>
            <a:avLst/>
            <a:gdLst/>
            <a:ahLst/>
            <a:cxnLst>
              <a:cxn ang="0">
                <a:pos x="0" y="339"/>
              </a:cxn>
              <a:cxn ang="0">
                <a:pos x="0" y="0"/>
              </a:cxn>
              <a:cxn ang="0">
                <a:pos x="748" y="0"/>
              </a:cxn>
              <a:cxn ang="0">
                <a:pos x="748" y="339"/>
              </a:cxn>
              <a:cxn ang="0">
                <a:pos x="0" y="33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81" name="Freeform 17"/>
          <p:cNvSpPr>
            <a:spLocks/>
          </p:cNvSpPr>
          <p:nvPr/>
        </p:nvSpPr>
        <p:spPr bwMode="auto">
          <a:xfrm>
            <a:off x="2787650" y="3886200"/>
            <a:ext cx="3625850" cy="2492375"/>
          </a:xfrm>
          <a:custGeom>
            <a:avLst/>
            <a:gdLst/>
            <a:ahLst/>
            <a:cxnLst>
              <a:cxn ang="0">
                <a:pos x="0" y="1569"/>
              </a:cxn>
              <a:cxn ang="0">
                <a:pos x="0" y="0"/>
              </a:cxn>
              <a:cxn ang="0">
                <a:pos x="2283" y="0"/>
              </a:cxn>
              <a:cxn ang="0">
                <a:pos x="2283" y="1569"/>
              </a:cxn>
              <a:cxn ang="0">
                <a:pos x="0" y="1569"/>
              </a:cxn>
            </a:cxnLst>
            <a:rect l="0" t="0" r="r" b="b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303588" y="4049713"/>
            <a:ext cx="10429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1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224213" y="5627688"/>
            <a:ext cx="12620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B-1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5122863" y="4872038"/>
            <a:ext cx="1063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OUTPUT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245350" y="5930900"/>
            <a:ext cx="7112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Bookman Old Style" pitchFamily="18" charset="0"/>
              </a:rPr>
              <a:t>Disk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1382713" y="5962650"/>
            <a:ext cx="7112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Bookman Old Style" pitchFamily="18" charset="0"/>
              </a:rPr>
              <a:t>Disk</a:t>
            </a: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1068388" y="42545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2435225" y="42545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071563" y="5732463"/>
            <a:ext cx="1363662" cy="190500"/>
            <a:chOff x="675" y="3611"/>
            <a:chExt cx="859" cy="120"/>
          </a:xfrm>
        </p:grpSpPr>
        <p:sp>
          <p:nvSpPr>
            <p:cNvPr id="11289" name="Arc 25"/>
            <p:cNvSpPr>
              <a:spLocks/>
            </p:cNvSpPr>
            <p:nvPr/>
          </p:nvSpPr>
          <p:spPr bwMode="auto">
            <a:xfrm>
              <a:off x="675" y="3611"/>
              <a:ext cx="456" cy="120"/>
            </a:xfrm>
            <a:custGeom>
              <a:avLst/>
              <a:gdLst>
                <a:gd name="G0" fmla="+- 21600 0 0"/>
                <a:gd name="G1" fmla="+- 744 0 0"/>
                <a:gd name="G2" fmla="+- 21600 0 0"/>
                <a:gd name="T0" fmla="*/ 21457 w 21600"/>
                <a:gd name="T1" fmla="*/ 22344 h 22344"/>
                <a:gd name="T2" fmla="*/ 13 w 21600"/>
                <a:gd name="T3" fmla="*/ 0 h 22344"/>
                <a:gd name="T4" fmla="*/ 21600 w 21600"/>
                <a:gd name="T5" fmla="*/ 744 h 2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344" fill="none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-1" y="495"/>
                    <a:pt x="4" y="247"/>
                    <a:pt x="12" y="-1"/>
                  </a:cubicBezTo>
                </a:path>
                <a:path w="21600" h="22344" stroke="0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-1" y="495"/>
                    <a:pt x="4" y="247"/>
                    <a:pt x="12" y="-1"/>
                  </a:cubicBezTo>
                  <a:lnTo>
                    <a:pt x="21600" y="744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290" name="Arc 26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G0" fmla="+- 0 0 0"/>
                <a:gd name="G1" fmla="+- 187 0 0"/>
                <a:gd name="G2" fmla="+- 21600 0 0"/>
                <a:gd name="T0" fmla="*/ 21599 w 21600"/>
                <a:gd name="T1" fmla="*/ 0 h 21787"/>
                <a:gd name="T2" fmla="*/ 0 w 21600"/>
                <a:gd name="T3" fmla="*/ 21787 h 21787"/>
                <a:gd name="T4" fmla="*/ 0 w 21600"/>
                <a:gd name="T5" fmla="*/ 187 h 2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87" fill="none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</a:path>
                <a:path w="21600" h="21787" stroke="0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858000" y="5656263"/>
            <a:ext cx="1370013" cy="179387"/>
            <a:chOff x="4320" y="3563"/>
            <a:chExt cx="863" cy="113"/>
          </a:xfrm>
        </p:grpSpPr>
        <p:sp>
          <p:nvSpPr>
            <p:cNvPr id="11292" name="Arc 28"/>
            <p:cNvSpPr>
              <a:spLocks/>
            </p:cNvSpPr>
            <p:nvPr/>
          </p:nvSpPr>
          <p:spPr bwMode="auto">
            <a:xfrm>
              <a:off x="4320" y="3563"/>
              <a:ext cx="458" cy="113"/>
            </a:xfrm>
            <a:custGeom>
              <a:avLst/>
              <a:gdLst>
                <a:gd name="G0" fmla="+- 21600 0 0"/>
                <a:gd name="G1" fmla="+- 589 0 0"/>
                <a:gd name="G2" fmla="+- 21600 0 0"/>
                <a:gd name="T0" fmla="*/ 21457 w 21600"/>
                <a:gd name="T1" fmla="*/ 22189 h 22189"/>
                <a:gd name="T2" fmla="*/ 8 w 21600"/>
                <a:gd name="T3" fmla="*/ 0 h 22189"/>
                <a:gd name="T4" fmla="*/ 21600 w 21600"/>
                <a:gd name="T5" fmla="*/ 589 h 2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89" fill="none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</a:path>
                <a:path w="21600" h="22189" stroke="0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  <a:lnTo>
                    <a:pt x="21600" y="589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293" name="Arc 29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G0" fmla="+- 0 0 0"/>
                <a:gd name="G1" fmla="+- 197 0 0"/>
                <a:gd name="G2" fmla="+- 21600 0 0"/>
                <a:gd name="T0" fmla="*/ 21599 w 21600"/>
                <a:gd name="T1" fmla="*/ 0 h 21797"/>
                <a:gd name="T2" fmla="*/ 0 w 21600"/>
                <a:gd name="T3" fmla="*/ 21797 h 21797"/>
                <a:gd name="T4" fmla="*/ 0 w 21600"/>
                <a:gd name="T5" fmla="*/ 197 h 2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97" fill="none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</a:path>
                <a:path w="21600" h="21797" stroke="0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  <a:lnTo>
                    <a:pt x="0" y="197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6861175" y="42545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8228013" y="42545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V="1">
            <a:off x="2270125" y="4346575"/>
            <a:ext cx="10461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2274888" y="4900613"/>
            <a:ext cx="1046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4527550" y="4530725"/>
            <a:ext cx="642938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V="1">
            <a:off x="4522788" y="5178425"/>
            <a:ext cx="642937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6216650" y="5084763"/>
            <a:ext cx="644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302" name="Freeform 38"/>
          <p:cNvSpPr>
            <a:spLocks/>
          </p:cNvSpPr>
          <p:nvPr/>
        </p:nvSpPr>
        <p:spPr bwMode="auto">
          <a:xfrm>
            <a:off x="3321050" y="4640263"/>
            <a:ext cx="1189038" cy="539750"/>
          </a:xfrm>
          <a:custGeom>
            <a:avLst/>
            <a:gdLst/>
            <a:ahLst/>
            <a:cxnLst>
              <a:cxn ang="0">
                <a:pos x="0" y="339"/>
              </a:cxn>
              <a:cxn ang="0">
                <a:pos x="0" y="0"/>
              </a:cxn>
              <a:cxn ang="0">
                <a:pos x="748" y="0"/>
              </a:cxn>
              <a:cxn ang="0">
                <a:pos x="748" y="339"/>
              </a:cxn>
              <a:cxn ang="0">
                <a:pos x="0" y="33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3303588" y="4695825"/>
            <a:ext cx="10429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2</a:t>
            </a: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3471863" y="4764088"/>
            <a:ext cx="8159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1305" name="Freeform 41"/>
          <p:cNvSpPr>
            <a:spLocks/>
          </p:cNvSpPr>
          <p:nvPr/>
        </p:nvSpPr>
        <p:spPr bwMode="auto">
          <a:xfrm>
            <a:off x="1198563" y="4764088"/>
            <a:ext cx="1098550" cy="182562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0" y="0"/>
              </a:cxn>
              <a:cxn ang="0">
                <a:pos x="691" y="0"/>
              </a:cxn>
              <a:cxn ang="0">
                <a:pos x="691" y="114"/>
              </a:cxn>
              <a:cxn ang="0">
                <a:pos x="0" y="114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2355850" y="5546725"/>
            <a:ext cx="965200" cy="277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4527550" y="4900613"/>
            <a:ext cx="642938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7088188" y="4672013"/>
            <a:ext cx="8318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1309" name="Freeform 45"/>
          <p:cNvSpPr>
            <a:spLocks/>
          </p:cNvSpPr>
          <p:nvPr/>
        </p:nvSpPr>
        <p:spPr bwMode="auto">
          <a:xfrm>
            <a:off x="6967538" y="5407025"/>
            <a:ext cx="1120775" cy="142875"/>
          </a:xfrm>
          <a:custGeom>
            <a:avLst/>
            <a:gdLst/>
            <a:ahLst/>
            <a:cxnLst>
              <a:cxn ang="0">
                <a:pos x="0" y="89"/>
              </a:cxn>
              <a:cxn ang="0">
                <a:pos x="0" y="0"/>
              </a:cxn>
              <a:cxn ang="0">
                <a:pos x="705" y="0"/>
              </a:cxn>
              <a:cxn ang="0">
                <a:pos x="705" y="89"/>
              </a:cxn>
              <a:cxn ang="0">
                <a:pos x="0" y="8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1298575" y="4672013"/>
            <a:ext cx="8159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415925" y="1162050"/>
            <a:ext cx="7723269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charset="0"/>
              <a:buChar char="*"/>
            </a:pPr>
            <a:r>
              <a:rPr lang="en-US" sz="2400" b="1" i="1" dirty="0">
                <a:solidFill>
                  <a:srgbClr val="FF0000"/>
                </a:solidFill>
                <a:latin typeface="Book Antiqua" pitchFamily="18" charset="0"/>
              </a:rPr>
              <a:t> More than 3 buffer pages.  How can we utilize them?</a:t>
            </a:r>
          </a:p>
        </p:txBody>
      </p:sp>
    </p:spTree>
    <p:extLst>
      <p:ext uri="{BB962C8B-B14F-4D97-AF65-F5344CB8AC3E}">
        <p14:creationId xmlns:p14="http://schemas.microsoft.com/office/powerpoint/2010/main" val="130578409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Cost of External Merge Sort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 of passes:</a:t>
            </a:r>
          </a:p>
          <a:p>
            <a:r>
              <a:rPr lang="en-US" dirty="0">
                <a:solidFill>
                  <a:srgbClr val="FF0000"/>
                </a:solidFill>
              </a:rPr>
              <a:t>Cost = 2N * (# of passes)</a:t>
            </a:r>
          </a:p>
          <a:p>
            <a:r>
              <a:rPr lang="en-US" dirty="0"/>
              <a:t>E.g., with 5 buffer pages, to sort 108 page file:</a:t>
            </a:r>
          </a:p>
          <a:p>
            <a:pPr lvl="1">
              <a:buSzPct val="75000"/>
            </a:pPr>
            <a:r>
              <a:rPr lang="en-US" dirty="0"/>
              <a:t>Pass 0:                   = 22 sorted runs of 5 pages </a:t>
            </a:r>
            <a:r>
              <a:rPr lang="en-US" dirty="0" smtClean="0"/>
              <a:t>each</a:t>
            </a:r>
            <a:endParaRPr lang="en-US" dirty="0"/>
          </a:p>
          <a:p>
            <a:pPr lvl="1">
              <a:buSzPct val="75000"/>
            </a:pPr>
            <a:r>
              <a:rPr lang="en-US" dirty="0"/>
              <a:t>Pass 1:                 = 6 sorted runs of 20 pages </a:t>
            </a:r>
            <a:r>
              <a:rPr lang="en-US" dirty="0" smtClean="0"/>
              <a:t>each</a:t>
            </a:r>
            <a:endParaRPr lang="en-US" dirty="0"/>
          </a:p>
          <a:p>
            <a:pPr lvl="1">
              <a:buSzPct val="75000"/>
            </a:pPr>
            <a:r>
              <a:rPr lang="en-US" dirty="0"/>
              <a:t>Pass 2:  2 sorted runs, 80 pages and 28 pages</a:t>
            </a:r>
          </a:p>
          <a:p>
            <a:pPr lvl="1">
              <a:buSzPct val="75000"/>
            </a:pPr>
            <a:r>
              <a:rPr lang="en-US" dirty="0"/>
              <a:t>Pass 3:  Sorted file of 108 pages</a:t>
            </a:r>
          </a:p>
        </p:txBody>
      </p:sp>
      <p:graphicFrame>
        <p:nvGraphicFramePr>
          <p:cNvPr id="1331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577718"/>
              </p:ext>
            </p:extLst>
          </p:nvPr>
        </p:nvGraphicFramePr>
        <p:xfrm>
          <a:off x="4343400" y="1600200"/>
          <a:ext cx="4497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4" imgW="4497120" imgH="927000" progId="Equation.3">
                  <p:embed/>
                </p:oleObj>
              </mc:Choice>
              <mc:Fallback>
                <p:oleObj name="Equation" r:id="rId4" imgW="4497120" imgH="927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00200"/>
                        <a:ext cx="44973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018173"/>
              </p:ext>
            </p:extLst>
          </p:nvPr>
        </p:nvGraphicFramePr>
        <p:xfrm>
          <a:off x="2667000" y="3505200"/>
          <a:ext cx="25463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6" imgW="2546280" imgH="698400" progId="Equation.3">
                  <p:embed/>
                </p:oleObj>
              </mc:Choice>
              <mc:Fallback>
                <p:oleObj name="Equation" r:id="rId6" imgW="2546280" imgH="698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25463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572865"/>
              </p:ext>
            </p:extLst>
          </p:nvPr>
        </p:nvGraphicFramePr>
        <p:xfrm>
          <a:off x="2667000" y="4343400"/>
          <a:ext cx="23241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8" imgW="2323800" imgH="782280" progId="Equation.3">
                  <p:embed/>
                </p:oleObj>
              </mc:Choice>
              <mc:Fallback>
                <p:oleObj name="Equation" r:id="rId8" imgW="2323800" imgH="782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3400"/>
                        <a:ext cx="23241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6612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Number of Passes of External Sort</a:t>
            </a:r>
          </a:p>
        </p:txBody>
      </p:sp>
      <p:graphicFrame>
        <p:nvGraphicFramePr>
          <p:cNvPr id="15365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962966"/>
              </p:ext>
            </p:extLst>
          </p:nvPr>
        </p:nvGraphicFramePr>
        <p:xfrm>
          <a:off x="685800" y="1676400"/>
          <a:ext cx="7861300" cy="409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Document" r:id="rId4" imgW="8648903" imgH="4477406" progId="Word.Document.8">
                  <p:embed/>
                </p:oleObj>
              </mc:Choice>
              <mc:Fallback>
                <p:oleObj name="Document" r:id="rId4" imgW="8648903" imgH="447740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7861300" cy="409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01911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Double Buffering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442200" cy="2095500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To reduce wait time for I/O request to complete, can </a:t>
            </a:r>
            <a:r>
              <a:rPr lang="en-US" sz="2800" i="1" dirty="0" err="1">
                <a:solidFill>
                  <a:srgbClr val="FF0000"/>
                </a:solidFill>
              </a:rPr>
              <a:t>prefetch</a:t>
            </a:r>
            <a:r>
              <a:rPr lang="en-US" sz="2800" dirty="0"/>
              <a:t> into `</a:t>
            </a:r>
            <a:r>
              <a:rPr lang="en-US" sz="2800" u="sng" dirty="0">
                <a:solidFill>
                  <a:srgbClr val="00B050"/>
                </a:solidFill>
              </a:rPr>
              <a:t>shadow block</a:t>
            </a:r>
            <a:r>
              <a:rPr lang="en-US" sz="2800" dirty="0"/>
              <a:t>’. </a:t>
            </a:r>
          </a:p>
          <a:p>
            <a:pPr lvl="1">
              <a:buSzPct val="75000"/>
            </a:pPr>
            <a:r>
              <a:rPr lang="en-US" dirty="0"/>
              <a:t>Potentially, more passes; in practice, most files </a:t>
            </a:r>
            <a:r>
              <a:rPr lang="en-US" i="1" u="sng" dirty="0">
                <a:solidFill>
                  <a:srgbClr val="FF0000"/>
                </a:solidFill>
              </a:rPr>
              <a:t>still</a:t>
            </a:r>
            <a:r>
              <a:rPr lang="en-US" dirty="0"/>
              <a:t> sorted in </a:t>
            </a:r>
            <a:r>
              <a:rPr lang="en-US" dirty="0">
                <a:solidFill>
                  <a:srgbClr val="FF0000"/>
                </a:solidFill>
              </a:rPr>
              <a:t>2-3 passes</a:t>
            </a:r>
            <a:r>
              <a:rPr lang="en-US" dirty="0"/>
              <a:t>.</a:t>
            </a:r>
          </a:p>
        </p:txBody>
      </p:sp>
      <p:sp>
        <p:nvSpPr>
          <p:cNvPr id="25606" name="Freeform 6"/>
          <p:cNvSpPr>
            <a:spLocks/>
          </p:cNvSpPr>
          <p:nvPr/>
        </p:nvSpPr>
        <p:spPr bwMode="auto">
          <a:xfrm>
            <a:off x="5153025" y="4338638"/>
            <a:ext cx="715963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450" y="0"/>
              </a:cxn>
              <a:cxn ang="0">
                <a:pos x="450" y="162"/>
              </a:cxn>
              <a:cxn ang="0">
                <a:pos x="0" y="162"/>
              </a:cxn>
            </a:cxnLst>
            <a:rect l="0" t="0" r="r" b="b"/>
            <a:pathLst>
              <a:path w="451" h="163">
                <a:moveTo>
                  <a:pt x="0" y="162"/>
                </a:moveTo>
                <a:lnTo>
                  <a:pt x="0" y="0"/>
                </a:lnTo>
                <a:lnTo>
                  <a:pt x="450" y="0"/>
                </a:lnTo>
                <a:lnTo>
                  <a:pt x="450" y="162"/>
                </a:lnTo>
                <a:lnTo>
                  <a:pt x="0" y="162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132388" y="4368800"/>
            <a:ext cx="808037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OUTPUT</a:t>
            </a:r>
          </a:p>
        </p:txBody>
      </p:sp>
      <p:sp>
        <p:nvSpPr>
          <p:cNvPr id="25608" name="Freeform 8"/>
          <p:cNvSpPr>
            <a:spLocks/>
          </p:cNvSpPr>
          <p:nvPr/>
        </p:nvSpPr>
        <p:spPr bwMode="auto">
          <a:xfrm>
            <a:off x="5141913" y="4667250"/>
            <a:ext cx="727075" cy="258763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457" y="0"/>
              </a:cxn>
              <a:cxn ang="0">
                <a:pos x="457" y="162"/>
              </a:cxn>
              <a:cxn ang="0">
                <a:pos x="0" y="162"/>
              </a:cxn>
            </a:cxnLst>
            <a:rect l="0" t="0" r="r" b="b"/>
            <a:pathLst>
              <a:path w="458" h="163">
                <a:moveTo>
                  <a:pt x="0" y="162"/>
                </a:moveTo>
                <a:lnTo>
                  <a:pt x="0" y="0"/>
                </a:lnTo>
                <a:lnTo>
                  <a:pt x="457" y="0"/>
                </a:lnTo>
                <a:lnTo>
                  <a:pt x="457" y="162"/>
                </a:lnTo>
                <a:lnTo>
                  <a:pt x="0" y="162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080000" y="4695825"/>
            <a:ext cx="84296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OUTPUT'</a:t>
            </a:r>
          </a:p>
        </p:txBody>
      </p:sp>
      <p:sp>
        <p:nvSpPr>
          <p:cNvPr id="25610" name="Freeform 10"/>
          <p:cNvSpPr>
            <a:spLocks/>
          </p:cNvSpPr>
          <p:nvPr/>
        </p:nvSpPr>
        <p:spPr bwMode="auto">
          <a:xfrm>
            <a:off x="1676400" y="4029075"/>
            <a:ext cx="1163638" cy="171450"/>
          </a:xfrm>
          <a:custGeom>
            <a:avLst/>
            <a:gdLst/>
            <a:ahLst/>
            <a:cxnLst>
              <a:cxn ang="0">
                <a:pos x="732" y="54"/>
              </a:cxn>
              <a:cxn ang="0">
                <a:pos x="703" y="33"/>
              </a:cxn>
              <a:cxn ang="0">
                <a:pos x="625" y="15"/>
              </a:cxn>
              <a:cxn ang="0">
                <a:pos x="366" y="0"/>
              </a:cxn>
              <a:cxn ang="0">
                <a:pos x="107" y="15"/>
              </a:cxn>
              <a:cxn ang="0">
                <a:pos x="29" y="33"/>
              </a:cxn>
              <a:cxn ang="0">
                <a:pos x="0" y="54"/>
              </a:cxn>
              <a:cxn ang="0">
                <a:pos x="29" y="74"/>
              </a:cxn>
              <a:cxn ang="0">
                <a:pos x="107" y="91"/>
              </a:cxn>
              <a:cxn ang="0">
                <a:pos x="366" y="107"/>
              </a:cxn>
              <a:cxn ang="0">
                <a:pos x="625" y="91"/>
              </a:cxn>
              <a:cxn ang="0">
                <a:pos x="703" y="74"/>
              </a:cxn>
              <a:cxn ang="0">
                <a:pos x="732" y="54"/>
              </a:cxn>
            </a:cxnLst>
            <a:rect l="0" t="0" r="r" b="b"/>
            <a:pathLst>
              <a:path w="733" h="108">
                <a:moveTo>
                  <a:pt x="732" y="54"/>
                </a:moveTo>
                <a:lnTo>
                  <a:pt x="703" y="33"/>
                </a:lnTo>
                <a:lnTo>
                  <a:pt x="625" y="15"/>
                </a:lnTo>
                <a:lnTo>
                  <a:pt x="366" y="0"/>
                </a:lnTo>
                <a:lnTo>
                  <a:pt x="107" y="15"/>
                </a:lnTo>
                <a:lnTo>
                  <a:pt x="29" y="33"/>
                </a:lnTo>
                <a:lnTo>
                  <a:pt x="0" y="54"/>
                </a:lnTo>
                <a:lnTo>
                  <a:pt x="29" y="74"/>
                </a:lnTo>
                <a:lnTo>
                  <a:pt x="107" y="91"/>
                </a:lnTo>
                <a:lnTo>
                  <a:pt x="366" y="107"/>
                </a:lnTo>
                <a:lnTo>
                  <a:pt x="625" y="91"/>
                </a:lnTo>
                <a:lnTo>
                  <a:pt x="703" y="74"/>
                </a:lnTo>
                <a:lnTo>
                  <a:pt x="732" y="5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11" name="Freeform 11"/>
          <p:cNvSpPr>
            <a:spLocks/>
          </p:cNvSpPr>
          <p:nvPr/>
        </p:nvSpPr>
        <p:spPr bwMode="auto">
          <a:xfrm>
            <a:off x="1676400" y="5218113"/>
            <a:ext cx="1163638" cy="90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4"/>
              </a:cxn>
              <a:cxn ang="0">
                <a:pos x="66" y="25"/>
              </a:cxn>
              <a:cxn ang="0">
                <a:pos x="194" y="46"/>
              </a:cxn>
              <a:cxn ang="0">
                <a:pos x="373" y="56"/>
              </a:cxn>
              <a:cxn ang="0">
                <a:pos x="551" y="44"/>
              </a:cxn>
              <a:cxn ang="0">
                <a:pos x="684" y="21"/>
              </a:cxn>
              <a:cxn ang="0">
                <a:pos x="728" y="3"/>
              </a:cxn>
              <a:cxn ang="0">
                <a:pos x="732" y="0"/>
              </a:cxn>
              <a:cxn ang="0">
                <a:pos x="0" y="0"/>
              </a:cxn>
            </a:cxnLst>
            <a:rect l="0" t="0" r="r" b="b"/>
            <a:pathLst>
              <a:path w="733" h="57">
                <a:moveTo>
                  <a:pt x="0" y="0"/>
                </a:moveTo>
                <a:lnTo>
                  <a:pt x="10" y="4"/>
                </a:lnTo>
                <a:lnTo>
                  <a:pt x="66" y="25"/>
                </a:lnTo>
                <a:lnTo>
                  <a:pt x="194" y="46"/>
                </a:lnTo>
                <a:lnTo>
                  <a:pt x="373" y="56"/>
                </a:lnTo>
                <a:lnTo>
                  <a:pt x="551" y="44"/>
                </a:lnTo>
                <a:lnTo>
                  <a:pt x="684" y="21"/>
                </a:lnTo>
                <a:lnTo>
                  <a:pt x="728" y="3"/>
                </a:ln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12" name="Freeform 12"/>
          <p:cNvSpPr>
            <a:spLocks/>
          </p:cNvSpPr>
          <p:nvPr/>
        </p:nvSpPr>
        <p:spPr bwMode="auto">
          <a:xfrm>
            <a:off x="1676400" y="4124325"/>
            <a:ext cx="1588" cy="1065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70"/>
              </a:cxn>
              <a:cxn ang="0">
                <a:pos x="0" y="0"/>
              </a:cxn>
            </a:cxnLst>
            <a:rect l="0" t="0" r="r" b="b"/>
            <a:pathLst>
              <a:path w="1" h="671">
                <a:moveTo>
                  <a:pt x="0" y="0"/>
                </a:moveTo>
                <a:lnTo>
                  <a:pt x="0" y="67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13" name="Freeform 13"/>
          <p:cNvSpPr>
            <a:spLocks/>
          </p:cNvSpPr>
          <p:nvPr/>
        </p:nvSpPr>
        <p:spPr bwMode="auto">
          <a:xfrm>
            <a:off x="6532563" y="4008438"/>
            <a:ext cx="1165225" cy="173037"/>
          </a:xfrm>
          <a:custGeom>
            <a:avLst/>
            <a:gdLst/>
            <a:ahLst/>
            <a:cxnLst>
              <a:cxn ang="0">
                <a:pos x="733" y="54"/>
              </a:cxn>
              <a:cxn ang="0">
                <a:pos x="705" y="33"/>
              </a:cxn>
              <a:cxn ang="0">
                <a:pos x="626" y="16"/>
              </a:cxn>
              <a:cxn ang="0">
                <a:pos x="367" y="0"/>
              </a:cxn>
              <a:cxn ang="0">
                <a:pos x="108" y="16"/>
              </a:cxn>
              <a:cxn ang="0">
                <a:pos x="29" y="33"/>
              </a:cxn>
              <a:cxn ang="0">
                <a:pos x="0" y="54"/>
              </a:cxn>
              <a:cxn ang="0">
                <a:pos x="29" y="75"/>
              </a:cxn>
              <a:cxn ang="0">
                <a:pos x="108" y="92"/>
              </a:cxn>
              <a:cxn ang="0">
                <a:pos x="367" y="108"/>
              </a:cxn>
              <a:cxn ang="0">
                <a:pos x="626" y="92"/>
              </a:cxn>
              <a:cxn ang="0">
                <a:pos x="705" y="75"/>
              </a:cxn>
              <a:cxn ang="0">
                <a:pos x="733" y="54"/>
              </a:cxn>
            </a:cxnLst>
            <a:rect l="0" t="0" r="r" b="b"/>
            <a:pathLst>
              <a:path w="734" h="109">
                <a:moveTo>
                  <a:pt x="733" y="54"/>
                </a:moveTo>
                <a:lnTo>
                  <a:pt x="705" y="33"/>
                </a:lnTo>
                <a:lnTo>
                  <a:pt x="626" y="16"/>
                </a:lnTo>
                <a:lnTo>
                  <a:pt x="367" y="0"/>
                </a:lnTo>
                <a:lnTo>
                  <a:pt x="108" y="16"/>
                </a:lnTo>
                <a:lnTo>
                  <a:pt x="29" y="33"/>
                </a:lnTo>
                <a:lnTo>
                  <a:pt x="0" y="54"/>
                </a:lnTo>
                <a:lnTo>
                  <a:pt x="29" y="75"/>
                </a:lnTo>
                <a:lnTo>
                  <a:pt x="108" y="92"/>
                </a:lnTo>
                <a:lnTo>
                  <a:pt x="367" y="108"/>
                </a:lnTo>
                <a:lnTo>
                  <a:pt x="626" y="92"/>
                </a:lnTo>
                <a:lnTo>
                  <a:pt x="705" y="75"/>
                </a:lnTo>
                <a:lnTo>
                  <a:pt x="733" y="5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14" name="Freeform 14"/>
          <p:cNvSpPr>
            <a:spLocks/>
          </p:cNvSpPr>
          <p:nvPr/>
        </p:nvSpPr>
        <p:spPr bwMode="auto">
          <a:xfrm>
            <a:off x="6532563" y="5276850"/>
            <a:ext cx="1165225" cy="90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4"/>
              </a:cxn>
              <a:cxn ang="0">
                <a:pos x="66" y="25"/>
              </a:cxn>
              <a:cxn ang="0">
                <a:pos x="194" y="46"/>
              </a:cxn>
              <a:cxn ang="0">
                <a:pos x="373" y="56"/>
              </a:cxn>
              <a:cxn ang="0">
                <a:pos x="551" y="44"/>
              </a:cxn>
              <a:cxn ang="0">
                <a:pos x="683" y="21"/>
              </a:cxn>
              <a:cxn ang="0">
                <a:pos x="728" y="3"/>
              </a:cxn>
              <a:cxn ang="0">
                <a:pos x="733" y="0"/>
              </a:cxn>
              <a:cxn ang="0">
                <a:pos x="0" y="0"/>
              </a:cxn>
            </a:cxnLst>
            <a:rect l="0" t="0" r="r" b="b"/>
            <a:pathLst>
              <a:path w="734" h="57">
                <a:moveTo>
                  <a:pt x="0" y="0"/>
                </a:moveTo>
                <a:lnTo>
                  <a:pt x="9" y="4"/>
                </a:lnTo>
                <a:lnTo>
                  <a:pt x="66" y="25"/>
                </a:lnTo>
                <a:lnTo>
                  <a:pt x="194" y="46"/>
                </a:lnTo>
                <a:lnTo>
                  <a:pt x="373" y="56"/>
                </a:lnTo>
                <a:lnTo>
                  <a:pt x="551" y="44"/>
                </a:lnTo>
                <a:lnTo>
                  <a:pt x="683" y="21"/>
                </a:lnTo>
                <a:lnTo>
                  <a:pt x="728" y="3"/>
                </a:lnTo>
                <a:lnTo>
                  <a:pt x="733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15" name="Freeform 15"/>
          <p:cNvSpPr>
            <a:spLocks/>
          </p:cNvSpPr>
          <p:nvPr/>
        </p:nvSpPr>
        <p:spPr bwMode="auto">
          <a:xfrm>
            <a:off x="7696200" y="4114800"/>
            <a:ext cx="1588" cy="1155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7"/>
              </a:cxn>
              <a:cxn ang="0">
                <a:pos x="0" y="0"/>
              </a:cxn>
            </a:cxnLst>
            <a:rect l="0" t="0" r="r" b="b"/>
            <a:pathLst>
              <a:path w="1" h="728">
                <a:moveTo>
                  <a:pt x="0" y="0"/>
                </a:moveTo>
                <a:lnTo>
                  <a:pt x="0" y="72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16" name="Freeform 16"/>
          <p:cNvSpPr>
            <a:spLocks/>
          </p:cNvSpPr>
          <p:nvPr/>
        </p:nvSpPr>
        <p:spPr bwMode="auto">
          <a:xfrm>
            <a:off x="6532563" y="4151313"/>
            <a:ext cx="1587" cy="111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3"/>
              </a:cxn>
              <a:cxn ang="0">
                <a:pos x="0" y="0"/>
              </a:cxn>
            </a:cxnLst>
            <a:rect l="0" t="0" r="r" b="b"/>
            <a:pathLst>
              <a:path w="1" h="704">
                <a:moveTo>
                  <a:pt x="0" y="0"/>
                </a:moveTo>
                <a:lnTo>
                  <a:pt x="0" y="703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17" name="Freeform 17"/>
          <p:cNvSpPr>
            <a:spLocks/>
          </p:cNvSpPr>
          <p:nvPr/>
        </p:nvSpPr>
        <p:spPr bwMode="auto">
          <a:xfrm>
            <a:off x="1798638" y="4951413"/>
            <a:ext cx="946150" cy="109537"/>
          </a:xfrm>
          <a:custGeom>
            <a:avLst/>
            <a:gdLst/>
            <a:ahLst/>
            <a:cxnLst>
              <a:cxn ang="0">
                <a:pos x="0" y="68"/>
              </a:cxn>
              <a:cxn ang="0">
                <a:pos x="0" y="0"/>
              </a:cxn>
              <a:cxn ang="0">
                <a:pos x="595" y="0"/>
              </a:cxn>
              <a:cxn ang="0">
                <a:pos x="595" y="68"/>
              </a:cxn>
              <a:cxn ang="0">
                <a:pos x="0" y="68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18" name="Freeform 18"/>
          <p:cNvSpPr>
            <a:spLocks/>
          </p:cNvSpPr>
          <p:nvPr/>
        </p:nvSpPr>
        <p:spPr bwMode="auto">
          <a:xfrm>
            <a:off x="6630988" y="4468813"/>
            <a:ext cx="933450" cy="109537"/>
          </a:xfrm>
          <a:custGeom>
            <a:avLst/>
            <a:gdLst/>
            <a:ahLst/>
            <a:cxnLst>
              <a:cxn ang="0">
                <a:pos x="0" y="68"/>
              </a:cxn>
              <a:cxn ang="0">
                <a:pos x="0" y="0"/>
              </a:cxn>
              <a:cxn ang="0">
                <a:pos x="587" y="0"/>
              </a:cxn>
              <a:cxn ang="0">
                <a:pos x="587" y="68"/>
              </a:cxn>
              <a:cxn ang="0">
                <a:pos x="0" y="68"/>
              </a:cxn>
            </a:cxnLst>
            <a:rect l="0" t="0" r="r" b="b"/>
            <a:pathLst>
              <a:path w="588" h="69">
                <a:moveTo>
                  <a:pt x="0" y="68"/>
                </a:moveTo>
                <a:lnTo>
                  <a:pt x="0" y="0"/>
                </a:lnTo>
                <a:lnTo>
                  <a:pt x="587" y="0"/>
                </a:lnTo>
                <a:lnTo>
                  <a:pt x="587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19" name="Freeform 19"/>
          <p:cNvSpPr>
            <a:spLocks/>
          </p:cNvSpPr>
          <p:nvPr/>
        </p:nvSpPr>
        <p:spPr bwMode="auto">
          <a:xfrm>
            <a:off x="6643688" y="4906963"/>
            <a:ext cx="933450" cy="10001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0"/>
              </a:cxn>
              <a:cxn ang="0">
                <a:pos x="587" y="0"/>
              </a:cxn>
              <a:cxn ang="0">
                <a:pos x="587" y="62"/>
              </a:cxn>
              <a:cxn ang="0">
                <a:pos x="0" y="62"/>
              </a:cxn>
            </a:cxnLst>
            <a:rect l="0" t="0" r="r" b="b"/>
            <a:pathLst>
              <a:path w="588" h="63">
                <a:moveTo>
                  <a:pt x="0" y="62"/>
                </a:moveTo>
                <a:lnTo>
                  <a:pt x="0" y="0"/>
                </a:lnTo>
                <a:lnTo>
                  <a:pt x="587" y="0"/>
                </a:lnTo>
                <a:lnTo>
                  <a:pt x="587" y="62"/>
                </a:lnTo>
                <a:lnTo>
                  <a:pt x="0" y="62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20" name="Freeform 20"/>
          <p:cNvSpPr>
            <a:spLocks/>
          </p:cNvSpPr>
          <p:nvPr/>
        </p:nvSpPr>
        <p:spPr bwMode="auto">
          <a:xfrm>
            <a:off x="1798638" y="4521200"/>
            <a:ext cx="946150" cy="109538"/>
          </a:xfrm>
          <a:custGeom>
            <a:avLst/>
            <a:gdLst/>
            <a:ahLst/>
            <a:cxnLst>
              <a:cxn ang="0">
                <a:pos x="0" y="68"/>
              </a:cxn>
              <a:cxn ang="0">
                <a:pos x="0" y="0"/>
              </a:cxn>
              <a:cxn ang="0">
                <a:pos x="595" y="0"/>
              </a:cxn>
              <a:cxn ang="0">
                <a:pos x="595" y="68"/>
              </a:cxn>
              <a:cxn ang="0">
                <a:pos x="0" y="68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21" name="Freeform 21"/>
          <p:cNvSpPr>
            <a:spLocks/>
          </p:cNvSpPr>
          <p:nvPr/>
        </p:nvSpPr>
        <p:spPr bwMode="auto">
          <a:xfrm>
            <a:off x="1798638" y="4264025"/>
            <a:ext cx="946150" cy="109538"/>
          </a:xfrm>
          <a:custGeom>
            <a:avLst/>
            <a:gdLst/>
            <a:ahLst/>
            <a:cxnLst>
              <a:cxn ang="0">
                <a:pos x="0" y="68"/>
              </a:cxn>
              <a:cxn ang="0">
                <a:pos x="0" y="0"/>
              </a:cxn>
              <a:cxn ang="0">
                <a:pos x="595" y="0"/>
              </a:cxn>
              <a:cxn ang="0">
                <a:pos x="595" y="68"/>
              </a:cxn>
              <a:cxn ang="0">
                <a:pos x="0" y="68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22" name="Freeform 22"/>
          <p:cNvSpPr>
            <a:spLocks/>
          </p:cNvSpPr>
          <p:nvPr/>
        </p:nvSpPr>
        <p:spPr bwMode="auto">
          <a:xfrm>
            <a:off x="6643688" y="4264025"/>
            <a:ext cx="944562" cy="109538"/>
          </a:xfrm>
          <a:custGeom>
            <a:avLst/>
            <a:gdLst/>
            <a:ahLst/>
            <a:cxnLst>
              <a:cxn ang="0">
                <a:pos x="0" y="68"/>
              </a:cxn>
              <a:cxn ang="0">
                <a:pos x="0" y="0"/>
              </a:cxn>
              <a:cxn ang="0">
                <a:pos x="594" y="0"/>
              </a:cxn>
              <a:cxn ang="0">
                <a:pos x="594" y="68"/>
              </a:cxn>
              <a:cxn ang="0">
                <a:pos x="0" y="68"/>
              </a:cxn>
            </a:cxnLst>
            <a:rect l="0" t="0" r="r" b="b"/>
            <a:pathLst>
              <a:path w="595" h="69">
                <a:moveTo>
                  <a:pt x="0" y="68"/>
                </a:moveTo>
                <a:lnTo>
                  <a:pt x="0" y="0"/>
                </a:lnTo>
                <a:lnTo>
                  <a:pt x="594" y="0"/>
                </a:lnTo>
                <a:lnTo>
                  <a:pt x="594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23" name="Freeform 23"/>
          <p:cNvSpPr>
            <a:spLocks/>
          </p:cNvSpPr>
          <p:nvPr/>
        </p:nvSpPr>
        <p:spPr bwMode="auto">
          <a:xfrm>
            <a:off x="6908800" y="4692650"/>
            <a:ext cx="49213" cy="66675"/>
          </a:xfrm>
          <a:custGeom>
            <a:avLst/>
            <a:gdLst/>
            <a:ahLst/>
            <a:cxnLst>
              <a:cxn ang="0">
                <a:pos x="30" y="21"/>
              </a:cxn>
              <a:cxn ang="0">
                <a:pos x="15" y="0"/>
              </a:cxn>
              <a:cxn ang="0">
                <a:pos x="0" y="21"/>
              </a:cxn>
              <a:cxn ang="0">
                <a:pos x="15" y="41"/>
              </a:cxn>
              <a:cxn ang="0">
                <a:pos x="30" y="21"/>
              </a:cxn>
            </a:cxnLst>
            <a:rect l="0" t="0" r="r" b="b"/>
            <a:pathLst>
              <a:path w="31" h="42">
                <a:moveTo>
                  <a:pt x="30" y="21"/>
                </a:moveTo>
                <a:lnTo>
                  <a:pt x="15" y="0"/>
                </a:lnTo>
                <a:lnTo>
                  <a:pt x="0" y="21"/>
                </a:lnTo>
                <a:lnTo>
                  <a:pt x="15" y="41"/>
                </a:lnTo>
                <a:lnTo>
                  <a:pt x="30" y="2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24" name="Freeform 24"/>
          <p:cNvSpPr>
            <a:spLocks/>
          </p:cNvSpPr>
          <p:nvPr/>
        </p:nvSpPr>
        <p:spPr bwMode="auto">
          <a:xfrm>
            <a:off x="7077075" y="4692650"/>
            <a:ext cx="52388" cy="66675"/>
          </a:xfrm>
          <a:custGeom>
            <a:avLst/>
            <a:gdLst/>
            <a:ahLst/>
            <a:cxnLst>
              <a:cxn ang="0">
                <a:pos x="32" y="21"/>
              </a:cxn>
              <a:cxn ang="0">
                <a:pos x="16" y="0"/>
              </a:cxn>
              <a:cxn ang="0">
                <a:pos x="0" y="21"/>
              </a:cxn>
              <a:cxn ang="0">
                <a:pos x="16" y="41"/>
              </a:cxn>
              <a:cxn ang="0">
                <a:pos x="32" y="21"/>
              </a:cxn>
            </a:cxnLst>
            <a:rect l="0" t="0" r="r" b="b"/>
            <a:pathLst>
              <a:path w="33" h="42">
                <a:moveTo>
                  <a:pt x="32" y="21"/>
                </a:moveTo>
                <a:lnTo>
                  <a:pt x="16" y="0"/>
                </a:lnTo>
                <a:lnTo>
                  <a:pt x="0" y="21"/>
                </a:lnTo>
                <a:lnTo>
                  <a:pt x="16" y="41"/>
                </a:lnTo>
                <a:lnTo>
                  <a:pt x="32" y="2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25" name="Freeform 25"/>
          <p:cNvSpPr>
            <a:spLocks/>
          </p:cNvSpPr>
          <p:nvPr/>
        </p:nvSpPr>
        <p:spPr bwMode="auto">
          <a:xfrm>
            <a:off x="7259638" y="4692650"/>
            <a:ext cx="50800" cy="66675"/>
          </a:xfrm>
          <a:custGeom>
            <a:avLst/>
            <a:gdLst/>
            <a:ahLst/>
            <a:cxnLst>
              <a:cxn ang="0">
                <a:pos x="31" y="21"/>
              </a:cxn>
              <a:cxn ang="0">
                <a:pos x="15" y="0"/>
              </a:cxn>
              <a:cxn ang="0">
                <a:pos x="0" y="21"/>
              </a:cxn>
              <a:cxn ang="0">
                <a:pos x="15" y="41"/>
              </a:cxn>
              <a:cxn ang="0">
                <a:pos x="31" y="21"/>
              </a:cxn>
            </a:cxnLst>
            <a:rect l="0" t="0" r="r" b="b"/>
            <a:pathLst>
              <a:path w="32" h="42">
                <a:moveTo>
                  <a:pt x="31" y="21"/>
                </a:moveTo>
                <a:lnTo>
                  <a:pt x="15" y="0"/>
                </a:lnTo>
                <a:lnTo>
                  <a:pt x="0" y="21"/>
                </a:lnTo>
                <a:lnTo>
                  <a:pt x="15" y="41"/>
                </a:lnTo>
                <a:lnTo>
                  <a:pt x="31" y="2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646488" y="5067300"/>
            <a:ext cx="403225" cy="65088"/>
            <a:chOff x="2297" y="3192"/>
            <a:chExt cx="254" cy="41"/>
          </a:xfrm>
        </p:grpSpPr>
        <p:sp>
          <p:nvSpPr>
            <p:cNvPr id="25626" name="Freeform 26"/>
            <p:cNvSpPr>
              <a:spLocks/>
            </p:cNvSpPr>
            <p:nvPr/>
          </p:nvSpPr>
          <p:spPr bwMode="auto">
            <a:xfrm>
              <a:off x="2297" y="3192"/>
              <a:ext cx="33" cy="41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16" y="0"/>
                </a:cxn>
                <a:cxn ang="0">
                  <a:pos x="0" y="20"/>
                </a:cxn>
                <a:cxn ang="0">
                  <a:pos x="16" y="40"/>
                </a:cxn>
                <a:cxn ang="0">
                  <a:pos x="32" y="20"/>
                </a:cxn>
              </a:cxnLst>
              <a:rect l="0" t="0" r="r" b="b"/>
              <a:pathLst>
                <a:path w="33" h="41">
                  <a:moveTo>
                    <a:pt x="32" y="20"/>
                  </a:moveTo>
                  <a:lnTo>
                    <a:pt x="16" y="0"/>
                  </a:lnTo>
                  <a:lnTo>
                    <a:pt x="0" y="20"/>
                  </a:lnTo>
                  <a:lnTo>
                    <a:pt x="16" y="40"/>
                  </a:lnTo>
                  <a:lnTo>
                    <a:pt x="32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5627" name="Freeform 27"/>
            <p:cNvSpPr>
              <a:spLocks/>
            </p:cNvSpPr>
            <p:nvPr/>
          </p:nvSpPr>
          <p:spPr bwMode="auto">
            <a:xfrm>
              <a:off x="2405" y="3192"/>
              <a:ext cx="31" cy="41"/>
            </a:xfrm>
            <a:custGeom>
              <a:avLst/>
              <a:gdLst/>
              <a:ahLst/>
              <a:cxnLst>
                <a:cxn ang="0">
                  <a:pos x="30" y="20"/>
                </a:cxn>
                <a:cxn ang="0">
                  <a:pos x="15" y="0"/>
                </a:cxn>
                <a:cxn ang="0">
                  <a:pos x="0" y="20"/>
                </a:cxn>
                <a:cxn ang="0">
                  <a:pos x="15" y="40"/>
                </a:cxn>
                <a:cxn ang="0">
                  <a:pos x="30" y="20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2520" y="3192"/>
              <a:ext cx="31" cy="41"/>
            </a:xfrm>
            <a:custGeom>
              <a:avLst/>
              <a:gdLst/>
              <a:ahLst/>
              <a:cxnLst>
                <a:cxn ang="0">
                  <a:pos x="30" y="20"/>
                </a:cxn>
                <a:cxn ang="0">
                  <a:pos x="15" y="0"/>
                </a:cxn>
                <a:cxn ang="0">
                  <a:pos x="0" y="20"/>
                </a:cxn>
                <a:cxn ang="0">
                  <a:pos x="15" y="40"/>
                </a:cxn>
                <a:cxn ang="0">
                  <a:pos x="30" y="20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5630" name="Freeform 30"/>
          <p:cNvSpPr>
            <a:spLocks/>
          </p:cNvSpPr>
          <p:nvPr/>
        </p:nvSpPr>
        <p:spPr bwMode="auto">
          <a:xfrm>
            <a:off x="3530600" y="3473450"/>
            <a:ext cx="752475" cy="280988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0" y="0"/>
              </a:cxn>
              <a:cxn ang="0">
                <a:pos x="473" y="0"/>
              </a:cxn>
              <a:cxn ang="0">
                <a:pos x="473" y="176"/>
              </a:cxn>
              <a:cxn ang="0">
                <a:pos x="0" y="176"/>
              </a:cxn>
            </a:cxnLst>
            <a:rect l="0" t="0" r="r" b="b"/>
            <a:pathLst>
              <a:path w="474" h="177">
                <a:moveTo>
                  <a:pt x="0" y="176"/>
                </a:moveTo>
                <a:lnTo>
                  <a:pt x="0" y="0"/>
                </a:lnTo>
                <a:lnTo>
                  <a:pt x="473" y="0"/>
                </a:lnTo>
                <a:lnTo>
                  <a:pt x="473" y="176"/>
                </a:lnTo>
                <a:lnTo>
                  <a:pt x="0" y="176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31" name="Freeform 31"/>
          <p:cNvSpPr>
            <a:spLocks/>
          </p:cNvSpPr>
          <p:nvPr/>
        </p:nvSpPr>
        <p:spPr bwMode="auto">
          <a:xfrm>
            <a:off x="3535363" y="3808413"/>
            <a:ext cx="750887" cy="280987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0" y="0"/>
              </a:cxn>
              <a:cxn ang="0">
                <a:pos x="472" y="0"/>
              </a:cxn>
              <a:cxn ang="0">
                <a:pos x="472" y="176"/>
              </a:cxn>
              <a:cxn ang="0">
                <a:pos x="0" y="176"/>
              </a:cxn>
            </a:cxnLst>
            <a:rect l="0" t="0" r="r" b="b"/>
            <a:pathLst>
              <a:path w="473" h="177">
                <a:moveTo>
                  <a:pt x="0" y="176"/>
                </a:moveTo>
                <a:lnTo>
                  <a:pt x="0" y="0"/>
                </a:lnTo>
                <a:lnTo>
                  <a:pt x="472" y="0"/>
                </a:lnTo>
                <a:lnTo>
                  <a:pt x="472" y="176"/>
                </a:lnTo>
                <a:lnTo>
                  <a:pt x="0" y="176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32" name="Freeform 32"/>
          <p:cNvSpPr>
            <a:spLocks/>
          </p:cNvSpPr>
          <p:nvPr/>
        </p:nvSpPr>
        <p:spPr bwMode="auto">
          <a:xfrm>
            <a:off x="3540125" y="5345113"/>
            <a:ext cx="774700" cy="258762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487" y="0"/>
              </a:cxn>
              <a:cxn ang="0">
                <a:pos x="487" y="162"/>
              </a:cxn>
              <a:cxn ang="0">
                <a:pos x="0" y="162"/>
              </a:cxn>
            </a:cxnLst>
            <a:rect l="0" t="0" r="r" b="b"/>
            <a:pathLst>
              <a:path w="488" h="163">
                <a:moveTo>
                  <a:pt x="0" y="162"/>
                </a:moveTo>
                <a:lnTo>
                  <a:pt x="0" y="0"/>
                </a:lnTo>
                <a:lnTo>
                  <a:pt x="487" y="0"/>
                </a:lnTo>
                <a:lnTo>
                  <a:pt x="487" y="162"/>
                </a:lnTo>
                <a:lnTo>
                  <a:pt x="0" y="162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33" name="Freeform 33"/>
          <p:cNvSpPr>
            <a:spLocks/>
          </p:cNvSpPr>
          <p:nvPr/>
        </p:nvSpPr>
        <p:spPr bwMode="auto">
          <a:xfrm>
            <a:off x="3552825" y="5664200"/>
            <a:ext cx="776288" cy="25717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0" y="0"/>
              </a:cxn>
              <a:cxn ang="0">
                <a:pos x="488" y="0"/>
              </a:cxn>
              <a:cxn ang="0">
                <a:pos x="488" y="161"/>
              </a:cxn>
              <a:cxn ang="0">
                <a:pos x="0" y="161"/>
              </a:cxn>
            </a:cxnLst>
            <a:rect l="0" t="0" r="r" b="b"/>
            <a:pathLst>
              <a:path w="489" h="162">
                <a:moveTo>
                  <a:pt x="0" y="161"/>
                </a:moveTo>
                <a:lnTo>
                  <a:pt x="0" y="0"/>
                </a:lnTo>
                <a:lnTo>
                  <a:pt x="488" y="0"/>
                </a:lnTo>
                <a:lnTo>
                  <a:pt x="488" y="161"/>
                </a:lnTo>
                <a:lnTo>
                  <a:pt x="0" y="161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34" name="Freeform 34"/>
          <p:cNvSpPr>
            <a:spLocks/>
          </p:cNvSpPr>
          <p:nvPr/>
        </p:nvSpPr>
        <p:spPr bwMode="auto">
          <a:xfrm>
            <a:off x="3124200" y="3352800"/>
            <a:ext cx="3068638" cy="2714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32" y="0"/>
              </a:cxn>
              <a:cxn ang="0">
                <a:pos x="1932" y="1709"/>
              </a:cxn>
              <a:cxn ang="0">
                <a:pos x="0" y="1709"/>
              </a:cxn>
              <a:cxn ang="0">
                <a:pos x="0" y="0"/>
              </a:cxn>
            </a:cxnLst>
            <a:rect l="0" t="0" r="r" b="b"/>
            <a:pathLst>
              <a:path w="1933" h="1710">
                <a:moveTo>
                  <a:pt x="0" y="0"/>
                </a:moveTo>
                <a:lnTo>
                  <a:pt x="1932" y="0"/>
                </a:lnTo>
                <a:lnTo>
                  <a:pt x="1932" y="1709"/>
                </a:lnTo>
                <a:lnTo>
                  <a:pt x="0" y="170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35" name="Freeform 35"/>
          <p:cNvSpPr>
            <a:spLocks/>
          </p:cNvSpPr>
          <p:nvPr/>
        </p:nvSpPr>
        <p:spPr bwMode="auto">
          <a:xfrm>
            <a:off x="3522663" y="4240213"/>
            <a:ext cx="777875" cy="2603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0"/>
              </a:cxn>
              <a:cxn ang="0">
                <a:pos x="489" y="0"/>
              </a:cxn>
              <a:cxn ang="0">
                <a:pos x="489" y="163"/>
              </a:cxn>
              <a:cxn ang="0">
                <a:pos x="0" y="163"/>
              </a:cxn>
            </a:cxnLst>
            <a:rect l="0" t="0" r="r" b="b"/>
            <a:pathLst>
              <a:path w="490" h="164">
                <a:moveTo>
                  <a:pt x="0" y="163"/>
                </a:moveTo>
                <a:lnTo>
                  <a:pt x="0" y="0"/>
                </a:lnTo>
                <a:lnTo>
                  <a:pt x="489" y="0"/>
                </a:lnTo>
                <a:lnTo>
                  <a:pt x="489" y="163"/>
                </a:lnTo>
                <a:lnTo>
                  <a:pt x="0" y="163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36" name="Freeform 36"/>
          <p:cNvSpPr>
            <a:spLocks/>
          </p:cNvSpPr>
          <p:nvPr/>
        </p:nvSpPr>
        <p:spPr bwMode="auto">
          <a:xfrm>
            <a:off x="3524250" y="4556125"/>
            <a:ext cx="777875" cy="260350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0"/>
              </a:cxn>
              <a:cxn ang="0">
                <a:pos x="489" y="0"/>
              </a:cxn>
              <a:cxn ang="0">
                <a:pos x="489" y="163"/>
              </a:cxn>
              <a:cxn ang="0">
                <a:pos x="0" y="163"/>
              </a:cxn>
            </a:cxnLst>
            <a:rect l="0" t="0" r="r" b="b"/>
            <a:pathLst>
              <a:path w="490" h="164">
                <a:moveTo>
                  <a:pt x="0" y="163"/>
                </a:moveTo>
                <a:lnTo>
                  <a:pt x="0" y="0"/>
                </a:lnTo>
                <a:lnTo>
                  <a:pt x="489" y="0"/>
                </a:lnTo>
                <a:lnTo>
                  <a:pt x="489" y="163"/>
                </a:lnTo>
                <a:lnTo>
                  <a:pt x="0" y="163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367213" y="3783013"/>
            <a:ext cx="617537" cy="1820862"/>
            <a:chOff x="2751" y="2383"/>
            <a:chExt cx="389" cy="1147"/>
          </a:xfrm>
        </p:grpSpPr>
        <p:sp>
          <p:nvSpPr>
            <p:cNvPr id="25637" name="Freeform 37"/>
            <p:cNvSpPr>
              <a:spLocks/>
            </p:cNvSpPr>
            <p:nvPr/>
          </p:nvSpPr>
          <p:spPr bwMode="auto">
            <a:xfrm>
              <a:off x="2751" y="2956"/>
              <a:ext cx="389" cy="574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388" y="0"/>
                </a:cxn>
                <a:cxn ang="0">
                  <a:pos x="0" y="573"/>
                </a:cxn>
              </a:cxnLst>
              <a:rect l="0" t="0" r="r" b="b"/>
              <a:pathLst>
                <a:path w="389" h="574">
                  <a:moveTo>
                    <a:pt x="0" y="573"/>
                  </a:moveTo>
                  <a:lnTo>
                    <a:pt x="388" y="0"/>
                  </a:lnTo>
                  <a:lnTo>
                    <a:pt x="0" y="573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5638" name="Freeform 38"/>
            <p:cNvSpPr>
              <a:spLocks/>
            </p:cNvSpPr>
            <p:nvPr/>
          </p:nvSpPr>
          <p:spPr bwMode="auto">
            <a:xfrm>
              <a:off x="3038" y="2956"/>
              <a:ext cx="102" cy="122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101" y="0"/>
                </a:cxn>
                <a:cxn ang="0">
                  <a:pos x="60" y="121"/>
                </a:cxn>
              </a:cxnLst>
              <a:rect l="0" t="0" r="r" b="b"/>
              <a:pathLst>
                <a:path w="102" h="122">
                  <a:moveTo>
                    <a:pt x="0" y="89"/>
                  </a:moveTo>
                  <a:lnTo>
                    <a:pt x="101" y="0"/>
                  </a:lnTo>
                  <a:lnTo>
                    <a:pt x="60" y="121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5639" name="Freeform 39"/>
            <p:cNvSpPr>
              <a:spLocks/>
            </p:cNvSpPr>
            <p:nvPr/>
          </p:nvSpPr>
          <p:spPr bwMode="auto">
            <a:xfrm>
              <a:off x="2751" y="2383"/>
              <a:ext cx="389" cy="4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8" y="421"/>
                </a:cxn>
                <a:cxn ang="0">
                  <a:pos x="0" y="0"/>
                </a:cxn>
              </a:cxnLst>
              <a:rect l="0" t="0" r="r" b="b"/>
              <a:pathLst>
                <a:path w="389" h="422">
                  <a:moveTo>
                    <a:pt x="0" y="0"/>
                  </a:moveTo>
                  <a:lnTo>
                    <a:pt x="388" y="421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5640" name="Freeform 40"/>
            <p:cNvSpPr>
              <a:spLocks/>
            </p:cNvSpPr>
            <p:nvPr/>
          </p:nvSpPr>
          <p:spPr bwMode="auto">
            <a:xfrm>
              <a:off x="3025" y="2689"/>
              <a:ext cx="115" cy="116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114" y="115"/>
                </a:cxn>
                <a:cxn ang="0">
                  <a:pos x="0" y="39"/>
                </a:cxn>
              </a:cxnLst>
              <a:rect l="0" t="0" r="r" b="b"/>
              <a:pathLst>
                <a:path w="115" h="116">
                  <a:moveTo>
                    <a:pt x="54" y="0"/>
                  </a:moveTo>
                  <a:lnTo>
                    <a:pt x="114" y="115"/>
                  </a:lnTo>
                  <a:lnTo>
                    <a:pt x="0" y="39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5641" name="Freeform 41"/>
            <p:cNvSpPr>
              <a:spLocks/>
            </p:cNvSpPr>
            <p:nvPr/>
          </p:nvSpPr>
          <p:spPr bwMode="auto">
            <a:xfrm>
              <a:off x="2751" y="2842"/>
              <a:ext cx="389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8" y="39"/>
                </a:cxn>
                <a:cxn ang="0">
                  <a:pos x="0" y="0"/>
                </a:cxn>
              </a:cxnLst>
              <a:rect l="0" t="0" r="r" b="b"/>
              <a:pathLst>
                <a:path w="389" h="40">
                  <a:moveTo>
                    <a:pt x="0" y="0"/>
                  </a:moveTo>
                  <a:lnTo>
                    <a:pt x="388" y="39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5642" name="Freeform 42"/>
            <p:cNvSpPr>
              <a:spLocks/>
            </p:cNvSpPr>
            <p:nvPr/>
          </p:nvSpPr>
          <p:spPr bwMode="auto">
            <a:xfrm>
              <a:off x="2999" y="2837"/>
              <a:ext cx="141" cy="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0" y="44"/>
                </a:cxn>
                <a:cxn ang="0">
                  <a:pos x="0" y="61"/>
                </a:cxn>
              </a:cxnLst>
              <a:rect l="0" t="0" r="r" b="b"/>
              <a:pathLst>
                <a:path w="141" h="62">
                  <a:moveTo>
                    <a:pt x="8" y="0"/>
                  </a:moveTo>
                  <a:lnTo>
                    <a:pt x="140" y="44"/>
                  </a:lnTo>
                  <a:lnTo>
                    <a:pt x="0" y="61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5644" name="Freeform 44"/>
          <p:cNvSpPr>
            <a:spLocks/>
          </p:cNvSpPr>
          <p:nvPr/>
        </p:nvSpPr>
        <p:spPr bwMode="auto">
          <a:xfrm>
            <a:off x="5121275" y="5033963"/>
            <a:ext cx="111125" cy="49212"/>
          </a:xfrm>
          <a:custGeom>
            <a:avLst/>
            <a:gdLst/>
            <a:ahLst/>
            <a:cxnLst>
              <a:cxn ang="0">
                <a:pos x="69" y="30"/>
              </a:cxn>
              <a:cxn ang="0">
                <a:pos x="0" y="15"/>
              </a:cxn>
              <a:cxn ang="0">
                <a:pos x="69" y="0"/>
              </a:cxn>
            </a:cxnLst>
            <a:rect l="0" t="0" r="r" b="b"/>
            <a:pathLst>
              <a:path w="70" h="31">
                <a:moveTo>
                  <a:pt x="69" y="30"/>
                </a:moveTo>
                <a:lnTo>
                  <a:pt x="0" y="15"/>
                </a:lnTo>
                <a:lnTo>
                  <a:pt x="69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45" name="Freeform 45"/>
          <p:cNvSpPr>
            <a:spLocks/>
          </p:cNvSpPr>
          <p:nvPr/>
        </p:nvSpPr>
        <p:spPr bwMode="auto">
          <a:xfrm>
            <a:off x="5121275" y="5057775"/>
            <a:ext cx="684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" y="0"/>
              </a:cxn>
              <a:cxn ang="0">
                <a:pos x="0" y="0"/>
              </a:cxn>
            </a:cxnLst>
            <a:rect l="0" t="0" r="r" b="b"/>
            <a:pathLst>
              <a:path w="431" h="1">
                <a:moveTo>
                  <a:pt x="0" y="0"/>
                </a:moveTo>
                <a:lnTo>
                  <a:pt x="43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46" name="Freeform 46"/>
          <p:cNvSpPr>
            <a:spLocks/>
          </p:cNvSpPr>
          <p:nvPr/>
        </p:nvSpPr>
        <p:spPr bwMode="auto">
          <a:xfrm>
            <a:off x="5694363" y="5033963"/>
            <a:ext cx="111125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15"/>
              </a:cxn>
              <a:cxn ang="0">
                <a:pos x="0" y="30"/>
              </a:cxn>
            </a:cxnLst>
            <a:rect l="0" t="0" r="r" b="b"/>
            <a:pathLst>
              <a:path w="70" h="31">
                <a:moveTo>
                  <a:pt x="0" y="0"/>
                </a:moveTo>
                <a:lnTo>
                  <a:pt x="69" y="15"/>
                </a:lnTo>
                <a:lnTo>
                  <a:pt x="0" y="3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35163" y="5353050"/>
            <a:ext cx="663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Disk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6775450" y="5413375"/>
            <a:ext cx="663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Disk</a:t>
            </a:r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3541713" y="3524250"/>
            <a:ext cx="7651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1</a:t>
            </a:r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3565525" y="5386388"/>
            <a:ext cx="76517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k</a:t>
            </a:r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3530600" y="4273550"/>
            <a:ext cx="7651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2</a:t>
            </a:r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3490913" y="3851275"/>
            <a:ext cx="801687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1'</a:t>
            </a: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3481388" y="4598988"/>
            <a:ext cx="80168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2'</a:t>
            </a: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3489325" y="5686425"/>
            <a:ext cx="80168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k'</a:t>
            </a: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5030788" y="5251450"/>
            <a:ext cx="10302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latin typeface="Arial" pitchFamily="34" charset="0"/>
              </a:rPr>
              <a:t>block size</a:t>
            </a: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5372100" y="504825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latin typeface="Arial" pitchFamily="34" charset="0"/>
              </a:rPr>
              <a:t>b</a:t>
            </a: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3046413" y="6161088"/>
            <a:ext cx="33432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latin typeface="Arial" pitchFamily="34" charset="0"/>
              </a:rPr>
              <a:t>B main memory buffers, k-way merge</a:t>
            </a:r>
          </a:p>
        </p:txBody>
      </p:sp>
      <p:sp>
        <p:nvSpPr>
          <p:cNvPr id="25658" name="Freeform 58"/>
          <p:cNvSpPr>
            <a:spLocks/>
          </p:cNvSpPr>
          <p:nvPr/>
        </p:nvSpPr>
        <p:spPr bwMode="auto">
          <a:xfrm>
            <a:off x="2863850" y="4124325"/>
            <a:ext cx="1588" cy="1065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70"/>
              </a:cxn>
              <a:cxn ang="0">
                <a:pos x="0" y="0"/>
              </a:cxn>
            </a:cxnLst>
            <a:rect l="0" t="0" r="r" b="b"/>
            <a:pathLst>
              <a:path w="1" h="671">
                <a:moveTo>
                  <a:pt x="0" y="0"/>
                </a:moveTo>
                <a:lnTo>
                  <a:pt x="0" y="67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062163" y="4748213"/>
            <a:ext cx="403225" cy="65087"/>
            <a:chOff x="1299" y="2991"/>
            <a:chExt cx="254" cy="41"/>
          </a:xfrm>
        </p:grpSpPr>
        <p:sp>
          <p:nvSpPr>
            <p:cNvPr id="25659" name="Freeform 59"/>
            <p:cNvSpPr>
              <a:spLocks/>
            </p:cNvSpPr>
            <p:nvPr/>
          </p:nvSpPr>
          <p:spPr bwMode="auto">
            <a:xfrm>
              <a:off x="1299" y="2991"/>
              <a:ext cx="33" cy="41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16" y="0"/>
                </a:cxn>
                <a:cxn ang="0">
                  <a:pos x="0" y="20"/>
                </a:cxn>
                <a:cxn ang="0">
                  <a:pos x="16" y="40"/>
                </a:cxn>
                <a:cxn ang="0">
                  <a:pos x="32" y="20"/>
                </a:cxn>
              </a:cxnLst>
              <a:rect l="0" t="0" r="r" b="b"/>
              <a:pathLst>
                <a:path w="33" h="41">
                  <a:moveTo>
                    <a:pt x="32" y="20"/>
                  </a:moveTo>
                  <a:lnTo>
                    <a:pt x="16" y="0"/>
                  </a:lnTo>
                  <a:lnTo>
                    <a:pt x="0" y="20"/>
                  </a:lnTo>
                  <a:lnTo>
                    <a:pt x="16" y="40"/>
                  </a:lnTo>
                  <a:lnTo>
                    <a:pt x="32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5660" name="Freeform 60"/>
            <p:cNvSpPr>
              <a:spLocks/>
            </p:cNvSpPr>
            <p:nvPr/>
          </p:nvSpPr>
          <p:spPr bwMode="auto">
            <a:xfrm>
              <a:off x="1407" y="2991"/>
              <a:ext cx="31" cy="41"/>
            </a:xfrm>
            <a:custGeom>
              <a:avLst/>
              <a:gdLst/>
              <a:ahLst/>
              <a:cxnLst>
                <a:cxn ang="0">
                  <a:pos x="30" y="20"/>
                </a:cxn>
                <a:cxn ang="0">
                  <a:pos x="15" y="0"/>
                </a:cxn>
                <a:cxn ang="0">
                  <a:pos x="0" y="20"/>
                </a:cxn>
                <a:cxn ang="0">
                  <a:pos x="15" y="40"/>
                </a:cxn>
                <a:cxn ang="0">
                  <a:pos x="30" y="20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5661" name="Freeform 61"/>
            <p:cNvSpPr>
              <a:spLocks/>
            </p:cNvSpPr>
            <p:nvPr/>
          </p:nvSpPr>
          <p:spPr bwMode="auto">
            <a:xfrm>
              <a:off x="1522" y="2991"/>
              <a:ext cx="31" cy="41"/>
            </a:xfrm>
            <a:custGeom>
              <a:avLst/>
              <a:gdLst/>
              <a:ahLst/>
              <a:cxnLst>
                <a:cxn ang="0">
                  <a:pos x="30" y="20"/>
                </a:cxn>
                <a:cxn ang="0">
                  <a:pos x="15" y="0"/>
                </a:cxn>
                <a:cxn ang="0">
                  <a:pos x="0" y="20"/>
                </a:cxn>
                <a:cxn ang="0">
                  <a:pos x="15" y="40"/>
                </a:cxn>
                <a:cxn ang="0">
                  <a:pos x="30" y="20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5663" name="Line 63"/>
          <p:cNvSpPr>
            <a:spLocks noChangeShapeType="1"/>
          </p:cNvSpPr>
          <p:nvPr/>
        </p:nvSpPr>
        <p:spPr bwMode="auto">
          <a:xfrm flipV="1">
            <a:off x="2781300" y="3751263"/>
            <a:ext cx="712788" cy="558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64" name="Line 64"/>
          <p:cNvSpPr>
            <a:spLocks noChangeShapeType="1"/>
          </p:cNvSpPr>
          <p:nvPr/>
        </p:nvSpPr>
        <p:spPr bwMode="auto">
          <a:xfrm>
            <a:off x="2786063" y="4549775"/>
            <a:ext cx="7127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65" name="Line 65"/>
          <p:cNvSpPr>
            <a:spLocks noChangeShapeType="1"/>
          </p:cNvSpPr>
          <p:nvPr/>
        </p:nvSpPr>
        <p:spPr bwMode="auto">
          <a:xfrm>
            <a:off x="2786063" y="5029200"/>
            <a:ext cx="712787" cy="6381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66" name="Line 66"/>
          <p:cNvSpPr>
            <a:spLocks noChangeShapeType="1"/>
          </p:cNvSpPr>
          <p:nvPr/>
        </p:nvSpPr>
        <p:spPr bwMode="auto">
          <a:xfrm>
            <a:off x="5873750" y="4629150"/>
            <a:ext cx="635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40767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1071</TotalTime>
  <Words>1880</Words>
  <Application>Microsoft Macintosh PowerPoint</Application>
  <PresentationFormat>On-screen Show (4:3)</PresentationFormat>
  <Paragraphs>291</Paragraphs>
  <Slides>28</Slides>
  <Notes>28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Theme1</vt:lpstr>
      <vt:lpstr>Equation</vt:lpstr>
      <vt:lpstr>Document</vt:lpstr>
      <vt:lpstr>Lecture #13: External Sorting </vt:lpstr>
      <vt:lpstr>Why Sort?</vt:lpstr>
      <vt:lpstr>Creating Initial Sorted Segments</vt:lpstr>
      <vt:lpstr>2-Way Sort: Requires 3 Buffers</vt:lpstr>
      <vt:lpstr>Two-Way External Merge Sort</vt:lpstr>
      <vt:lpstr>General External Merge Sort</vt:lpstr>
      <vt:lpstr>Cost of External Merge Sort</vt:lpstr>
      <vt:lpstr>Number of Passes of External Sort</vt:lpstr>
      <vt:lpstr>Double Buffering</vt:lpstr>
      <vt:lpstr>Heapsort with One Disk Drive</vt:lpstr>
      <vt:lpstr>Overlapping Heapsort with I/O</vt:lpstr>
      <vt:lpstr>Complete Binary Trees</vt:lpstr>
      <vt:lpstr>Heap</vt:lpstr>
      <vt:lpstr>The Idea of Heapsort</vt:lpstr>
      <vt:lpstr>Insertion into a heap</vt:lpstr>
      <vt:lpstr>2nd Stage: Output Sorted Segment</vt:lpstr>
      <vt:lpstr>2nd Stage: Output Sorted Segments</vt:lpstr>
      <vt:lpstr>2nd Stage: Output Sorted Segment</vt:lpstr>
      <vt:lpstr>Sorting with  Replacement Selection w/2 Disks</vt:lpstr>
      <vt:lpstr>Replacement Selection w/2 Disks</vt:lpstr>
      <vt:lpstr> </vt:lpstr>
      <vt:lpstr>PowerPoint Presentation</vt:lpstr>
      <vt:lpstr>PowerPoint Presentation</vt:lpstr>
      <vt:lpstr>Using Quicksort with Virtual Memory is Slow !</vt:lpstr>
      <vt:lpstr>I/O for External Merge Sort</vt:lpstr>
      <vt:lpstr>Sorting Records!</vt:lpstr>
      <vt:lpstr>Summary</vt:lpstr>
      <vt:lpstr>Summary, cont.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CSE301 Data &amp; File Structures</dc:title>
  <dc:creator/>
  <cp:lastModifiedBy>Adil Alpkocak</cp:lastModifiedBy>
  <cp:revision>89</cp:revision>
  <dcterms:created xsi:type="dcterms:W3CDTF">2006-08-16T00:00:00Z</dcterms:created>
  <dcterms:modified xsi:type="dcterms:W3CDTF">2017-05-03T09:28:56Z</dcterms:modified>
</cp:coreProperties>
</file>