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8" r:id="rId1"/>
  </p:sldMasterIdLst>
  <p:notesMasterIdLst>
    <p:notesMasterId r:id="rId35"/>
  </p:notesMasterIdLst>
  <p:sldIdLst>
    <p:sldId id="316" r:id="rId2"/>
    <p:sldId id="320" r:id="rId3"/>
    <p:sldId id="353" r:id="rId4"/>
    <p:sldId id="354" r:id="rId5"/>
    <p:sldId id="322" r:id="rId6"/>
    <p:sldId id="323" r:id="rId7"/>
    <p:sldId id="324" r:id="rId8"/>
    <p:sldId id="325" r:id="rId9"/>
    <p:sldId id="326" r:id="rId10"/>
    <p:sldId id="327" r:id="rId11"/>
    <p:sldId id="328" r:id="rId12"/>
    <p:sldId id="329" r:id="rId13"/>
    <p:sldId id="331" r:id="rId14"/>
    <p:sldId id="332" r:id="rId15"/>
    <p:sldId id="333" r:id="rId16"/>
    <p:sldId id="334" r:id="rId17"/>
    <p:sldId id="335" r:id="rId18"/>
    <p:sldId id="336" r:id="rId19"/>
    <p:sldId id="338" r:id="rId20"/>
    <p:sldId id="339" r:id="rId21"/>
    <p:sldId id="340" r:id="rId22"/>
    <p:sldId id="341" r:id="rId23"/>
    <p:sldId id="342" r:id="rId24"/>
    <p:sldId id="343" r:id="rId25"/>
    <p:sldId id="344" r:id="rId26"/>
    <p:sldId id="345" r:id="rId27"/>
    <p:sldId id="346" r:id="rId28"/>
    <p:sldId id="347" r:id="rId29"/>
    <p:sldId id="348" r:id="rId30"/>
    <p:sldId id="349" r:id="rId31"/>
    <p:sldId id="350" r:id="rId32"/>
    <p:sldId id="351" r:id="rId33"/>
    <p:sldId id="352"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69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71" autoAdjust="0"/>
    <p:restoredTop sz="77481" autoAdjust="0"/>
  </p:normalViewPr>
  <p:slideViewPr>
    <p:cSldViewPr>
      <p:cViewPr varScale="1">
        <p:scale>
          <a:sx n="120" d="100"/>
          <a:sy n="120" d="100"/>
        </p:scale>
        <p:origin x="-96" y="-664"/>
      </p:cViewPr>
      <p:guideLst>
        <p:guide orient="horz" pos="2160"/>
        <p:guide pos="2880"/>
      </p:guideLst>
    </p:cSldViewPr>
  </p:slideViewPr>
  <p:outlineViewPr>
    <p:cViewPr>
      <p:scale>
        <a:sx n="33" d="100"/>
        <a:sy n="33" d="100"/>
      </p:scale>
      <p:origin x="0" y="868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6DF38534-1B24-4EDE-9C94-A1B54F7900EA}" type="datetimeFigureOut">
              <a:rPr lang="tr-TR"/>
              <a:pPr>
                <a:defRPr/>
              </a:pPr>
              <a:t>17/05/17</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tr-TR"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40E7637-F53A-4EEE-A59C-12599E8A4099}" type="slidenum">
              <a:rPr lang="tr-TR"/>
              <a:pPr>
                <a:defRPr/>
              </a:pPr>
              <a:t>‹#›</a:t>
            </a:fld>
            <a:endParaRPr lang="tr-TR"/>
          </a:p>
        </p:txBody>
      </p:sp>
    </p:spTree>
    <p:extLst>
      <p:ext uri="{BB962C8B-B14F-4D97-AF65-F5344CB8AC3E}">
        <p14:creationId xmlns:p14="http://schemas.microsoft.com/office/powerpoint/2010/main" val="35102269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F896FE-D5A5-9B43-AAC6-7A144736CE46}" type="slidenum">
              <a:rPr lang="en-US"/>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A7206CD-87C6-134A-8C9B-931CAA905EA9}" type="slidenum">
              <a:rPr lang="en-US" smtClean="0"/>
              <a:pPr>
                <a:defRPr/>
              </a:pPr>
              <a:t>23</a:t>
            </a:fld>
            <a:endParaRPr lang="en-US"/>
          </a:p>
        </p:txBody>
      </p:sp>
    </p:spTree>
    <p:extLst>
      <p:ext uri="{BB962C8B-B14F-4D97-AF65-F5344CB8AC3E}">
        <p14:creationId xmlns:p14="http://schemas.microsoft.com/office/powerpoint/2010/main" val="2139431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TextBox 6"/>
          <p:cNvSpPr txBox="1"/>
          <p:nvPr/>
        </p:nvSpPr>
        <p:spPr>
          <a:xfrm>
            <a:off x="838200" y="6488668"/>
            <a:ext cx="7924800" cy="369332"/>
          </a:xfrm>
          <a:prstGeom prst="rect">
            <a:avLst/>
          </a:prstGeom>
          <a:noFill/>
        </p:spPr>
        <p:txBody>
          <a:bodyPr wrap="square" rtlCol="0">
            <a:noAutofit/>
          </a:bodyPr>
          <a:lstStyle/>
          <a:p>
            <a:pPr algn="ctr"/>
            <a:r>
              <a:rPr lang="tr-TR" sz="1600" kern="0" spc="900" dirty="0" smtClean="0">
                <a:solidFill>
                  <a:schemeClr val="bg1">
                    <a:lumMod val="95000"/>
                  </a:schemeClr>
                </a:solidFill>
              </a:rPr>
              <a:t>Department</a:t>
            </a:r>
            <a:r>
              <a:rPr lang="tr-TR" sz="1600" kern="0" spc="900" baseline="0" dirty="0" smtClean="0">
                <a:solidFill>
                  <a:schemeClr val="bg1">
                    <a:lumMod val="95000"/>
                  </a:schemeClr>
                </a:solidFill>
              </a:rPr>
              <a:t> of Computer Engineering</a:t>
            </a:r>
            <a:endParaRPr lang="tr-TR" sz="1600" kern="0" spc="900" dirty="0">
              <a:solidFill>
                <a:schemeClr val="bg1">
                  <a:lumMod val="95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pPr>
              <a:defRPr/>
            </a:pPr>
            <a:fld id="{C38CF825-BD60-48F0-9561-8FEE4F6678DC}"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pPr>
              <a:defRPr/>
            </a:pPr>
            <a:fld id="{DC41B19E-9430-45FA-98E7-629C86377E7F}"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71474"/>
            <a:ext cx="8229600" cy="1046163"/>
          </a:xfrm>
        </p:spPr>
        <p:txBody>
          <a:bodyPr>
            <a:normAutofit/>
          </a:bodyPr>
          <a:lstStyle>
            <a:lvl1pPr>
              <a:defRPr sz="4000">
                <a:latin typeface="Aharoni" pitchFamily="2" charset="-79"/>
                <a:cs typeface="Aharoni" pitchFamily="2" charset="-79"/>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pPr>
              <a:defRPr/>
            </a:pPr>
            <a:fld id="{8E64A263-4BC8-413E-9F9A-2DE3F7972B5C}"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pPr>
              <a:defRPr/>
            </a:pPr>
            <a:fld id="{FB2DDF8D-905C-4FFC-933F-9DF0AE3551BD}"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pPr>
              <a:defRPr/>
            </a:pPr>
            <a:fld id="{A2A1E922-5CF0-4ADD-90A3-24C3093A6EDC}"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pPr>
              <a:defRPr/>
            </a:pPr>
            <a:fld id="{6C83B200-B8E4-423D-BD0D-E0CD735A1AE9}"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pPr>
              <a:defRPr/>
            </a:pPr>
            <a:fld id="{C1DC315A-BDAE-429A-9B89-CE49887521E5}"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pPr>
              <a:defRPr/>
            </a:pPr>
            <a:fld id="{B653CD44-EE66-48F7-8248-BC8D2A80EEC9}"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pPr>
              <a:defRPr/>
            </a:pPr>
            <a:fld id="{E14BEF70-1116-4F4E-A653-99827ED1FFFC}"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381000"/>
          </a:xfrm>
          <a:prstGeom prst="rect">
            <a:avLst/>
          </a:prstGeom>
          <a:solidFill>
            <a:srgbClr val="3B6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Text Placeholder 2"/>
          <p:cNvSpPr>
            <a:spLocks noGrp="1"/>
          </p:cNvSpPr>
          <p:nvPr>
            <p:ph type="body" idx="1"/>
          </p:nvPr>
        </p:nvSpPr>
        <p:spPr>
          <a:xfrm>
            <a:off x="480951" y="1683327"/>
            <a:ext cx="8229600" cy="468184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p:nvSpPr>
        <p:spPr>
          <a:xfrm>
            <a:off x="0" y="6477000"/>
            <a:ext cx="9144000" cy="381000"/>
          </a:xfrm>
          <a:prstGeom prst="rect">
            <a:avLst/>
          </a:prstGeom>
          <a:solidFill>
            <a:srgbClr val="3B6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026" name="Picture 2" descr="C:\Users\Adil\Pictures\deuceng.JPG"/>
          <p:cNvPicPr>
            <a:picLocks noChangeAspect="1" noChangeArrowheads="1"/>
          </p:cNvPicPr>
          <p:nvPr/>
        </p:nvPicPr>
        <p:blipFill>
          <a:blip r:embed="rId13" cstate="print"/>
          <a:srcRect r="1124"/>
          <a:stretch>
            <a:fillRect/>
          </a:stretch>
        </p:blipFill>
        <p:spPr bwMode="auto">
          <a:xfrm>
            <a:off x="0" y="6057900"/>
            <a:ext cx="838200" cy="800100"/>
          </a:xfrm>
          <a:prstGeom prst="rect">
            <a:avLst/>
          </a:prstGeom>
          <a:noFill/>
        </p:spPr>
      </p:pic>
      <p:sp>
        <p:nvSpPr>
          <p:cNvPr id="14" name="Freeform 13"/>
          <p:cNvSpPr/>
          <p:nvPr/>
        </p:nvSpPr>
        <p:spPr>
          <a:xfrm>
            <a:off x="429256" y="6479607"/>
            <a:ext cx="411900" cy="378394"/>
          </a:xfrm>
          <a:custGeom>
            <a:avLst/>
            <a:gdLst>
              <a:gd name="connsiteX0" fmla="*/ 555955 w 563270"/>
              <a:gd name="connsiteY0" fmla="*/ 0 h 402336"/>
              <a:gd name="connsiteX1" fmla="*/ 563270 w 563270"/>
              <a:gd name="connsiteY1" fmla="*/ 402336 h 402336"/>
              <a:gd name="connsiteX2" fmla="*/ 0 w 563270"/>
              <a:gd name="connsiteY2" fmla="*/ 402336 h 402336"/>
              <a:gd name="connsiteX3" fmla="*/ 555955 w 563270"/>
              <a:gd name="connsiteY3" fmla="*/ 0 h 402336"/>
              <a:gd name="connsiteX0" fmla="*/ 555955 w 563271"/>
              <a:gd name="connsiteY0" fmla="*/ 0 h 402336"/>
              <a:gd name="connsiteX1" fmla="*/ 563271 w 563271"/>
              <a:gd name="connsiteY1" fmla="*/ 113386 h 402336"/>
              <a:gd name="connsiteX2" fmla="*/ 563270 w 563271"/>
              <a:gd name="connsiteY2" fmla="*/ 402336 h 402336"/>
              <a:gd name="connsiteX3" fmla="*/ 0 w 563271"/>
              <a:gd name="connsiteY3" fmla="*/ 402336 h 402336"/>
              <a:gd name="connsiteX4" fmla="*/ 555955 w 563271"/>
              <a:gd name="connsiteY4" fmla="*/ 0 h 402336"/>
              <a:gd name="connsiteX0" fmla="*/ 460857 w 563271"/>
              <a:gd name="connsiteY0" fmla="*/ 0 h 336499"/>
              <a:gd name="connsiteX1" fmla="*/ 563271 w 563271"/>
              <a:gd name="connsiteY1" fmla="*/ 47549 h 336499"/>
              <a:gd name="connsiteX2" fmla="*/ 563270 w 563271"/>
              <a:gd name="connsiteY2" fmla="*/ 336499 h 336499"/>
              <a:gd name="connsiteX3" fmla="*/ 0 w 563271"/>
              <a:gd name="connsiteY3" fmla="*/ 336499 h 336499"/>
              <a:gd name="connsiteX4" fmla="*/ 460857 w 563271"/>
              <a:gd name="connsiteY4" fmla="*/ 0 h 336499"/>
              <a:gd name="connsiteX0" fmla="*/ 460857 w 563271"/>
              <a:gd name="connsiteY0" fmla="*/ 40234 h 376733"/>
              <a:gd name="connsiteX1" fmla="*/ 563271 w 563271"/>
              <a:gd name="connsiteY1" fmla="*/ 0 h 376733"/>
              <a:gd name="connsiteX2" fmla="*/ 563270 w 563271"/>
              <a:gd name="connsiteY2" fmla="*/ 376733 h 376733"/>
              <a:gd name="connsiteX3" fmla="*/ 0 w 563271"/>
              <a:gd name="connsiteY3" fmla="*/ 376733 h 376733"/>
              <a:gd name="connsiteX4" fmla="*/ 460857 w 563271"/>
              <a:gd name="connsiteY4" fmla="*/ 40234 h 376733"/>
              <a:gd name="connsiteX0" fmla="*/ 535855 w 563271"/>
              <a:gd name="connsiteY0" fmla="*/ 0 h 379767"/>
              <a:gd name="connsiteX1" fmla="*/ 563271 w 563271"/>
              <a:gd name="connsiteY1" fmla="*/ 3034 h 379767"/>
              <a:gd name="connsiteX2" fmla="*/ 563270 w 563271"/>
              <a:gd name="connsiteY2" fmla="*/ 379767 h 379767"/>
              <a:gd name="connsiteX3" fmla="*/ 0 w 563271"/>
              <a:gd name="connsiteY3" fmla="*/ 379767 h 379767"/>
              <a:gd name="connsiteX4" fmla="*/ 535855 w 563271"/>
              <a:gd name="connsiteY4" fmla="*/ 0 h 379767"/>
              <a:gd name="connsiteX0" fmla="*/ 449319 w 476735"/>
              <a:gd name="connsiteY0" fmla="*/ 0 h 379767"/>
              <a:gd name="connsiteX1" fmla="*/ 476735 w 476735"/>
              <a:gd name="connsiteY1" fmla="*/ 3034 h 379767"/>
              <a:gd name="connsiteX2" fmla="*/ 476734 w 476735"/>
              <a:gd name="connsiteY2" fmla="*/ 379767 h 379767"/>
              <a:gd name="connsiteX3" fmla="*/ 0 w 476735"/>
              <a:gd name="connsiteY3" fmla="*/ 379767 h 379767"/>
              <a:gd name="connsiteX4" fmla="*/ 449319 w 476735"/>
              <a:gd name="connsiteY4" fmla="*/ 0 h 379767"/>
              <a:gd name="connsiteX0" fmla="*/ 417589 w 445005"/>
              <a:gd name="connsiteY0" fmla="*/ 0 h 379767"/>
              <a:gd name="connsiteX1" fmla="*/ 445005 w 445005"/>
              <a:gd name="connsiteY1" fmla="*/ 3034 h 379767"/>
              <a:gd name="connsiteX2" fmla="*/ 445004 w 445005"/>
              <a:gd name="connsiteY2" fmla="*/ 379767 h 379767"/>
              <a:gd name="connsiteX3" fmla="*/ 0 w 445005"/>
              <a:gd name="connsiteY3" fmla="*/ 379767 h 379767"/>
              <a:gd name="connsiteX4" fmla="*/ 417589 w 445005"/>
              <a:gd name="connsiteY4" fmla="*/ 0 h 379767"/>
              <a:gd name="connsiteX0" fmla="*/ 394513 w 421929"/>
              <a:gd name="connsiteY0" fmla="*/ 0 h 379767"/>
              <a:gd name="connsiteX1" fmla="*/ 421929 w 421929"/>
              <a:gd name="connsiteY1" fmla="*/ 3034 h 379767"/>
              <a:gd name="connsiteX2" fmla="*/ 421928 w 421929"/>
              <a:gd name="connsiteY2" fmla="*/ 379767 h 379767"/>
              <a:gd name="connsiteX3" fmla="*/ 0 w 421929"/>
              <a:gd name="connsiteY3" fmla="*/ 379767 h 379767"/>
              <a:gd name="connsiteX4" fmla="*/ 394513 w 421929"/>
              <a:gd name="connsiteY4" fmla="*/ 0 h 379767"/>
              <a:gd name="connsiteX0" fmla="*/ 385859 w 413275"/>
              <a:gd name="connsiteY0" fmla="*/ 0 h 379767"/>
              <a:gd name="connsiteX1" fmla="*/ 413275 w 413275"/>
              <a:gd name="connsiteY1" fmla="*/ 3034 h 379767"/>
              <a:gd name="connsiteX2" fmla="*/ 413274 w 413275"/>
              <a:gd name="connsiteY2" fmla="*/ 379767 h 379767"/>
              <a:gd name="connsiteX3" fmla="*/ 0 w 413275"/>
              <a:gd name="connsiteY3" fmla="*/ 379767 h 379767"/>
              <a:gd name="connsiteX4" fmla="*/ 385859 w 413275"/>
              <a:gd name="connsiteY4" fmla="*/ 0 h 379767"/>
              <a:gd name="connsiteX0" fmla="*/ 382974 w 413275"/>
              <a:gd name="connsiteY0" fmla="*/ 0 h 385536"/>
              <a:gd name="connsiteX1" fmla="*/ 413275 w 413275"/>
              <a:gd name="connsiteY1" fmla="*/ 8803 h 385536"/>
              <a:gd name="connsiteX2" fmla="*/ 413274 w 413275"/>
              <a:gd name="connsiteY2" fmla="*/ 385536 h 385536"/>
              <a:gd name="connsiteX3" fmla="*/ 0 w 413275"/>
              <a:gd name="connsiteY3" fmla="*/ 385536 h 385536"/>
              <a:gd name="connsiteX4" fmla="*/ 382974 w 413275"/>
              <a:gd name="connsiteY4" fmla="*/ 0 h 385536"/>
              <a:gd name="connsiteX0" fmla="*/ 382974 w 413275"/>
              <a:gd name="connsiteY0" fmla="*/ 0 h 385536"/>
              <a:gd name="connsiteX1" fmla="*/ 413275 w 413275"/>
              <a:gd name="connsiteY1" fmla="*/ 150 h 385536"/>
              <a:gd name="connsiteX2" fmla="*/ 413274 w 413275"/>
              <a:gd name="connsiteY2" fmla="*/ 385536 h 385536"/>
              <a:gd name="connsiteX3" fmla="*/ 0 w 413275"/>
              <a:gd name="connsiteY3" fmla="*/ 385536 h 385536"/>
              <a:gd name="connsiteX4" fmla="*/ 382974 w 413275"/>
              <a:gd name="connsiteY4" fmla="*/ 0 h 385536"/>
              <a:gd name="connsiteX0" fmla="*/ 388743 w 419044"/>
              <a:gd name="connsiteY0" fmla="*/ 0 h 385536"/>
              <a:gd name="connsiteX1" fmla="*/ 419044 w 419044"/>
              <a:gd name="connsiteY1" fmla="*/ 150 h 385536"/>
              <a:gd name="connsiteX2" fmla="*/ 419043 w 419044"/>
              <a:gd name="connsiteY2" fmla="*/ 385536 h 385536"/>
              <a:gd name="connsiteX3" fmla="*/ 0 w 419044"/>
              <a:gd name="connsiteY3" fmla="*/ 385536 h 385536"/>
              <a:gd name="connsiteX4" fmla="*/ 388743 w 419044"/>
              <a:gd name="connsiteY4" fmla="*/ 0 h 385536"/>
              <a:gd name="connsiteX0" fmla="*/ 388743 w 421425"/>
              <a:gd name="connsiteY0" fmla="*/ 0 h 385536"/>
              <a:gd name="connsiteX1" fmla="*/ 421425 w 421425"/>
              <a:gd name="connsiteY1" fmla="*/ 7294 h 385536"/>
              <a:gd name="connsiteX2" fmla="*/ 419043 w 421425"/>
              <a:gd name="connsiteY2" fmla="*/ 385536 h 385536"/>
              <a:gd name="connsiteX3" fmla="*/ 0 w 421425"/>
              <a:gd name="connsiteY3" fmla="*/ 385536 h 385536"/>
              <a:gd name="connsiteX4" fmla="*/ 388743 w 421425"/>
              <a:gd name="connsiteY4" fmla="*/ 0 h 385536"/>
              <a:gd name="connsiteX0" fmla="*/ 386362 w 421425"/>
              <a:gd name="connsiteY0" fmla="*/ 0 h 378392"/>
              <a:gd name="connsiteX1" fmla="*/ 421425 w 421425"/>
              <a:gd name="connsiteY1" fmla="*/ 150 h 378392"/>
              <a:gd name="connsiteX2" fmla="*/ 419043 w 421425"/>
              <a:gd name="connsiteY2" fmla="*/ 378392 h 378392"/>
              <a:gd name="connsiteX3" fmla="*/ 0 w 421425"/>
              <a:gd name="connsiteY3" fmla="*/ 378392 h 378392"/>
              <a:gd name="connsiteX4" fmla="*/ 386362 w 421425"/>
              <a:gd name="connsiteY4" fmla="*/ 0 h 378392"/>
              <a:gd name="connsiteX0" fmla="*/ 376837 w 421425"/>
              <a:gd name="connsiteY0" fmla="*/ 2231 h 378242"/>
              <a:gd name="connsiteX1" fmla="*/ 421425 w 421425"/>
              <a:gd name="connsiteY1" fmla="*/ 0 h 378242"/>
              <a:gd name="connsiteX2" fmla="*/ 419043 w 421425"/>
              <a:gd name="connsiteY2" fmla="*/ 378242 h 378242"/>
              <a:gd name="connsiteX3" fmla="*/ 0 w 421425"/>
              <a:gd name="connsiteY3" fmla="*/ 378242 h 378242"/>
              <a:gd name="connsiteX4" fmla="*/ 376837 w 421425"/>
              <a:gd name="connsiteY4" fmla="*/ 2231 h 378242"/>
              <a:gd name="connsiteX0" fmla="*/ 383980 w 421425"/>
              <a:gd name="connsiteY0" fmla="*/ 2231 h 378242"/>
              <a:gd name="connsiteX1" fmla="*/ 421425 w 421425"/>
              <a:gd name="connsiteY1" fmla="*/ 0 h 378242"/>
              <a:gd name="connsiteX2" fmla="*/ 419043 w 421425"/>
              <a:gd name="connsiteY2" fmla="*/ 378242 h 378242"/>
              <a:gd name="connsiteX3" fmla="*/ 0 w 421425"/>
              <a:gd name="connsiteY3" fmla="*/ 378242 h 378242"/>
              <a:gd name="connsiteX4" fmla="*/ 383980 w 421425"/>
              <a:gd name="connsiteY4" fmla="*/ 2231 h 378242"/>
              <a:gd name="connsiteX0" fmla="*/ 379218 w 421425"/>
              <a:gd name="connsiteY0" fmla="*/ 0 h 378393"/>
              <a:gd name="connsiteX1" fmla="*/ 421425 w 421425"/>
              <a:gd name="connsiteY1" fmla="*/ 151 h 378393"/>
              <a:gd name="connsiteX2" fmla="*/ 419043 w 421425"/>
              <a:gd name="connsiteY2" fmla="*/ 378393 h 378393"/>
              <a:gd name="connsiteX3" fmla="*/ 0 w 421425"/>
              <a:gd name="connsiteY3" fmla="*/ 378393 h 378393"/>
              <a:gd name="connsiteX4" fmla="*/ 379218 w 421425"/>
              <a:gd name="connsiteY4" fmla="*/ 0 h 378393"/>
              <a:gd name="connsiteX0" fmla="*/ 372074 w 414281"/>
              <a:gd name="connsiteY0" fmla="*/ 0 h 378394"/>
              <a:gd name="connsiteX1" fmla="*/ 414281 w 414281"/>
              <a:gd name="connsiteY1" fmla="*/ 151 h 378394"/>
              <a:gd name="connsiteX2" fmla="*/ 411899 w 414281"/>
              <a:gd name="connsiteY2" fmla="*/ 378393 h 378394"/>
              <a:gd name="connsiteX3" fmla="*/ 0 w 414281"/>
              <a:gd name="connsiteY3" fmla="*/ 378394 h 378394"/>
              <a:gd name="connsiteX4" fmla="*/ 372074 w 414281"/>
              <a:gd name="connsiteY4" fmla="*/ 0 h 378394"/>
              <a:gd name="connsiteX0" fmla="*/ 379218 w 414281"/>
              <a:gd name="connsiteY0" fmla="*/ 0 h 378394"/>
              <a:gd name="connsiteX1" fmla="*/ 414281 w 414281"/>
              <a:gd name="connsiteY1" fmla="*/ 151 h 378394"/>
              <a:gd name="connsiteX2" fmla="*/ 411899 w 414281"/>
              <a:gd name="connsiteY2" fmla="*/ 378393 h 378394"/>
              <a:gd name="connsiteX3" fmla="*/ 0 w 414281"/>
              <a:gd name="connsiteY3" fmla="*/ 378394 h 378394"/>
              <a:gd name="connsiteX4" fmla="*/ 379218 w 414281"/>
              <a:gd name="connsiteY4" fmla="*/ 0 h 378394"/>
              <a:gd name="connsiteX0" fmla="*/ 379218 w 414281"/>
              <a:gd name="connsiteY0" fmla="*/ 6993 h 385387"/>
              <a:gd name="connsiteX1" fmla="*/ 414281 w 414281"/>
              <a:gd name="connsiteY1" fmla="*/ 0 h 385387"/>
              <a:gd name="connsiteX2" fmla="*/ 411899 w 414281"/>
              <a:gd name="connsiteY2" fmla="*/ 385386 h 385387"/>
              <a:gd name="connsiteX3" fmla="*/ 0 w 414281"/>
              <a:gd name="connsiteY3" fmla="*/ 385387 h 385387"/>
              <a:gd name="connsiteX4" fmla="*/ 379218 w 414281"/>
              <a:gd name="connsiteY4" fmla="*/ 6993 h 385387"/>
              <a:gd name="connsiteX0" fmla="*/ 379218 w 411900"/>
              <a:gd name="connsiteY0" fmla="*/ 0 h 378394"/>
              <a:gd name="connsiteX1" fmla="*/ 411900 w 411900"/>
              <a:gd name="connsiteY1" fmla="*/ 150 h 378394"/>
              <a:gd name="connsiteX2" fmla="*/ 411899 w 411900"/>
              <a:gd name="connsiteY2" fmla="*/ 378393 h 378394"/>
              <a:gd name="connsiteX3" fmla="*/ 0 w 411900"/>
              <a:gd name="connsiteY3" fmla="*/ 378394 h 378394"/>
              <a:gd name="connsiteX4" fmla="*/ 379218 w 411900"/>
              <a:gd name="connsiteY4" fmla="*/ 0 h 378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900" h="378394">
                <a:moveTo>
                  <a:pt x="379218" y="0"/>
                </a:moveTo>
                <a:lnTo>
                  <a:pt x="411900" y="150"/>
                </a:lnTo>
                <a:cubicBezTo>
                  <a:pt x="411900" y="96467"/>
                  <a:pt x="411899" y="282076"/>
                  <a:pt x="411899" y="378393"/>
                </a:cubicBezTo>
                <a:lnTo>
                  <a:pt x="0" y="378394"/>
                </a:lnTo>
                <a:lnTo>
                  <a:pt x="379218" y="0"/>
                </a:lnTo>
                <a:close/>
              </a:path>
            </a:pathLst>
          </a:custGeom>
          <a:solidFill>
            <a:srgbClr val="3B6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Freeform 14"/>
          <p:cNvSpPr/>
          <p:nvPr/>
        </p:nvSpPr>
        <p:spPr>
          <a:xfrm rot="5400000">
            <a:off x="15035" y="6449881"/>
            <a:ext cx="393083" cy="423155"/>
          </a:xfrm>
          <a:custGeom>
            <a:avLst/>
            <a:gdLst>
              <a:gd name="connsiteX0" fmla="*/ 555955 w 563270"/>
              <a:gd name="connsiteY0" fmla="*/ 0 h 402336"/>
              <a:gd name="connsiteX1" fmla="*/ 563270 w 563270"/>
              <a:gd name="connsiteY1" fmla="*/ 402336 h 402336"/>
              <a:gd name="connsiteX2" fmla="*/ 0 w 563270"/>
              <a:gd name="connsiteY2" fmla="*/ 402336 h 402336"/>
              <a:gd name="connsiteX3" fmla="*/ 555955 w 563270"/>
              <a:gd name="connsiteY3" fmla="*/ 0 h 402336"/>
              <a:gd name="connsiteX0" fmla="*/ 555955 w 563271"/>
              <a:gd name="connsiteY0" fmla="*/ 0 h 402336"/>
              <a:gd name="connsiteX1" fmla="*/ 563271 w 563271"/>
              <a:gd name="connsiteY1" fmla="*/ 113386 h 402336"/>
              <a:gd name="connsiteX2" fmla="*/ 563270 w 563271"/>
              <a:gd name="connsiteY2" fmla="*/ 402336 h 402336"/>
              <a:gd name="connsiteX3" fmla="*/ 0 w 563271"/>
              <a:gd name="connsiteY3" fmla="*/ 402336 h 402336"/>
              <a:gd name="connsiteX4" fmla="*/ 555955 w 563271"/>
              <a:gd name="connsiteY4" fmla="*/ 0 h 402336"/>
              <a:gd name="connsiteX0" fmla="*/ 460857 w 563271"/>
              <a:gd name="connsiteY0" fmla="*/ 0 h 336499"/>
              <a:gd name="connsiteX1" fmla="*/ 563271 w 563271"/>
              <a:gd name="connsiteY1" fmla="*/ 47549 h 336499"/>
              <a:gd name="connsiteX2" fmla="*/ 563270 w 563271"/>
              <a:gd name="connsiteY2" fmla="*/ 336499 h 336499"/>
              <a:gd name="connsiteX3" fmla="*/ 0 w 563271"/>
              <a:gd name="connsiteY3" fmla="*/ 336499 h 336499"/>
              <a:gd name="connsiteX4" fmla="*/ 460857 w 563271"/>
              <a:gd name="connsiteY4" fmla="*/ 0 h 336499"/>
              <a:gd name="connsiteX0" fmla="*/ 460857 w 563271"/>
              <a:gd name="connsiteY0" fmla="*/ 40234 h 376733"/>
              <a:gd name="connsiteX1" fmla="*/ 563271 w 563271"/>
              <a:gd name="connsiteY1" fmla="*/ 0 h 376733"/>
              <a:gd name="connsiteX2" fmla="*/ 563270 w 563271"/>
              <a:gd name="connsiteY2" fmla="*/ 376733 h 376733"/>
              <a:gd name="connsiteX3" fmla="*/ 0 w 563271"/>
              <a:gd name="connsiteY3" fmla="*/ 376733 h 376733"/>
              <a:gd name="connsiteX4" fmla="*/ 460857 w 563271"/>
              <a:gd name="connsiteY4" fmla="*/ 40234 h 376733"/>
              <a:gd name="connsiteX0" fmla="*/ 535855 w 563271"/>
              <a:gd name="connsiteY0" fmla="*/ 0 h 379767"/>
              <a:gd name="connsiteX1" fmla="*/ 563271 w 563271"/>
              <a:gd name="connsiteY1" fmla="*/ 3034 h 379767"/>
              <a:gd name="connsiteX2" fmla="*/ 563270 w 563271"/>
              <a:gd name="connsiteY2" fmla="*/ 379767 h 379767"/>
              <a:gd name="connsiteX3" fmla="*/ 0 w 563271"/>
              <a:gd name="connsiteY3" fmla="*/ 379767 h 379767"/>
              <a:gd name="connsiteX4" fmla="*/ 535855 w 563271"/>
              <a:gd name="connsiteY4" fmla="*/ 0 h 379767"/>
              <a:gd name="connsiteX0" fmla="*/ 449319 w 476735"/>
              <a:gd name="connsiteY0" fmla="*/ 0 h 379767"/>
              <a:gd name="connsiteX1" fmla="*/ 476735 w 476735"/>
              <a:gd name="connsiteY1" fmla="*/ 3034 h 379767"/>
              <a:gd name="connsiteX2" fmla="*/ 476734 w 476735"/>
              <a:gd name="connsiteY2" fmla="*/ 379767 h 379767"/>
              <a:gd name="connsiteX3" fmla="*/ 0 w 476735"/>
              <a:gd name="connsiteY3" fmla="*/ 379767 h 379767"/>
              <a:gd name="connsiteX4" fmla="*/ 449319 w 476735"/>
              <a:gd name="connsiteY4" fmla="*/ 0 h 379767"/>
              <a:gd name="connsiteX0" fmla="*/ 417589 w 445005"/>
              <a:gd name="connsiteY0" fmla="*/ 0 h 379767"/>
              <a:gd name="connsiteX1" fmla="*/ 445005 w 445005"/>
              <a:gd name="connsiteY1" fmla="*/ 3034 h 379767"/>
              <a:gd name="connsiteX2" fmla="*/ 445004 w 445005"/>
              <a:gd name="connsiteY2" fmla="*/ 379767 h 379767"/>
              <a:gd name="connsiteX3" fmla="*/ 0 w 445005"/>
              <a:gd name="connsiteY3" fmla="*/ 379767 h 379767"/>
              <a:gd name="connsiteX4" fmla="*/ 417589 w 445005"/>
              <a:gd name="connsiteY4" fmla="*/ 0 h 379767"/>
              <a:gd name="connsiteX0" fmla="*/ 394513 w 421929"/>
              <a:gd name="connsiteY0" fmla="*/ 0 h 379767"/>
              <a:gd name="connsiteX1" fmla="*/ 421929 w 421929"/>
              <a:gd name="connsiteY1" fmla="*/ 3034 h 379767"/>
              <a:gd name="connsiteX2" fmla="*/ 421928 w 421929"/>
              <a:gd name="connsiteY2" fmla="*/ 379767 h 379767"/>
              <a:gd name="connsiteX3" fmla="*/ 0 w 421929"/>
              <a:gd name="connsiteY3" fmla="*/ 379767 h 379767"/>
              <a:gd name="connsiteX4" fmla="*/ 394513 w 421929"/>
              <a:gd name="connsiteY4" fmla="*/ 0 h 379767"/>
              <a:gd name="connsiteX0" fmla="*/ 385859 w 413275"/>
              <a:gd name="connsiteY0" fmla="*/ 0 h 379767"/>
              <a:gd name="connsiteX1" fmla="*/ 413275 w 413275"/>
              <a:gd name="connsiteY1" fmla="*/ 3034 h 379767"/>
              <a:gd name="connsiteX2" fmla="*/ 413274 w 413275"/>
              <a:gd name="connsiteY2" fmla="*/ 379767 h 379767"/>
              <a:gd name="connsiteX3" fmla="*/ 0 w 413275"/>
              <a:gd name="connsiteY3" fmla="*/ 379767 h 379767"/>
              <a:gd name="connsiteX4" fmla="*/ 385859 w 413275"/>
              <a:gd name="connsiteY4" fmla="*/ 0 h 379767"/>
              <a:gd name="connsiteX0" fmla="*/ 382974 w 413275"/>
              <a:gd name="connsiteY0" fmla="*/ 0 h 385536"/>
              <a:gd name="connsiteX1" fmla="*/ 413275 w 413275"/>
              <a:gd name="connsiteY1" fmla="*/ 8803 h 385536"/>
              <a:gd name="connsiteX2" fmla="*/ 413274 w 413275"/>
              <a:gd name="connsiteY2" fmla="*/ 385536 h 385536"/>
              <a:gd name="connsiteX3" fmla="*/ 0 w 413275"/>
              <a:gd name="connsiteY3" fmla="*/ 385536 h 385536"/>
              <a:gd name="connsiteX4" fmla="*/ 382974 w 413275"/>
              <a:gd name="connsiteY4" fmla="*/ 0 h 385536"/>
              <a:gd name="connsiteX0" fmla="*/ 382974 w 413275"/>
              <a:gd name="connsiteY0" fmla="*/ 0 h 385536"/>
              <a:gd name="connsiteX1" fmla="*/ 413275 w 413275"/>
              <a:gd name="connsiteY1" fmla="*/ 150 h 385536"/>
              <a:gd name="connsiteX2" fmla="*/ 413274 w 413275"/>
              <a:gd name="connsiteY2" fmla="*/ 385536 h 385536"/>
              <a:gd name="connsiteX3" fmla="*/ 0 w 413275"/>
              <a:gd name="connsiteY3" fmla="*/ 385536 h 385536"/>
              <a:gd name="connsiteX4" fmla="*/ 382974 w 413275"/>
              <a:gd name="connsiteY4" fmla="*/ 0 h 385536"/>
              <a:gd name="connsiteX0" fmla="*/ 388743 w 419044"/>
              <a:gd name="connsiteY0" fmla="*/ 0 h 385536"/>
              <a:gd name="connsiteX1" fmla="*/ 419044 w 419044"/>
              <a:gd name="connsiteY1" fmla="*/ 150 h 385536"/>
              <a:gd name="connsiteX2" fmla="*/ 419043 w 419044"/>
              <a:gd name="connsiteY2" fmla="*/ 385536 h 385536"/>
              <a:gd name="connsiteX3" fmla="*/ 0 w 419044"/>
              <a:gd name="connsiteY3" fmla="*/ 385536 h 385536"/>
              <a:gd name="connsiteX4" fmla="*/ 388743 w 419044"/>
              <a:gd name="connsiteY4" fmla="*/ 0 h 385536"/>
              <a:gd name="connsiteX0" fmla="*/ 29617 w 419044"/>
              <a:gd name="connsiteY0" fmla="*/ 345995 h 385386"/>
              <a:gd name="connsiteX1" fmla="*/ 419044 w 419044"/>
              <a:gd name="connsiteY1" fmla="*/ 0 h 385386"/>
              <a:gd name="connsiteX2" fmla="*/ 419043 w 419044"/>
              <a:gd name="connsiteY2" fmla="*/ 385386 h 385386"/>
              <a:gd name="connsiteX3" fmla="*/ 0 w 419044"/>
              <a:gd name="connsiteY3" fmla="*/ 385386 h 385386"/>
              <a:gd name="connsiteX4" fmla="*/ 29617 w 419044"/>
              <a:gd name="connsiteY4" fmla="*/ 345995 h 385386"/>
              <a:gd name="connsiteX0" fmla="*/ 29617 w 419044"/>
              <a:gd name="connsiteY0" fmla="*/ 383494 h 422885"/>
              <a:gd name="connsiteX1" fmla="*/ 419044 w 419044"/>
              <a:gd name="connsiteY1" fmla="*/ 0 h 422885"/>
              <a:gd name="connsiteX2" fmla="*/ 419043 w 419044"/>
              <a:gd name="connsiteY2" fmla="*/ 422885 h 422885"/>
              <a:gd name="connsiteX3" fmla="*/ 0 w 419044"/>
              <a:gd name="connsiteY3" fmla="*/ 422885 h 422885"/>
              <a:gd name="connsiteX4" fmla="*/ 29617 w 419044"/>
              <a:gd name="connsiteY4" fmla="*/ 383494 h 422885"/>
              <a:gd name="connsiteX0" fmla="*/ 12307 w 401734"/>
              <a:gd name="connsiteY0" fmla="*/ 383494 h 422888"/>
              <a:gd name="connsiteX1" fmla="*/ 401734 w 401734"/>
              <a:gd name="connsiteY1" fmla="*/ 0 h 422888"/>
              <a:gd name="connsiteX2" fmla="*/ 401733 w 401734"/>
              <a:gd name="connsiteY2" fmla="*/ 422885 h 422888"/>
              <a:gd name="connsiteX3" fmla="*/ 0 w 401734"/>
              <a:gd name="connsiteY3" fmla="*/ 422888 h 422888"/>
              <a:gd name="connsiteX4" fmla="*/ 12307 w 401734"/>
              <a:gd name="connsiteY4" fmla="*/ 383494 h 422888"/>
              <a:gd name="connsiteX0" fmla="*/ 0 w 406735"/>
              <a:gd name="connsiteY0" fmla="*/ 386379 h 422888"/>
              <a:gd name="connsiteX1" fmla="*/ 406735 w 406735"/>
              <a:gd name="connsiteY1" fmla="*/ 0 h 422888"/>
              <a:gd name="connsiteX2" fmla="*/ 406734 w 406735"/>
              <a:gd name="connsiteY2" fmla="*/ 422885 h 422888"/>
              <a:gd name="connsiteX3" fmla="*/ 5001 w 406735"/>
              <a:gd name="connsiteY3" fmla="*/ 422888 h 422888"/>
              <a:gd name="connsiteX4" fmla="*/ 0 w 406735"/>
              <a:gd name="connsiteY4" fmla="*/ 386379 h 422888"/>
              <a:gd name="connsiteX0" fmla="*/ 6540 w 401734"/>
              <a:gd name="connsiteY0" fmla="*/ 386379 h 422888"/>
              <a:gd name="connsiteX1" fmla="*/ 401734 w 401734"/>
              <a:gd name="connsiteY1" fmla="*/ 0 h 422888"/>
              <a:gd name="connsiteX2" fmla="*/ 401733 w 401734"/>
              <a:gd name="connsiteY2" fmla="*/ 422885 h 422888"/>
              <a:gd name="connsiteX3" fmla="*/ 0 w 401734"/>
              <a:gd name="connsiteY3" fmla="*/ 422888 h 422888"/>
              <a:gd name="connsiteX4" fmla="*/ 6540 w 401734"/>
              <a:gd name="connsiteY4" fmla="*/ 386379 h 422888"/>
              <a:gd name="connsiteX0" fmla="*/ 12309 w 401734"/>
              <a:gd name="connsiteY0" fmla="*/ 371956 h 422888"/>
              <a:gd name="connsiteX1" fmla="*/ 401734 w 401734"/>
              <a:gd name="connsiteY1" fmla="*/ 0 h 422888"/>
              <a:gd name="connsiteX2" fmla="*/ 401733 w 401734"/>
              <a:gd name="connsiteY2" fmla="*/ 422885 h 422888"/>
              <a:gd name="connsiteX3" fmla="*/ 0 w 401734"/>
              <a:gd name="connsiteY3" fmla="*/ 422888 h 422888"/>
              <a:gd name="connsiteX4" fmla="*/ 12309 w 401734"/>
              <a:gd name="connsiteY4" fmla="*/ 371956 h 422888"/>
              <a:gd name="connsiteX0" fmla="*/ 20963 w 401734"/>
              <a:gd name="connsiteY0" fmla="*/ 377725 h 422888"/>
              <a:gd name="connsiteX1" fmla="*/ 401734 w 401734"/>
              <a:gd name="connsiteY1" fmla="*/ 0 h 422888"/>
              <a:gd name="connsiteX2" fmla="*/ 401733 w 401734"/>
              <a:gd name="connsiteY2" fmla="*/ 422885 h 422888"/>
              <a:gd name="connsiteX3" fmla="*/ 0 w 401734"/>
              <a:gd name="connsiteY3" fmla="*/ 422888 h 422888"/>
              <a:gd name="connsiteX4" fmla="*/ 20963 w 401734"/>
              <a:gd name="connsiteY4" fmla="*/ 377725 h 422888"/>
              <a:gd name="connsiteX0" fmla="*/ 771 w 401734"/>
              <a:gd name="connsiteY0" fmla="*/ 386379 h 422888"/>
              <a:gd name="connsiteX1" fmla="*/ 401734 w 401734"/>
              <a:gd name="connsiteY1" fmla="*/ 0 h 422888"/>
              <a:gd name="connsiteX2" fmla="*/ 401733 w 401734"/>
              <a:gd name="connsiteY2" fmla="*/ 422885 h 422888"/>
              <a:gd name="connsiteX3" fmla="*/ 0 w 401734"/>
              <a:gd name="connsiteY3" fmla="*/ 422888 h 422888"/>
              <a:gd name="connsiteX4" fmla="*/ 771 w 401734"/>
              <a:gd name="connsiteY4" fmla="*/ 386379 h 422888"/>
              <a:gd name="connsiteX0" fmla="*/ 771 w 401734"/>
              <a:gd name="connsiteY0" fmla="*/ 380610 h 422888"/>
              <a:gd name="connsiteX1" fmla="*/ 401734 w 401734"/>
              <a:gd name="connsiteY1" fmla="*/ 0 h 422888"/>
              <a:gd name="connsiteX2" fmla="*/ 401733 w 401734"/>
              <a:gd name="connsiteY2" fmla="*/ 422885 h 422888"/>
              <a:gd name="connsiteX3" fmla="*/ 0 w 401734"/>
              <a:gd name="connsiteY3" fmla="*/ 422888 h 422888"/>
              <a:gd name="connsiteX4" fmla="*/ 771 w 401734"/>
              <a:gd name="connsiteY4" fmla="*/ 380610 h 422888"/>
              <a:gd name="connsiteX0" fmla="*/ 0 w 412501"/>
              <a:gd name="connsiteY0" fmla="*/ 383494 h 422888"/>
              <a:gd name="connsiteX1" fmla="*/ 412501 w 412501"/>
              <a:gd name="connsiteY1" fmla="*/ 0 h 422888"/>
              <a:gd name="connsiteX2" fmla="*/ 412500 w 412501"/>
              <a:gd name="connsiteY2" fmla="*/ 422885 h 422888"/>
              <a:gd name="connsiteX3" fmla="*/ 10767 w 412501"/>
              <a:gd name="connsiteY3" fmla="*/ 422888 h 422888"/>
              <a:gd name="connsiteX4" fmla="*/ 0 w 412501"/>
              <a:gd name="connsiteY4" fmla="*/ 383494 h 422888"/>
              <a:gd name="connsiteX0" fmla="*/ 124808 w 537309"/>
              <a:gd name="connsiteY0" fmla="*/ 383494 h 422887"/>
              <a:gd name="connsiteX1" fmla="*/ 537309 w 537309"/>
              <a:gd name="connsiteY1" fmla="*/ 0 h 422887"/>
              <a:gd name="connsiteX2" fmla="*/ 537308 w 537309"/>
              <a:gd name="connsiteY2" fmla="*/ 422885 h 422887"/>
              <a:gd name="connsiteX3" fmla="*/ 0 w 537309"/>
              <a:gd name="connsiteY3" fmla="*/ 422887 h 422887"/>
              <a:gd name="connsiteX4" fmla="*/ 124808 w 537309"/>
              <a:gd name="connsiteY4" fmla="*/ 383494 h 422887"/>
              <a:gd name="connsiteX0" fmla="*/ 147884 w 537309"/>
              <a:gd name="connsiteY0" fmla="*/ 383494 h 422887"/>
              <a:gd name="connsiteX1" fmla="*/ 537309 w 537309"/>
              <a:gd name="connsiteY1" fmla="*/ 0 h 422887"/>
              <a:gd name="connsiteX2" fmla="*/ 537308 w 537309"/>
              <a:gd name="connsiteY2" fmla="*/ 422885 h 422887"/>
              <a:gd name="connsiteX3" fmla="*/ 0 w 537309"/>
              <a:gd name="connsiteY3" fmla="*/ 422887 h 422887"/>
              <a:gd name="connsiteX4" fmla="*/ 147884 w 537309"/>
              <a:gd name="connsiteY4" fmla="*/ 383494 h 422887"/>
              <a:gd name="connsiteX0" fmla="*/ 3657 w 393082"/>
              <a:gd name="connsiteY0" fmla="*/ 383494 h 422885"/>
              <a:gd name="connsiteX1" fmla="*/ 393082 w 393082"/>
              <a:gd name="connsiteY1" fmla="*/ 0 h 422885"/>
              <a:gd name="connsiteX2" fmla="*/ 393081 w 393082"/>
              <a:gd name="connsiteY2" fmla="*/ 422885 h 422885"/>
              <a:gd name="connsiteX3" fmla="*/ 0 w 393082"/>
              <a:gd name="connsiteY3" fmla="*/ 422885 h 422885"/>
              <a:gd name="connsiteX4" fmla="*/ 3657 w 393082"/>
              <a:gd name="connsiteY4" fmla="*/ 383494 h 422885"/>
              <a:gd name="connsiteX0" fmla="*/ 10801 w 393082"/>
              <a:gd name="connsiteY0" fmla="*/ 385821 h 422885"/>
              <a:gd name="connsiteX1" fmla="*/ 393082 w 393082"/>
              <a:gd name="connsiteY1" fmla="*/ 0 h 422885"/>
              <a:gd name="connsiteX2" fmla="*/ 393081 w 393082"/>
              <a:gd name="connsiteY2" fmla="*/ 422885 h 422885"/>
              <a:gd name="connsiteX3" fmla="*/ 0 w 393082"/>
              <a:gd name="connsiteY3" fmla="*/ 422885 h 422885"/>
              <a:gd name="connsiteX4" fmla="*/ 10801 w 393082"/>
              <a:gd name="connsiteY4" fmla="*/ 385821 h 422885"/>
              <a:gd name="connsiteX0" fmla="*/ 10801 w 393081"/>
              <a:gd name="connsiteY0" fmla="*/ 376512 h 413576"/>
              <a:gd name="connsiteX1" fmla="*/ 393080 w 393081"/>
              <a:gd name="connsiteY1" fmla="*/ 0 h 413576"/>
              <a:gd name="connsiteX2" fmla="*/ 393081 w 393081"/>
              <a:gd name="connsiteY2" fmla="*/ 413576 h 413576"/>
              <a:gd name="connsiteX3" fmla="*/ 0 w 393081"/>
              <a:gd name="connsiteY3" fmla="*/ 413576 h 413576"/>
              <a:gd name="connsiteX4" fmla="*/ 10801 w 393081"/>
              <a:gd name="connsiteY4" fmla="*/ 376512 h 413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081" h="413576">
                <a:moveTo>
                  <a:pt x="10801" y="376512"/>
                </a:moveTo>
                <a:lnTo>
                  <a:pt x="393080" y="0"/>
                </a:lnTo>
                <a:cubicBezTo>
                  <a:pt x="393080" y="96317"/>
                  <a:pt x="393081" y="317259"/>
                  <a:pt x="393081" y="413576"/>
                </a:cubicBezTo>
                <a:lnTo>
                  <a:pt x="0" y="413576"/>
                </a:lnTo>
                <a:lnTo>
                  <a:pt x="10801" y="376512"/>
                </a:lnTo>
                <a:close/>
              </a:path>
            </a:pathLst>
          </a:custGeom>
          <a:solidFill>
            <a:srgbClr val="3B6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38200" y="6488497"/>
            <a:ext cx="7924800" cy="369332"/>
          </a:xfrm>
          <a:prstGeom prst="rect">
            <a:avLst/>
          </a:prstGeom>
          <a:noFill/>
        </p:spPr>
        <p:txBody>
          <a:bodyPr wrap="square" rtlCol="0">
            <a:noAutofit/>
          </a:bodyPr>
          <a:lstStyle/>
          <a:p>
            <a:pPr algn="ctr"/>
            <a:r>
              <a:rPr lang="tr-TR" sz="1600" kern="0" spc="900" dirty="0" smtClean="0">
                <a:solidFill>
                  <a:schemeClr val="bg1">
                    <a:lumMod val="95000"/>
                  </a:schemeClr>
                </a:solidFill>
              </a:rPr>
              <a:t>Department</a:t>
            </a:r>
            <a:r>
              <a:rPr lang="tr-TR" sz="1600" kern="0" spc="900" baseline="0" dirty="0" smtClean="0">
                <a:solidFill>
                  <a:schemeClr val="bg1">
                    <a:lumMod val="95000"/>
                  </a:schemeClr>
                </a:solidFill>
              </a:rPr>
              <a:t> of Computer Engineering</a:t>
            </a:r>
            <a:endParaRPr lang="tr-TR" sz="1600" kern="0" spc="900" dirty="0">
              <a:solidFill>
                <a:schemeClr val="bg1">
                  <a:lumMod val="95000"/>
                </a:schemeClr>
              </a:solidFill>
            </a:endParaRPr>
          </a:p>
        </p:txBody>
      </p:sp>
      <p:sp>
        <p:nvSpPr>
          <p:cNvPr id="18" name="TextBox 17"/>
          <p:cNvSpPr txBox="1"/>
          <p:nvPr/>
        </p:nvSpPr>
        <p:spPr>
          <a:xfrm>
            <a:off x="597725" y="0"/>
            <a:ext cx="7394369" cy="380009"/>
          </a:xfrm>
          <a:prstGeom prst="rect">
            <a:avLst/>
          </a:prstGeom>
          <a:noFill/>
        </p:spPr>
        <p:txBody>
          <a:bodyPr wrap="square" rtlCol="0">
            <a:noAutofit/>
          </a:bodyPr>
          <a:lstStyle/>
          <a:p>
            <a:pPr algn="ctr"/>
            <a:r>
              <a:rPr lang="tr-TR" sz="1600" kern="0" spc="1500" dirty="0" smtClean="0">
                <a:solidFill>
                  <a:schemeClr val="bg1">
                    <a:lumMod val="95000"/>
                  </a:schemeClr>
                </a:solidFill>
              </a:rPr>
              <a:t>Dokuz Eylül</a:t>
            </a:r>
            <a:r>
              <a:rPr lang="tr-TR" sz="1600" kern="0" spc="1500" baseline="0" dirty="0" smtClean="0">
                <a:solidFill>
                  <a:schemeClr val="bg1">
                    <a:lumMod val="95000"/>
                  </a:schemeClr>
                </a:solidFill>
              </a:rPr>
              <a:t> University</a:t>
            </a:r>
            <a:endParaRPr lang="tr-TR" sz="1600" kern="0" spc="1500" dirty="0">
              <a:solidFill>
                <a:schemeClr val="bg1">
                  <a:lumMod val="95000"/>
                </a:schemeClr>
              </a:solidFill>
            </a:endParaRPr>
          </a:p>
        </p:txBody>
      </p:sp>
      <p:sp>
        <p:nvSpPr>
          <p:cNvPr id="17" name="Slide Number Placeholder 5"/>
          <p:cNvSpPr>
            <a:spLocks noGrp="1"/>
          </p:cNvSpPr>
          <p:nvPr>
            <p:ph type="sldNum" sz="quarter" idx="4"/>
          </p:nvPr>
        </p:nvSpPr>
        <p:spPr>
          <a:xfrm>
            <a:off x="8667750" y="6492875"/>
            <a:ext cx="476250" cy="365125"/>
          </a:xfrm>
          <a:prstGeom prst="rect">
            <a:avLst/>
          </a:prstGeom>
        </p:spPr>
        <p:txBody>
          <a:bodyPr/>
          <a:lstStyle>
            <a:lvl1pPr>
              <a:defRPr b="1">
                <a:solidFill>
                  <a:srgbClr val="FF0000"/>
                </a:solidFill>
              </a:defRPr>
            </a:lvl1pPr>
          </a:lstStyle>
          <a:p>
            <a:pPr>
              <a:defRPr/>
            </a:pPr>
            <a:fld id="{7F825129-B5DA-4CB1-AE0E-DFE09C7D7E11}" type="slidenum">
              <a:rPr lang="en-US" smtClean="0"/>
              <a:pPr>
                <a:defRPr/>
              </a:pPr>
              <a:t>‹#›</a:t>
            </a:fld>
            <a:endParaRPr lang="en-US"/>
          </a:p>
        </p:txBody>
      </p:sp>
      <p:pic>
        <p:nvPicPr>
          <p:cNvPr id="19461" name="Picture 5" descr="C:\Users\Adil\Pictures\köşe.png"/>
          <p:cNvPicPr>
            <a:picLocks noChangeAspect="1" noChangeArrowheads="1"/>
          </p:cNvPicPr>
          <p:nvPr/>
        </p:nvPicPr>
        <p:blipFill>
          <a:blip r:embed="rId14" cstate="print"/>
          <a:srcRect/>
          <a:stretch>
            <a:fillRect/>
          </a:stretch>
        </p:blipFill>
        <p:spPr bwMode="auto">
          <a:xfrm>
            <a:off x="8078345" y="1"/>
            <a:ext cx="1065654" cy="914400"/>
          </a:xfrm>
          <a:prstGeom prst="rect">
            <a:avLst/>
          </a:prstGeom>
          <a:noFill/>
        </p:spPr>
      </p:pic>
      <p:sp>
        <p:nvSpPr>
          <p:cNvPr id="2" name="Title Placeholder 1"/>
          <p:cNvSpPr>
            <a:spLocks noGrp="1"/>
          </p:cNvSpPr>
          <p:nvPr>
            <p:ph type="title"/>
          </p:nvPr>
        </p:nvSpPr>
        <p:spPr>
          <a:xfrm>
            <a:off x="468086" y="381000"/>
            <a:ext cx="8229600" cy="116279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Lst>
  <p:txStyles>
    <p:titleStyle>
      <a:lvl1pPr algn="ctr" defTabSz="914400" rtl="0" eaLnBrk="1" latinLnBrk="0" hangingPunct="1">
        <a:spcBef>
          <a:spcPct val="0"/>
        </a:spcBef>
        <a:buNone/>
        <a:defRPr sz="4000" kern="1200">
          <a:solidFill>
            <a:srgbClr val="FF0000"/>
          </a:solidFill>
          <a:latin typeface="Aharoni" pitchFamily="2" charset="-79"/>
          <a:ea typeface="+mj-ea"/>
          <a:cs typeface="Aharoni" pitchFamily="2" charset="-79"/>
        </a:defRPr>
      </a:lvl1pPr>
    </p:titleStyle>
    <p:bodyStyle>
      <a:lvl1pPr marL="342900" indent="-342900" algn="l" defTabSz="914400" rtl="0" eaLnBrk="1" latinLnBrk="0" hangingPunct="1">
        <a:spcBef>
          <a:spcPct val="20000"/>
        </a:spcBef>
        <a:buClr>
          <a:schemeClr val="accent6">
            <a:lumMod val="75000"/>
          </a:schemeClr>
        </a:buClr>
        <a:buFont typeface="Wingdings" charset="2"/>
        <a:buChar char="u"/>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6">
            <a:lumMod val="75000"/>
          </a:schemeClr>
        </a:buClr>
        <a:buFont typeface="Wingdings" charset="2"/>
        <a:buChar char="u"/>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6">
            <a:lumMod val="75000"/>
          </a:schemeClr>
        </a:buClr>
        <a:buFont typeface="Wingdings" charset="2"/>
        <a:buChar char="u"/>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6">
            <a:lumMod val="75000"/>
          </a:schemeClr>
        </a:buClr>
        <a:buFont typeface="Wingdings" charset="2"/>
        <a:buChar char="u"/>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6">
            <a:lumMod val="75000"/>
          </a:schemeClr>
        </a:buClr>
        <a:buFont typeface="Wingdings" charset="2"/>
        <a:buChar char="u"/>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295400" y="3124200"/>
            <a:ext cx="7162800" cy="1447800"/>
          </a:xfrm>
        </p:spPr>
        <p:txBody>
          <a:bodyPr vert="horz" wrap="square" lIns="91440" tIns="45720" rIns="91440" bIns="45720" numCol="1" anchorCtr="0" compatLnSpc="1">
            <a:prstTxWarp prst="textNoShape">
              <a:avLst/>
            </a:prstTxWarp>
            <a:normAutofit/>
          </a:bodyPr>
          <a:lstStyle/>
          <a:p>
            <a:pPr eaLnBrk="1" hangingPunct="1"/>
            <a:r>
              <a:rPr lang="tr-TR" sz="3200" b="1" dirty="0" err="1">
                <a:effectLst>
                  <a:outerShdw blurRad="38100" dist="38100" dir="2700000" algn="tl">
                    <a:srgbClr val="DDDDDD"/>
                  </a:outerShdw>
                </a:effectLst>
                <a:latin typeface="Gill Sans MT" charset="0"/>
              </a:rPr>
              <a:t>Lecture</a:t>
            </a:r>
            <a:r>
              <a:rPr lang="tr-TR" sz="3200" b="1" dirty="0">
                <a:effectLst>
                  <a:outerShdw blurRad="38100" dist="38100" dir="2700000" algn="tl">
                    <a:srgbClr val="DDDDDD"/>
                  </a:outerShdw>
                </a:effectLst>
                <a:latin typeface="Gill Sans MT" charset="0"/>
              </a:rPr>
              <a:t> </a:t>
            </a:r>
            <a:r>
              <a:rPr lang="tr-TR" sz="3200" b="1" dirty="0" smtClean="0">
                <a:effectLst>
                  <a:outerShdw blurRad="38100" dist="38100" dir="2700000" algn="tl">
                    <a:srgbClr val="DDDDDD"/>
                  </a:outerShdw>
                </a:effectLst>
                <a:latin typeface="Gill Sans MT" charset="0"/>
              </a:rPr>
              <a:t>#14</a:t>
            </a:r>
            <a:r>
              <a:rPr lang="tr-TR" sz="3200" b="0" dirty="0" smtClean="0">
                <a:effectLst>
                  <a:outerShdw blurRad="38100" dist="38100" dir="2700000" algn="tl">
                    <a:srgbClr val="DDDDDD"/>
                  </a:outerShdw>
                </a:effectLst>
                <a:latin typeface="Gill Sans MT" charset="0"/>
              </a:rPr>
              <a:t>: Data </a:t>
            </a:r>
            <a:r>
              <a:rPr lang="tr-TR" sz="3200" b="0" dirty="0" err="1" smtClean="0">
                <a:effectLst>
                  <a:outerShdw blurRad="38100" dist="38100" dir="2700000" algn="tl">
                    <a:srgbClr val="DDDDDD"/>
                  </a:outerShdw>
                </a:effectLst>
                <a:latin typeface="Gill Sans MT" charset="0"/>
              </a:rPr>
              <a:t>Modelling</a:t>
            </a:r>
            <a:r>
              <a:rPr lang="tr-TR" sz="3200" b="0" dirty="0" smtClean="0">
                <a:effectLst>
                  <a:outerShdw blurRad="38100" dist="38100" dir="2700000" algn="tl">
                    <a:srgbClr val="DDDDDD"/>
                  </a:outerShdw>
                </a:effectLst>
                <a:latin typeface="Gill Sans MT" charset="0"/>
              </a:rPr>
              <a:t> </a:t>
            </a:r>
            <a:endParaRPr lang="en-US" sz="3200" dirty="0">
              <a:effectLst>
                <a:outerShdw blurRad="38100" dist="38100" dir="2700000" algn="tl">
                  <a:srgbClr val="DDDDDD"/>
                </a:outerShdw>
              </a:effectLst>
              <a:latin typeface="Gill Sans MT" charset="0"/>
            </a:endParaRPr>
          </a:p>
        </p:txBody>
      </p:sp>
      <p:sp>
        <p:nvSpPr>
          <p:cNvPr id="4099" name="Rectangle 3"/>
          <p:cNvSpPr>
            <a:spLocks noGrp="1" noChangeArrowheads="1"/>
          </p:cNvSpPr>
          <p:nvPr>
            <p:ph type="subTitle" idx="1"/>
          </p:nvPr>
        </p:nvSpPr>
        <p:spPr>
          <a:xfrm>
            <a:off x="1295400" y="5181600"/>
            <a:ext cx="7407275" cy="990600"/>
          </a:xfrm>
        </p:spPr>
        <p:txBody>
          <a:bodyPr anchor="ctr">
            <a:normAutofit/>
          </a:bodyPr>
          <a:lstStyle/>
          <a:p>
            <a:pPr eaLnBrk="1" fontAlgn="auto" hangingPunct="1">
              <a:lnSpc>
                <a:spcPct val="90000"/>
              </a:lnSpc>
              <a:spcAft>
                <a:spcPts val="0"/>
              </a:spcAft>
              <a:buFont typeface="Wingdings 2"/>
              <a:buNone/>
              <a:defRPr/>
            </a:pPr>
            <a:r>
              <a:rPr lang="tr-TR" dirty="0" err="1" smtClean="0">
                <a:latin typeface="Mistral"/>
                <a:ea typeface="+mn-ea"/>
                <a:cs typeface="Mistral"/>
              </a:rPr>
              <a:t>Dr.Adil</a:t>
            </a:r>
            <a:r>
              <a:rPr lang="tr-TR" dirty="0" smtClean="0">
                <a:latin typeface="Mistral"/>
                <a:ea typeface="+mn-ea"/>
                <a:cs typeface="Mistral"/>
              </a:rPr>
              <a:t> Alpkocak</a:t>
            </a:r>
            <a:endParaRPr lang="tr-TR" dirty="0">
              <a:latin typeface="Mistral"/>
              <a:ea typeface="+mn-ea"/>
              <a:cs typeface="Mistral"/>
            </a:endParaRPr>
          </a:p>
        </p:txBody>
      </p:sp>
      <p:sp>
        <p:nvSpPr>
          <p:cNvPr id="7" name="Title 1"/>
          <p:cNvSpPr txBox="1">
            <a:spLocks/>
          </p:cNvSpPr>
          <p:nvPr/>
        </p:nvSpPr>
        <p:spPr>
          <a:xfrm>
            <a:off x="1066800" y="609600"/>
            <a:ext cx="7407275" cy="1676400"/>
          </a:xfrm>
          <a:prstGeom prst="rect">
            <a:avLst/>
          </a:prstGeom>
        </p:spPr>
        <p:txBody>
          <a:bodyPr anchor="b">
            <a:norm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90000"/>
              </a:lnSpc>
            </a:pPr>
            <a:r>
              <a:rPr lang="tr-TR" sz="3600" b="1" dirty="0">
                <a:effectLst>
                  <a:outerShdw blurRad="38100" dist="38100" dir="2700000" algn="tl">
                    <a:srgbClr val="DDDDDD"/>
                  </a:outerShdw>
                </a:effectLst>
                <a:latin typeface="Gill Sans MT" charset="0"/>
              </a:rPr>
              <a:t>CME2002</a:t>
            </a:r>
            <a:r>
              <a:rPr lang="tr-TR" sz="3600" dirty="0">
                <a:effectLst>
                  <a:outerShdw blurRad="38100" dist="38100" dir="2700000" algn="tl">
                    <a:srgbClr val="DDDDDD"/>
                  </a:outerShdw>
                </a:effectLst>
                <a:latin typeface="Gill Sans MT" charset="0"/>
              </a:rPr>
              <a:t>  </a:t>
            </a:r>
            <a:br>
              <a:rPr lang="tr-TR" sz="3600" dirty="0">
                <a:effectLst>
                  <a:outerShdw blurRad="38100" dist="38100" dir="2700000" algn="tl">
                    <a:srgbClr val="DDDDDD"/>
                  </a:outerShdw>
                </a:effectLst>
                <a:latin typeface="Gill Sans MT" charset="0"/>
              </a:rPr>
            </a:br>
            <a:r>
              <a:rPr lang="tr-TR" sz="3600" dirty="0">
                <a:effectLst>
                  <a:outerShdw blurRad="38100" dist="38100" dir="2700000" algn="tl">
                    <a:srgbClr val="DDDDDD"/>
                  </a:outerShdw>
                </a:effectLst>
                <a:latin typeface="Gill Sans MT" charset="0"/>
              </a:rPr>
              <a:t>Data </a:t>
            </a:r>
            <a:r>
              <a:rPr lang="tr-TR" sz="3600" dirty="0" err="1">
                <a:effectLst>
                  <a:outerShdw blurRad="38100" dist="38100" dir="2700000" algn="tl">
                    <a:srgbClr val="DDDDDD"/>
                  </a:outerShdw>
                </a:effectLst>
                <a:latin typeface="Gill Sans MT" charset="0"/>
              </a:rPr>
              <a:t>Organization</a:t>
            </a:r>
            <a:r>
              <a:rPr lang="tr-TR" sz="3600" dirty="0">
                <a:effectLst>
                  <a:outerShdw blurRad="38100" dist="38100" dir="2700000" algn="tl">
                    <a:srgbClr val="DDDDDD"/>
                  </a:outerShdw>
                </a:effectLst>
                <a:latin typeface="Gill Sans MT" charset="0"/>
              </a:rPr>
              <a:t> </a:t>
            </a:r>
            <a:r>
              <a:rPr lang="tr-TR" sz="3600" dirty="0" err="1">
                <a:effectLst>
                  <a:outerShdw blurRad="38100" dist="38100" dir="2700000" algn="tl">
                    <a:srgbClr val="DDDDDD"/>
                  </a:outerShdw>
                </a:effectLst>
                <a:latin typeface="Gill Sans MT" charset="0"/>
              </a:rPr>
              <a:t>and</a:t>
            </a:r>
            <a:r>
              <a:rPr lang="tr-TR" sz="3600" dirty="0">
                <a:effectLst>
                  <a:outerShdw blurRad="38100" dist="38100" dir="2700000" algn="tl">
                    <a:srgbClr val="DDDDDD"/>
                  </a:outerShdw>
                </a:effectLst>
                <a:latin typeface="Gill Sans MT" charset="0"/>
              </a:rPr>
              <a:t> Management</a:t>
            </a:r>
            <a:br>
              <a:rPr lang="tr-TR" sz="3600" dirty="0">
                <a:effectLst>
                  <a:outerShdw blurRad="38100" dist="38100" dir="2700000" algn="tl">
                    <a:srgbClr val="DDDDDD"/>
                  </a:outerShdw>
                </a:effectLst>
                <a:latin typeface="Gill Sans MT" charset="0"/>
              </a:rPr>
            </a:br>
            <a:endParaRPr lang="tr-TR" sz="3600" dirty="0">
              <a:effectLst>
                <a:outerShdw blurRad="38100" dist="38100" dir="2700000" algn="tl">
                  <a:srgbClr val="DDDDDD"/>
                </a:outerShdw>
              </a:effectLst>
              <a:latin typeface="Gill Sans MT" charset="0"/>
            </a:endParaRPr>
          </a:p>
        </p:txBody>
      </p:sp>
    </p:spTree>
    <p:extLst>
      <p:ext uri="{BB962C8B-B14F-4D97-AF65-F5344CB8AC3E}">
        <p14:creationId xmlns:p14="http://schemas.microsoft.com/office/powerpoint/2010/main" val="70836840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52400" y="381000"/>
            <a:ext cx="8763000" cy="609600"/>
          </a:xfrm>
        </p:spPr>
        <p:txBody>
          <a:bodyPr/>
          <a:lstStyle/>
          <a:p>
            <a:pPr fontAlgn="auto">
              <a:spcAft>
                <a:spcPts val="0"/>
              </a:spcAft>
              <a:defRPr/>
            </a:pPr>
            <a:r>
              <a:rPr lang="en-US" sz="2800">
                <a:ea typeface="+mj-ea"/>
                <a:cs typeface="+mj-cs"/>
              </a:rPr>
              <a:t>Semantic Net Diagrams: Example of 1:M Relationship</a:t>
            </a:r>
          </a:p>
        </p:txBody>
      </p:sp>
      <p:sp>
        <p:nvSpPr>
          <p:cNvPr id="11266" name="Rectangle 3"/>
          <p:cNvSpPr>
            <a:spLocks noGrp="1" noChangeArrowheads="1"/>
          </p:cNvSpPr>
          <p:nvPr>
            <p:ph idx="1"/>
          </p:nvPr>
        </p:nvSpPr>
        <p:spPr>
          <a:xfrm>
            <a:off x="685800" y="4114800"/>
            <a:ext cx="5851525" cy="2011363"/>
          </a:xfrm>
        </p:spPr>
        <p:txBody>
          <a:bodyPr/>
          <a:lstStyle/>
          <a:p>
            <a:r>
              <a:rPr lang="en-US" sz="2000">
                <a:latin typeface="Arial" charset="0"/>
              </a:rPr>
              <a:t>Notes</a:t>
            </a:r>
          </a:p>
          <a:p>
            <a:pPr lvl="1"/>
            <a:r>
              <a:rPr lang="en-US" sz="1800">
                <a:latin typeface="Arial" charset="0"/>
              </a:rPr>
              <a:t>Each relationship has exactly 1 node in the relationship oval</a:t>
            </a:r>
          </a:p>
          <a:p>
            <a:pPr lvl="1"/>
            <a:r>
              <a:rPr lang="en-US" sz="1800">
                <a:latin typeface="Arial" charset="0"/>
              </a:rPr>
              <a:t>For at least 1 purchase order node there exists more than one po_detail node.  This is a 1:M relationship</a:t>
            </a:r>
          </a:p>
          <a:p>
            <a:pPr lvl="1"/>
            <a:endParaRPr lang="en-US" sz="1800">
              <a:latin typeface="Arial" charset="0"/>
            </a:endParaRPr>
          </a:p>
        </p:txBody>
      </p:sp>
      <p:sp>
        <p:nvSpPr>
          <p:cNvPr id="1126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200">
                <a:solidFill>
                  <a:schemeClr val="tx1"/>
                </a:solidFill>
                <a:latin typeface="Century Gothic" charset="0"/>
                <a:ea typeface="ＭＳ Ｐゴシック" charset="0"/>
                <a:cs typeface="ＭＳ Ｐゴシック" charset="0"/>
              </a:defRPr>
            </a:lvl1pPr>
            <a:lvl2pPr marL="742950" indent="-285750" eaLnBrk="0" hangingPunct="0">
              <a:defRPr sz="1200">
                <a:solidFill>
                  <a:schemeClr val="tx1"/>
                </a:solidFill>
                <a:latin typeface="Century Gothic" charset="0"/>
                <a:ea typeface="ＭＳ Ｐゴシック" charset="0"/>
              </a:defRPr>
            </a:lvl2pPr>
            <a:lvl3pPr marL="1143000" indent="-228600" eaLnBrk="0" hangingPunct="0">
              <a:defRPr sz="1200">
                <a:solidFill>
                  <a:schemeClr val="tx1"/>
                </a:solidFill>
                <a:latin typeface="Century Gothic" charset="0"/>
                <a:ea typeface="ＭＳ Ｐゴシック" charset="0"/>
              </a:defRPr>
            </a:lvl3pPr>
            <a:lvl4pPr marL="1600200" indent="-228600" eaLnBrk="0" hangingPunct="0">
              <a:defRPr sz="1200">
                <a:solidFill>
                  <a:schemeClr val="tx1"/>
                </a:solidFill>
                <a:latin typeface="Century Gothic" charset="0"/>
                <a:ea typeface="ＭＳ Ｐゴシック" charset="0"/>
              </a:defRPr>
            </a:lvl4pPr>
            <a:lvl5pPr marL="2057400" indent="-228600" eaLnBrk="0" hangingPunct="0">
              <a:defRPr sz="1200">
                <a:solidFill>
                  <a:schemeClr val="tx1"/>
                </a:solidFill>
                <a:latin typeface="Century Gothic" charset="0"/>
                <a:ea typeface="ＭＳ Ｐゴシック" charset="0"/>
              </a:defRPr>
            </a:lvl5pPr>
            <a:lvl6pPr marL="2514600" indent="-228600" algn="r" eaLnBrk="0" fontAlgn="base" hangingPunct="0">
              <a:spcBef>
                <a:spcPct val="0"/>
              </a:spcBef>
              <a:spcAft>
                <a:spcPct val="0"/>
              </a:spcAft>
              <a:defRPr sz="1200">
                <a:solidFill>
                  <a:schemeClr val="tx1"/>
                </a:solidFill>
                <a:latin typeface="Century Gothic" charset="0"/>
                <a:ea typeface="ＭＳ Ｐゴシック" charset="0"/>
              </a:defRPr>
            </a:lvl6pPr>
            <a:lvl7pPr marL="2971800" indent="-228600" algn="r" eaLnBrk="0" fontAlgn="base" hangingPunct="0">
              <a:spcBef>
                <a:spcPct val="0"/>
              </a:spcBef>
              <a:spcAft>
                <a:spcPct val="0"/>
              </a:spcAft>
              <a:defRPr sz="1200">
                <a:solidFill>
                  <a:schemeClr val="tx1"/>
                </a:solidFill>
                <a:latin typeface="Century Gothic" charset="0"/>
                <a:ea typeface="ＭＳ Ｐゴシック" charset="0"/>
              </a:defRPr>
            </a:lvl7pPr>
            <a:lvl8pPr marL="3429000" indent="-228600" algn="r" eaLnBrk="0" fontAlgn="base" hangingPunct="0">
              <a:spcBef>
                <a:spcPct val="0"/>
              </a:spcBef>
              <a:spcAft>
                <a:spcPct val="0"/>
              </a:spcAft>
              <a:defRPr sz="1200">
                <a:solidFill>
                  <a:schemeClr val="tx1"/>
                </a:solidFill>
                <a:latin typeface="Century Gothic" charset="0"/>
                <a:ea typeface="ＭＳ Ｐゴシック" charset="0"/>
              </a:defRPr>
            </a:lvl8pPr>
            <a:lvl9pPr marL="3886200" indent="-228600" algn="r" eaLnBrk="0" fontAlgn="base" hangingPunct="0">
              <a:spcBef>
                <a:spcPct val="0"/>
              </a:spcBef>
              <a:spcAft>
                <a:spcPct val="0"/>
              </a:spcAft>
              <a:defRPr sz="1200">
                <a:solidFill>
                  <a:schemeClr val="tx1"/>
                </a:solidFill>
                <a:latin typeface="Century Gothic" charset="0"/>
                <a:ea typeface="ＭＳ Ｐゴシック" charset="0"/>
              </a:defRPr>
            </a:lvl9pPr>
          </a:lstStyle>
          <a:p>
            <a:pPr eaLnBrk="1" hangingPunct="1"/>
            <a:fld id="{9152C5A0-7789-AE47-B367-6A46F727117D}" type="slidenum">
              <a:rPr lang="en-US" sz="1400">
                <a:solidFill>
                  <a:srgbClr val="FFFFFF"/>
                </a:solidFill>
              </a:rPr>
              <a:pPr eaLnBrk="1" hangingPunct="1"/>
              <a:t>10</a:t>
            </a:fld>
            <a:endParaRPr lang="en-US" sz="1400">
              <a:solidFill>
                <a:srgbClr val="FFFFFF"/>
              </a:solidFill>
            </a:endParaRPr>
          </a:p>
        </p:txBody>
      </p:sp>
      <p:pic>
        <p:nvPicPr>
          <p:cNvPr id="153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143000"/>
            <a:ext cx="546735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850325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title"/>
          </p:nvPr>
        </p:nvSpPr>
        <p:spPr>
          <a:xfrm>
            <a:off x="152400" y="381000"/>
            <a:ext cx="8763000" cy="609600"/>
          </a:xfrm>
        </p:spPr>
        <p:txBody>
          <a:bodyPr/>
          <a:lstStyle/>
          <a:p>
            <a:pPr fontAlgn="auto">
              <a:spcAft>
                <a:spcPts val="0"/>
              </a:spcAft>
              <a:defRPr/>
            </a:pPr>
            <a:r>
              <a:rPr lang="en-US" sz="2800" dirty="0">
                <a:ea typeface="+mj-ea"/>
                <a:cs typeface="+mj-cs"/>
              </a:rPr>
              <a:t>Semantic Net Diagrams: Example of M:N Relationship</a:t>
            </a:r>
          </a:p>
        </p:txBody>
      </p:sp>
      <p:sp>
        <p:nvSpPr>
          <p:cNvPr id="12290" name="Rectangle 5"/>
          <p:cNvSpPr>
            <a:spLocks noGrp="1" noChangeArrowheads="1"/>
          </p:cNvSpPr>
          <p:nvPr>
            <p:ph idx="1"/>
          </p:nvPr>
        </p:nvSpPr>
        <p:spPr>
          <a:xfrm>
            <a:off x="457200" y="4114800"/>
            <a:ext cx="6080125" cy="2011363"/>
          </a:xfrm>
        </p:spPr>
        <p:txBody>
          <a:bodyPr/>
          <a:lstStyle/>
          <a:p>
            <a:pPr>
              <a:lnSpc>
                <a:spcPct val="80000"/>
              </a:lnSpc>
            </a:pPr>
            <a:r>
              <a:rPr lang="en-US" sz="1800">
                <a:latin typeface="Arial" charset="0"/>
              </a:rPr>
              <a:t>Notes</a:t>
            </a:r>
          </a:p>
          <a:p>
            <a:pPr lvl="1">
              <a:lnSpc>
                <a:spcPct val="80000"/>
              </a:lnSpc>
            </a:pPr>
            <a:r>
              <a:rPr lang="en-US" sz="1800">
                <a:latin typeface="Arial" charset="0"/>
              </a:rPr>
              <a:t>For at least 1 vendor node there exists more than one material node and, for at least one material node there exists more than one vendor node.  This is an M:N relationship</a:t>
            </a:r>
          </a:p>
          <a:p>
            <a:pPr lvl="1">
              <a:lnSpc>
                <a:spcPct val="80000"/>
              </a:lnSpc>
            </a:pPr>
            <a:r>
              <a:rPr lang="en-US" sz="1800">
                <a:latin typeface="Arial" charset="0"/>
              </a:rPr>
              <a:t>If, for at least 1 vendor node there is no relationship node.  Vendor is optional to the relationship and the cardinality limits are (0,M)</a:t>
            </a:r>
          </a:p>
          <a:p>
            <a:pPr lvl="1">
              <a:lnSpc>
                <a:spcPct val="80000"/>
              </a:lnSpc>
            </a:pPr>
            <a:endParaRPr lang="en-US" sz="1400">
              <a:latin typeface="Arial" charset="0"/>
            </a:endParaRPr>
          </a:p>
        </p:txBody>
      </p:sp>
      <p:sp>
        <p:nvSpPr>
          <p:cNvPr id="1229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200">
                <a:solidFill>
                  <a:schemeClr val="tx1"/>
                </a:solidFill>
                <a:latin typeface="Century Gothic" charset="0"/>
                <a:ea typeface="ＭＳ Ｐゴシック" charset="0"/>
                <a:cs typeface="ＭＳ Ｐゴシック" charset="0"/>
              </a:defRPr>
            </a:lvl1pPr>
            <a:lvl2pPr marL="742950" indent="-285750" eaLnBrk="0" hangingPunct="0">
              <a:defRPr sz="1200">
                <a:solidFill>
                  <a:schemeClr val="tx1"/>
                </a:solidFill>
                <a:latin typeface="Century Gothic" charset="0"/>
                <a:ea typeface="ＭＳ Ｐゴシック" charset="0"/>
              </a:defRPr>
            </a:lvl2pPr>
            <a:lvl3pPr marL="1143000" indent="-228600" eaLnBrk="0" hangingPunct="0">
              <a:defRPr sz="1200">
                <a:solidFill>
                  <a:schemeClr val="tx1"/>
                </a:solidFill>
                <a:latin typeface="Century Gothic" charset="0"/>
                <a:ea typeface="ＭＳ Ｐゴシック" charset="0"/>
              </a:defRPr>
            </a:lvl3pPr>
            <a:lvl4pPr marL="1600200" indent="-228600" eaLnBrk="0" hangingPunct="0">
              <a:defRPr sz="1200">
                <a:solidFill>
                  <a:schemeClr val="tx1"/>
                </a:solidFill>
                <a:latin typeface="Century Gothic" charset="0"/>
                <a:ea typeface="ＭＳ Ｐゴシック" charset="0"/>
              </a:defRPr>
            </a:lvl4pPr>
            <a:lvl5pPr marL="2057400" indent="-228600" eaLnBrk="0" hangingPunct="0">
              <a:defRPr sz="1200">
                <a:solidFill>
                  <a:schemeClr val="tx1"/>
                </a:solidFill>
                <a:latin typeface="Century Gothic" charset="0"/>
                <a:ea typeface="ＭＳ Ｐゴシック" charset="0"/>
              </a:defRPr>
            </a:lvl5pPr>
            <a:lvl6pPr marL="2514600" indent="-228600" algn="r" eaLnBrk="0" fontAlgn="base" hangingPunct="0">
              <a:spcBef>
                <a:spcPct val="0"/>
              </a:spcBef>
              <a:spcAft>
                <a:spcPct val="0"/>
              </a:spcAft>
              <a:defRPr sz="1200">
                <a:solidFill>
                  <a:schemeClr val="tx1"/>
                </a:solidFill>
                <a:latin typeface="Century Gothic" charset="0"/>
                <a:ea typeface="ＭＳ Ｐゴシック" charset="0"/>
              </a:defRPr>
            </a:lvl6pPr>
            <a:lvl7pPr marL="2971800" indent="-228600" algn="r" eaLnBrk="0" fontAlgn="base" hangingPunct="0">
              <a:spcBef>
                <a:spcPct val="0"/>
              </a:spcBef>
              <a:spcAft>
                <a:spcPct val="0"/>
              </a:spcAft>
              <a:defRPr sz="1200">
                <a:solidFill>
                  <a:schemeClr val="tx1"/>
                </a:solidFill>
                <a:latin typeface="Century Gothic" charset="0"/>
                <a:ea typeface="ＭＳ Ｐゴシック" charset="0"/>
              </a:defRPr>
            </a:lvl7pPr>
            <a:lvl8pPr marL="3429000" indent="-228600" algn="r" eaLnBrk="0" fontAlgn="base" hangingPunct="0">
              <a:spcBef>
                <a:spcPct val="0"/>
              </a:spcBef>
              <a:spcAft>
                <a:spcPct val="0"/>
              </a:spcAft>
              <a:defRPr sz="1200">
                <a:solidFill>
                  <a:schemeClr val="tx1"/>
                </a:solidFill>
                <a:latin typeface="Century Gothic" charset="0"/>
                <a:ea typeface="ＭＳ Ｐゴシック" charset="0"/>
              </a:defRPr>
            </a:lvl8pPr>
            <a:lvl9pPr marL="3886200" indent="-228600" algn="r" eaLnBrk="0" fontAlgn="base" hangingPunct="0">
              <a:spcBef>
                <a:spcPct val="0"/>
              </a:spcBef>
              <a:spcAft>
                <a:spcPct val="0"/>
              </a:spcAft>
              <a:defRPr sz="1200">
                <a:solidFill>
                  <a:schemeClr val="tx1"/>
                </a:solidFill>
                <a:latin typeface="Century Gothic" charset="0"/>
                <a:ea typeface="ＭＳ Ｐゴシック" charset="0"/>
              </a:defRPr>
            </a:lvl9pPr>
          </a:lstStyle>
          <a:p>
            <a:pPr eaLnBrk="1" hangingPunct="1"/>
            <a:fld id="{3692C139-497B-0F44-B7AC-08570C03E160}" type="slidenum">
              <a:rPr lang="en-US" sz="1400">
                <a:solidFill>
                  <a:srgbClr val="FFFFFF"/>
                </a:solidFill>
              </a:rPr>
              <a:pPr eaLnBrk="1" hangingPunct="1"/>
              <a:t>11</a:t>
            </a:fld>
            <a:endParaRPr lang="en-US" sz="1400">
              <a:solidFill>
                <a:srgbClr val="FFFFFF"/>
              </a:solidFill>
            </a:endParaRPr>
          </a:p>
        </p:txBody>
      </p:sp>
      <p:pic>
        <p:nvPicPr>
          <p:cNvPr id="1639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143000"/>
            <a:ext cx="4600575"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685235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295400" y="533400"/>
            <a:ext cx="6340475" cy="609600"/>
          </a:xfrm>
        </p:spPr>
        <p:txBody>
          <a:bodyPr/>
          <a:lstStyle/>
          <a:p>
            <a:pPr algn="ctr" fontAlgn="auto">
              <a:spcAft>
                <a:spcPts val="0"/>
              </a:spcAft>
              <a:defRPr/>
            </a:pPr>
            <a:r>
              <a:rPr lang="en-US" sz="3200">
                <a:ea typeface="+mj-ea"/>
                <a:cs typeface="+mj-cs"/>
              </a:rPr>
              <a:t>Business Rules</a:t>
            </a:r>
          </a:p>
        </p:txBody>
      </p:sp>
      <p:sp>
        <p:nvSpPr>
          <p:cNvPr id="13314" name="Rectangle 3"/>
          <p:cNvSpPr>
            <a:spLocks noGrp="1" noChangeArrowheads="1"/>
          </p:cNvSpPr>
          <p:nvPr>
            <p:ph idx="1"/>
          </p:nvPr>
        </p:nvSpPr>
        <p:spPr>
          <a:xfrm>
            <a:off x="685800" y="1219200"/>
            <a:ext cx="7239000" cy="4906963"/>
          </a:xfrm>
        </p:spPr>
        <p:txBody>
          <a:bodyPr>
            <a:normAutofit/>
          </a:bodyPr>
          <a:lstStyle/>
          <a:p>
            <a:pPr>
              <a:lnSpc>
                <a:spcPct val="90000"/>
              </a:lnSpc>
            </a:pPr>
            <a:r>
              <a:rPr lang="en-US" sz="3600" dirty="0">
                <a:latin typeface="Arial" charset="0"/>
              </a:rPr>
              <a:t>What are Business Rules?</a:t>
            </a:r>
          </a:p>
          <a:p>
            <a:pPr lvl="1">
              <a:lnSpc>
                <a:spcPct val="90000"/>
              </a:lnSpc>
            </a:pPr>
            <a:r>
              <a:rPr lang="en-US" sz="2000" dirty="0">
                <a:latin typeface="Arial" charset="0"/>
              </a:rPr>
              <a:t>Business Rules describe how the enterprise operates and the business rules should be reflected in the data model</a:t>
            </a:r>
          </a:p>
          <a:p>
            <a:pPr lvl="1">
              <a:lnSpc>
                <a:spcPct val="90000"/>
              </a:lnSpc>
            </a:pPr>
            <a:r>
              <a:rPr lang="en-US" sz="2000" dirty="0">
                <a:latin typeface="Arial" charset="0"/>
              </a:rPr>
              <a:t>Example: If an enterprise limits the number of line items on a purchase order to 20, then the cardinality limits on the M side of the relationship is (1,20)</a:t>
            </a:r>
          </a:p>
          <a:p>
            <a:pPr lvl="1">
              <a:lnSpc>
                <a:spcPct val="90000"/>
              </a:lnSpc>
            </a:pPr>
            <a:r>
              <a:rPr lang="en-US" sz="2000" dirty="0">
                <a:latin typeface="Arial" charset="0"/>
              </a:rPr>
              <a:t>Example: If a company does not qualify a vendor until it writes a purchase order to that vendor, then Vendor is mandatory to the relationship and the cardinality limits are (1,M).  A Vendor </a:t>
            </a:r>
            <a:r>
              <a:rPr lang="en-US" sz="2000" b="1" i="1" dirty="0">
                <a:latin typeface="Arial" charset="0"/>
              </a:rPr>
              <a:t>must</a:t>
            </a:r>
            <a:r>
              <a:rPr lang="en-US" sz="2000" dirty="0">
                <a:latin typeface="Arial" charset="0"/>
              </a:rPr>
              <a:t> have a Purchase Order</a:t>
            </a:r>
          </a:p>
          <a:p>
            <a:pPr lvl="1">
              <a:lnSpc>
                <a:spcPct val="90000"/>
              </a:lnSpc>
            </a:pPr>
            <a:r>
              <a:rPr lang="en-US" sz="2000" dirty="0">
                <a:latin typeface="Arial" charset="0"/>
              </a:rPr>
              <a:t>Example: If a company qualifies a vendor without writing a purchase order to that vendor, then Vendor is optional to the relationship and the cardinality limits are (0,M).  A Vendor </a:t>
            </a:r>
            <a:r>
              <a:rPr lang="en-US" sz="2000" b="1" i="1" dirty="0">
                <a:latin typeface="Arial" charset="0"/>
              </a:rPr>
              <a:t>may </a:t>
            </a:r>
            <a:r>
              <a:rPr lang="en-US" sz="2000" dirty="0">
                <a:latin typeface="Arial" charset="0"/>
              </a:rPr>
              <a:t>have a Purchase Order </a:t>
            </a:r>
          </a:p>
        </p:txBody>
      </p:sp>
      <p:sp>
        <p:nvSpPr>
          <p:cNvPr id="1331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200">
                <a:solidFill>
                  <a:schemeClr val="tx1"/>
                </a:solidFill>
                <a:latin typeface="Century Gothic" charset="0"/>
                <a:ea typeface="ＭＳ Ｐゴシック" charset="0"/>
                <a:cs typeface="ＭＳ Ｐゴシック" charset="0"/>
              </a:defRPr>
            </a:lvl1pPr>
            <a:lvl2pPr marL="742950" indent="-285750" eaLnBrk="0" hangingPunct="0">
              <a:defRPr sz="1200">
                <a:solidFill>
                  <a:schemeClr val="tx1"/>
                </a:solidFill>
                <a:latin typeface="Century Gothic" charset="0"/>
                <a:ea typeface="ＭＳ Ｐゴシック" charset="0"/>
              </a:defRPr>
            </a:lvl2pPr>
            <a:lvl3pPr marL="1143000" indent="-228600" eaLnBrk="0" hangingPunct="0">
              <a:defRPr sz="1200">
                <a:solidFill>
                  <a:schemeClr val="tx1"/>
                </a:solidFill>
                <a:latin typeface="Century Gothic" charset="0"/>
                <a:ea typeface="ＭＳ Ｐゴシック" charset="0"/>
              </a:defRPr>
            </a:lvl3pPr>
            <a:lvl4pPr marL="1600200" indent="-228600" eaLnBrk="0" hangingPunct="0">
              <a:defRPr sz="1200">
                <a:solidFill>
                  <a:schemeClr val="tx1"/>
                </a:solidFill>
                <a:latin typeface="Century Gothic" charset="0"/>
                <a:ea typeface="ＭＳ Ｐゴシック" charset="0"/>
              </a:defRPr>
            </a:lvl4pPr>
            <a:lvl5pPr marL="2057400" indent="-228600" eaLnBrk="0" hangingPunct="0">
              <a:defRPr sz="1200">
                <a:solidFill>
                  <a:schemeClr val="tx1"/>
                </a:solidFill>
                <a:latin typeface="Century Gothic" charset="0"/>
                <a:ea typeface="ＭＳ Ｐゴシック" charset="0"/>
              </a:defRPr>
            </a:lvl5pPr>
            <a:lvl6pPr marL="2514600" indent="-228600" algn="r" eaLnBrk="0" fontAlgn="base" hangingPunct="0">
              <a:spcBef>
                <a:spcPct val="0"/>
              </a:spcBef>
              <a:spcAft>
                <a:spcPct val="0"/>
              </a:spcAft>
              <a:defRPr sz="1200">
                <a:solidFill>
                  <a:schemeClr val="tx1"/>
                </a:solidFill>
                <a:latin typeface="Century Gothic" charset="0"/>
                <a:ea typeface="ＭＳ Ｐゴシック" charset="0"/>
              </a:defRPr>
            </a:lvl6pPr>
            <a:lvl7pPr marL="2971800" indent="-228600" algn="r" eaLnBrk="0" fontAlgn="base" hangingPunct="0">
              <a:spcBef>
                <a:spcPct val="0"/>
              </a:spcBef>
              <a:spcAft>
                <a:spcPct val="0"/>
              </a:spcAft>
              <a:defRPr sz="1200">
                <a:solidFill>
                  <a:schemeClr val="tx1"/>
                </a:solidFill>
                <a:latin typeface="Century Gothic" charset="0"/>
                <a:ea typeface="ＭＳ Ｐゴシック" charset="0"/>
              </a:defRPr>
            </a:lvl7pPr>
            <a:lvl8pPr marL="3429000" indent="-228600" algn="r" eaLnBrk="0" fontAlgn="base" hangingPunct="0">
              <a:spcBef>
                <a:spcPct val="0"/>
              </a:spcBef>
              <a:spcAft>
                <a:spcPct val="0"/>
              </a:spcAft>
              <a:defRPr sz="1200">
                <a:solidFill>
                  <a:schemeClr val="tx1"/>
                </a:solidFill>
                <a:latin typeface="Century Gothic" charset="0"/>
                <a:ea typeface="ＭＳ Ｐゴシック" charset="0"/>
              </a:defRPr>
            </a:lvl8pPr>
            <a:lvl9pPr marL="3886200" indent="-228600" algn="r" eaLnBrk="0" fontAlgn="base" hangingPunct="0">
              <a:spcBef>
                <a:spcPct val="0"/>
              </a:spcBef>
              <a:spcAft>
                <a:spcPct val="0"/>
              </a:spcAft>
              <a:defRPr sz="1200">
                <a:solidFill>
                  <a:schemeClr val="tx1"/>
                </a:solidFill>
                <a:latin typeface="Century Gothic" charset="0"/>
                <a:ea typeface="ＭＳ Ｐゴシック" charset="0"/>
              </a:defRPr>
            </a:lvl9pPr>
          </a:lstStyle>
          <a:p>
            <a:pPr eaLnBrk="1" hangingPunct="1"/>
            <a:fld id="{033D88BD-8E5C-C447-91B8-2EAAECA9D380}" type="slidenum">
              <a:rPr lang="en-US" sz="1400">
                <a:solidFill>
                  <a:srgbClr val="FFFFFF"/>
                </a:solidFill>
              </a:rPr>
              <a:pPr eaLnBrk="1" hangingPunct="1"/>
              <a:t>12</a:t>
            </a:fld>
            <a:endParaRPr lang="en-US" sz="1400">
              <a:solidFill>
                <a:srgbClr val="FFFFFF"/>
              </a:solidFill>
            </a:endParaRPr>
          </a:p>
        </p:txBody>
      </p:sp>
    </p:spTree>
    <p:extLst>
      <p:ext uri="{BB962C8B-B14F-4D97-AF65-F5344CB8AC3E}">
        <p14:creationId xmlns:p14="http://schemas.microsoft.com/office/powerpoint/2010/main" val="1390372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14400" y="685800"/>
            <a:ext cx="7696200" cy="731838"/>
          </a:xfrm>
        </p:spPr>
        <p:txBody>
          <a:bodyPr/>
          <a:lstStyle/>
          <a:p>
            <a:pPr fontAlgn="auto">
              <a:spcAft>
                <a:spcPts val="0"/>
              </a:spcAft>
              <a:defRPr/>
            </a:pPr>
            <a:r>
              <a:rPr lang="en-US" sz="2800">
                <a:ea typeface="+mj-ea"/>
                <a:cs typeface="+mj-cs"/>
              </a:rPr>
              <a:t>Elements of a Data Model: Attributes Example</a:t>
            </a:r>
          </a:p>
        </p:txBody>
      </p:sp>
      <p:sp>
        <p:nvSpPr>
          <p:cNvPr id="1536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200">
                <a:solidFill>
                  <a:schemeClr val="tx1"/>
                </a:solidFill>
                <a:latin typeface="Century Gothic" charset="0"/>
                <a:ea typeface="ＭＳ Ｐゴシック" charset="0"/>
                <a:cs typeface="ＭＳ Ｐゴシック" charset="0"/>
              </a:defRPr>
            </a:lvl1pPr>
            <a:lvl2pPr marL="742950" indent="-285750" eaLnBrk="0" hangingPunct="0">
              <a:defRPr sz="1200">
                <a:solidFill>
                  <a:schemeClr val="tx1"/>
                </a:solidFill>
                <a:latin typeface="Century Gothic" charset="0"/>
                <a:ea typeface="ＭＳ Ｐゴシック" charset="0"/>
              </a:defRPr>
            </a:lvl2pPr>
            <a:lvl3pPr marL="1143000" indent="-228600" eaLnBrk="0" hangingPunct="0">
              <a:defRPr sz="1200">
                <a:solidFill>
                  <a:schemeClr val="tx1"/>
                </a:solidFill>
                <a:latin typeface="Century Gothic" charset="0"/>
                <a:ea typeface="ＭＳ Ｐゴシック" charset="0"/>
              </a:defRPr>
            </a:lvl3pPr>
            <a:lvl4pPr marL="1600200" indent="-228600" eaLnBrk="0" hangingPunct="0">
              <a:defRPr sz="1200">
                <a:solidFill>
                  <a:schemeClr val="tx1"/>
                </a:solidFill>
                <a:latin typeface="Century Gothic" charset="0"/>
                <a:ea typeface="ＭＳ Ｐゴシック" charset="0"/>
              </a:defRPr>
            </a:lvl4pPr>
            <a:lvl5pPr marL="2057400" indent="-228600" eaLnBrk="0" hangingPunct="0">
              <a:defRPr sz="1200">
                <a:solidFill>
                  <a:schemeClr val="tx1"/>
                </a:solidFill>
                <a:latin typeface="Century Gothic" charset="0"/>
                <a:ea typeface="ＭＳ Ｐゴシック" charset="0"/>
              </a:defRPr>
            </a:lvl5pPr>
            <a:lvl6pPr marL="2514600" indent="-228600" algn="r" eaLnBrk="0" fontAlgn="base" hangingPunct="0">
              <a:spcBef>
                <a:spcPct val="0"/>
              </a:spcBef>
              <a:spcAft>
                <a:spcPct val="0"/>
              </a:spcAft>
              <a:defRPr sz="1200">
                <a:solidFill>
                  <a:schemeClr val="tx1"/>
                </a:solidFill>
                <a:latin typeface="Century Gothic" charset="0"/>
                <a:ea typeface="ＭＳ Ｐゴシック" charset="0"/>
              </a:defRPr>
            </a:lvl6pPr>
            <a:lvl7pPr marL="2971800" indent="-228600" algn="r" eaLnBrk="0" fontAlgn="base" hangingPunct="0">
              <a:spcBef>
                <a:spcPct val="0"/>
              </a:spcBef>
              <a:spcAft>
                <a:spcPct val="0"/>
              </a:spcAft>
              <a:defRPr sz="1200">
                <a:solidFill>
                  <a:schemeClr val="tx1"/>
                </a:solidFill>
                <a:latin typeface="Century Gothic" charset="0"/>
                <a:ea typeface="ＭＳ Ｐゴシック" charset="0"/>
              </a:defRPr>
            </a:lvl7pPr>
            <a:lvl8pPr marL="3429000" indent="-228600" algn="r" eaLnBrk="0" fontAlgn="base" hangingPunct="0">
              <a:spcBef>
                <a:spcPct val="0"/>
              </a:spcBef>
              <a:spcAft>
                <a:spcPct val="0"/>
              </a:spcAft>
              <a:defRPr sz="1200">
                <a:solidFill>
                  <a:schemeClr val="tx1"/>
                </a:solidFill>
                <a:latin typeface="Century Gothic" charset="0"/>
                <a:ea typeface="ＭＳ Ｐゴシック" charset="0"/>
              </a:defRPr>
            </a:lvl8pPr>
            <a:lvl9pPr marL="3886200" indent="-228600" algn="r" eaLnBrk="0" fontAlgn="base" hangingPunct="0">
              <a:spcBef>
                <a:spcPct val="0"/>
              </a:spcBef>
              <a:spcAft>
                <a:spcPct val="0"/>
              </a:spcAft>
              <a:defRPr sz="1200">
                <a:solidFill>
                  <a:schemeClr val="tx1"/>
                </a:solidFill>
                <a:latin typeface="Century Gothic" charset="0"/>
                <a:ea typeface="ＭＳ Ｐゴシック" charset="0"/>
              </a:defRPr>
            </a:lvl9pPr>
          </a:lstStyle>
          <a:p>
            <a:pPr eaLnBrk="1" hangingPunct="1"/>
            <a:fld id="{920BB9C3-9920-4A4D-97B5-B95A2E66CB9C}" type="slidenum">
              <a:rPr lang="en-US" sz="1400">
                <a:solidFill>
                  <a:srgbClr val="FFFFFF"/>
                </a:solidFill>
              </a:rPr>
              <a:pPr eaLnBrk="1" hangingPunct="1"/>
              <a:t>13</a:t>
            </a:fld>
            <a:endParaRPr lang="en-US" sz="1400">
              <a:solidFill>
                <a:srgbClr val="FFFFFF"/>
              </a:solidFill>
            </a:endParaRPr>
          </a:p>
        </p:txBody>
      </p:sp>
      <p:grpSp>
        <p:nvGrpSpPr>
          <p:cNvPr id="15363" name="Group 86"/>
          <p:cNvGrpSpPr>
            <a:grpSpLocks/>
          </p:cNvGrpSpPr>
          <p:nvPr/>
        </p:nvGrpSpPr>
        <p:grpSpPr bwMode="auto">
          <a:xfrm>
            <a:off x="838200" y="1447800"/>
            <a:ext cx="6007100" cy="4533900"/>
            <a:chOff x="528" y="912"/>
            <a:chExt cx="3784" cy="2856"/>
          </a:xfrm>
        </p:grpSpPr>
        <p:sp>
          <p:nvSpPr>
            <p:cNvPr id="19461" name="Rectangle 5"/>
            <p:cNvSpPr>
              <a:spLocks noChangeArrowheads="1"/>
            </p:cNvSpPr>
            <p:nvPr/>
          </p:nvSpPr>
          <p:spPr bwMode="auto">
            <a:xfrm>
              <a:off x="2578" y="1658"/>
              <a:ext cx="288"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00" tIns="12700" rIns="12700" bIns="12700"/>
            <a:lstStyle/>
            <a:p>
              <a:pPr algn="l">
                <a:defRPr/>
              </a:pPr>
              <a:r>
                <a:rPr lang="en-US" sz="1000">
                  <a:cs typeface="+mn-cs"/>
                </a:rPr>
                <a:t> is sent</a:t>
              </a:r>
            </a:p>
            <a:p>
              <a:pPr algn="l">
                <a:defRPr/>
              </a:pPr>
              <a:r>
                <a:rPr lang="en-US" sz="1000">
                  <a:cs typeface="+mn-cs"/>
                </a:rPr>
                <a:t>    </a:t>
              </a:r>
            </a:p>
          </p:txBody>
        </p:sp>
        <p:sp>
          <p:nvSpPr>
            <p:cNvPr id="19462" name="Rectangle 6"/>
            <p:cNvSpPr>
              <a:spLocks noChangeArrowheads="1"/>
            </p:cNvSpPr>
            <p:nvPr/>
          </p:nvSpPr>
          <p:spPr bwMode="auto">
            <a:xfrm>
              <a:off x="1839" y="1552"/>
              <a:ext cx="461" cy="308"/>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00" tIns="12700" rIns="12700" bIns="12700"/>
            <a:lstStyle/>
            <a:p>
              <a:pPr algn="l">
                <a:defRPr/>
              </a:pPr>
              <a:r>
                <a:rPr lang="en-US" sz="1000">
                  <a:cs typeface="+mn-cs"/>
                </a:rPr>
                <a:t>PURCHASE_ORDER</a:t>
              </a:r>
            </a:p>
          </p:txBody>
        </p:sp>
        <p:sp>
          <p:nvSpPr>
            <p:cNvPr id="19463" name="Rectangle 7"/>
            <p:cNvSpPr>
              <a:spLocks noChangeArrowheads="1"/>
            </p:cNvSpPr>
            <p:nvPr/>
          </p:nvSpPr>
          <p:spPr bwMode="auto">
            <a:xfrm>
              <a:off x="3234" y="1563"/>
              <a:ext cx="419" cy="31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00" tIns="12700" rIns="12700" bIns="12700"/>
            <a:lstStyle/>
            <a:p>
              <a:pPr algn="l">
                <a:defRPr/>
              </a:pPr>
              <a:endParaRPr lang="en-US" sz="1000">
                <a:cs typeface="+mn-cs"/>
              </a:endParaRPr>
            </a:p>
            <a:p>
              <a:pPr algn="l">
                <a:defRPr/>
              </a:pPr>
              <a:r>
                <a:rPr lang="en-US" sz="1000">
                  <a:cs typeface="+mn-cs"/>
                </a:rPr>
                <a:t>VENDOR</a:t>
              </a:r>
            </a:p>
          </p:txBody>
        </p:sp>
        <p:sp>
          <p:nvSpPr>
            <p:cNvPr id="19464" name="Line 8"/>
            <p:cNvSpPr>
              <a:spLocks noChangeShapeType="1"/>
            </p:cNvSpPr>
            <p:nvPr/>
          </p:nvSpPr>
          <p:spPr bwMode="auto">
            <a:xfrm flipV="1">
              <a:off x="2545" y="1612"/>
              <a:ext cx="173" cy="10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000">
                <a:cs typeface="+mn-cs"/>
              </a:endParaRPr>
            </a:p>
          </p:txBody>
        </p:sp>
        <p:sp>
          <p:nvSpPr>
            <p:cNvPr id="19465" name="Line 9"/>
            <p:cNvSpPr>
              <a:spLocks noChangeShapeType="1"/>
            </p:cNvSpPr>
            <p:nvPr/>
          </p:nvSpPr>
          <p:spPr bwMode="auto">
            <a:xfrm>
              <a:off x="2545" y="1716"/>
              <a:ext cx="173" cy="10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000">
                <a:cs typeface="+mn-cs"/>
              </a:endParaRPr>
            </a:p>
          </p:txBody>
        </p:sp>
        <p:sp>
          <p:nvSpPr>
            <p:cNvPr id="19466" name="Line 10"/>
            <p:cNvSpPr>
              <a:spLocks noChangeShapeType="1"/>
            </p:cNvSpPr>
            <p:nvPr/>
          </p:nvSpPr>
          <p:spPr bwMode="auto">
            <a:xfrm>
              <a:off x="2718" y="1612"/>
              <a:ext cx="172" cy="10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000">
                <a:cs typeface="+mn-cs"/>
              </a:endParaRPr>
            </a:p>
          </p:txBody>
        </p:sp>
        <p:sp>
          <p:nvSpPr>
            <p:cNvPr id="19467" name="Line 11"/>
            <p:cNvSpPr>
              <a:spLocks noChangeShapeType="1"/>
            </p:cNvSpPr>
            <p:nvPr/>
          </p:nvSpPr>
          <p:spPr bwMode="auto">
            <a:xfrm flipV="1">
              <a:off x="2718" y="1716"/>
              <a:ext cx="172" cy="10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000">
                <a:cs typeface="+mn-cs"/>
              </a:endParaRPr>
            </a:p>
          </p:txBody>
        </p:sp>
        <p:sp>
          <p:nvSpPr>
            <p:cNvPr id="19468" name="Line 12"/>
            <p:cNvSpPr>
              <a:spLocks noChangeShapeType="1"/>
            </p:cNvSpPr>
            <p:nvPr/>
          </p:nvSpPr>
          <p:spPr bwMode="auto">
            <a:xfrm>
              <a:off x="2890" y="1716"/>
              <a:ext cx="345"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000">
                <a:cs typeface="+mn-cs"/>
              </a:endParaRPr>
            </a:p>
          </p:txBody>
        </p:sp>
        <p:sp>
          <p:nvSpPr>
            <p:cNvPr id="19469" name="Rectangle 13"/>
            <p:cNvSpPr>
              <a:spLocks noChangeArrowheads="1"/>
            </p:cNvSpPr>
            <p:nvPr/>
          </p:nvSpPr>
          <p:spPr bwMode="auto">
            <a:xfrm>
              <a:off x="2352" y="1536"/>
              <a:ext cx="211"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00" tIns="12700" rIns="12700" bIns="12700"/>
            <a:lstStyle/>
            <a:p>
              <a:pPr algn="l">
                <a:defRPr/>
              </a:pPr>
              <a:r>
                <a:rPr lang="en-US" sz="1000">
                  <a:cs typeface="+mn-cs"/>
                </a:rPr>
                <a:t> M</a:t>
              </a:r>
            </a:p>
          </p:txBody>
        </p:sp>
        <p:sp>
          <p:nvSpPr>
            <p:cNvPr id="19470" name="Rectangle 14"/>
            <p:cNvSpPr>
              <a:spLocks noChangeArrowheads="1"/>
            </p:cNvSpPr>
            <p:nvPr/>
          </p:nvSpPr>
          <p:spPr bwMode="auto">
            <a:xfrm>
              <a:off x="3114" y="1564"/>
              <a:ext cx="58" cy="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00" tIns="12700" rIns="12700" bIns="12700"/>
            <a:lstStyle/>
            <a:p>
              <a:pPr algn="l">
                <a:defRPr/>
              </a:pPr>
              <a:r>
                <a:rPr lang="en-US" sz="1000">
                  <a:cs typeface="+mn-cs"/>
                </a:rPr>
                <a:t>1</a:t>
              </a:r>
            </a:p>
          </p:txBody>
        </p:sp>
        <p:sp>
          <p:nvSpPr>
            <p:cNvPr id="19471" name="Oval 15"/>
            <p:cNvSpPr>
              <a:spLocks noChangeArrowheads="1"/>
            </p:cNvSpPr>
            <p:nvPr/>
          </p:nvSpPr>
          <p:spPr bwMode="auto">
            <a:xfrm>
              <a:off x="816" y="1200"/>
              <a:ext cx="637" cy="257"/>
            </a:xfrm>
            <a:prstGeom prst="ellipse">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000">
                <a:cs typeface="+mn-cs"/>
              </a:endParaRPr>
            </a:p>
          </p:txBody>
        </p:sp>
        <p:sp>
          <p:nvSpPr>
            <p:cNvPr id="19472" name="Oval 16"/>
            <p:cNvSpPr>
              <a:spLocks noChangeArrowheads="1"/>
            </p:cNvSpPr>
            <p:nvPr/>
          </p:nvSpPr>
          <p:spPr bwMode="auto">
            <a:xfrm>
              <a:off x="1302" y="912"/>
              <a:ext cx="611" cy="286"/>
            </a:xfrm>
            <a:prstGeom prst="ellipse">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000">
                <a:cs typeface="+mn-cs"/>
              </a:endParaRPr>
            </a:p>
          </p:txBody>
        </p:sp>
        <p:sp>
          <p:nvSpPr>
            <p:cNvPr id="19473" name="Oval 17"/>
            <p:cNvSpPr>
              <a:spLocks noChangeArrowheads="1"/>
            </p:cNvSpPr>
            <p:nvPr/>
          </p:nvSpPr>
          <p:spPr bwMode="auto">
            <a:xfrm>
              <a:off x="1855" y="1198"/>
              <a:ext cx="575" cy="207"/>
            </a:xfrm>
            <a:prstGeom prst="ellipse">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000">
                <a:cs typeface="+mn-cs"/>
              </a:endParaRPr>
            </a:p>
          </p:txBody>
        </p:sp>
        <p:sp>
          <p:nvSpPr>
            <p:cNvPr id="19474" name="Oval 18"/>
            <p:cNvSpPr>
              <a:spLocks noChangeArrowheads="1"/>
            </p:cNvSpPr>
            <p:nvPr/>
          </p:nvSpPr>
          <p:spPr bwMode="auto">
            <a:xfrm>
              <a:off x="2372" y="990"/>
              <a:ext cx="576" cy="208"/>
            </a:xfrm>
            <a:prstGeom prst="ellipse">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000">
                <a:cs typeface="+mn-cs"/>
              </a:endParaRPr>
            </a:p>
          </p:txBody>
        </p:sp>
        <p:sp>
          <p:nvSpPr>
            <p:cNvPr id="19475" name="Rectangle 19"/>
            <p:cNvSpPr>
              <a:spLocks noChangeArrowheads="1"/>
            </p:cNvSpPr>
            <p:nvPr/>
          </p:nvSpPr>
          <p:spPr bwMode="auto">
            <a:xfrm>
              <a:off x="816" y="1289"/>
              <a:ext cx="610"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00" tIns="12700" rIns="12700" bIns="12700"/>
            <a:lstStyle/>
            <a:p>
              <a:pPr algn="ctr">
                <a:defRPr/>
              </a:pPr>
              <a:r>
                <a:rPr lang="en-US" sz="1000" u="sng" dirty="0">
                  <a:cs typeface="+mn-cs"/>
                </a:rPr>
                <a:t>PO_NUMBER</a:t>
              </a:r>
            </a:p>
          </p:txBody>
        </p:sp>
        <p:sp>
          <p:nvSpPr>
            <p:cNvPr id="19476" name="Rectangle 20"/>
            <p:cNvSpPr>
              <a:spLocks noChangeArrowheads="1"/>
            </p:cNvSpPr>
            <p:nvPr/>
          </p:nvSpPr>
          <p:spPr bwMode="auto">
            <a:xfrm>
              <a:off x="1407" y="940"/>
              <a:ext cx="524"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00" tIns="12700" rIns="12700" bIns="12700"/>
            <a:lstStyle/>
            <a:p>
              <a:pPr algn="l">
                <a:defRPr/>
              </a:pPr>
              <a:r>
                <a:rPr lang="en-US" sz="1000">
                  <a:cs typeface="+mn-cs"/>
                </a:rPr>
                <a:t>RELEASE_</a:t>
              </a:r>
            </a:p>
            <a:p>
              <a:pPr algn="l">
                <a:defRPr/>
              </a:pPr>
              <a:r>
                <a:rPr lang="en-US" sz="1000">
                  <a:cs typeface="+mn-cs"/>
                </a:rPr>
                <a:t>DATE</a:t>
              </a:r>
            </a:p>
          </p:txBody>
        </p:sp>
        <p:sp>
          <p:nvSpPr>
            <p:cNvPr id="19477" name="Rectangle 21"/>
            <p:cNvSpPr>
              <a:spLocks noChangeArrowheads="1"/>
            </p:cNvSpPr>
            <p:nvPr/>
          </p:nvSpPr>
          <p:spPr bwMode="auto">
            <a:xfrm>
              <a:off x="1913" y="1250"/>
              <a:ext cx="517" cy="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00" tIns="12700" rIns="12700" bIns="12700"/>
            <a:lstStyle/>
            <a:p>
              <a:pPr algn="l">
                <a:defRPr/>
              </a:pPr>
              <a:r>
                <a:rPr lang="en-US" sz="1000">
                  <a:cs typeface="+mn-cs"/>
                </a:rPr>
                <a:t>PO_STATUS</a:t>
              </a:r>
            </a:p>
          </p:txBody>
        </p:sp>
        <p:sp>
          <p:nvSpPr>
            <p:cNvPr id="19478" name="Rectangle 22"/>
            <p:cNvSpPr>
              <a:spLocks noChangeArrowheads="1"/>
            </p:cNvSpPr>
            <p:nvPr/>
          </p:nvSpPr>
          <p:spPr bwMode="auto">
            <a:xfrm>
              <a:off x="2488" y="1008"/>
              <a:ext cx="440"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00" tIns="12700" rIns="12700" bIns="12700"/>
            <a:lstStyle/>
            <a:p>
              <a:pPr algn="l">
                <a:defRPr/>
              </a:pPr>
              <a:r>
                <a:rPr lang="en-US" sz="1000">
                  <a:cs typeface="+mn-cs"/>
                </a:rPr>
                <a:t>PO_AMT</a:t>
              </a:r>
            </a:p>
          </p:txBody>
        </p:sp>
        <p:sp>
          <p:nvSpPr>
            <p:cNvPr id="19479" name="Line 23"/>
            <p:cNvSpPr>
              <a:spLocks noChangeShapeType="1"/>
            </p:cNvSpPr>
            <p:nvPr/>
          </p:nvSpPr>
          <p:spPr bwMode="auto">
            <a:xfrm>
              <a:off x="1425" y="1401"/>
              <a:ext cx="444" cy="14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000">
                <a:cs typeface="+mn-cs"/>
              </a:endParaRPr>
            </a:p>
          </p:txBody>
        </p:sp>
        <p:sp>
          <p:nvSpPr>
            <p:cNvPr id="19480" name="Line 24"/>
            <p:cNvSpPr>
              <a:spLocks noChangeShapeType="1"/>
            </p:cNvSpPr>
            <p:nvPr/>
          </p:nvSpPr>
          <p:spPr bwMode="auto">
            <a:xfrm>
              <a:off x="1713" y="1190"/>
              <a:ext cx="216" cy="36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000">
                <a:cs typeface="+mn-cs"/>
              </a:endParaRPr>
            </a:p>
          </p:txBody>
        </p:sp>
        <p:sp>
          <p:nvSpPr>
            <p:cNvPr id="19481" name="Line 25"/>
            <p:cNvSpPr>
              <a:spLocks noChangeShapeType="1"/>
            </p:cNvSpPr>
            <p:nvPr/>
          </p:nvSpPr>
          <p:spPr bwMode="auto">
            <a:xfrm>
              <a:off x="2144" y="1406"/>
              <a:ext cx="0" cy="14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000">
                <a:cs typeface="+mn-cs"/>
              </a:endParaRPr>
            </a:p>
          </p:txBody>
        </p:sp>
        <p:sp>
          <p:nvSpPr>
            <p:cNvPr id="19482" name="Line 26"/>
            <p:cNvSpPr>
              <a:spLocks noChangeShapeType="1"/>
            </p:cNvSpPr>
            <p:nvPr/>
          </p:nvSpPr>
          <p:spPr bwMode="auto">
            <a:xfrm flipH="1">
              <a:off x="2234" y="1196"/>
              <a:ext cx="359" cy="35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000">
                <a:cs typeface="+mn-cs"/>
              </a:endParaRPr>
            </a:p>
          </p:txBody>
        </p:sp>
        <p:sp>
          <p:nvSpPr>
            <p:cNvPr id="19483" name="Oval 27"/>
            <p:cNvSpPr>
              <a:spLocks noChangeArrowheads="1"/>
            </p:cNvSpPr>
            <p:nvPr/>
          </p:nvSpPr>
          <p:spPr bwMode="auto">
            <a:xfrm>
              <a:off x="2707" y="2099"/>
              <a:ext cx="575" cy="208"/>
            </a:xfrm>
            <a:prstGeom prst="ellipse">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000">
                <a:cs typeface="+mn-cs"/>
              </a:endParaRPr>
            </a:p>
          </p:txBody>
        </p:sp>
        <p:sp>
          <p:nvSpPr>
            <p:cNvPr id="19484" name="Oval 28"/>
            <p:cNvSpPr>
              <a:spLocks noChangeArrowheads="1"/>
            </p:cNvSpPr>
            <p:nvPr/>
          </p:nvSpPr>
          <p:spPr bwMode="auto">
            <a:xfrm>
              <a:off x="3473" y="2105"/>
              <a:ext cx="593" cy="237"/>
            </a:xfrm>
            <a:prstGeom prst="ellipse">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000">
                <a:cs typeface="+mn-cs"/>
              </a:endParaRPr>
            </a:p>
          </p:txBody>
        </p:sp>
        <p:sp>
          <p:nvSpPr>
            <p:cNvPr id="19485" name="Rectangle 29"/>
            <p:cNvSpPr>
              <a:spLocks noChangeArrowheads="1"/>
            </p:cNvSpPr>
            <p:nvPr/>
          </p:nvSpPr>
          <p:spPr bwMode="auto">
            <a:xfrm>
              <a:off x="2688" y="2112"/>
              <a:ext cx="564" cy="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00" tIns="12700" rIns="12700" bIns="12700"/>
            <a:lstStyle/>
            <a:p>
              <a:pPr algn="ctr">
                <a:defRPr/>
              </a:pPr>
              <a:r>
                <a:rPr lang="en-US" sz="1000" u="sng" dirty="0">
                  <a:cs typeface="+mn-cs"/>
                </a:rPr>
                <a:t>VENDOR_ID</a:t>
              </a:r>
            </a:p>
          </p:txBody>
        </p:sp>
        <p:sp>
          <p:nvSpPr>
            <p:cNvPr id="19486" name="Rectangle 30"/>
            <p:cNvSpPr>
              <a:spLocks noChangeArrowheads="1"/>
            </p:cNvSpPr>
            <p:nvPr/>
          </p:nvSpPr>
          <p:spPr bwMode="auto">
            <a:xfrm>
              <a:off x="3545" y="2119"/>
              <a:ext cx="53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00" tIns="12700" rIns="12700" bIns="12700"/>
            <a:lstStyle/>
            <a:p>
              <a:pPr algn="l">
                <a:defRPr/>
              </a:pPr>
              <a:r>
                <a:rPr lang="en-US" sz="1000">
                  <a:cs typeface="+mn-cs"/>
                </a:rPr>
                <a:t>  VENDOR_</a:t>
              </a:r>
            </a:p>
            <a:p>
              <a:pPr algn="l">
                <a:defRPr/>
              </a:pPr>
              <a:r>
                <a:rPr lang="en-US" sz="1000">
                  <a:cs typeface="+mn-cs"/>
                </a:rPr>
                <a:t>   ADDRESS</a:t>
              </a:r>
            </a:p>
          </p:txBody>
        </p:sp>
        <p:sp>
          <p:nvSpPr>
            <p:cNvPr id="19487" name="Line 31"/>
            <p:cNvSpPr>
              <a:spLocks noChangeShapeType="1"/>
            </p:cNvSpPr>
            <p:nvPr/>
          </p:nvSpPr>
          <p:spPr bwMode="auto">
            <a:xfrm flipV="1">
              <a:off x="3060" y="1881"/>
              <a:ext cx="252" cy="22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000">
                <a:cs typeface="+mn-cs"/>
              </a:endParaRPr>
            </a:p>
          </p:txBody>
        </p:sp>
        <p:sp>
          <p:nvSpPr>
            <p:cNvPr id="19488" name="Line 32"/>
            <p:cNvSpPr>
              <a:spLocks noChangeShapeType="1"/>
            </p:cNvSpPr>
            <p:nvPr/>
          </p:nvSpPr>
          <p:spPr bwMode="auto">
            <a:xfrm flipH="1" flipV="1">
              <a:off x="3455" y="1881"/>
              <a:ext cx="240" cy="22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000">
                <a:cs typeface="+mn-cs"/>
              </a:endParaRPr>
            </a:p>
          </p:txBody>
        </p:sp>
        <p:sp>
          <p:nvSpPr>
            <p:cNvPr id="19489" name="Line 33"/>
            <p:cNvSpPr>
              <a:spLocks noChangeShapeType="1"/>
            </p:cNvSpPr>
            <p:nvPr/>
          </p:nvSpPr>
          <p:spPr bwMode="auto">
            <a:xfrm flipH="1">
              <a:off x="1798" y="2338"/>
              <a:ext cx="230" cy="10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000">
                <a:cs typeface="+mn-cs"/>
              </a:endParaRPr>
            </a:p>
          </p:txBody>
        </p:sp>
        <p:sp>
          <p:nvSpPr>
            <p:cNvPr id="19490" name="Line 34"/>
            <p:cNvSpPr>
              <a:spLocks noChangeShapeType="1"/>
            </p:cNvSpPr>
            <p:nvPr/>
          </p:nvSpPr>
          <p:spPr bwMode="auto">
            <a:xfrm>
              <a:off x="2028" y="2338"/>
              <a:ext cx="230" cy="10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000">
                <a:cs typeface="+mn-cs"/>
              </a:endParaRPr>
            </a:p>
          </p:txBody>
        </p:sp>
        <p:sp>
          <p:nvSpPr>
            <p:cNvPr id="19491" name="Line 35"/>
            <p:cNvSpPr>
              <a:spLocks noChangeShapeType="1"/>
            </p:cNvSpPr>
            <p:nvPr/>
          </p:nvSpPr>
          <p:spPr bwMode="auto">
            <a:xfrm>
              <a:off x="1798" y="2442"/>
              <a:ext cx="230" cy="10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000">
                <a:cs typeface="+mn-cs"/>
              </a:endParaRPr>
            </a:p>
          </p:txBody>
        </p:sp>
        <p:sp>
          <p:nvSpPr>
            <p:cNvPr id="19492" name="Line 36"/>
            <p:cNvSpPr>
              <a:spLocks noChangeShapeType="1"/>
            </p:cNvSpPr>
            <p:nvPr/>
          </p:nvSpPr>
          <p:spPr bwMode="auto">
            <a:xfrm flipH="1">
              <a:off x="2028" y="2442"/>
              <a:ext cx="230" cy="10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000">
                <a:cs typeface="+mn-cs"/>
              </a:endParaRPr>
            </a:p>
          </p:txBody>
        </p:sp>
        <p:sp>
          <p:nvSpPr>
            <p:cNvPr id="19493" name="Rectangle 37"/>
            <p:cNvSpPr>
              <a:spLocks noChangeArrowheads="1"/>
            </p:cNvSpPr>
            <p:nvPr/>
          </p:nvSpPr>
          <p:spPr bwMode="auto">
            <a:xfrm>
              <a:off x="1824" y="2256"/>
              <a:ext cx="387"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00" tIns="12700" rIns="12700" bIns="12700"/>
            <a:lstStyle/>
            <a:p>
              <a:pPr algn="l">
                <a:defRPr/>
              </a:pPr>
              <a:r>
                <a:rPr lang="en-US" sz="1000">
                  <a:cs typeface="+mn-cs"/>
                </a:rPr>
                <a:t>   Contains</a:t>
              </a:r>
            </a:p>
          </p:txBody>
        </p:sp>
        <p:sp>
          <p:nvSpPr>
            <p:cNvPr id="19494" name="Rectangle 38"/>
            <p:cNvSpPr>
              <a:spLocks noChangeArrowheads="1"/>
            </p:cNvSpPr>
            <p:nvPr/>
          </p:nvSpPr>
          <p:spPr bwMode="auto">
            <a:xfrm>
              <a:off x="1756" y="2805"/>
              <a:ext cx="538" cy="34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00" tIns="12700" rIns="12700" bIns="12700"/>
            <a:lstStyle/>
            <a:p>
              <a:pPr algn="l">
                <a:defRPr/>
              </a:pPr>
              <a:endParaRPr lang="en-US" sz="1000" dirty="0">
                <a:cs typeface="+mn-cs"/>
              </a:endParaRPr>
            </a:p>
            <a:p>
              <a:pPr algn="l">
                <a:defRPr/>
              </a:pPr>
              <a:r>
                <a:rPr lang="en-US" sz="1000" dirty="0">
                  <a:cs typeface="+mn-cs"/>
                </a:rPr>
                <a:t>  PO_DETAIL</a:t>
              </a:r>
            </a:p>
          </p:txBody>
        </p:sp>
        <p:sp>
          <p:nvSpPr>
            <p:cNvPr id="19495" name="Rectangle 39"/>
            <p:cNvSpPr>
              <a:spLocks noChangeArrowheads="1"/>
            </p:cNvSpPr>
            <p:nvPr/>
          </p:nvSpPr>
          <p:spPr bwMode="auto">
            <a:xfrm>
              <a:off x="2028" y="2640"/>
              <a:ext cx="180"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00" tIns="12700" rIns="12700" bIns="12700"/>
            <a:lstStyle/>
            <a:p>
              <a:pPr algn="l">
                <a:defRPr/>
              </a:pPr>
              <a:r>
                <a:rPr lang="en-US" sz="1000">
                  <a:cs typeface="+mn-cs"/>
                </a:rPr>
                <a:t> M</a:t>
              </a:r>
            </a:p>
          </p:txBody>
        </p:sp>
        <p:sp>
          <p:nvSpPr>
            <p:cNvPr id="19496" name="Rectangle 40"/>
            <p:cNvSpPr>
              <a:spLocks noChangeArrowheads="1"/>
            </p:cNvSpPr>
            <p:nvPr/>
          </p:nvSpPr>
          <p:spPr bwMode="auto">
            <a:xfrm>
              <a:off x="2085" y="1872"/>
              <a:ext cx="58" cy="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00" tIns="12700" rIns="12700" bIns="12700"/>
            <a:lstStyle/>
            <a:p>
              <a:pPr algn="l">
                <a:defRPr/>
              </a:pPr>
              <a:r>
                <a:rPr lang="en-US" sz="1000">
                  <a:cs typeface="+mn-cs"/>
                </a:rPr>
                <a:t>1</a:t>
              </a:r>
            </a:p>
          </p:txBody>
        </p:sp>
        <p:sp>
          <p:nvSpPr>
            <p:cNvPr id="19497" name="Rectangle 41"/>
            <p:cNvSpPr>
              <a:spLocks noChangeArrowheads="1"/>
            </p:cNvSpPr>
            <p:nvPr/>
          </p:nvSpPr>
          <p:spPr bwMode="auto">
            <a:xfrm>
              <a:off x="1728" y="2640"/>
              <a:ext cx="243"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00" tIns="12700" rIns="12700" bIns="12700"/>
            <a:lstStyle/>
            <a:p>
              <a:pPr algn="l">
                <a:defRPr/>
              </a:pPr>
              <a:r>
                <a:rPr lang="en-US" sz="1000">
                  <a:cs typeface="+mn-cs"/>
                </a:rPr>
                <a:t>(1,1)</a:t>
              </a:r>
            </a:p>
          </p:txBody>
        </p:sp>
        <p:sp>
          <p:nvSpPr>
            <p:cNvPr id="19498" name="Rectangle 42"/>
            <p:cNvSpPr>
              <a:spLocks noChangeArrowheads="1"/>
            </p:cNvSpPr>
            <p:nvPr/>
          </p:nvSpPr>
          <p:spPr bwMode="auto">
            <a:xfrm>
              <a:off x="1728" y="1872"/>
              <a:ext cx="300" cy="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00" tIns="12700" rIns="12700" bIns="12700"/>
            <a:lstStyle/>
            <a:p>
              <a:pPr algn="l">
                <a:defRPr/>
              </a:pPr>
              <a:r>
                <a:rPr lang="en-US" sz="1000">
                  <a:cs typeface="+mn-cs"/>
                </a:rPr>
                <a:t>(1,10)</a:t>
              </a:r>
            </a:p>
          </p:txBody>
        </p:sp>
        <p:sp>
          <p:nvSpPr>
            <p:cNvPr id="19499" name="Oval 43"/>
            <p:cNvSpPr>
              <a:spLocks noChangeArrowheads="1"/>
            </p:cNvSpPr>
            <p:nvPr/>
          </p:nvSpPr>
          <p:spPr bwMode="auto">
            <a:xfrm>
              <a:off x="624" y="3340"/>
              <a:ext cx="664" cy="311"/>
            </a:xfrm>
            <a:prstGeom prst="ellipse">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000">
                <a:cs typeface="+mn-cs"/>
              </a:endParaRPr>
            </a:p>
          </p:txBody>
        </p:sp>
        <p:sp>
          <p:nvSpPr>
            <p:cNvPr id="19500" name="Oval 44"/>
            <p:cNvSpPr>
              <a:spLocks noChangeArrowheads="1"/>
            </p:cNvSpPr>
            <p:nvPr/>
          </p:nvSpPr>
          <p:spPr bwMode="auto">
            <a:xfrm>
              <a:off x="1268" y="3295"/>
              <a:ext cx="618" cy="208"/>
            </a:xfrm>
            <a:prstGeom prst="ellipse">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000">
                <a:cs typeface="+mn-cs"/>
              </a:endParaRPr>
            </a:p>
          </p:txBody>
        </p:sp>
        <p:sp>
          <p:nvSpPr>
            <p:cNvPr id="19501" name="Oval 45"/>
            <p:cNvSpPr>
              <a:spLocks noChangeArrowheads="1"/>
            </p:cNvSpPr>
            <p:nvPr/>
          </p:nvSpPr>
          <p:spPr bwMode="auto">
            <a:xfrm>
              <a:off x="1492" y="3560"/>
              <a:ext cx="576" cy="208"/>
            </a:xfrm>
            <a:prstGeom prst="ellipse">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000">
                <a:cs typeface="+mn-cs"/>
              </a:endParaRPr>
            </a:p>
          </p:txBody>
        </p:sp>
        <p:sp>
          <p:nvSpPr>
            <p:cNvPr id="19502" name="Oval 46"/>
            <p:cNvSpPr>
              <a:spLocks noChangeArrowheads="1"/>
            </p:cNvSpPr>
            <p:nvPr/>
          </p:nvSpPr>
          <p:spPr bwMode="auto">
            <a:xfrm>
              <a:off x="1976" y="3365"/>
              <a:ext cx="576" cy="208"/>
            </a:xfrm>
            <a:prstGeom prst="ellipse">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000">
                <a:cs typeface="+mn-cs"/>
              </a:endParaRPr>
            </a:p>
          </p:txBody>
        </p:sp>
        <p:sp>
          <p:nvSpPr>
            <p:cNvPr id="19503" name="Oval 47"/>
            <p:cNvSpPr>
              <a:spLocks noChangeArrowheads="1"/>
            </p:cNvSpPr>
            <p:nvPr/>
          </p:nvSpPr>
          <p:spPr bwMode="auto">
            <a:xfrm>
              <a:off x="2959" y="2866"/>
              <a:ext cx="684" cy="280"/>
            </a:xfrm>
            <a:prstGeom prst="ellipse">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000">
                <a:cs typeface="+mn-cs"/>
              </a:endParaRPr>
            </a:p>
          </p:txBody>
        </p:sp>
        <p:sp>
          <p:nvSpPr>
            <p:cNvPr id="19504" name="Oval 48"/>
            <p:cNvSpPr>
              <a:spLocks noChangeArrowheads="1"/>
            </p:cNvSpPr>
            <p:nvPr/>
          </p:nvSpPr>
          <p:spPr bwMode="auto">
            <a:xfrm>
              <a:off x="2581" y="3496"/>
              <a:ext cx="575" cy="208"/>
            </a:xfrm>
            <a:prstGeom prst="ellipse">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000">
                <a:cs typeface="+mn-cs"/>
              </a:endParaRPr>
            </a:p>
          </p:txBody>
        </p:sp>
        <p:sp>
          <p:nvSpPr>
            <p:cNvPr id="19505" name="Oval 49"/>
            <p:cNvSpPr>
              <a:spLocks noChangeArrowheads="1"/>
            </p:cNvSpPr>
            <p:nvPr/>
          </p:nvSpPr>
          <p:spPr bwMode="auto">
            <a:xfrm>
              <a:off x="3177" y="3478"/>
              <a:ext cx="576" cy="208"/>
            </a:xfrm>
            <a:prstGeom prst="ellipse">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000">
                <a:cs typeface="+mn-cs"/>
              </a:endParaRPr>
            </a:p>
          </p:txBody>
        </p:sp>
        <p:sp>
          <p:nvSpPr>
            <p:cNvPr id="19506" name="Oval 50"/>
            <p:cNvSpPr>
              <a:spLocks noChangeArrowheads="1"/>
            </p:cNvSpPr>
            <p:nvPr/>
          </p:nvSpPr>
          <p:spPr bwMode="auto">
            <a:xfrm>
              <a:off x="3304" y="3174"/>
              <a:ext cx="576" cy="207"/>
            </a:xfrm>
            <a:prstGeom prst="ellipse">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000">
                <a:cs typeface="+mn-cs"/>
              </a:endParaRPr>
            </a:p>
          </p:txBody>
        </p:sp>
        <p:sp>
          <p:nvSpPr>
            <p:cNvPr id="19507" name="Rectangle 51"/>
            <p:cNvSpPr>
              <a:spLocks noChangeArrowheads="1"/>
            </p:cNvSpPr>
            <p:nvPr/>
          </p:nvSpPr>
          <p:spPr bwMode="auto">
            <a:xfrm>
              <a:off x="1292" y="3360"/>
              <a:ext cx="628" cy="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00" tIns="12700" rIns="12700" bIns="12700"/>
            <a:lstStyle/>
            <a:p>
              <a:pPr algn="l">
                <a:defRPr/>
              </a:pPr>
              <a:r>
                <a:rPr lang="en-US" sz="1000">
                  <a:cs typeface="+mn-cs"/>
                </a:rPr>
                <a:t>MATERIAL_ID</a:t>
              </a:r>
            </a:p>
          </p:txBody>
        </p:sp>
        <p:sp>
          <p:nvSpPr>
            <p:cNvPr id="19508" name="Rectangle 52"/>
            <p:cNvSpPr>
              <a:spLocks noChangeArrowheads="1"/>
            </p:cNvSpPr>
            <p:nvPr/>
          </p:nvSpPr>
          <p:spPr bwMode="auto">
            <a:xfrm>
              <a:off x="528" y="3408"/>
              <a:ext cx="790"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00" tIns="12700" rIns="12700" bIns="12700"/>
            <a:lstStyle/>
            <a:p>
              <a:pPr algn="ctr">
                <a:defRPr/>
              </a:pPr>
              <a:r>
                <a:rPr lang="en-US" sz="1000" u="sng" dirty="0">
                  <a:cs typeface="+mn-cs"/>
                </a:rPr>
                <a:t>  PO_ LINE_ITEM</a:t>
              </a:r>
            </a:p>
          </p:txBody>
        </p:sp>
        <p:sp>
          <p:nvSpPr>
            <p:cNvPr id="19509" name="Rectangle 53"/>
            <p:cNvSpPr>
              <a:spLocks noChangeArrowheads="1"/>
            </p:cNvSpPr>
            <p:nvPr/>
          </p:nvSpPr>
          <p:spPr bwMode="auto">
            <a:xfrm>
              <a:off x="1568" y="3582"/>
              <a:ext cx="460" cy="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00" tIns="12700" rIns="12700" bIns="12700"/>
            <a:lstStyle/>
            <a:p>
              <a:pPr algn="l">
                <a:defRPr/>
              </a:pPr>
              <a:r>
                <a:rPr lang="en-US" sz="1000">
                  <a:cs typeface="+mn-cs"/>
                </a:rPr>
                <a:t>     UNIT</a:t>
              </a:r>
            </a:p>
          </p:txBody>
        </p:sp>
        <p:sp>
          <p:nvSpPr>
            <p:cNvPr id="19510" name="Rectangle 54"/>
            <p:cNvSpPr>
              <a:spLocks noChangeArrowheads="1"/>
            </p:cNvSpPr>
            <p:nvPr/>
          </p:nvSpPr>
          <p:spPr bwMode="auto">
            <a:xfrm>
              <a:off x="2016" y="3411"/>
              <a:ext cx="550" cy="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00" tIns="12700" rIns="12700" bIns="12700"/>
            <a:lstStyle/>
            <a:p>
              <a:pPr algn="l">
                <a:defRPr/>
              </a:pPr>
              <a:r>
                <a:rPr lang="en-US" sz="1000">
                  <a:cs typeface="+mn-cs"/>
                </a:rPr>
                <a:t>  QUANTITY</a:t>
              </a:r>
            </a:p>
          </p:txBody>
        </p:sp>
        <p:sp>
          <p:nvSpPr>
            <p:cNvPr id="19511" name="Rectangle 55"/>
            <p:cNvSpPr>
              <a:spLocks noChangeArrowheads="1"/>
            </p:cNvSpPr>
            <p:nvPr/>
          </p:nvSpPr>
          <p:spPr bwMode="auto">
            <a:xfrm>
              <a:off x="2592" y="3504"/>
              <a:ext cx="500"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00" tIns="12700" rIns="12700" bIns="12700"/>
            <a:lstStyle/>
            <a:p>
              <a:pPr algn="l">
                <a:defRPr/>
              </a:pPr>
              <a:r>
                <a:rPr lang="en-US" sz="1000">
                  <a:cs typeface="+mn-cs"/>
                </a:rPr>
                <a:t> BALANCE</a:t>
              </a:r>
            </a:p>
          </p:txBody>
        </p:sp>
        <p:sp>
          <p:nvSpPr>
            <p:cNvPr id="19512" name="Rectangle 56"/>
            <p:cNvSpPr>
              <a:spLocks noChangeArrowheads="1"/>
            </p:cNvSpPr>
            <p:nvPr/>
          </p:nvSpPr>
          <p:spPr bwMode="auto">
            <a:xfrm>
              <a:off x="3292" y="3530"/>
              <a:ext cx="346" cy="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00" tIns="12700" rIns="12700" bIns="12700"/>
            <a:lstStyle/>
            <a:p>
              <a:pPr algn="l">
                <a:defRPr/>
              </a:pPr>
              <a:r>
                <a:rPr lang="en-US" sz="1000">
                  <a:cs typeface="+mn-cs"/>
                </a:rPr>
                <a:t>STATUS</a:t>
              </a:r>
            </a:p>
          </p:txBody>
        </p:sp>
        <p:sp>
          <p:nvSpPr>
            <p:cNvPr id="19513" name="Rectangle 57"/>
            <p:cNvSpPr>
              <a:spLocks noChangeArrowheads="1"/>
            </p:cNvSpPr>
            <p:nvPr/>
          </p:nvSpPr>
          <p:spPr bwMode="auto">
            <a:xfrm>
              <a:off x="3350" y="3219"/>
              <a:ext cx="538" cy="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00" tIns="12700" rIns="12700" bIns="12700"/>
            <a:lstStyle/>
            <a:p>
              <a:pPr algn="l">
                <a:defRPr/>
              </a:pPr>
              <a:r>
                <a:rPr lang="en-US" sz="1000">
                  <a:cs typeface="+mn-cs"/>
                </a:rPr>
                <a:t>UNIT_COST</a:t>
              </a:r>
            </a:p>
          </p:txBody>
        </p:sp>
        <p:sp>
          <p:nvSpPr>
            <p:cNvPr id="19514" name="Rectangle 58"/>
            <p:cNvSpPr>
              <a:spLocks noChangeArrowheads="1"/>
            </p:cNvSpPr>
            <p:nvPr/>
          </p:nvSpPr>
          <p:spPr bwMode="auto">
            <a:xfrm>
              <a:off x="3011" y="2880"/>
              <a:ext cx="637"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00" tIns="12700" rIns="12700" bIns="12700"/>
            <a:lstStyle/>
            <a:p>
              <a:pPr algn="l">
                <a:defRPr/>
              </a:pPr>
              <a:r>
                <a:rPr lang="en-US" sz="1000">
                  <a:cs typeface="+mn-cs"/>
                </a:rPr>
                <a:t>   PROMISED_</a:t>
              </a:r>
            </a:p>
            <a:p>
              <a:pPr algn="l">
                <a:defRPr/>
              </a:pPr>
              <a:r>
                <a:rPr lang="en-US" sz="1000">
                  <a:cs typeface="+mn-cs"/>
                </a:rPr>
                <a:t>  DEL_DATE</a:t>
              </a:r>
            </a:p>
          </p:txBody>
        </p:sp>
        <p:sp>
          <p:nvSpPr>
            <p:cNvPr id="19515" name="Line 59"/>
            <p:cNvSpPr>
              <a:spLocks noChangeShapeType="1"/>
            </p:cNvSpPr>
            <p:nvPr/>
          </p:nvSpPr>
          <p:spPr bwMode="auto">
            <a:xfrm flipV="1">
              <a:off x="1018" y="3048"/>
              <a:ext cx="737" cy="29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000">
                <a:cs typeface="+mn-cs"/>
              </a:endParaRPr>
            </a:p>
          </p:txBody>
        </p:sp>
        <p:sp>
          <p:nvSpPr>
            <p:cNvPr id="19516" name="Line 60"/>
            <p:cNvSpPr>
              <a:spLocks noChangeShapeType="1"/>
            </p:cNvSpPr>
            <p:nvPr/>
          </p:nvSpPr>
          <p:spPr bwMode="auto">
            <a:xfrm flipV="1">
              <a:off x="1611" y="3148"/>
              <a:ext cx="198" cy="15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000">
                <a:cs typeface="+mn-cs"/>
              </a:endParaRPr>
            </a:p>
          </p:txBody>
        </p:sp>
        <p:sp>
          <p:nvSpPr>
            <p:cNvPr id="19517" name="Line 61"/>
            <p:cNvSpPr>
              <a:spLocks noChangeShapeType="1"/>
            </p:cNvSpPr>
            <p:nvPr/>
          </p:nvSpPr>
          <p:spPr bwMode="auto">
            <a:xfrm flipV="1">
              <a:off x="1845" y="3154"/>
              <a:ext cx="90" cy="41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000">
                <a:cs typeface="+mn-cs"/>
              </a:endParaRPr>
            </a:p>
          </p:txBody>
        </p:sp>
        <p:sp>
          <p:nvSpPr>
            <p:cNvPr id="19518" name="Line 62"/>
            <p:cNvSpPr>
              <a:spLocks noChangeShapeType="1"/>
            </p:cNvSpPr>
            <p:nvPr/>
          </p:nvSpPr>
          <p:spPr bwMode="auto">
            <a:xfrm flipH="1" flipV="1">
              <a:off x="2060" y="3148"/>
              <a:ext cx="144" cy="21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000">
                <a:cs typeface="+mn-cs"/>
              </a:endParaRPr>
            </a:p>
          </p:txBody>
        </p:sp>
        <p:sp>
          <p:nvSpPr>
            <p:cNvPr id="19519" name="Line 63"/>
            <p:cNvSpPr>
              <a:spLocks noChangeShapeType="1"/>
            </p:cNvSpPr>
            <p:nvPr/>
          </p:nvSpPr>
          <p:spPr bwMode="auto">
            <a:xfrm flipH="1" flipV="1">
              <a:off x="2252" y="3142"/>
              <a:ext cx="599" cy="36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000">
                <a:cs typeface="+mn-cs"/>
              </a:endParaRPr>
            </a:p>
          </p:txBody>
        </p:sp>
        <p:sp>
          <p:nvSpPr>
            <p:cNvPr id="19520" name="Line 64"/>
            <p:cNvSpPr>
              <a:spLocks noChangeShapeType="1"/>
            </p:cNvSpPr>
            <p:nvPr/>
          </p:nvSpPr>
          <p:spPr bwMode="auto">
            <a:xfrm flipH="1" flipV="1">
              <a:off x="2270" y="3129"/>
              <a:ext cx="1150" cy="35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000">
                <a:cs typeface="+mn-cs"/>
              </a:endParaRPr>
            </a:p>
          </p:txBody>
        </p:sp>
        <p:sp>
          <p:nvSpPr>
            <p:cNvPr id="19521" name="Line 65"/>
            <p:cNvSpPr>
              <a:spLocks noChangeShapeType="1"/>
            </p:cNvSpPr>
            <p:nvPr/>
          </p:nvSpPr>
          <p:spPr bwMode="auto">
            <a:xfrm flipH="1" flipV="1">
              <a:off x="2294" y="3069"/>
              <a:ext cx="1060" cy="15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000">
                <a:cs typeface="+mn-cs"/>
              </a:endParaRPr>
            </a:p>
          </p:txBody>
        </p:sp>
        <p:sp>
          <p:nvSpPr>
            <p:cNvPr id="19522" name="Line 66"/>
            <p:cNvSpPr>
              <a:spLocks noChangeShapeType="1"/>
            </p:cNvSpPr>
            <p:nvPr/>
          </p:nvSpPr>
          <p:spPr bwMode="auto">
            <a:xfrm flipH="1" flipV="1">
              <a:off x="2288" y="2972"/>
              <a:ext cx="683" cy="3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000">
                <a:cs typeface="+mn-cs"/>
              </a:endParaRPr>
            </a:p>
          </p:txBody>
        </p:sp>
        <p:sp>
          <p:nvSpPr>
            <p:cNvPr id="19526" name="Oval 70"/>
            <p:cNvSpPr>
              <a:spLocks noChangeArrowheads="1"/>
            </p:cNvSpPr>
            <p:nvPr/>
          </p:nvSpPr>
          <p:spPr bwMode="auto">
            <a:xfrm>
              <a:off x="3120" y="2315"/>
              <a:ext cx="575" cy="207"/>
            </a:xfrm>
            <a:prstGeom prst="ellipse">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000">
                <a:cs typeface="+mn-cs"/>
              </a:endParaRPr>
            </a:p>
          </p:txBody>
        </p:sp>
        <p:sp>
          <p:nvSpPr>
            <p:cNvPr id="19527" name="Line 71"/>
            <p:cNvSpPr>
              <a:spLocks noChangeShapeType="1"/>
            </p:cNvSpPr>
            <p:nvPr/>
          </p:nvSpPr>
          <p:spPr bwMode="auto">
            <a:xfrm>
              <a:off x="3383" y="1880"/>
              <a:ext cx="1" cy="43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sz="1000">
                <a:cs typeface="+mn-cs"/>
              </a:endParaRPr>
            </a:p>
          </p:txBody>
        </p:sp>
        <p:sp>
          <p:nvSpPr>
            <p:cNvPr id="19528" name="Rectangle 72"/>
            <p:cNvSpPr>
              <a:spLocks noChangeArrowheads="1"/>
            </p:cNvSpPr>
            <p:nvPr/>
          </p:nvSpPr>
          <p:spPr bwMode="auto">
            <a:xfrm>
              <a:off x="3204" y="2355"/>
              <a:ext cx="455"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00" tIns="12700" rIns="12700" bIns="12700"/>
            <a:lstStyle/>
            <a:p>
              <a:pPr algn="l">
                <a:defRPr/>
              </a:pPr>
              <a:r>
                <a:rPr lang="en-US" sz="1000">
                  <a:cs typeface="+mn-cs"/>
                </a:rPr>
                <a:t> V_NAME</a:t>
              </a:r>
            </a:p>
          </p:txBody>
        </p:sp>
        <p:sp>
          <p:nvSpPr>
            <p:cNvPr id="15432" name="Rectangle 73"/>
            <p:cNvSpPr>
              <a:spLocks noChangeArrowheads="1"/>
            </p:cNvSpPr>
            <p:nvPr/>
          </p:nvSpPr>
          <p:spPr bwMode="auto">
            <a:xfrm>
              <a:off x="1775" y="2835"/>
              <a:ext cx="503" cy="28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000"/>
            </a:p>
          </p:txBody>
        </p:sp>
        <p:sp>
          <p:nvSpPr>
            <p:cNvPr id="15433" name="Oval 74"/>
            <p:cNvSpPr>
              <a:spLocks noChangeArrowheads="1"/>
            </p:cNvSpPr>
            <p:nvPr/>
          </p:nvSpPr>
          <p:spPr bwMode="auto">
            <a:xfrm>
              <a:off x="3844" y="1671"/>
              <a:ext cx="456" cy="288"/>
            </a:xfrm>
            <a:prstGeom prst="ellipse">
              <a:avLst/>
            </a:prstGeom>
            <a:solidFill>
              <a:srgbClr val="FFFFFF"/>
            </a:solidFill>
            <a:ln w="9525">
              <a:solidFill>
                <a:srgbClr val="000000"/>
              </a:solidFill>
              <a:round/>
              <a:headEnd/>
              <a:tailEnd/>
            </a:ln>
          </p:spPr>
          <p:txBody>
            <a:bodyPr/>
            <a:lstStyle/>
            <a:p>
              <a:endParaRPr lang="en-US" sz="1000"/>
            </a:p>
          </p:txBody>
        </p:sp>
        <p:sp>
          <p:nvSpPr>
            <p:cNvPr id="15434" name="Text Box 75"/>
            <p:cNvSpPr txBox="1">
              <a:spLocks noChangeArrowheads="1"/>
            </p:cNvSpPr>
            <p:nvPr/>
          </p:nvSpPr>
          <p:spPr bwMode="auto">
            <a:xfrm>
              <a:off x="3844" y="1677"/>
              <a:ext cx="46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Century Gothic" charset="0"/>
                  <a:ea typeface="ＭＳ Ｐゴシック" charset="0"/>
                  <a:cs typeface="ＭＳ Ｐゴシック" charset="0"/>
                </a:defRPr>
              </a:lvl1pPr>
              <a:lvl2pPr marL="742950" indent="-285750" eaLnBrk="0" hangingPunct="0">
                <a:defRPr sz="1200">
                  <a:solidFill>
                    <a:schemeClr val="tx1"/>
                  </a:solidFill>
                  <a:latin typeface="Century Gothic" charset="0"/>
                  <a:ea typeface="ＭＳ Ｐゴシック" charset="0"/>
                </a:defRPr>
              </a:lvl2pPr>
              <a:lvl3pPr marL="1143000" indent="-228600" eaLnBrk="0" hangingPunct="0">
                <a:defRPr sz="1200">
                  <a:solidFill>
                    <a:schemeClr val="tx1"/>
                  </a:solidFill>
                  <a:latin typeface="Century Gothic" charset="0"/>
                  <a:ea typeface="ＭＳ Ｐゴシック" charset="0"/>
                </a:defRPr>
              </a:lvl3pPr>
              <a:lvl4pPr marL="1600200" indent="-228600" eaLnBrk="0" hangingPunct="0">
                <a:defRPr sz="1200">
                  <a:solidFill>
                    <a:schemeClr val="tx1"/>
                  </a:solidFill>
                  <a:latin typeface="Century Gothic" charset="0"/>
                  <a:ea typeface="ＭＳ Ｐゴシック" charset="0"/>
                </a:defRPr>
              </a:lvl4pPr>
              <a:lvl5pPr marL="2057400" indent="-228600" eaLnBrk="0" hangingPunct="0">
                <a:defRPr sz="1200">
                  <a:solidFill>
                    <a:schemeClr val="tx1"/>
                  </a:solidFill>
                  <a:latin typeface="Century Gothic" charset="0"/>
                  <a:ea typeface="ＭＳ Ｐゴシック" charset="0"/>
                </a:defRPr>
              </a:lvl5pPr>
              <a:lvl6pPr marL="2514600" indent="-228600" algn="r" eaLnBrk="0" fontAlgn="base" hangingPunct="0">
                <a:spcBef>
                  <a:spcPct val="0"/>
                </a:spcBef>
                <a:spcAft>
                  <a:spcPct val="0"/>
                </a:spcAft>
                <a:defRPr sz="1200">
                  <a:solidFill>
                    <a:schemeClr val="tx1"/>
                  </a:solidFill>
                  <a:latin typeface="Century Gothic" charset="0"/>
                  <a:ea typeface="ＭＳ Ｐゴシック" charset="0"/>
                </a:defRPr>
              </a:lvl6pPr>
              <a:lvl7pPr marL="2971800" indent="-228600" algn="r" eaLnBrk="0" fontAlgn="base" hangingPunct="0">
                <a:spcBef>
                  <a:spcPct val="0"/>
                </a:spcBef>
                <a:spcAft>
                  <a:spcPct val="0"/>
                </a:spcAft>
                <a:defRPr sz="1200">
                  <a:solidFill>
                    <a:schemeClr val="tx1"/>
                  </a:solidFill>
                  <a:latin typeface="Century Gothic" charset="0"/>
                  <a:ea typeface="ＭＳ Ｐゴシック" charset="0"/>
                </a:defRPr>
              </a:lvl7pPr>
              <a:lvl8pPr marL="3429000" indent="-228600" algn="r" eaLnBrk="0" fontAlgn="base" hangingPunct="0">
                <a:spcBef>
                  <a:spcPct val="0"/>
                </a:spcBef>
                <a:spcAft>
                  <a:spcPct val="0"/>
                </a:spcAft>
                <a:defRPr sz="1200">
                  <a:solidFill>
                    <a:schemeClr val="tx1"/>
                  </a:solidFill>
                  <a:latin typeface="Century Gothic" charset="0"/>
                  <a:ea typeface="ＭＳ Ｐゴシック" charset="0"/>
                </a:defRPr>
              </a:lvl8pPr>
              <a:lvl9pPr marL="3886200" indent="-228600" algn="r" eaLnBrk="0" fontAlgn="base" hangingPunct="0">
                <a:spcBef>
                  <a:spcPct val="0"/>
                </a:spcBef>
                <a:spcAft>
                  <a:spcPct val="0"/>
                </a:spcAft>
                <a:defRPr sz="1200">
                  <a:solidFill>
                    <a:schemeClr val="tx1"/>
                  </a:solidFill>
                  <a:latin typeface="Century Gothic" charset="0"/>
                  <a:ea typeface="ＭＳ Ｐゴシック" charset="0"/>
                </a:defRPr>
              </a:lvl9pPr>
            </a:lstStyle>
            <a:p>
              <a:pPr algn="l" eaLnBrk="1" hangingPunct="1"/>
              <a:r>
                <a:rPr lang="en-US" sz="1000"/>
                <a:t>V_TEL_</a:t>
              </a:r>
            </a:p>
            <a:p>
              <a:pPr algn="l" eaLnBrk="1" hangingPunct="1"/>
              <a:r>
                <a:rPr lang="en-US" sz="1000"/>
                <a:t>NO</a:t>
              </a:r>
            </a:p>
          </p:txBody>
        </p:sp>
        <p:sp>
          <p:nvSpPr>
            <p:cNvPr id="15435" name="Line 76"/>
            <p:cNvSpPr>
              <a:spLocks noChangeShapeType="1"/>
            </p:cNvSpPr>
            <p:nvPr/>
          </p:nvSpPr>
          <p:spPr bwMode="auto">
            <a:xfrm>
              <a:off x="3658" y="1707"/>
              <a:ext cx="198" cy="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000"/>
            </a:p>
          </p:txBody>
        </p:sp>
        <p:sp>
          <p:nvSpPr>
            <p:cNvPr id="15436" name="Line 77"/>
            <p:cNvSpPr>
              <a:spLocks noChangeShapeType="1"/>
            </p:cNvSpPr>
            <p:nvPr/>
          </p:nvSpPr>
          <p:spPr bwMode="auto">
            <a:xfrm>
              <a:off x="3664" y="1749"/>
              <a:ext cx="180" cy="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000"/>
            </a:p>
          </p:txBody>
        </p:sp>
        <p:sp>
          <p:nvSpPr>
            <p:cNvPr id="15437" name="Line 78"/>
            <p:cNvSpPr>
              <a:spLocks noChangeShapeType="1"/>
            </p:cNvSpPr>
            <p:nvPr/>
          </p:nvSpPr>
          <p:spPr bwMode="auto">
            <a:xfrm flipH="1">
              <a:off x="2302" y="1731"/>
              <a:ext cx="2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000"/>
            </a:p>
          </p:txBody>
        </p:sp>
        <p:sp>
          <p:nvSpPr>
            <p:cNvPr id="15438" name="Line 79"/>
            <p:cNvSpPr>
              <a:spLocks noChangeShapeType="1"/>
            </p:cNvSpPr>
            <p:nvPr/>
          </p:nvSpPr>
          <p:spPr bwMode="auto">
            <a:xfrm flipH="1">
              <a:off x="2308" y="1701"/>
              <a:ext cx="2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000"/>
            </a:p>
          </p:txBody>
        </p:sp>
        <p:sp>
          <p:nvSpPr>
            <p:cNvPr id="19536" name="Rectangle 80"/>
            <p:cNvSpPr>
              <a:spLocks noChangeArrowheads="1"/>
            </p:cNvSpPr>
            <p:nvPr/>
          </p:nvSpPr>
          <p:spPr bwMode="auto">
            <a:xfrm>
              <a:off x="2352" y="1728"/>
              <a:ext cx="229" cy="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00" tIns="12700" rIns="12700" bIns="12700"/>
            <a:lstStyle/>
            <a:p>
              <a:pPr algn="l">
                <a:defRPr/>
              </a:pPr>
              <a:r>
                <a:rPr lang="en-US" sz="1000">
                  <a:cs typeface="+mn-cs"/>
                </a:rPr>
                <a:t> (1,1)</a:t>
              </a:r>
            </a:p>
          </p:txBody>
        </p:sp>
        <p:sp>
          <p:nvSpPr>
            <p:cNvPr id="19537" name="Rectangle 81"/>
            <p:cNvSpPr>
              <a:spLocks noChangeArrowheads="1"/>
            </p:cNvSpPr>
            <p:nvPr/>
          </p:nvSpPr>
          <p:spPr bwMode="auto">
            <a:xfrm>
              <a:off x="2928" y="1733"/>
              <a:ext cx="282"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00" tIns="12700" rIns="12700" bIns="12700"/>
            <a:lstStyle/>
            <a:p>
              <a:pPr algn="l">
                <a:defRPr/>
              </a:pPr>
              <a:r>
                <a:rPr lang="en-US" sz="1000">
                  <a:cs typeface="+mn-cs"/>
                </a:rPr>
                <a:t> (0,N)</a:t>
              </a:r>
            </a:p>
          </p:txBody>
        </p:sp>
        <p:sp>
          <p:nvSpPr>
            <p:cNvPr id="15441" name="Line 82"/>
            <p:cNvSpPr>
              <a:spLocks noChangeShapeType="1"/>
            </p:cNvSpPr>
            <p:nvPr/>
          </p:nvSpPr>
          <p:spPr bwMode="auto">
            <a:xfrm flipV="1">
              <a:off x="1997" y="1857"/>
              <a:ext cx="0" cy="4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000"/>
            </a:p>
          </p:txBody>
        </p:sp>
        <p:sp>
          <p:nvSpPr>
            <p:cNvPr id="15442" name="Line 83"/>
            <p:cNvSpPr>
              <a:spLocks noChangeShapeType="1"/>
            </p:cNvSpPr>
            <p:nvPr/>
          </p:nvSpPr>
          <p:spPr bwMode="auto">
            <a:xfrm flipV="1">
              <a:off x="2044" y="1857"/>
              <a:ext cx="0" cy="4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000"/>
            </a:p>
          </p:txBody>
        </p:sp>
        <p:sp>
          <p:nvSpPr>
            <p:cNvPr id="15443" name="Line 84"/>
            <p:cNvSpPr>
              <a:spLocks noChangeShapeType="1"/>
            </p:cNvSpPr>
            <p:nvPr/>
          </p:nvSpPr>
          <p:spPr bwMode="auto">
            <a:xfrm>
              <a:off x="2003" y="2541"/>
              <a:ext cx="0" cy="2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000"/>
            </a:p>
          </p:txBody>
        </p:sp>
        <p:sp>
          <p:nvSpPr>
            <p:cNvPr id="15444" name="Line 85"/>
            <p:cNvSpPr>
              <a:spLocks noChangeShapeType="1"/>
            </p:cNvSpPr>
            <p:nvPr/>
          </p:nvSpPr>
          <p:spPr bwMode="auto">
            <a:xfrm>
              <a:off x="2044" y="2547"/>
              <a:ext cx="0" cy="2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000"/>
            </a:p>
          </p:txBody>
        </p:sp>
      </p:grpSp>
    </p:spTree>
    <p:extLst>
      <p:ext uri="{BB962C8B-B14F-4D97-AF65-F5344CB8AC3E}">
        <p14:creationId xmlns:p14="http://schemas.microsoft.com/office/powerpoint/2010/main" val="1171015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1475"/>
            <a:ext cx="8229600" cy="847726"/>
          </a:xfrm>
        </p:spPr>
        <p:txBody>
          <a:bodyPr/>
          <a:lstStyle/>
          <a:p>
            <a:r>
              <a:rPr lang="en-US" dirty="0" smtClean="0"/>
              <a:t>Composite Entities</a:t>
            </a:r>
            <a:endParaRPr lang="en-US" dirty="0"/>
          </a:p>
        </p:txBody>
      </p:sp>
      <p:sp>
        <p:nvSpPr>
          <p:cNvPr id="4" name="Slide Number Placeholder 3"/>
          <p:cNvSpPr>
            <a:spLocks noGrp="1"/>
          </p:cNvSpPr>
          <p:nvPr>
            <p:ph type="sldNum" sz="quarter" idx="12"/>
          </p:nvPr>
        </p:nvSpPr>
        <p:spPr/>
        <p:txBody>
          <a:bodyPr/>
          <a:lstStyle/>
          <a:p>
            <a:pPr>
              <a:defRPr/>
            </a:pPr>
            <a:fld id="{81AE7A70-6841-6B4C-A710-BE3BF48A91E3}" type="slidenum">
              <a:rPr lang="en-US" smtClean="0"/>
              <a:pPr>
                <a:defRPr/>
              </a:pPr>
              <a:t>14</a:t>
            </a:fld>
            <a:endParaRPr lang="en-US"/>
          </a:p>
        </p:txBody>
      </p:sp>
      <p:pic>
        <p:nvPicPr>
          <p:cNvPr id="9" name="Picture 8"/>
          <p:cNvPicPr>
            <a:picLocks noChangeAspect="1"/>
          </p:cNvPicPr>
          <p:nvPr/>
        </p:nvPicPr>
        <p:blipFill>
          <a:blip r:embed="rId2"/>
          <a:stretch>
            <a:fillRect/>
          </a:stretch>
        </p:blipFill>
        <p:spPr>
          <a:xfrm>
            <a:off x="1040233" y="1066800"/>
            <a:ext cx="7074047" cy="5459969"/>
          </a:xfrm>
          <a:prstGeom prst="rect">
            <a:avLst/>
          </a:prstGeom>
        </p:spPr>
      </p:pic>
    </p:spTree>
    <p:extLst>
      <p:ext uri="{BB962C8B-B14F-4D97-AF65-F5344CB8AC3E}">
        <p14:creationId xmlns:p14="http://schemas.microsoft.com/office/powerpoint/2010/main" val="946170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90600" y="228600"/>
            <a:ext cx="7086600" cy="731838"/>
          </a:xfrm>
        </p:spPr>
        <p:txBody>
          <a:bodyPr/>
          <a:lstStyle/>
          <a:p>
            <a:pPr algn="ctr" fontAlgn="auto">
              <a:spcAft>
                <a:spcPts val="0"/>
              </a:spcAft>
              <a:defRPr/>
            </a:pPr>
            <a:r>
              <a:rPr lang="en-US" sz="3200" dirty="0">
                <a:ea typeface="+mj-ea"/>
                <a:cs typeface="+mj-cs"/>
              </a:rPr>
              <a:t>Composite Entities</a:t>
            </a:r>
          </a:p>
        </p:txBody>
      </p:sp>
      <p:sp>
        <p:nvSpPr>
          <p:cNvPr id="16386" name="Rectangle 3"/>
          <p:cNvSpPr>
            <a:spLocks noGrp="1" noChangeArrowheads="1"/>
          </p:cNvSpPr>
          <p:nvPr>
            <p:ph idx="1"/>
          </p:nvPr>
        </p:nvSpPr>
        <p:spPr>
          <a:xfrm>
            <a:off x="609600" y="762000"/>
            <a:ext cx="8077200" cy="1828800"/>
          </a:xfrm>
        </p:spPr>
        <p:txBody>
          <a:bodyPr/>
          <a:lstStyle/>
          <a:p>
            <a:r>
              <a:rPr lang="en-US" sz="2000" dirty="0">
                <a:latin typeface="Arial" charset="0"/>
              </a:rPr>
              <a:t>Composite Entity: An entity that is created when a M:N relationship exists in the data model.</a:t>
            </a:r>
          </a:p>
          <a:p>
            <a:pPr lvl="1"/>
            <a:r>
              <a:rPr lang="en-US" sz="1600" dirty="0">
                <a:latin typeface="Arial" charset="0"/>
              </a:rPr>
              <a:t>A composite entity is shown as a relationship diamond with a box around it.</a:t>
            </a:r>
          </a:p>
          <a:p>
            <a:pPr lvl="1"/>
            <a:r>
              <a:rPr lang="en-US" sz="1600" dirty="0">
                <a:latin typeface="Arial" charset="0"/>
              </a:rPr>
              <a:t>It indicates that the M:N relationship should be broken down into two 1:M relationships when implemented in a database.</a:t>
            </a:r>
          </a:p>
        </p:txBody>
      </p:sp>
      <p:sp>
        <p:nvSpPr>
          <p:cNvPr id="1638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200">
                <a:solidFill>
                  <a:schemeClr val="tx1"/>
                </a:solidFill>
                <a:latin typeface="Century Gothic" charset="0"/>
                <a:ea typeface="ＭＳ Ｐゴシック" charset="0"/>
                <a:cs typeface="ＭＳ Ｐゴシック" charset="0"/>
              </a:defRPr>
            </a:lvl1pPr>
            <a:lvl2pPr marL="742950" indent="-285750" eaLnBrk="0" hangingPunct="0">
              <a:defRPr sz="1200">
                <a:solidFill>
                  <a:schemeClr val="tx1"/>
                </a:solidFill>
                <a:latin typeface="Century Gothic" charset="0"/>
                <a:ea typeface="ＭＳ Ｐゴシック" charset="0"/>
              </a:defRPr>
            </a:lvl2pPr>
            <a:lvl3pPr marL="1143000" indent="-228600" eaLnBrk="0" hangingPunct="0">
              <a:defRPr sz="1200">
                <a:solidFill>
                  <a:schemeClr val="tx1"/>
                </a:solidFill>
                <a:latin typeface="Century Gothic" charset="0"/>
                <a:ea typeface="ＭＳ Ｐゴシック" charset="0"/>
              </a:defRPr>
            </a:lvl3pPr>
            <a:lvl4pPr marL="1600200" indent="-228600" eaLnBrk="0" hangingPunct="0">
              <a:defRPr sz="1200">
                <a:solidFill>
                  <a:schemeClr val="tx1"/>
                </a:solidFill>
                <a:latin typeface="Century Gothic" charset="0"/>
                <a:ea typeface="ＭＳ Ｐゴシック" charset="0"/>
              </a:defRPr>
            </a:lvl4pPr>
            <a:lvl5pPr marL="2057400" indent="-228600" eaLnBrk="0" hangingPunct="0">
              <a:defRPr sz="1200">
                <a:solidFill>
                  <a:schemeClr val="tx1"/>
                </a:solidFill>
                <a:latin typeface="Century Gothic" charset="0"/>
                <a:ea typeface="ＭＳ Ｐゴシック" charset="0"/>
              </a:defRPr>
            </a:lvl5pPr>
            <a:lvl6pPr marL="2514600" indent="-228600" algn="r" eaLnBrk="0" fontAlgn="base" hangingPunct="0">
              <a:spcBef>
                <a:spcPct val="0"/>
              </a:spcBef>
              <a:spcAft>
                <a:spcPct val="0"/>
              </a:spcAft>
              <a:defRPr sz="1200">
                <a:solidFill>
                  <a:schemeClr val="tx1"/>
                </a:solidFill>
                <a:latin typeface="Century Gothic" charset="0"/>
                <a:ea typeface="ＭＳ Ｐゴシック" charset="0"/>
              </a:defRPr>
            </a:lvl6pPr>
            <a:lvl7pPr marL="2971800" indent="-228600" algn="r" eaLnBrk="0" fontAlgn="base" hangingPunct="0">
              <a:spcBef>
                <a:spcPct val="0"/>
              </a:spcBef>
              <a:spcAft>
                <a:spcPct val="0"/>
              </a:spcAft>
              <a:defRPr sz="1200">
                <a:solidFill>
                  <a:schemeClr val="tx1"/>
                </a:solidFill>
                <a:latin typeface="Century Gothic" charset="0"/>
                <a:ea typeface="ＭＳ Ｐゴシック" charset="0"/>
              </a:defRPr>
            </a:lvl7pPr>
            <a:lvl8pPr marL="3429000" indent="-228600" algn="r" eaLnBrk="0" fontAlgn="base" hangingPunct="0">
              <a:spcBef>
                <a:spcPct val="0"/>
              </a:spcBef>
              <a:spcAft>
                <a:spcPct val="0"/>
              </a:spcAft>
              <a:defRPr sz="1200">
                <a:solidFill>
                  <a:schemeClr val="tx1"/>
                </a:solidFill>
                <a:latin typeface="Century Gothic" charset="0"/>
                <a:ea typeface="ＭＳ Ｐゴシック" charset="0"/>
              </a:defRPr>
            </a:lvl8pPr>
            <a:lvl9pPr marL="3886200" indent="-228600" algn="r" eaLnBrk="0" fontAlgn="base" hangingPunct="0">
              <a:spcBef>
                <a:spcPct val="0"/>
              </a:spcBef>
              <a:spcAft>
                <a:spcPct val="0"/>
              </a:spcAft>
              <a:defRPr sz="1200">
                <a:solidFill>
                  <a:schemeClr val="tx1"/>
                </a:solidFill>
                <a:latin typeface="Century Gothic" charset="0"/>
                <a:ea typeface="ＭＳ Ｐゴシック" charset="0"/>
              </a:defRPr>
            </a:lvl9pPr>
          </a:lstStyle>
          <a:p>
            <a:pPr eaLnBrk="1" hangingPunct="1"/>
            <a:fld id="{DC47FF95-016D-D54E-9205-B9B5FDE6EA2C}" type="slidenum">
              <a:rPr lang="en-US" sz="1400">
                <a:solidFill>
                  <a:srgbClr val="FFFFFF"/>
                </a:solidFill>
              </a:rPr>
              <a:pPr eaLnBrk="1" hangingPunct="1"/>
              <a:t>15</a:t>
            </a:fld>
            <a:endParaRPr lang="en-US" sz="1400">
              <a:solidFill>
                <a:srgbClr val="FFFFFF"/>
              </a:solidFill>
            </a:endParaRPr>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6778" y="2311400"/>
            <a:ext cx="5423222" cy="439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7645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fontAlgn="auto">
              <a:spcAft>
                <a:spcPts val="0"/>
              </a:spcAft>
              <a:defRPr/>
            </a:pPr>
            <a:r>
              <a:rPr lang="en-US" sz="3200">
                <a:ea typeface="+mj-ea"/>
                <a:cs typeface="+mj-cs"/>
              </a:rPr>
              <a:t>Degree of a Relationship</a:t>
            </a:r>
          </a:p>
        </p:txBody>
      </p:sp>
      <p:sp>
        <p:nvSpPr>
          <p:cNvPr id="17410" name="Rectangle 3"/>
          <p:cNvSpPr>
            <a:spLocks noGrp="1" noChangeArrowheads="1"/>
          </p:cNvSpPr>
          <p:nvPr>
            <p:ph idx="1"/>
          </p:nvPr>
        </p:nvSpPr>
        <p:spPr>
          <a:xfrm>
            <a:off x="533400" y="1600200"/>
            <a:ext cx="7696200" cy="4525963"/>
          </a:xfrm>
        </p:spPr>
        <p:txBody>
          <a:bodyPr>
            <a:normAutofit lnSpcReduction="10000"/>
          </a:bodyPr>
          <a:lstStyle/>
          <a:p>
            <a:r>
              <a:rPr lang="en-US" sz="2600" dirty="0">
                <a:latin typeface="Arial" charset="0"/>
              </a:rPr>
              <a:t>The degree of a relationship is a measure of the number of entities that share the same association.</a:t>
            </a:r>
          </a:p>
          <a:p>
            <a:pPr lvl="1"/>
            <a:r>
              <a:rPr lang="en-US" sz="2400" b="1" dirty="0">
                <a:latin typeface="Arial" charset="0"/>
              </a:rPr>
              <a:t>Binary: </a:t>
            </a:r>
            <a:r>
              <a:rPr lang="en-US" sz="2400" dirty="0">
                <a:latin typeface="Arial" charset="0"/>
              </a:rPr>
              <a:t>when two, and only two, entities share the same association.  This is the most common.</a:t>
            </a:r>
          </a:p>
          <a:p>
            <a:pPr lvl="1"/>
            <a:r>
              <a:rPr lang="en-US" sz="2400" b="1" dirty="0">
                <a:latin typeface="Arial" charset="0"/>
              </a:rPr>
              <a:t>Ternary: </a:t>
            </a:r>
            <a:r>
              <a:rPr lang="en-US" sz="2400" dirty="0">
                <a:latin typeface="Arial" charset="0"/>
              </a:rPr>
              <a:t>when three entities share a common relationship.</a:t>
            </a:r>
          </a:p>
          <a:p>
            <a:pPr lvl="1"/>
            <a:r>
              <a:rPr lang="en-US" sz="2400" b="1" dirty="0">
                <a:latin typeface="Arial" charset="0"/>
              </a:rPr>
              <a:t>Unary: </a:t>
            </a:r>
            <a:r>
              <a:rPr lang="en-US" sz="2400" dirty="0">
                <a:latin typeface="Arial" charset="0"/>
              </a:rPr>
              <a:t>when an entity shares a relationship with itself.</a:t>
            </a:r>
          </a:p>
          <a:p>
            <a:pPr lvl="1"/>
            <a:r>
              <a:rPr lang="en-US" sz="2400" b="1" dirty="0">
                <a:latin typeface="Arial" charset="0"/>
              </a:rPr>
              <a:t>N-</a:t>
            </a:r>
            <a:r>
              <a:rPr lang="en-US" sz="2400" b="1" dirty="0" err="1">
                <a:latin typeface="Arial" charset="0"/>
              </a:rPr>
              <a:t>ary</a:t>
            </a:r>
            <a:r>
              <a:rPr lang="en-US" sz="2400" b="1" dirty="0">
                <a:latin typeface="Arial" charset="0"/>
              </a:rPr>
              <a:t>: </a:t>
            </a:r>
            <a:r>
              <a:rPr lang="en-US" sz="2400" dirty="0">
                <a:latin typeface="Arial" charset="0"/>
              </a:rPr>
              <a:t>when more than three entities share a common relationship.  This is not often encountered.</a:t>
            </a:r>
          </a:p>
        </p:txBody>
      </p:sp>
      <p:sp>
        <p:nvSpPr>
          <p:cNvPr id="1741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200">
                <a:solidFill>
                  <a:schemeClr val="tx1"/>
                </a:solidFill>
                <a:latin typeface="Century Gothic" charset="0"/>
                <a:ea typeface="ＭＳ Ｐゴシック" charset="0"/>
                <a:cs typeface="ＭＳ Ｐゴシック" charset="0"/>
              </a:defRPr>
            </a:lvl1pPr>
            <a:lvl2pPr marL="742950" indent="-285750" eaLnBrk="0" hangingPunct="0">
              <a:defRPr sz="1200">
                <a:solidFill>
                  <a:schemeClr val="tx1"/>
                </a:solidFill>
                <a:latin typeface="Century Gothic" charset="0"/>
                <a:ea typeface="ＭＳ Ｐゴシック" charset="0"/>
              </a:defRPr>
            </a:lvl2pPr>
            <a:lvl3pPr marL="1143000" indent="-228600" eaLnBrk="0" hangingPunct="0">
              <a:defRPr sz="1200">
                <a:solidFill>
                  <a:schemeClr val="tx1"/>
                </a:solidFill>
                <a:latin typeface="Century Gothic" charset="0"/>
                <a:ea typeface="ＭＳ Ｐゴシック" charset="0"/>
              </a:defRPr>
            </a:lvl3pPr>
            <a:lvl4pPr marL="1600200" indent="-228600" eaLnBrk="0" hangingPunct="0">
              <a:defRPr sz="1200">
                <a:solidFill>
                  <a:schemeClr val="tx1"/>
                </a:solidFill>
                <a:latin typeface="Century Gothic" charset="0"/>
                <a:ea typeface="ＭＳ Ｐゴシック" charset="0"/>
              </a:defRPr>
            </a:lvl4pPr>
            <a:lvl5pPr marL="2057400" indent="-228600" eaLnBrk="0" hangingPunct="0">
              <a:defRPr sz="1200">
                <a:solidFill>
                  <a:schemeClr val="tx1"/>
                </a:solidFill>
                <a:latin typeface="Century Gothic" charset="0"/>
                <a:ea typeface="ＭＳ Ｐゴシック" charset="0"/>
              </a:defRPr>
            </a:lvl5pPr>
            <a:lvl6pPr marL="2514600" indent="-228600" algn="r" eaLnBrk="0" fontAlgn="base" hangingPunct="0">
              <a:spcBef>
                <a:spcPct val="0"/>
              </a:spcBef>
              <a:spcAft>
                <a:spcPct val="0"/>
              </a:spcAft>
              <a:defRPr sz="1200">
                <a:solidFill>
                  <a:schemeClr val="tx1"/>
                </a:solidFill>
                <a:latin typeface="Century Gothic" charset="0"/>
                <a:ea typeface="ＭＳ Ｐゴシック" charset="0"/>
              </a:defRPr>
            </a:lvl6pPr>
            <a:lvl7pPr marL="2971800" indent="-228600" algn="r" eaLnBrk="0" fontAlgn="base" hangingPunct="0">
              <a:spcBef>
                <a:spcPct val="0"/>
              </a:spcBef>
              <a:spcAft>
                <a:spcPct val="0"/>
              </a:spcAft>
              <a:defRPr sz="1200">
                <a:solidFill>
                  <a:schemeClr val="tx1"/>
                </a:solidFill>
                <a:latin typeface="Century Gothic" charset="0"/>
                <a:ea typeface="ＭＳ Ｐゴシック" charset="0"/>
              </a:defRPr>
            </a:lvl7pPr>
            <a:lvl8pPr marL="3429000" indent="-228600" algn="r" eaLnBrk="0" fontAlgn="base" hangingPunct="0">
              <a:spcBef>
                <a:spcPct val="0"/>
              </a:spcBef>
              <a:spcAft>
                <a:spcPct val="0"/>
              </a:spcAft>
              <a:defRPr sz="1200">
                <a:solidFill>
                  <a:schemeClr val="tx1"/>
                </a:solidFill>
                <a:latin typeface="Century Gothic" charset="0"/>
                <a:ea typeface="ＭＳ Ｐゴシック" charset="0"/>
              </a:defRPr>
            </a:lvl8pPr>
            <a:lvl9pPr marL="3886200" indent="-228600" algn="r" eaLnBrk="0" fontAlgn="base" hangingPunct="0">
              <a:spcBef>
                <a:spcPct val="0"/>
              </a:spcBef>
              <a:spcAft>
                <a:spcPct val="0"/>
              </a:spcAft>
              <a:defRPr sz="1200">
                <a:solidFill>
                  <a:schemeClr val="tx1"/>
                </a:solidFill>
                <a:latin typeface="Century Gothic" charset="0"/>
                <a:ea typeface="ＭＳ Ｐゴシック" charset="0"/>
              </a:defRPr>
            </a:lvl9pPr>
          </a:lstStyle>
          <a:p>
            <a:pPr eaLnBrk="1" hangingPunct="1"/>
            <a:fld id="{CECD1067-C767-8F44-83B4-D6CD70A31634}" type="slidenum">
              <a:rPr lang="en-US" sz="1400">
                <a:solidFill>
                  <a:srgbClr val="FFFFFF"/>
                </a:solidFill>
              </a:rPr>
              <a:pPr eaLnBrk="1" hangingPunct="1"/>
              <a:t>16</a:t>
            </a:fld>
            <a:endParaRPr lang="en-US" sz="1400">
              <a:solidFill>
                <a:srgbClr val="FFFFFF"/>
              </a:solidFill>
            </a:endParaRPr>
          </a:p>
        </p:txBody>
      </p:sp>
    </p:spTree>
    <p:extLst>
      <p:ext uri="{BB962C8B-B14F-4D97-AF65-F5344CB8AC3E}">
        <p14:creationId xmlns:p14="http://schemas.microsoft.com/office/powerpoint/2010/main" val="2822571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title"/>
          </p:nvPr>
        </p:nvSpPr>
        <p:spPr>
          <a:xfrm>
            <a:off x="990600" y="457200"/>
            <a:ext cx="7086600" cy="731838"/>
          </a:xfrm>
        </p:spPr>
        <p:txBody>
          <a:bodyPr/>
          <a:lstStyle/>
          <a:p>
            <a:pPr fontAlgn="auto">
              <a:spcAft>
                <a:spcPts val="0"/>
              </a:spcAft>
              <a:defRPr/>
            </a:pPr>
            <a:r>
              <a:rPr lang="en-US" sz="3200">
                <a:ea typeface="+mj-ea"/>
                <a:cs typeface="+mj-cs"/>
              </a:rPr>
              <a:t>Degree of a Relationship: Examples</a:t>
            </a:r>
          </a:p>
        </p:txBody>
      </p:sp>
      <p:sp>
        <p:nvSpPr>
          <p:cNvPr id="18434" name="Rectangle 3"/>
          <p:cNvSpPr>
            <a:spLocks noGrp="1" noChangeArrowheads="1"/>
          </p:cNvSpPr>
          <p:nvPr>
            <p:ph idx="1"/>
          </p:nvPr>
        </p:nvSpPr>
        <p:spPr>
          <a:xfrm>
            <a:off x="990600" y="1828800"/>
            <a:ext cx="2590800" cy="457200"/>
          </a:xfrm>
        </p:spPr>
        <p:txBody>
          <a:bodyPr>
            <a:normAutofit fontScale="92500" lnSpcReduction="20000"/>
          </a:bodyPr>
          <a:lstStyle/>
          <a:p>
            <a:r>
              <a:rPr lang="en-US" dirty="0">
                <a:latin typeface="Arial" charset="0"/>
              </a:rPr>
              <a:t>Binary</a:t>
            </a:r>
          </a:p>
        </p:txBody>
      </p:sp>
      <p:sp>
        <p:nvSpPr>
          <p:cNvPr id="1843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200">
                <a:solidFill>
                  <a:schemeClr val="tx1"/>
                </a:solidFill>
                <a:latin typeface="Century Gothic" charset="0"/>
                <a:ea typeface="ＭＳ Ｐゴシック" charset="0"/>
                <a:cs typeface="ＭＳ Ｐゴシック" charset="0"/>
              </a:defRPr>
            </a:lvl1pPr>
            <a:lvl2pPr marL="742950" indent="-285750" eaLnBrk="0" hangingPunct="0">
              <a:defRPr sz="1200">
                <a:solidFill>
                  <a:schemeClr val="tx1"/>
                </a:solidFill>
                <a:latin typeface="Century Gothic" charset="0"/>
                <a:ea typeface="ＭＳ Ｐゴシック" charset="0"/>
              </a:defRPr>
            </a:lvl2pPr>
            <a:lvl3pPr marL="1143000" indent="-228600" eaLnBrk="0" hangingPunct="0">
              <a:defRPr sz="1200">
                <a:solidFill>
                  <a:schemeClr val="tx1"/>
                </a:solidFill>
                <a:latin typeface="Century Gothic" charset="0"/>
                <a:ea typeface="ＭＳ Ｐゴシック" charset="0"/>
              </a:defRPr>
            </a:lvl3pPr>
            <a:lvl4pPr marL="1600200" indent="-228600" eaLnBrk="0" hangingPunct="0">
              <a:defRPr sz="1200">
                <a:solidFill>
                  <a:schemeClr val="tx1"/>
                </a:solidFill>
                <a:latin typeface="Century Gothic" charset="0"/>
                <a:ea typeface="ＭＳ Ｐゴシック" charset="0"/>
              </a:defRPr>
            </a:lvl4pPr>
            <a:lvl5pPr marL="2057400" indent="-228600" eaLnBrk="0" hangingPunct="0">
              <a:defRPr sz="1200">
                <a:solidFill>
                  <a:schemeClr val="tx1"/>
                </a:solidFill>
                <a:latin typeface="Century Gothic" charset="0"/>
                <a:ea typeface="ＭＳ Ｐゴシック" charset="0"/>
              </a:defRPr>
            </a:lvl5pPr>
            <a:lvl6pPr marL="2514600" indent="-228600" algn="r" eaLnBrk="0" fontAlgn="base" hangingPunct="0">
              <a:spcBef>
                <a:spcPct val="0"/>
              </a:spcBef>
              <a:spcAft>
                <a:spcPct val="0"/>
              </a:spcAft>
              <a:defRPr sz="1200">
                <a:solidFill>
                  <a:schemeClr val="tx1"/>
                </a:solidFill>
                <a:latin typeface="Century Gothic" charset="0"/>
                <a:ea typeface="ＭＳ Ｐゴシック" charset="0"/>
              </a:defRPr>
            </a:lvl6pPr>
            <a:lvl7pPr marL="2971800" indent="-228600" algn="r" eaLnBrk="0" fontAlgn="base" hangingPunct="0">
              <a:spcBef>
                <a:spcPct val="0"/>
              </a:spcBef>
              <a:spcAft>
                <a:spcPct val="0"/>
              </a:spcAft>
              <a:defRPr sz="1200">
                <a:solidFill>
                  <a:schemeClr val="tx1"/>
                </a:solidFill>
                <a:latin typeface="Century Gothic" charset="0"/>
                <a:ea typeface="ＭＳ Ｐゴシック" charset="0"/>
              </a:defRPr>
            </a:lvl7pPr>
            <a:lvl8pPr marL="3429000" indent="-228600" algn="r" eaLnBrk="0" fontAlgn="base" hangingPunct="0">
              <a:spcBef>
                <a:spcPct val="0"/>
              </a:spcBef>
              <a:spcAft>
                <a:spcPct val="0"/>
              </a:spcAft>
              <a:defRPr sz="1200">
                <a:solidFill>
                  <a:schemeClr val="tx1"/>
                </a:solidFill>
                <a:latin typeface="Century Gothic" charset="0"/>
                <a:ea typeface="ＭＳ Ｐゴシック" charset="0"/>
              </a:defRPr>
            </a:lvl8pPr>
            <a:lvl9pPr marL="3886200" indent="-228600" algn="r" eaLnBrk="0" fontAlgn="base" hangingPunct="0">
              <a:spcBef>
                <a:spcPct val="0"/>
              </a:spcBef>
              <a:spcAft>
                <a:spcPct val="0"/>
              </a:spcAft>
              <a:defRPr sz="1200">
                <a:solidFill>
                  <a:schemeClr val="tx1"/>
                </a:solidFill>
                <a:latin typeface="Century Gothic" charset="0"/>
                <a:ea typeface="ＭＳ Ｐゴシック" charset="0"/>
              </a:defRPr>
            </a:lvl9pPr>
          </a:lstStyle>
          <a:p>
            <a:pPr eaLnBrk="1" hangingPunct="1"/>
            <a:fld id="{6A646B0B-C99F-D14C-BC70-40F43A6C1C24}" type="slidenum">
              <a:rPr lang="en-US" sz="1400">
                <a:solidFill>
                  <a:srgbClr val="FFFFFF"/>
                </a:solidFill>
              </a:rPr>
              <a:pPr eaLnBrk="1" hangingPunct="1"/>
              <a:t>17</a:t>
            </a:fld>
            <a:endParaRPr lang="en-US" sz="1400">
              <a:solidFill>
                <a:srgbClr val="FFFFFF"/>
              </a:solidFill>
            </a:endParaRPr>
          </a:p>
        </p:txBody>
      </p:sp>
      <p:pic>
        <p:nvPicPr>
          <p:cNvPr id="18436" name="Picture 5" descr="Fig3_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676400"/>
            <a:ext cx="497687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Rectangle 6"/>
          <p:cNvSpPr>
            <a:spLocks noChangeArrowheads="1"/>
          </p:cNvSpPr>
          <p:nvPr/>
        </p:nvSpPr>
        <p:spPr bwMode="auto">
          <a:xfrm>
            <a:off x="1371600" y="2743200"/>
            <a:ext cx="525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l">
              <a:spcBef>
                <a:spcPct val="20000"/>
              </a:spcBef>
              <a:buFontTx/>
              <a:buChar char="•"/>
              <a:defRPr/>
            </a:pPr>
            <a:endParaRPr lang="en-US" sz="2400" dirty="0">
              <a:latin typeface="Arial" charset="0"/>
              <a:cs typeface="+mn-cs"/>
            </a:endParaRPr>
          </a:p>
        </p:txBody>
      </p:sp>
      <p:pic>
        <p:nvPicPr>
          <p:cNvPr id="18438" name="Picture 7" descr="Fig3_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048000"/>
            <a:ext cx="4343400" cy="2062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6" name="Rectangle 8"/>
          <p:cNvSpPr>
            <a:spLocks noChangeArrowheads="1"/>
          </p:cNvSpPr>
          <p:nvPr/>
        </p:nvSpPr>
        <p:spPr bwMode="auto">
          <a:xfrm>
            <a:off x="1143000" y="5181600"/>
            <a:ext cx="7239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l">
              <a:spcBef>
                <a:spcPct val="20000"/>
              </a:spcBef>
              <a:defRPr/>
            </a:pPr>
            <a:r>
              <a:rPr lang="en-US" sz="2000" dirty="0">
                <a:latin typeface="Arial" charset="0"/>
                <a:cs typeface="+mn-cs"/>
              </a:rPr>
              <a:t>Note:</a:t>
            </a:r>
            <a:r>
              <a:rPr lang="en-US" sz="2000" i="1" dirty="0">
                <a:solidFill>
                  <a:srgbClr val="FF0000"/>
                </a:solidFill>
                <a:latin typeface="Arial" charset="0"/>
                <a:cs typeface="+mn-cs"/>
              </a:rPr>
              <a:t> </a:t>
            </a:r>
            <a:r>
              <a:rPr lang="en-US" sz="1600" i="1" dirty="0" smtClean="0">
                <a:solidFill>
                  <a:srgbClr val="FF0000"/>
                </a:solidFill>
                <a:latin typeface="Arial" charset="0"/>
                <a:cs typeface="+mn-cs"/>
              </a:rPr>
              <a:t>It </a:t>
            </a:r>
            <a:r>
              <a:rPr lang="en-US" sz="1600" i="1" dirty="0">
                <a:solidFill>
                  <a:srgbClr val="FF0000"/>
                </a:solidFill>
                <a:latin typeface="Arial" charset="0"/>
                <a:cs typeface="+mn-cs"/>
              </a:rPr>
              <a:t>is desirable to break a ternary relationship down into a set of binary relationships before implementing into a set of database tables.</a:t>
            </a:r>
          </a:p>
        </p:txBody>
      </p:sp>
      <p:sp>
        <p:nvSpPr>
          <p:cNvPr id="9" name="Rectangle 3"/>
          <p:cNvSpPr txBox="1">
            <a:spLocks noChangeArrowheads="1"/>
          </p:cNvSpPr>
          <p:nvPr/>
        </p:nvSpPr>
        <p:spPr>
          <a:xfrm>
            <a:off x="1066800" y="4114800"/>
            <a:ext cx="2590800" cy="4572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Clr>
                <a:schemeClr val="accent6">
                  <a:lumMod val="75000"/>
                </a:schemeClr>
              </a:buClr>
              <a:buFont typeface="Wingdings" charset="2"/>
              <a:buChar char="u"/>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6">
                  <a:lumMod val="75000"/>
                </a:schemeClr>
              </a:buClr>
              <a:buFont typeface="Wingdings" charset="2"/>
              <a:buChar char="u"/>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6">
                  <a:lumMod val="75000"/>
                </a:schemeClr>
              </a:buClr>
              <a:buFont typeface="Wingdings" charset="2"/>
              <a:buChar char="u"/>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6">
                  <a:lumMod val="75000"/>
                </a:schemeClr>
              </a:buClr>
              <a:buFont typeface="Wingdings" charset="2"/>
              <a:buChar char="u"/>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6">
                  <a:lumMod val="75000"/>
                </a:schemeClr>
              </a:buClr>
              <a:buFont typeface="Wingdings" charset="2"/>
              <a:buChar char="u"/>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rial" charset="0"/>
              </a:rPr>
              <a:t>Ternary</a:t>
            </a:r>
          </a:p>
        </p:txBody>
      </p:sp>
    </p:spTree>
    <p:extLst>
      <p:ext uri="{BB962C8B-B14F-4D97-AF65-F5344CB8AC3E}">
        <p14:creationId xmlns:p14="http://schemas.microsoft.com/office/powerpoint/2010/main" val="2664776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Grp="1" noChangeArrowheads="1"/>
          </p:cNvSpPr>
          <p:nvPr>
            <p:ph type="title"/>
          </p:nvPr>
        </p:nvSpPr>
        <p:spPr>
          <a:xfrm>
            <a:off x="990600" y="381000"/>
            <a:ext cx="7086600" cy="731838"/>
          </a:xfrm>
        </p:spPr>
        <p:txBody>
          <a:bodyPr/>
          <a:lstStyle/>
          <a:p>
            <a:pPr fontAlgn="auto">
              <a:spcAft>
                <a:spcPts val="0"/>
              </a:spcAft>
              <a:defRPr/>
            </a:pPr>
            <a:r>
              <a:rPr lang="en-US" sz="3200">
                <a:ea typeface="+mj-ea"/>
                <a:cs typeface="+mj-cs"/>
              </a:rPr>
              <a:t>Degree of a Relationship: Examples</a:t>
            </a:r>
          </a:p>
        </p:txBody>
      </p:sp>
      <p:sp>
        <p:nvSpPr>
          <p:cNvPr id="19458" name="Rectangle 3"/>
          <p:cNvSpPr>
            <a:spLocks noGrp="1" noChangeArrowheads="1"/>
          </p:cNvSpPr>
          <p:nvPr>
            <p:ph idx="1"/>
          </p:nvPr>
        </p:nvSpPr>
        <p:spPr>
          <a:xfrm>
            <a:off x="1066800" y="2819400"/>
            <a:ext cx="5257800" cy="609600"/>
          </a:xfrm>
        </p:spPr>
        <p:txBody>
          <a:bodyPr/>
          <a:lstStyle/>
          <a:p>
            <a:r>
              <a:rPr lang="en-US" dirty="0">
                <a:latin typeface="Arial" charset="0"/>
              </a:rPr>
              <a:t>Unary</a:t>
            </a:r>
          </a:p>
        </p:txBody>
      </p:sp>
      <p:sp>
        <p:nvSpPr>
          <p:cNvPr id="1945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200">
                <a:solidFill>
                  <a:schemeClr val="tx1"/>
                </a:solidFill>
                <a:latin typeface="Century Gothic" charset="0"/>
                <a:ea typeface="ＭＳ Ｐゴシック" charset="0"/>
                <a:cs typeface="ＭＳ Ｐゴシック" charset="0"/>
              </a:defRPr>
            </a:lvl1pPr>
            <a:lvl2pPr marL="742950" indent="-285750" eaLnBrk="0" hangingPunct="0">
              <a:defRPr sz="1200">
                <a:solidFill>
                  <a:schemeClr val="tx1"/>
                </a:solidFill>
                <a:latin typeface="Century Gothic" charset="0"/>
                <a:ea typeface="ＭＳ Ｐゴシック" charset="0"/>
              </a:defRPr>
            </a:lvl2pPr>
            <a:lvl3pPr marL="1143000" indent="-228600" eaLnBrk="0" hangingPunct="0">
              <a:defRPr sz="1200">
                <a:solidFill>
                  <a:schemeClr val="tx1"/>
                </a:solidFill>
                <a:latin typeface="Century Gothic" charset="0"/>
                <a:ea typeface="ＭＳ Ｐゴシック" charset="0"/>
              </a:defRPr>
            </a:lvl3pPr>
            <a:lvl4pPr marL="1600200" indent="-228600" eaLnBrk="0" hangingPunct="0">
              <a:defRPr sz="1200">
                <a:solidFill>
                  <a:schemeClr val="tx1"/>
                </a:solidFill>
                <a:latin typeface="Century Gothic" charset="0"/>
                <a:ea typeface="ＭＳ Ｐゴシック" charset="0"/>
              </a:defRPr>
            </a:lvl4pPr>
            <a:lvl5pPr marL="2057400" indent="-228600" eaLnBrk="0" hangingPunct="0">
              <a:defRPr sz="1200">
                <a:solidFill>
                  <a:schemeClr val="tx1"/>
                </a:solidFill>
                <a:latin typeface="Century Gothic" charset="0"/>
                <a:ea typeface="ＭＳ Ｐゴシック" charset="0"/>
              </a:defRPr>
            </a:lvl5pPr>
            <a:lvl6pPr marL="2514600" indent="-228600" algn="r" eaLnBrk="0" fontAlgn="base" hangingPunct="0">
              <a:spcBef>
                <a:spcPct val="0"/>
              </a:spcBef>
              <a:spcAft>
                <a:spcPct val="0"/>
              </a:spcAft>
              <a:defRPr sz="1200">
                <a:solidFill>
                  <a:schemeClr val="tx1"/>
                </a:solidFill>
                <a:latin typeface="Century Gothic" charset="0"/>
                <a:ea typeface="ＭＳ Ｐゴシック" charset="0"/>
              </a:defRPr>
            </a:lvl6pPr>
            <a:lvl7pPr marL="2971800" indent="-228600" algn="r" eaLnBrk="0" fontAlgn="base" hangingPunct="0">
              <a:spcBef>
                <a:spcPct val="0"/>
              </a:spcBef>
              <a:spcAft>
                <a:spcPct val="0"/>
              </a:spcAft>
              <a:defRPr sz="1200">
                <a:solidFill>
                  <a:schemeClr val="tx1"/>
                </a:solidFill>
                <a:latin typeface="Century Gothic" charset="0"/>
                <a:ea typeface="ＭＳ Ｐゴシック" charset="0"/>
              </a:defRPr>
            </a:lvl7pPr>
            <a:lvl8pPr marL="3429000" indent="-228600" algn="r" eaLnBrk="0" fontAlgn="base" hangingPunct="0">
              <a:spcBef>
                <a:spcPct val="0"/>
              </a:spcBef>
              <a:spcAft>
                <a:spcPct val="0"/>
              </a:spcAft>
              <a:defRPr sz="1200">
                <a:solidFill>
                  <a:schemeClr val="tx1"/>
                </a:solidFill>
                <a:latin typeface="Century Gothic" charset="0"/>
                <a:ea typeface="ＭＳ Ｐゴシック" charset="0"/>
              </a:defRPr>
            </a:lvl8pPr>
            <a:lvl9pPr marL="3886200" indent="-228600" algn="r" eaLnBrk="0" fontAlgn="base" hangingPunct="0">
              <a:spcBef>
                <a:spcPct val="0"/>
              </a:spcBef>
              <a:spcAft>
                <a:spcPct val="0"/>
              </a:spcAft>
              <a:defRPr sz="1200">
                <a:solidFill>
                  <a:schemeClr val="tx1"/>
                </a:solidFill>
                <a:latin typeface="Century Gothic" charset="0"/>
                <a:ea typeface="ＭＳ Ｐゴシック" charset="0"/>
              </a:defRPr>
            </a:lvl9pPr>
          </a:lstStyle>
          <a:p>
            <a:pPr eaLnBrk="1" hangingPunct="1"/>
            <a:fld id="{06034718-571F-EC46-BBB3-BD4A44ADE0CF}" type="slidenum">
              <a:rPr lang="en-US" sz="1400">
                <a:solidFill>
                  <a:srgbClr val="FFFFFF"/>
                </a:solidFill>
              </a:rPr>
              <a:pPr eaLnBrk="1" hangingPunct="1"/>
              <a:t>18</a:t>
            </a:fld>
            <a:endParaRPr lang="en-US" sz="1400">
              <a:solidFill>
                <a:srgbClr val="FFFFFF"/>
              </a:solidFill>
            </a:endParaRPr>
          </a:p>
        </p:txBody>
      </p:sp>
      <p:pic>
        <p:nvPicPr>
          <p:cNvPr id="19460" name="Picture 5" descr="Fig3_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371600"/>
            <a:ext cx="2085975" cy="3462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6" descr="Fig3_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5105400"/>
            <a:ext cx="29527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2138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41375" y="360363"/>
            <a:ext cx="7524750" cy="631825"/>
          </a:xfrm>
        </p:spPr>
        <p:txBody>
          <a:bodyPr/>
          <a:lstStyle/>
          <a:p>
            <a:pPr algn="ctr" fontAlgn="auto">
              <a:spcAft>
                <a:spcPts val="0"/>
              </a:spcAft>
              <a:defRPr/>
            </a:pPr>
            <a:r>
              <a:rPr lang="en-US" sz="3200">
                <a:ea typeface="+mj-ea"/>
                <a:cs typeface="+mj-cs"/>
              </a:rPr>
              <a:t>Recursive Entities</a:t>
            </a:r>
          </a:p>
        </p:txBody>
      </p:sp>
      <p:sp>
        <p:nvSpPr>
          <p:cNvPr id="20482" name="Rectangle 3"/>
          <p:cNvSpPr>
            <a:spLocks noGrp="1" noChangeArrowheads="1"/>
          </p:cNvSpPr>
          <p:nvPr>
            <p:ph idx="1"/>
          </p:nvPr>
        </p:nvSpPr>
        <p:spPr>
          <a:xfrm>
            <a:off x="541338" y="998538"/>
            <a:ext cx="8275637" cy="1270000"/>
          </a:xfrm>
        </p:spPr>
        <p:txBody>
          <a:bodyPr>
            <a:normAutofit fontScale="70000" lnSpcReduction="20000"/>
          </a:bodyPr>
          <a:lstStyle/>
          <a:p>
            <a:r>
              <a:rPr lang="en-US" dirty="0">
                <a:latin typeface="Arial" charset="0"/>
              </a:rPr>
              <a:t>Entities with unary relationships are also called recursive entities.</a:t>
            </a:r>
          </a:p>
          <a:p>
            <a:r>
              <a:rPr lang="en-US" dirty="0">
                <a:latin typeface="Arial" charset="0"/>
              </a:rPr>
              <a:t>Important entities in industrial applications are recursive.</a:t>
            </a:r>
          </a:p>
        </p:txBody>
      </p:sp>
      <p:sp>
        <p:nvSpPr>
          <p:cNvPr id="2048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200">
                <a:solidFill>
                  <a:schemeClr val="tx1"/>
                </a:solidFill>
                <a:latin typeface="Century Gothic" charset="0"/>
                <a:ea typeface="ＭＳ Ｐゴシック" charset="0"/>
                <a:cs typeface="ＭＳ Ｐゴシック" charset="0"/>
              </a:defRPr>
            </a:lvl1pPr>
            <a:lvl2pPr marL="742950" indent="-285750" eaLnBrk="0" hangingPunct="0">
              <a:defRPr sz="1200">
                <a:solidFill>
                  <a:schemeClr val="tx1"/>
                </a:solidFill>
                <a:latin typeface="Century Gothic" charset="0"/>
                <a:ea typeface="ＭＳ Ｐゴシック" charset="0"/>
              </a:defRPr>
            </a:lvl2pPr>
            <a:lvl3pPr marL="1143000" indent="-228600" eaLnBrk="0" hangingPunct="0">
              <a:defRPr sz="1200">
                <a:solidFill>
                  <a:schemeClr val="tx1"/>
                </a:solidFill>
                <a:latin typeface="Century Gothic" charset="0"/>
                <a:ea typeface="ＭＳ Ｐゴシック" charset="0"/>
              </a:defRPr>
            </a:lvl3pPr>
            <a:lvl4pPr marL="1600200" indent="-228600" eaLnBrk="0" hangingPunct="0">
              <a:defRPr sz="1200">
                <a:solidFill>
                  <a:schemeClr val="tx1"/>
                </a:solidFill>
                <a:latin typeface="Century Gothic" charset="0"/>
                <a:ea typeface="ＭＳ Ｐゴシック" charset="0"/>
              </a:defRPr>
            </a:lvl4pPr>
            <a:lvl5pPr marL="2057400" indent="-228600" eaLnBrk="0" hangingPunct="0">
              <a:defRPr sz="1200">
                <a:solidFill>
                  <a:schemeClr val="tx1"/>
                </a:solidFill>
                <a:latin typeface="Century Gothic" charset="0"/>
                <a:ea typeface="ＭＳ Ｐゴシック" charset="0"/>
              </a:defRPr>
            </a:lvl5pPr>
            <a:lvl6pPr marL="2514600" indent="-228600" algn="r" eaLnBrk="0" fontAlgn="base" hangingPunct="0">
              <a:spcBef>
                <a:spcPct val="0"/>
              </a:spcBef>
              <a:spcAft>
                <a:spcPct val="0"/>
              </a:spcAft>
              <a:defRPr sz="1200">
                <a:solidFill>
                  <a:schemeClr val="tx1"/>
                </a:solidFill>
                <a:latin typeface="Century Gothic" charset="0"/>
                <a:ea typeface="ＭＳ Ｐゴシック" charset="0"/>
              </a:defRPr>
            </a:lvl6pPr>
            <a:lvl7pPr marL="2971800" indent="-228600" algn="r" eaLnBrk="0" fontAlgn="base" hangingPunct="0">
              <a:spcBef>
                <a:spcPct val="0"/>
              </a:spcBef>
              <a:spcAft>
                <a:spcPct val="0"/>
              </a:spcAft>
              <a:defRPr sz="1200">
                <a:solidFill>
                  <a:schemeClr val="tx1"/>
                </a:solidFill>
                <a:latin typeface="Century Gothic" charset="0"/>
                <a:ea typeface="ＭＳ Ｐゴシック" charset="0"/>
              </a:defRPr>
            </a:lvl7pPr>
            <a:lvl8pPr marL="3429000" indent="-228600" algn="r" eaLnBrk="0" fontAlgn="base" hangingPunct="0">
              <a:spcBef>
                <a:spcPct val="0"/>
              </a:spcBef>
              <a:spcAft>
                <a:spcPct val="0"/>
              </a:spcAft>
              <a:defRPr sz="1200">
                <a:solidFill>
                  <a:schemeClr val="tx1"/>
                </a:solidFill>
                <a:latin typeface="Century Gothic" charset="0"/>
                <a:ea typeface="ＭＳ Ｐゴシック" charset="0"/>
              </a:defRPr>
            </a:lvl8pPr>
            <a:lvl9pPr marL="3886200" indent="-228600" algn="r" eaLnBrk="0" fontAlgn="base" hangingPunct="0">
              <a:spcBef>
                <a:spcPct val="0"/>
              </a:spcBef>
              <a:spcAft>
                <a:spcPct val="0"/>
              </a:spcAft>
              <a:defRPr sz="1200">
                <a:solidFill>
                  <a:schemeClr val="tx1"/>
                </a:solidFill>
                <a:latin typeface="Century Gothic" charset="0"/>
                <a:ea typeface="ＭＳ Ｐゴシック" charset="0"/>
              </a:defRPr>
            </a:lvl9pPr>
          </a:lstStyle>
          <a:p>
            <a:pPr eaLnBrk="1" hangingPunct="1"/>
            <a:fld id="{232E6342-F5A4-3B42-86A3-1E94CD7D1075}" type="slidenum">
              <a:rPr lang="en-US" sz="1400">
                <a:solidFill>
                  <a:srgbClr val="FFFFFF"/>
                </a:solidFill>
              </a:rPr>
              <a:pPr eaLnBrk="1" hangingPunct="1"/>
              <a:t>19</a:t>
            </a:fld>
            <a:endParaRPr lang="en-US" sz="1400">
              <a:solidFill>
                <a:srgbClr val="FFFFFF"/>
              </a:solidFill>
            </a:endParaRPr>
          </a:p>
        </p:txBody>
      </p:sp>
      <p:grpSp>
        <p:nvGrpSpPr>
          <p:cNvPr id="20484" name="Group 10"/>
          <p:cNvGrpSpPr>
            <a:grpSpLocks/>
          </p:cNvGrpSpPr>
          <p:nvPr/>
        </p:nvGrpSpPr>
        <p:grpSpPr bwMode="auto">
          <a:xfrm>
            <a:off x="582613" y="2292350"/>
            <a:ext cx="7840662" cy="3914775"/>
            <a:chOff x="367" y="1444"/>
            <a:chExt cx="4939" cy="2466"/>
          </a:xfrm>
        </p:grpSpPr>
        <p:pic>
          <p:nvPicPr>
            <p:cNvPr id="2048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 y="2701"/>
              <a:ext cx="1152" cy="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4" y="1444"/>
              <a:ext cx="3132" cy="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0" y="2339"/>
              <a:ext cx="2622"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2" y="3094"/>
              <a:ext cx="283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7" name="Text Box 9"/>
            <p:cNvSpPr txBox="1">
              <a:spLocks noChangeArrowheads="1"/>
            </p:cNvSpPr>
            <p:nvPr/>
          </p:nvSpPr>
          <p:spPr bwMode="auto">
            <a:xfrm>
              <a:off x="367" y="1709"/>
              <a:ext cx="1832"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defRPr/>
              </a:pPr>
              <a:r>
                <a:rPr lang="en-US" sz="1400" b="1" dirty="0">
                  <a:latin typeface="Times New Roman" charset="0"/>
                  <a:cs typeface="+mn-cs"/>
                </a:rPr>
                <a:t>Bill of </a:t>
              </a:r>
              <a:r>
                <a:rPr lang="en-US" sz="1400" b="1" dirty="0" smtClean="0">
                  <a:latin typeface="Times New Roman" charset="0"/>
                  <a:cs typeface="+mn-cs"/>
                </a:rPr>
                <a:t>Materials(BOM): </a:t>
              </a:r>
              <a:r>
                <a:rPr lang="en-US" sz="1400" b="1" dirty="0">
                  <a:latin typeface="Times New Roman" charset="0"/>
                  <a:cs typeface="+mn-cs"/>
                </a:rPr>
                <a:t>Two end products (1 &amp; 2) and four subassemblies (A,B,C,D)</a:t>
              </a:r>
            </a:p>
          </p:txBody>
        </p:sp>
      </p:grpSp>
    </p:spTree>
    <p:extLst>
      <p:ext uri="{BB962C8B-B14F-4D97-AF65-F5344CB8AC3E}">
        <p14:creationId xmlns:p14="http://schemas.microsoft.com/office/powerpoint/2010/main" val="893595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219200" y="457200"/>
            <a:ext cx="7086600" cy="731838"/>
          </a:xfrm>
        </p:spPr>
        <p:txBody>
          <a:bodyPr/>
          <a:lstStyle/>
          <a:p>
            <a:pPr fontAlgn="auto">
              <a:spcAft>
                <a:spcPts val="0"/>
              </a:spcAft>
              <a:defRPr/>
            </a:pPr>
            <a:r>
              <a:rPr lang="en-US">
                <a:ea typeface="+mj-ea"/>
                <a:cs typeface="+mj-cs"/>
              </a:rPr>
              <a:t>What is Data Modeling?</a:t>
            </a:r>
          </a:p>
        </p:txBody>
      </p:sp>
      <p:sp>
        <p:nvSpPr>
          <p:cNvPr id="6146" name="Rectangle 3"/>
          <p:cNvSpPr>
            <a:spLocks noGrp="1" noChangeArrowheads="1"/>
          </p:cNvSpPr>
          <p:nvPr>
            <p:ph idx="1"/>
          </p:nvPr>
        </p:nvSpPr>
        <p:spPr>
          <a:xfrm>
            <a:off x="609600" y="1219200"/>
            <a:ext cx="6324600" cy="5257800"/>
          </a:xfrm>
        </p:spPr>
        <p:txBody>
          <a:bodyPr>
            <a:normAutofit fontScale="92500" lnSpcReduction="10000"/>
          </a:bodyPr>
          <a:lstStyle/>
          <a:p>
            <a:r>
              <a:rPr lang="en-US" dirty="0">
                <a:latin typeface="Arial" charset="0"/>
              </a:rPr>
              <a:t>Data Modeling: an organized view of the data of an enterprise for the purpose of implementation in a database management system</a:t>
            </a:r>
          </a:p>
          <a:p>
            <a:r>
              <a:rPr lang="en-US" dirty="0">
                <a:latin typeface="Arial" charset="0"/>
              </a:rPr>
              <a:t>Model Types</a:t>
            </a:r>
          </a:p>
          <a:p>
            <a:pPr lvl="1">
              <a:buFontTx/>
              <a:buChar char="-"/>
            </a:pPr>
            <a:r>
              <a:rPr lang="en-US" dirty="0">
                <a:latin typeface="Arial" charset="0"/>
              </a:rPr>
              <a:t>Relational</a:t>
            </a:r>
          </a:p>
          <a:p>
            <a:pPr lvl="1">
              <a:buFontTx/>
              <a:buChar char="-"/>
            </a:pPr>
            <a:r>
              <a:rPr lang="en-US" dirty="0">
                <a:latin typeface="Arial" charset="0"/>
              </a:rPr>
              <a:t>Hierarchical</a:t>
            </a:r>
          </a:p>
          <a:p>
            <a:pPr lvl="1">
              <a:buFontTx/>
              <a:buChar char="-"/>
            </a:pPr>
            <a:r>
              <a:rPr lang="en-US" dirty="0">
                <a:latin typeface="Arial" charset="0"/>
              </a:rPr>
              <a:t>Network</a:t>
            </a:r>
          </a:p>
          <a:p>
            <a:r>
              <a:rPr lang="en-US" dirty="0">
                <a:latin typeface="Arial" charset="0"/>
              </a:rPr>
              <a:t>Relational Modeling Formats</a:t>
            </a:r>
          </a:p>
          <a:p>
            <a:pPr lvl="1"/>
            <a:r>
              <a:rPr lang="en-US" sz="1800" dirty="0">
                <a:latin typeface="Arial" charset="0"/>
              </a:rPr>
              <a:t>Entity Relationship Diagram (ERD)</a:t>
            </a:r>
          </a:p>
          <a:p>
            <a:pPr lvl="1"/>
            <a:r>
              <a:rPr lang="en-US" sz="1800" dirty="0">
                <a:latin typeface="Arial" charset="0"/>
              </a:rPr>
              <a:t>IDEF1x</a:t>
            </a:r>
          </a:p>
          <a:p>
            <a:pPr lvl="1"/>
            <a:r>
              <a:rPr lang="en-US" sz="1800" dirty="0">
                <a:latin typeface="Arial" charset="0"/>
              </a:rPr>
              <a:t>Information Engineering (IE)</a:t>
            </a:r>
          </a:p>
          <a:p>
            <a:pPr>
              <a:buFontTx/>
              <a:buNone/>
            </a:pPr>
            <a:endParaRPr lang="en-US" dirty="0">
              <a:latin typeface="Arial" charset="0"/>
            </a:endParaRPr>
          </a:p>
        </p:txBody>
      </p:sp>
      <p:sp>
        <p:nvSpPr>
          <p:cNvPr id="614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200">
                <a:solidFill>
                  <a:schemeClr val="tx1"/>
                </a:solidFill>
                <a:latin typeface="Century Gothic" charset="0"/>
                <a:ea typeface="ＭＳ Ｐゴシック" charset="0"/>
                <a:cs typeface="ＭＳ Ｐゴシック" charset="0"/>
              </a:defRPr>
            </a:lvl1pPr>
            <a:lvl2pPr marL="742950" indent="-285750" eaLnBrk="0" hangingPunct="0">
              <a:defRPr sz="1200">
                <a:solidFill>
                  <a:schemeClr val="tx1"/>
                </a:solidFill>
                <a:latin typeface="Century Gothic" charset="0"/>
                <a:ea typeface="ＭＳ Ｐゴシック" charset="0"/>
              </a:defRPr>
            </a:lvl2pPr>
            <a:lvl3pPr marL="1143000" indent="-228600" eaLnBrk="0" hangingPunct="0">
              <a:defRPr sz="1200">
                <a:solidFill>
                  <a:schemeClr val="tx1"/>
                </a:solidFill>
                <a:latin typeface="Century Gothic" charset="0"/>
                <a:ea typeface="ＭＳ Ｐゴシック" charset="0"/>
              </a:defRPr>
            </a:lvl3pPr>
            <a:lvl4pPr marL="1600200" indent="-228600" eaLnBrk="0" hangingPunct="0">
              <a:defRPr sz="1200">
                <a:solidFill>
                  <a:schemeClr val="tx1"/>
                </a:solidFill>
                <a:latin typeface="Century Gothic" charset="0"/>
                <a:ea typeface="ＭＳ Ｐゴシック" charset="0"/>
              </a:defRPr>
            </a:lvl4pPr>
            <a:lvl5pPr marL="2057400" indent="-228600" eaLnBrk="0" hangingPunct="0">
              <a:defRPr sz="1200">
                <a:solidFill>
                  <a:schemeClr val="tx1"/>
                </a:solidFill>
                <a:latin typeface="Century Gothic" charset="0"/>
                <a:ea typeface="ＭＳ Ｐゴシック" charset="0"/>
              </a:defRPr>
            </a:lvl5pPr>
            <a:lvl6pPr marL="2514600" indent="-228600" algn="r" eaLnBrk="0" fontAlgn="base" hangingPunct="0">
              <a:spcBef>
                <a:spcPct val="0"/>
              </a:spcBef>
              <a:spcAft>
                <a:spcPct val="0"/>
              </a:spcAft>
              <a:defRPr sz="1200">
                <a:solidFill>
                  <a:schemeClr val="tx1"/>
                </a:solidFill>
                <a:latin typeface="Century Gothic" charset="0"/>
                <a:ea typeface="ＭＳ Ｐゴシック" charset="0"/>
              </a:defRPr>
            </a:lvl6pPr>
            <a:lvl7pPr marL="2971800" indent="-228600" algn="r" eaLnBrk="0" fontAlgn="base" hangingPunct="0">
              <a:spcBef>
                <a:spcPct val="0"/>
              </a:spcBef>
              <a:spcAft>
                <a:spcPct val="0"/>
              </a:spcAft>
              <a:defRPr sz="1200">
                <a:solidFill>
                  <a:schemeClr val="tx1"/>
                </a:solidFill>
                <a:latin typeface="Century Gothic" charset="0"/>
                <a:ea typeface="ＭＳ Ｐゴシック" charset="0"/>
              </a:defRPr>
            </a:lvl7pPr>
            <a:lvl8pPr marL="3429000" indent="-228600" algn="r" eaLnBrk="0" fontAlgn="base" hangingPunct="0">
              <a:spcBef>
                <a:spcPct val="0"/>
              </a:spcBef>
              <a:spcAft>
                <a:spcPct val="0"/>
              </a:spcAft>
              <a:defRPr sz="1200">
                <a:solidFill>
                  <a:schemeClr val="tx1"/>
                </a:solidFill>
                <a:latin typeface="Century Gothic" charset="0"/>
                <a:ea typeface="ＭＳ Ｐゴシック" charset="0"/>
              </a:defRPr>
            </a:lvl8pPr>
            <a:lvl9pPr marL="3886200" indent="-228600" algn="r" eaLnBrk="0" fontAlgn="base" hangingPunct="0">
              <a:spcBef>
                <a:spcPct val="0"/>
              </a:spcBef>
              <a:spcAft>
                <a:spcPct val="0"/>
              </a:spcAft>
              <a:defRPr sz="1200">
                <a:solidFill>
                  <a:schemeClr val="tx1"/>
                </a:solidFill>
                <a:latin typeface="Century Gothic" charset="0"/>
                <a:ea typeface="ＭＳ Ｐゴシック" charset="0"/>
              </a:defRPr>
            </a:lvl9pPr>
          </a:lstStyle>
          <a:p>
            <a:pPr eaLnBrk="1" hangingPunct="1"/>
            <a:fld id="{61C7DC48-2BF6-F74D-9058-74B37D5591D7}" type="slidenum">
              <a:rPr lang="en-US" sz="1400">
                <a:solidFill>
                  <a:srgbClr val="FFFFFF"/>
                </a:solidFill>
              </a:rPr>
              <a:pPr eaLnBrk="1" hangingPunct="1"/>
              <a:t>2</a:t>
            </a:fld>
            <a:endParaRPr lang="en-US" sz="1400">
              <a:solidFill>
                <a:srgbClr val="FFFFFF"/>
              </a:solidFill>
            </a:endParaRPr>
          </a:p>
        </p:txBody>
      </p:sp>
    </p:spTree>
    <p:extLst>
      <p:ext uri="{BB962C8B-B14F-4D97-AF65-F5344CB8AC3E}">
        <p14:creationId xmlns:p14="http://schemas.microsoft.com/office/powerpoint/2010/main" val="433702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879475" y="360363"/>
            <a:ext cx="7086600" cy="644525"/>
          </a:xfrm>
        </p:spPr>
        <p:txBody>
          <a:bodyPr/>
          <a:lstStyle/>
          <a:p>
            <a:pPr algn="ctr" fontAlgn="auto">
              <a:spcAft>
                <a:spcPts val="0"/>
              </a:spcAft>
              <a:defRPr/>
            </a:pPr>
            <a:r>
              <a:rPr lang="en-US" sz="3200">
                <a:ea typeface="+mj-ea"/>
                <a:cs typeface="+mj-cs"/>
              </a:rPr>
              <a:t>Recursive Entities</a:t>
            </a:r>
          </a:p>
        </p:txBody>
      </p:sp>
      <p:sp>
        <p:nvSpPr>
          <p:cNvPr id="21506" name="Rectangle 3"/>
          <p:cNvSpPr>
            <a:spLocks noGrp="1" noChangeArrowheads="1"/>
          </p:cNvSpPr>
          <p:nvPr>
            <p:ph idx="1"/>
          </p:nvPr>
        </p:nvSpPr>
        <p:spPr>
          <a:xfrm>
            <a:off x="528638" y="998538"/>
            <a:ext cx="6008687" cy="481012"/>
          </a:xfrm>
        </p:spPr>
        <p:txBody>
          <a:bodyPr>
            <a:normAutofit fontScale="92500" lnSpcReduction="20000"/>
          </a:bodyPr>
          <a:lstStyle/>
          <a:p>
            <a:r>
              <a:rPr lang="en-US">
                <a:latin typeface="Arial" charset="0"/>
              </a:rPr>
              <a:t>Bill of Materials Matrix</a:t>
            </a:r>
          </a:p>
        </p:txBody>
      </p:sp>
      <p:sp>
        <p:nvSpPr>
          <p:cNvPr id="2150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200">
                <a:solidFill>
                  <a:schemeClr val="tx1"/>
                </a:solidFill>
                <a:latin typeface="Century Gothic" charset="0"/>
                <a:ea typeface="ＭＳ Ｐゴシック" charset="0"/>
                <a:cs typeface="ＭＳ Ｐゴシック" charset="0"/>
              </a:defRPr>
            </a:lvl1pPr>
            <a:lvl2pPr marL="742950" indent="-285750" eaLnBrk="0" hangingPunct="0">
              <a:defRPr sz="1200">
                <a:solidFill>
                  <a:schemeClr val="tx1"/>
                </a:solidFill>
                <a:latin typeface="Century Gothic" charset="0"/>
                <a:ea typeface="ＭＳ Ｐゴシック" charset="0"/>
              </a:defRPr>
            </a:lvl2pPr>
            <a:lvl3pPr marL="1143000" indent="-228600" eaLnBrk="0" hangingPunct="0">
              <a:defRPr sz="1200">
                <a:solidFill>
                  <a:schemeClr val="tx1"/>
                </a:solidFill>
                <a:latin typeface="Century Gothic" charset="0"/>
                <a:ea typeface="ＭＳ Ｐゴシック" charset="0"/>
              </a:defRPr>
            </a:lvl3pPr>
            <a:lvl4pPr marL="1600200" indent="-228600" eaLnBrk="0" hangingPunct="0">
              <a:defRPr sz="1200">
                <a:solidFill>
                  <a:schemeClr val="tx1"/>
                </a:solidFill>
                <a:latin typeface="Century Gothic" charset="0"/>
                <a:ea typeface="ＭＳ Ｐゴシック" charset="0"/>
              </a:defRPr>
            </a:lvl4pPr>
            <a:lvl5pPr marL="2057400" indent="-228600" eaLnBrk="0" hangingPunct="0">
              <a:defRPr sz="1200">
                <a:solidFill>
                  <a:schemeClr val="tx1"/>
                </a:solidFill>
                <a:latin typeface="Century Gothic" charset="0"/>
                <a:ea typeface="ＭＳ Ｐゴシック" charset="0"/>
              </a:defRPr>
            </a:lvl5pPr>
            <a:lvl6pPr marL="2514600" indent="-228600" algn="r" eaLnBrk="0" fontAlgn="base" hangingPunct="0">
              <a:spcBef>
                <a:spcPct val="0"/>
              </a:spcBef>
              <a:spcAft>
                <a:spcPct val="0"/>
              </a:spcAft>
              <a:defRPr sz="1200">
                <a:solidFill>
                  <a:schemeClr val="tx1"/>
                </a:solidFill>
                <a:latin typeface="Century Gothic" charset="0"/>
                <a:ea typeface="ＭＳ Ｐゴシック" charset="0"/>
              </a:defRPr>
            </a:lvl6pPr>
            <a:lvl7pPr marL="2971800" indent="-228600" algn="r" eaLnBrk="0" fontAlgn="base" hangingPunct="0">
              <a:spcBef>
                <a:spcPct val="0"/>
              </a:spcBef>
              <a:spcAft>
                <a:spcPct val="0"/>
              </a:spcAft>
              <a:defRPr sz="1200">
                <a:solidFill>
                  <a:schemeClr val="tx1"/>
                </a:solidFill>
                <a:latin typeface="Century Gothic" charset="0"/>
                <a:ea typeface="ＭＳ Ｐゴシック" charset="0"/>
              </a:defRPr>
            </a:lvl7pPr>
            <a:lvl8pPr marL="3429000" indent="-228600" algn="r" eaLnBrk="0" fontAlgn="base" hangingPunct="0">
              <a:spcBef>
                <a:spcPct val="0"/>
              </a:spcBef>
              <a:spcAft>
                <a:spcPct val="0"/>
              </a:spcAft>
              <a:defRPr sz="1200">
                <a:solidFill>
                  <a:schemeClr val="tx1"/>
                </a:solidFill>
                <a:latin typeface="Century Gothic" charset="0"/>
                <a:ea typeface="ＭＳ Ｐゴシック" charset="0"/>
              </a:defRPr>
            </a:lvl8pPr>
            <a:lvl9pPr marL="3886200" indent="-228600" algn="r" eaLnBrk="0" fontAlgn="base" hangingPunct="0">
              <a:spcBef>
                <a:spcPct val="0"/>
              </a:spcBef>
              <a:spcAft>
                <a:spcPct val="0"/>
              </a:spcAft>
              <a:defRPr sz="1200">
                <a:solidFill>
                  <a:schemeClr val="tx1"/>
                </a:solidFill>
                <a:latin typeface="Century Gothic" charset="0"/>
                <a:ea typeface="ＭＳ Ｐゴシック" charset="0"/>
              </a:defRPr>
            </a:lvl9pPr>
          </a:lstStyle>
          <a:p>
            <a:pPr eaLnBrk="1" hangingPunct="1"/>
            <a:fld id="{B432C844-E0A3-C149-9B6D-A4E8E7A5CD94}" type="slidenum">
              <a:rPr lang="en-US" sz="1400">
                <a:solidFill>
                  <a:srgbClr val="FFFFFF"/>
                </a:solidFill>
              </a:rPr>
              <a:pPr eaLnBrk="1" hangingPunct="1"/>
              <a:t>20</a:t>
            </a:fld>
            <a:endParaRPr lang="en-US" sz="1400">
              <a:solidFill>
                <a:srgbClr val="FFFFFF"/>
              </a:solidFill>
            </a:endParaRPr>
          </a:p>
        </p:txBody>
      </p:sp>
      <p:grpSp>
        <p:nvGrpSpPr>
          <p:cNvPr id="21508" name="Group 6"/>
          <p:cNvGrpSpPr>
            <a:grpSpLocks/>
          </p:cNvGrpSpPr>
          <p:nvPr/>
        </p:nvGrpSpPr>
        <p:grpSpPr bwMode="auto">
          <a:xfrm>
            <a:off x="706438" y="1428750"/>
            <a:ext cx="6478587" cy="4732338"/>
            <a:chOff x="445" y="900"/>
            <a:chExt cx="4081" cy="2981"/>
          </a:xfrm>
        </p:grpSpPr>
        <p:pic>
          <p:nvPicPr>
            <p:cNvPr id="2150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 y="900"/>
              <a:ext cx="3606" cy="1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 y="2237"/>
              <a:ext cx="4081"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70889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65163" y="371475"/>
            <a:ext cx="7086600" cy="644525"/>
          </a:xfrm>
        </p:spPr>
        <p:txBody>
          <a:bodyPr/>
          <a:lstStyle/>
          <a:p>
            <a:pPr algn="ctr" fontAlgn="auto">
              <a:spcAft>
                <a:spcPts val="0"/>
              </a:spcAft>
              <a:defRPr/>
            </a:pPr>
            <a:r>
              <a:rPr lang="en-US" sz="3200">
                <a:ea typeface="+mj-ea"/>
                <a:cs typeface="+mj-cs"/>
              </a:rPr>
              <a:t>Recursive Entities</a:t>
            </a:r>
          </a:p>
        </p:txBody>
      </p:sp>
      <p:sp>
        <p:nvSpPr>
          <p:cNvPr id="22530" name="Rectangle 3"/>
          <p:cNvSpPr>
            <a:spLocks noGrp="1" noChangeArrowheads="1"/>
          </p:cNvSpPr>
          <p:nvPr>
            <p:ph idx="1"/>
          </p:nvPr>
        </p:nvSpPr>
        <p:spPr>
          <a:xfrm>
            <a:off x="465138" y="1023938"/>
            <a:ext cx="6072187" cy="492125"/>
          </a:xfrm>
        </p:spPr>
        <p:txBody>
          <a:bodyPr>
            <a:normAutofit fontScale="92500" lnSpcReduction="20000"/>
          </a:bodyPr>
          <a:lstStyle/>
          <a:p>
            <a:r>
              <a:rPr lang="en-US">
                <a:latin typeface="Arial" charset="0"/>
              </a:rPr>
              <a:t>Total Requirements Matrix</a:t>
            </a:r>
          </a:p>
        </p:txBody>
      </p:sp>
      <p:sp>
        <p:nvSpPr>
          <p:cNvPr id="2253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200">
                <a:solidFill>
                  <a:schemeClr val="tx1"/>
                </a:solidFill>
                <a:latin typeface="Century Gothic" charset="0"/>
                <a:ea typeface="ＭＳ Ｐゴシック" charset="0"/>
                <a:cs typeface="ＭＳ Ｐゴシック" charset="0"/>
              </a:defRPr>
            </a:lvl1pPr>
            <a:lvl2pPr marL="742950" indent="-285750" eaLnBrk="0" hangingPunct="0">
              <a:defRPr sz="1200">
                <a:solidFill>
                  <a:schemeClr val="tx1"/>
                </a:solidFill>
                <a:latin typeface="Century Gothic" charset="0"/>
                <a:ea typeface="ＭＳ Ｐゴシック" charset="0"/>
              </a:defRPr>
            </a:lvl2pPr>
            <a:lvl3pPr marL="1143000" indent="-228600" eaLnBrk="0" hangingPunct="0">
              <a:defRPr sz="1200">
                <a:solidFill>
                  <a:schemeClr val="tx1"/>
                </a:solidFill>
                <a:latin typeface="Century Gothic" charset="0"/>
                <a:ea typeface="ＭＳ Ｐゴシック" charset="0"/>
              </a:defRPr>
            </a:lvl3pPr>
            <a:lvl4pPr marL="1600200" indent="-228600" eaLnBrk="0" hangingPunct="0">
              <a:defRPr sz="1200">
                <a:solidFill>
                  <a:schemeClr val="tx1"/>
                </a:solidFill>
                <a:latin typeface="Century Gothic" charset="0"/>
                <a:ea typeface="ＭＳ Ｐゴシック" charset="0"/>
              </a:defRPr>
            </a:lvl4pPr>
            <a:lvl5pPr marL="2057400" indent="-228600" eaLnBrk="0" hangingPunct="0">
              <a:defRPr sz="1200">
                <a:solidFill>
                  <a:schemeClr val="tx1"/>
                </a:solidFill>
                <a:latin typeface="Century Gothic" charset="0"/>
                <a:ea typeface="ＭＳ Ｐゴシック" charset="0"/>
              </a:defRPr>
            </a:lvl5pPr>
            <a:lvl6pPr marL="2514600" indent="-228600" algn="r" eaLnBrk="0" fontAlgn="base" hangingPunct="0">
              <a:spcBef>
                <a:spcPct val="0"/>
              </a:spcBef>
              <a:spcAft>
                <a:spcPct val="0"/>
              </a:spcAft>
              <a:defRPr sz="1200">
                <a:solidFill>
                  <a:schemeClr val="tx1"/>
                </a:solidFill>
                <a:latin typeface="Century Gothic" charset="0"/>
                <a:ea typeface="ＭＳ Ｐゴシック" charset="0"/>
              </a:defRPr>
            </a:lvl6pPr>
            <a:lvl7pPr marL="2971800" indent="-228600" algn="r" eaLnBrk="0" fontAlgn="base" hangingPunct="0">
              <a:spcBef>
                <a:spcPct val="0"/>
              </a:spcBef>
              <a:spcAft>
                <a:spcPct val="0"/>
              </a:spcAft>
              <a:defRPr sz="1200">
                <a:solidFill>
                  <a:schemeClr val="tx1"/>
                </a:solidFill>
                <a:latin typeface="Century Gothic" charset="0"/>
                <a:ea typeface="ＭＳ Ｐゴシック" charset="0"/>
              </a:defRPr>
            </a:lvl7pPr>
            <a:lvl8pPr marL="3429000" indent="-228600" algn="r" eaLnBrk="0" fontAlgn="base" hangingPunct="0">
              <a:spcBef>
                <a:spcPct val="0"/>
              </a:spcBef>
              <a:spcAft>
                <a:spcPct val="0"/>
              </a:spcAft>
              <a:defRPr sz="1200">
                <a:solidFill>
                  <a:schemeClr val="tx1"/>
                </a:solidFill>
                <a:latin typeface="Century Gothic" charset="0"/>
                <a:ea typeface="ＭＳ Ｐゴシック" charset="0"/>
              </a:defRPr>
            </a:lvl8pPr>
            <a:lvl9pPr marL="3886200" indent="-228600" algn="r" eaLnBrk="0" fontAlgn="base" hangingPunct="0">
              <a:spcBef>
                <a:spcPct val="0"/>
              </a:spcBef>
              <a:spcAft>
                <a:spcPct val="0"/>
              </a:spcAft>
              <a:defRPr sz="1200">
                <a:solidFill>
                  <a:schemeClr val="tx1"/>
                </a:solidFill>
                <a:latin typeface="Century Gothic" charset="0"/>
                <a:ea typeface="ＭＳ Ｐゴシック" charset="0"/>
              </a:defRPr>
            </a:lvl9pPr>
          </a:lstStyle>
          <a:p>
            <a:pPr eaLnBrk="1" hangingPunct="1"/>
            <a:fld id="{3054E3D1-F653-D247-B837-19DFED9E8B89}" type="slidenum">
              <a:rPr lang="en-US" sz="1400">
                <a:solidFill>
                  <a:srgbClr val="FFFFFF"/>
                </a:solidFill>
              </a:rPr>
              <a:pPr eaLnBrk="1" hangingPunct="1"/>
              <a:t>21</a:t>
            </a:fld>
            <a:endParaRPr lang="en-US" sz="1400">
              <a:solidFill>
                <a:srgbClr val="FFFFFF"/>
              </a:solidFill>
            </a:endParaRPr>
          </a:p>
        </p:txBody>
      </p:sp>
      <p:grpSp>
        <p:nvGrpSpPr>
          <p:cNvPr id="22532" name="Group 8"/>
          <p:cNvGrpSpPr>
            <a:grpSpLocks/>
          </p:cNvGrpSpPr>
          <p:nvPr/>
        </p:nvGrpSpPr>
        <p:grpSpPr bwMode="auto">
          <a:xfrm>
            <a:off x="196850" y="1255713"/>
            <a:ext cx="8796338" cy="5172075"/>
            <a:chOff x="124" y="791"/>
            <a:chExt cx="5541" cy="3258"/>
          </a:xfrm>
        </p:grpSpPr>
        <p:pic>
          <p:nvPicPr>
            <p:cNvPr id="2253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 y="908"/>
              <a:ext cx="3618" cy="1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8" y="2456"/>
              <a:ext cx="1812" cy="1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5" y="791"/>
              <a:ext cx="1920" cy="3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3" name="Text Box 7"/>
            <p:cNvSpPr txBox="1">
              <a:spLocks noChangeArrowheads="1"/>
            </p:cNvSpPr>
            <p:nvPr/>
          </p:nvSpPr>
          <p:spPr bwMode="auto">
            <a:xfrm>
              <a:off x="195" y="2561"/>
              <a:ext cx="1523" cy="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defRPr/>
              </a:pPr>
              <a:r>
                <a:rPr lang="en-US" sz="1400" b="1">
                  <a:latin typeface="Times New Roman" charset="0"/>
                  <a:cs typeface="+mn-cs"/>
                </a:rPr>
                <a:t>Eliminates the need for coding an algorithm to make recursive calls on table structure based on simple requirements matrix.</a:t>
              </a:r>
            </a:p>
          </p:txBody>
        </p:sp>
      </p:grpSp>
    </p:spTree>
    <p:extLst>
      <p:ext uri="{BB962C8B-B14F-4D97-AF65-F5344CB8AC3E}">
        <p14:creationId xmlns:p14="http://schemas.microsoft.com/office/powerpoint/2010/main" val="415323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fontAlgn="auto">
              <a:spcAft>
                <a:spcPts val="0"/>
              </a:spcAft>
              <a:defRPr/>
            </a:pPr>
            <a:r>
              <a:rPr lang="en-US" sz="3200">
                <a:ea typeface="+mj-ea"/>
                <a:cs typeface="+mj-cs"/>
              </a:rPr>
              <a:t>Superclass &amp; Subclass Entity Types</a:t>
            </a:r>
          </a:p>
        </p:txBody>
      </p:sp>
      <p:sp>
        <p:nvSpPr>
          <p:cNvPr id="23554" name="Rectangle 3"/>
          <p:cNvSpPr>
            <a:spLocks noGrp="1" noChangeArrowheads="1"/>
          </p:cNvSpPr>
          <p:nvPr>
            <p:ph idx="1"/>
          </p:nvPr>
        </p:nvSpPr>
        <p:spPr>
          <a:xfrm>
            <a:off x="457200" y="1600200"/>
            <a:ext cx="7924800" cy="4525963"/>
          </a:xfrm>
        </p:spPr>
        <p:txBody>
          <a:bodyPr>
            <a:normAutofit lnSpcReduction="10000"/>
          </a:bodyPr>
          <a:lstStyle/>
          <a:p>
            <a:r>
              <a:rPr lang="en-US" b="1" dirty="0">
                <a:latin typeface="Arial" charset="0"/>
              </a:rPr>
              <a:t>Superclas</a:t>
            </a:r>
            <a:r>
              <a:rPr lang="en-US" dirty="0">
                <a:latin typeface="Arial" charset="0"/>
              </a:rPr>
              <a:t>s: an entity type that represents a set of similar people, places, or things that have some common attributes but represent distinct subclasses.</a:t>
            </a:r>
          </a:p>
          <a:p>
            <a:r>
              <a:rPr lang="en-US" b="1" dirty="0">
                <a:latin typeface="Arial" charset="0"/>
              </a:rPr>
              <a:t>Subclass: </a:t>
            </a:r>
            <a:r>
              <a:rPr lang="en-US" dirty="0">
                <a:latin typeface="Arial" charset="0"/>
              </a:rPr>
              <a:t>an entity type that is a member of a superclass but has distinct attributes that are not common with all other members of the superclass.</a:t>
            </a:r>
          </a:p>
        </p:txBody>
      </p:sp>
      <p:sp>
        <p:nvSpPr>
          <p:cNvPr id="2355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200">
                <a:solidFill>
                  <a:schemeClr val="tx1"/>
                </a:solidFill>
                <a:latin typeface="Century Gothic" charset="0"/>
                <a:ea typeface="ＭＳ Ｐゴシック" charset="0"/>
                <a:cs typeface="ＭＳ Ｐゴシック" charset="0"/>
              </a:defRPr>
            </a:lvl1pPr>
            <a:lvl2pPr marL="742950" indent="-285750" eaLnBrk="0" hangingPunct="0">
              <a:defRPr sz="1200">
                <a:solidFill>
                  <a:schemeClr val="tx1"/>
                </a:solidFill>
                <a:latin typeface="Century Gothic" charset="0"/>
                <a:ea typeface="ＭＳ Ｐゴシック" charset="0"/>
              </a:defRPr>
            </a:lvl2pPr>
            <a:lvl3pPr marL="1143000" indent="-228600" eaLnBrk="0" hangingPunct="0">
              <a:defRPr sz="1200">
                <a:solidFill>
                  <a:schemeClr val="tx1"/>
                </a:solidFill>
                <a:latin typeface="Century Gothic" charset="0"/>
                <a:ea typeface="ＭＳ Ｐゴシック" charset="0"/>
              </a:defRPr>
            </a:lvl3pPr>
            <a:lvl4pPr marL="1600200" indent="-228600" eaLnBrk="0" hangingPunct="0">
              <a:defRPr sz="1200">
                <a:solidFill>
                  <a:schemeClr val="tx1"/>
                </a:solidFill>
                <a:latin typeface="Century Gothic" charset="0"/>
                <a:ea typeface="ＭＳ Ｐゴシック" charset="0"/>
              </a:defRPr>
            </a:lvl4pPr>
            <a:lvl5pPr marL="2057400" indent="-228600" eaLnBrk="0" hangingPunct="0">
              <a:defRPr sz="1200">
                <a:solidFill>
                  <a:schemeClr val="tx1"/>
                </a:solidFill>
                <a:latin typeface="Century Gothic" charset="0"/>
                <a:ea typeface="ＭＳ Ｐゴシック" charset="0"/>
              </a:defRPr>
            </a:lvl5pPr>
            <a:lvl6pPr marL="2514600" indent="-228600" algn="r" eaLnBrk="0" fontAlgn="base" hangingPunct="0">
              <a:spcBef>
                <a:spcPct val="0"/>
              </a:spcBef>
              <a:spcAft>
                <a:spcPct val="0"/>
              </a:spcAft>
              <a:defRPr sz="1200">
                <a:solidFill>
                  <a:schemeClr val="tx1"/>
                </a:solidFill>
                <a:latin typeface="Century Gothic" charset="0"/>
                <a:ea typeface="ＭＳ Ｐゴシック" charset="0"/>
              </a:defRPr>
            </a:lvl6pPr>
            <a:lvl7pPr marL="2971800" indent="-228600" algn="r" eaLnBrk="0" fontAlgn="base" hangingPunct="0">
              <a:spcBef>
                <a:spcPct val="0"/>
              </a:spcBef>
              <a:spcAft>
                <a:spcPct val="0"/>
              </a:spcAft>
              <a:defRPr sz="1200">
                <a:solidFill>
                  <a:schemeClr val="tx1"/>
                </a:solidFill>
                <a:latin typeface="Century Gothic" charset="0"/>
                <a:ea typeface="ＭＳ Ｐゴシック" charset="0"/>
              </a:defRPr>
            </a:lvl7pPr>
            <a:lvl8pPr marL="3429000" indent="-228600" algn="r" eaLnBrk="0" fontAlgn="base" hangingPunct="0">
              <a:spcBef>
                <a:spcPct val="0"/>
              </a:spcBef>
              <a:spcAft>
                <a:spcPct val="0"/>
              </a:spcAft>
              <a:defRPr sz="1200">
                <a:solidFill>
                  <a:schemeClr val="tx1"/>
                </a:solidFill>
                <a:latin typeface="Century Gothic" charset="0"/>
                <a:ea typeface="ＭＳ Ｐゴシック" charset="0"/>
              </a:defRPr>
            </a:lvl8pPr>
            <a:lvl9pPr marL="3886200" indent="-228600" algn="r" eaLnBrk="0" fontAlgn="base" hangingPunct="0">
              <a:spcBef>
                <a:spcPct val="0"/>
              </a:spcBef>
              <a:spcAft>
                <a:spcPct val="0"/>
              </a:spcAft>
              <a:defRPr sz="1200">
                <a:solidFill>
                  <a:schemeClr val="tx1"/>
                </a:solidFill>
                <a:latin typeface="Century Gothic" charset="0"/>
                <a:ea typeface="ＭＳ Ｐゴシック" charset="0"/>
              </a:defRPr>
            </a:lvl9pPr>
          </a:lstStyle>
          <a:p>
            <a:pPr eaLnBrk="1" hangingPunct="1"/>
            <a:fld id="{E472CB81-C848-3340-8DED-0A58C9FABCA0}" type="slidenum">
              <a:rPr lang="en-US" sz="1400">
                <a:solidFill>
                  <a:srgbClr val="FFFFFF"/>
                </a:solidFill>
              </a:rPr>
              <a:pPr eaLnBrk="1" hangingPunct="1"/>
              <a:t>22</a:t>
            </a:fld>
            <a:endParaRPr lang="en-US" sz="1400">
              <a:solidFill>
                <a:srgbClr val="FFFFFF"/>
              </a:solidFill>
            </a:endParaRPr>
          </a:p>
        </p:txBody>
      </p:sp>
    </p:spTree>
    <p:extLst>
      <p:ext uri="{BB962C8B-B14F-4D97-AF65-F5344CB8AC3E}">
        <p14:creationId xmlns:p14="http://schemas.microsoft.com/office/powerpoint/2010/main" val="27171589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4" name="Rectangle 4"/>
          <p:cNvSpPr>
            <a:spLocks noGrp="1" noChangeArrowheads="1"/>
          </p:cNvSpPr>
          <p:nvPr>
            <p:ph type="title"/>
          </p:nvPr>
        </p:nvSpPr>
        <p:spPr>
          <a:xfrm>
            <a:off x="533400" y="381000"/>
            <a:ext cx="7832725" cy="731838"/>
          </a:xfrm>
        </p:spPr>
        <p:txBody>
          <a:bodyPr/>
          <a:lstStyle/>
          <a:p>
            <a:pPr fontAlgn="auto">
              <a:spcAft>
                <a:spcPts val="0"/>
              </a:spcAft>
              <a:defRPr/>
            </a:pPr>
            <a:r>
              <a:rPr lang="en-US" sz="2800">
                <a:ea typeface="+mj-ea"/>
                <a:cs typeface="+mj-cs"/>
              </a:rPr>
              <a:t>Superclass &amp; Subclass Entity Types: Examples</a:t>
            </a:r>
          </a:p>
        </p:txBody>
      </p:sp>
      <p:sp>
        <p:nvSpPr>
          <p:cNvPr id="2457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200">
                <a:solidFill>
                  <a:schemeClr val="tx1"/>
                </a:solidFill>
                <a:latin typeface="Century Gothic" charset="0"/>
                <a:ea typeface="ＭＳ Ｐゴシック" charset="0"/>
                <a:cs typeface="ＭＳ Ｐゴシック" charset="0"/>
              </a:defRPr>
            </a:lvl1pPr>
            <a:lvl2pPr marL="742950" indent="-285750" eaLnBrk="0" hangingPunct="0">
              <a:defRPr sz="1200">
                <a:solidFill>
                  <a:schemeClr val="tx1"/>
                </a:solidFill>
                <a:latin typeface="Century Gothic" charset="0"/>
                <a:ea typeface="ＭＳ Ｐゴシック" charset="0"/>
              </a:defRPr>
            </a:lvl2pPr>
            <a:lvl3pPr marL="1143000" indent="-228600" eaLnBrk="0" hangingPunct="0">
              <a:defRPr sz="1200">
                <a:solidFill>
                  <a:schemeClr val="tx1"/>
                </a:solidFill>
                <a:latin typeface="Century Gothic" charset="0"/>
                <a:ea typeface="ＭＳ Ｐゴシック" charset="0"/>
              </a:defRPr>
            </a:lvl3pPr>
            <a:lvl4pPr marL="1600200" indent="-228600" eaLnBrk="0" hangingPunct="0">
              <a:defRPr sz="1200">
                <a:solidFill>
                  <a:schemeClr val="tx1"/>
                </a:solidFill>
                <a:latin typeface="Century Gothic" charset="0"/>
                <a:ea typeface="ＭＳ Ｐゴシック" charset="0"/>
              </a:defRPr>
            </a:lvl4pPr>
            <a:lvl5pPr marL="2057400" indent="-228600" eaLnBrk="0" hangingPunct="0">
              <a:defRPr sz="1200">
                <a:solidFill>
                  <a:schemeClr val="tx1"/>
                </a:solidFill>
                <a:latin typeface="Century Gothic" charset="0"/>
                <a:ea typeface="ＭＳ Ｐゴシック" charset="0"/>
              </a:defRPr>
            </a:lvl5pPr>
            <a:lvl6pPr marL="2514600" indent="-228600" algn="r" eaLnBrk="0" fontAlgn="base" hangingPunct="0">
              <a:spcBef>
                <a:spcPct val="0"/>
              </a:spcBef>
              <a:spcAft>
                <a:spcPct val="0"/>
              </a:spcAft>
              <a:defRPr sz="1200">
                <a:solidFill>
                  <a:schemeClr val="tx1"/>
                </a:solidFill>
                <a:latin typeface="Century Gothic" charset="0"/>
                <a:ea typeface="ＭＳ Ｐゴシック" charset="0"/>
              </a:defRPr>
            </a:lvl6pPr>
            <a:lvl7pPr marL="2971800" indent="-228600" algn="r" eaLnBrk="0" fontAlgn="base" hangingPunct="0">
              <a:spcBef>
                <a:spcPct val="0"/>
              </a:spcBef>
              <a:spcAft>
                <a:spcPct val="0"/>
              </a:spcAft>
              <a:defRPr sz="1200">
                <a:solidFill>
                  <a:schemeClr val="tx1"/>
                </a:solidFill>
                <a:latin typeface="Century Gothic" charset="0"/>
                <a:ea typeface="ＭＳ Ｐゴシック" charset="0"/>
              </a:defRPr>
            </a:lvl7pPr>
            <a:lvl8pPr marL="3429000" indent="-228600" algn="r" eaLnBrk="0" fontAlgn="base" hangingPunct="0">
              <a:spcBef>
                <a:spcPct val="0"/>
              </a:spcBef>
              <a:spcAft>
                <a:spcPct val="0"/>
              </a:spcAft>
              <a:defRPr sz="1200">
                <a:solidFill>
                  <a:schemeClr val="tx1"/>
                </a:solidFill>
                <a:latin typeface="Century Gothic" charset="0"/>
                <a:ea typeface="ＭＳ Ｐゴシック" charset="0"/>
              </a:defRPr>
            </a:lvl8pPr>
            <a:lvl9pPr marL="3886200" indent="-228600" algn="r" eaLnBrk="0" fontAlgn="base" hangingPunct="0">
              <a:spcBef>
                <a:spcPct val="0"/>
              </a:spcBef>
              <a:spcAft>
                <a:spcPct val="0"/>
              </a:spcAft>
              <a:defRPr sz="1200">
                <a:solidFill>
                  <a:schemeClr val="tx1"/>
                </a:solidFill>
                <a:latin typeface="Century Gothic" charset="0"/>
                <a:ea typeface="ＭＳ Ｐゴシック" charset="0"/>
              </a:defRPr>
            </a:lvl9pPr>
          </a:lstStyle>
          <a:p>
            <a:pPr eaLnBrk="1" hangingPunct="1"/>
            <a:fld id="{EF050FCE-6DB4-A040-88C5-F41BC1700B60}" type="slidenum">
              <a:rPr lang="en-US" sz="1400">
                <a:solidFill>
                  <a:srgbClr val="FFFFFF"/>
                </a:solidFill>
              </a:rPr>
              <a:pPr eaLnBrk="1" hangingPunct="1"/>
              <a:t>23</a:t>
            </a:fld>
            <a:endParaRPr lang="en-US" sz="1400">
              <a:solidFill>
                <a:srgbClr val="FFFFFF"/>
              </a:solidFill>
            </a:endParaRPr>
          </a:p>
        </p:txBody>
      </p:sp>
      <p:pic>
        <p:nvPicPr>
          <p:cNvPr id="24579" name="Picture 5" descr="Fig3_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066800"/>
            <a:ext cx="6629400"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6553200" y="2743200"/>
            <a:ext cx="1634808" cy="646331"/>
          </a:xfrm>
          <a:prstGeom prst="rect">
            <a:avLst/>
          </a:prstGeom>
          <a:noFill/>
        </p:spPr>
        <p:txBody>
          <a:bodyPr wrap="none" rtlCol="0">
            <a:spAutoFit/>
          </a:bodyPr>
          <a:lstStyle/>
          <a:p>
            <a:pPr algn="l"/>
            <a:r>
              <a:rPr lang="en-US" b="1" dirty="0"/>
              <a:t>o</a:t>
            </a:r>
            <a:r>
              <a:rPr lang="en-US" dirty="0" smtClean="0"/>
              <a:t>: overlapping</a:t>
            </a:r>
          </a:p>
          <a:p>
            <a:pPr algn="l"/>
            <a:r>
              <a:rPr lang="en-US" b="1" dirty="0" smtClean="0"/>
              <a:t>d</a:t>
            </a:r>
            <a:r>
              <a:rPr lang="en-US" dirty="0" smtClean="0"/>
              <a:t>: distinct</a:t>
            </a:r>
            <a:endParaRPr lang="en-US" dirty="0"/>
          </a:p>
        </p:txBody>
      </p:sp>
    </p:spTree>
    <p:extLst>
      <p:ext uri="{BB962C8B-B14F-4D97-AF65-F5344CB8AC3E}">
        <p14:creationId xmlns:p14="http://schemas.microsoft.com/office/powerpoint/2010/main" val="21622633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066800" y="381000"/>
            <a:ext cx="7086600" cy="731838"/>
          </a:xfrm>
        </p:spPr>
        <p:txBody>
          <a:bodyPr/>
          <a:lstStyle/>
          <a:p>
            <a:pPr fontAlgn="auto">
              <a:spcAft>
                <a:spcPts val="0"/>
              </a:spcAft>
              <a:defRPr/>
            </a:pPr>
            <a:r>
              <a:rPr lang="en-US" sz="3200">
                <a:ea typeface="+mj-ea"/>
                <a:cs typeface="+mj-cs"/>
              </a:rPr>
              <a:t>Case Study in E-R Diagramming</a:t>
            </a:r>
          </a:p>
        </p:txBody>
      </p:sp>
      <p:sp>
        <p:nvSpPr>
          <p:cNvPr id="25602" name="Rectangle 3"/>
          <p:cNvSpPr>
            <a:spLocks noGrp="1" noChangeArrowheads="1"/>
          </p:cNvSpPr>
          <p:nvPr>
            <p:ph idx="1"/>
          </p:nvPr>
        </p:nvSpPr>
        <p:spPr>
          <a:xfrm>
            <a:off x="533400" y="1066800"/>
            <a:ext cx="7831138" cy="5410200"/>
          </a:xfrm>
        </p:spPr>
        <p:txBody>
          <a:bodyPr/>
          <a:lstStyle/>
          <a:p>
            <a:pPr>
              <a:lnSpc>
                <a:spcPct val="90000"/>
              </a:lnSpc>
            </a:pPr>
            <a:r>
              <a:rPr lang="en-US" sz="2800" dirty="0">
                <a:latin typeface="Arial" charset="0"/>
              </a:rPr>
              <a:t>In actual cases, the analyst must uncover the entities, attributes, and relationships of the enterprise.</a:t>
            </a:r>
          </a:p>
          <a:p>
            <a:pPr>
              <a:lnSpc>
                <a:spcPct val="90000"/>
              </a:lnSpc>
            </a:pPr>
            <a:r>
              <a:rPr lang="en-US" sz="2800" dirty="0" smtClean="0">
                <a:latin typeface="Arial" charset="0"/>
              </a:rPr>
              <a:t>It </a:t>
            </a:r>
            <a:r>
              <a:rPr lang="en-US" sz="2800" dirty="0">
                <a:latin typeface="Arial" charset="0"/>
              </a:rPr>
              <a:t>is important to uncover </a:t>
            </a:r>
            <a:r>
              <a:rPr lang="ja-JP" altLang="en-US" sz="2800" dirty="0">
                <a:latin typeface="Arial" charset="0"/>
              </a:rPr>
              <a:t>“</a:t>
            </a:r>
            <a:r>
              <a:rPr lang="en-US" altLang="ja-JP" sz="2800" dirty="0">
                <a:latin typeface="Arial" charset="0"/>
              </a:rPr>
              <a:t>business rules</a:t>
            </a:r>
            <a:r>
              <a:rPr lang="ja-JP" altLang="en-US" sz="2800" dirty="0">
                <a:latin typeface="Arial" charset="0"/>
              </a:rPr>
              <a:t>”</a:t>
            </a:r>
            <a:r>
              <a:rPr lang="en-US" altLang="ja-JP" sz="2800" dirty="0">
                <a:latin typeface="Arial" charset="0"/>
              </a:rPr>
              <a:t> that govern the way the enterprise functions and to embed these rules in the data model.</a:t>
            </a:r>
          </a:p>
          <a:p>
            <a:pPr>
              <a:lnSpc>
                <a:spcPct val="90000"/>
              </a:lnSpc>
            </a:pPr>
            <a:r>
              <a:rPr lang="en-US" sz="2800" dirty="0">
                <a:latin typeface="Arial" charset="0"/>
              </a:rPr>
              <a:t>In this case study we assume the business rule has been defined and illustrate its implementation in the data model.</a:t>
            </a:r>
          </a:p>
          <a:p>
            <a:pPr>
              <a:lnSpc>
                <a:spcPct val="90000"/>
              </a:lnSpc>
            </a:pPr>
            <a:endParaRPr lang="en-US" sz="2800" dirty="0">
              <a:latin typeface="Arial" charset="0"/>
            </a:endParaRPr>
          </a:p>
        </p:txBody>
      </p:sp>
      <p:sp>
        <p:nvSpPr>
          <p:cNvPr id="2560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200">
                <a:solidFill>
                  <a:schemeClr val="tx1"/>
                </a:solidFill>
                <a:latin typeface="Century Gothic" charset="0"/>
                <a:ea typeface="ＭＳ Ｐゴシック" charset="0"/>
                <a:cs typeface="ＭＳ Ｐゴシック" charset="0"/>
              </a:defRPr>
            </a:lvl1pPr>
            <a:lvl2pPr marL="742950" indent="-285750" eaLnBrk="0" hangingPunct="0">
              <a:defRPr sz="1200">
                <a:solidFill>
                  <a:schemeClr val="tx1"/>
                </a:solidFill>
                <a:latin typeface="Century Gothic" charset="0"/>
                <a:ea typeface="ＭＳ Ｐゴシック" charset="0"/>
              </a:defRPr>
            </a:lvl2pPr>
            <a:lvl3pPr marL="1143000" indent="-228600" eaLnBrk="0" hangingPunct="0">
              <a:defRPr sz="1200">
                <a:solidFill>
                  <a:schemeClr val="tx1"/>
                </a:solidFill>
                <a:latin typeface="Century Gothic" charset="0"/>
                <a:ea typeface="ＭＳ Ｐゴシック" charset="0"/>
              </a:defRPr>
            </a:lvl3pPr>
            <a:lvl4pPr marL="1600200" indent="-228600" eaLnBrk="0" hangingPunct="0">
              <a:defRPr sz="1200">
                <a:solidFill>
                  <a:schemeClr val="tx1"/>
                </a:solidFill>
                <a:latin typeface="Century Gothic" charset="0"/>
                <a:ea typeface="ＭＳ Ｐゴシック" charset="0"/>
              </a:defRPr>
            </a:lvl4pPr>
            <a:lvl5pPr marL="2057400" indent="-228600" eaLnBrk="0" hangingPunct="0">
              <a:defRPr sz="1200">
                <a:solidFill>
                  <a:schemeClr val="tx1"/>
                </a:solidFill>
                <a:latin typeface="Century Gothic" charset="0"/>
                <a:ea typeface="ＭＳ Ｐゴシック" charset="0"/>
              </a:defRPr>
            </a:lvl5pPr>
            <a:lvl6pPr marL="2514600" indent="-228600" algn="r" eaLnBrk="0" fontAlgn="base" hangingPunct="0">
              <a:spcBef>
                <a:spcPct val="0"/>
              </a:spcBef>
              <a:spcAft>
                <a:spcPct val="0"/>
              </a:spcAft>
              <a:defRPr sz="1200">
                <a:solidFill>
                  <a:schemeClr val="tx1"/>
                </a:solidFill>
                <a:latin typeface="Century Gothic" charset="0"/>
                <a:ea typeface="ＭＳ Ｐゴシック" charset="0"/>
              </a:defRPr>
            </a:lvl6pPr>
            <a:lvl7pPr marL="2971800" indent="-228600" algn="r" eaLnBrk="0" fontAlgn="base" hangingPunct="0">
              <a:spcBef>
                <a:spcPct val="0"/>
              </a:spcBef>
              <a:spcAft>
                <a:spcPct val="0"/>
              </a:spcAft>
              <a:defRPr sz="1200">
                <a:solidFill>
                  <a:schemeClr val="tx1"/>
                </a:solidFill>
                <a:latin typeface="Century Gothic" charset="0"/>
                <a:ea typeface="ＭＳ Ｐゴシック" charset="0"/>
              </a:defRPr>
            </a:lvl7pPr>
            <a:lvl8pPr marL="3429000" indent="-228600" algn="r" eaLnBrk="0" fontAlgn="base" hangingPunct="0">
              <a:spcBef>
                <a:spcPct val="0"/>
              </a:spcBef>
              <a:spcAft>
                <a:spcPct val="0"/>
              </a:spcAft>
              <a:defRPr sz="1200">
                <a:solidFill>
                  <a:schemeClr val="tx1"/>
                </a:solidFill>
                <a:latin typeface="Century Gothic" charset="0"/>
                <a:ea typeface="ＭＳ Ｐゴシック" charset="0"/>
              </a:defRPr>
            </a:lvl8pPr>
            <a:lvl9pPr marL="3886200" indent="-228600" algn="r" eaLnBrk="0" fontAlgn="base" hangingPunct="0">
              <a:spcBef>
                <a:spcPct val="0"/>
              </a:spcBef>
              <a:spcAft>
                <a:spcPct val="0"/>
              </a:spcAft>
              <a:defRPr sz="1200">
                <a:solidFill>
                  <a:schemeClr val="tx1"/>
                </a:solidFill>
                <a:latin typeface="Century Gothic" charset="0"/>
                <a:ea typeface="ＭＳ Ｐゴシック" charset="0"/>
              </a:defRPr>
            </a:lvl9pPr>
          </a:lstStyle>
          <a:p>
            <a:pPr eaLnBrk="1" hangingPunct="1"/>
            <a:fld id="{652BD05C-D1E1-5F4C-B574-F186AF7B38FD}" type="slidenum">
              <a:rPr lang="en-US" sz="1400">
                <a:solidFill>
                  <a:srgbClr val="FFFFFF"/>
                </a:solidFill>
              </a:rPr>
              <a:pPr eaLnBrk="1" hangingPunct="1"/>
              <a:t>24</a:t>
            </a:fld>
            <a:endParaRPr lang="en-US" sz="1400">
              <a:solidFill>
                <a:srgbClr val="FFFFFF"/>
              </a:solidFill>
            </a:endParaRPr>
          </a:p>
        </p:txBody>
      </p:sp>
    </p:spTree>
    <p:extLst>
      <p:ext uri="{BB962C8B-B14F-4D97-AF65-F5344CB8AC3E}">
        <p14:creationId xmlns:p14="http://schemas.microsoft.com/office/powerpoint/2010/main" val="4032260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title"/>
          </p:nvPr>
        </p:nvSpPr>
        <p:spPr>
          <a:xfrm>
            <a:off x="609600" y="381000"/>
            <a:ext cx="7543800" cy="731838"/>
          </a:xfrm>
        </p:spPr>
        <p:txBody>
          <a:bodyPr/>
          <a:lstStyle/>
          <a:p>
            <a:pPr fontAlgn="auto">
              <a:spcAft>
                <a:spcPts val="0"/>
              </a:spcAft>
              <a:defRPr/>
            </a:pPr>
            <a:r>
              <a:rPr lang="en-US" sz="2800">
                <a:ea typeface="+mj-ea"/>
                <a:cs typeface="+mj-cs"/>
              </a:rPr>
              <a:t>Case Study in E-R Diagramming: Example</a:t>
            </a:r>
          </a:p>
        </p:txBody>
      </p:sp>
      <p:sp>
        <p:nvSpPr>
          <p:cNvPr id="26626" name="Rectangle 3"/>
          <p:cNvSpPr>
            <a:spLocks noGrp="1" noChangeArrowheads="1"/>
          </p:cNvSpPr>
          <p:nvPr>
            <p:ph idx="1"/>
          </p:nvPr>
        </p:nvSpPr>
        <p:spPr>
          <a:xfrm>
            <a:off x="533400" y="1143000"/>
            <a:ext cx="6080125" cy="838200"/>
          </a:xfrm>
        </p:spPr>
        <p:txBody>
          <a:bodyPr>
            <a:normAutofit fontScale="92500" lnSpcReduction="20000"/>
          </a:bodyPr>
          <a:lstStyle/>
          <a:p>
            <a:r>
              <a:rPr lang="en-US" dirty="0">
                <a:latin typeface="Arial" charset="0"/>
              </a:rPr>
              <a:t>Managing inventoried materials in the enterprise</a:t>
            </a:r>
          </a:p>
        </p:txBody>
      </p:sp>
      <p:sp>
        <p:nvSpPr>
          <p:cNvPr id="2662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200">
                <a:solidFill>
                  <a:schemeClr val="tx1"/>
                </a:solidFill>
                <a:latin typeface="Century Gothic" charset="0"/>
                <a:ea typeface="ＭＳ Ｐゴシック" charset="0"/>
                <a:cs typeface="ＭＳ Ｐゴシック" charset="0"/>
              </a:defRPr>
            </a:lvl1pPr>
            <a:lvl2pPr marL="742950" indent="-285750" eaLnBrk="0" hangingPunct="0">
              <a:defRPr sz="1200">
                <a:solidFill>
                  <a:schemeClr val="tx1"/>
                </a:solidFill>
                <a:latin typeface="Century Gothic" charset="0"/>
                <a:ea typeface="ＭＳ Ｐゴシック" charset="0"/>
              </a:defRPr>
            </a:lvl2pPr>
            <a:lvl3pPr marL="1143000" indent="-228600" eaLnBrk="0" hangingPunct="0">
              <a:defRPr sz="1200">
                <a:solidFill>
                  <a:schemeClr val="tx1"/>
                </a:solidFill>
                <a:latin typeface="Century Gothic" charset="0"/>
                <a:ea typeface="ＭＳ Ｐゴシック" charset="0"/>
              </a:defRPr>
            </a:lvl3pPr>
            <a:lvl4pPr marL="1600200" indent="-228600" eaLnBrk="0" hangingPunct="0">
              <a:defRPr sz="1200">
                <a:solidFill>
                  <a:schemeClr val="tx1"/>
                </a:solidFill>
                <a:latin typeface="Century Gothic" charset="0"/>
                <a:ea typeface="ＭＳ Ｐゴシック" charset="0"/>
              </a:defRPr>
            </a:lvl4pPr>
            <a:lvl5pPr marL="2057400" indent="-228600" eaLnBrk="0" hangingPunct="0">
              <a:defRPr sz="1200">
                <a:solidFill>
                  <a:schemeClr val="tx1"/>
                </a:solidFill>
                <a:latin typeface="Century Gothic" charset="0"/>
                <a:ea typeface="ＭＳ Ｐゴシック" charset="0"/>
              </a:defRPr>
            </a:lvl5pPr>
            <a:lvl6pPr marL="2514600" indent="-228600" algn="r" eaLnBrk="0" fontAlgn="base" hangingPunct="0">
              <a:spcBef>
                <a:spcPct val="0"/>
              </a:spcBef>
              <a:spcAft>
                <a:spcPct val="0"/>
              </a:spcAft>
              <a:defRPr sz="1200">
                <a:solidFill>
                  <a:schemeClr val="tx1"/>
                </a:solidFill>
                <a:latin typeface="Century Gothic" charset="0"/>
                <a:ea typeface="ＭＳ Ｐゴシック" charset="0"/>
              </a:defRPr>
            </a:lvl6pPr>
            <a:lvl7pPr marL="2971800" indent="-228600" algn="r" eaLnBrk="0" fontAlgn="base" hangingPunct="0">
              <a:spcBef>
                <a:spcPct val="0"/>
              </a:spcBef>
              <a:spcAft>
                <a:spcPct val="0"/>
              </a:spcAft>
              <a:defRPr sz="1200">
                <a:solidFill>
                  <a:schemeClr val="tx1"/>
                </a:solidFill>
                <a:latin typeface="Century Gothic" charset="0"/>
                <a:ea typeface="ＭＳ Ｐゴシック" charset="0"/>
              </a:defRPr>
            </a:lvl7pPr>
            <a:lvl8pPr marL="3429000" indent="-228600" algn="r" eaLnBrk="0" fontAlgn="base" hangingPunct="0">
              <a:spcBef>
                <a:spcPct val="0"/>
              </a:spcBef>
              <a:spcAft>
                <a:spcPct val="0"/>
              </a:spcAft>
              <a:defRPr sz="1200">
                <a:solidFill>
                  <a:schemeClr val="tx1"/>
                </a:solidFill>
                <a:latin typeface="Century Gothic" charset="0"/>
                <a:ea typeface="ＭＳ Ｐゴシック" charset="0"/>
              </a:defRPr>
            </a:lvl8pPr>
            <a:lvl9pPr marL="3886200" indent="-228600" algn="r" eaLnBrk="0" fontAlgn="base" hangingPunct="0">
              <a:spcBef>
                <a:spcPct val="0"/>
              </a:spcBef>
              <a:spcAft>
                <a:spcPct val="0"/>
              </a:spcAft>
              <a:defRPr sz="1200">
                <a:solidFill>
                  <a:schemeClr val="tx1"/>
                </a:solidFill>
                <a:latin typeface="Century Gothic" charset="0"/>
                <a:ea typeface="ＭＳ Ｐゴシック" charset="0"/>
              </a:defRPr>
            </a:lvl9pPr>
          </a:lstStyle>
          <a:p>
            <a:pPr eaLnBrk="1" hangingPunct="1"/>
            <a:fld id="{BC202399-9E51-A44A-AAAD-B8612F07F41B}" type="slidenum">
              <a:rPr lang="en-US" sz="1400">
                <a:solidFill>
                  <a:srgbClr val="FFFFFF"/>
                </a:solidFill>
              </a:rPr>
              <a:pPr eaLnBrk="1" hangingPunct="1"/>
              <a:t>25</a:t>
            </a:fld>
            <a:endParaRPr lang="en-US" sz="1400">
              <a:solidFill>
                <a:srgbClr val="FFFFFF"/>
              </a:solidFill>
            </a:endParaRPr>
          </a:p>
        </p:txBody>
      </p:sp>
      <p:sp>
        <p:nvSpPr>
          <p:cNvPr id="27653" name="Rectangle 5"/>
          <p:cNvSpPr>
            <a:spLocks noChangeArrowheads="1"/>
          </p:cNvSpPr>
          <p:nvPr/>
        </p:nvSpPr>
        <p:spPr bwMode="auto">
          <a:xfrm>
            <a:off x="609600" y="2133600"/>
            <a:ext cx="7772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l">
              <a:spcBef>
                <a:spcPct val="20000"/>
              </a:spcBef>
              <a:defRPr/>
            </a:pPr>
            <a:r>
              <a:rPr lang="en-US" sz="2000" dirty="0">
                <a:solidFill>
                  <a:srgbClr val="FF0000"/>
                </a:solidFill>
                <a:latin typeface="Arial" charset="0"/>
                <a:cs typeface="+mn-cs"/>
              </a:rPr>
              <a:t>Business Rule #1: </a:t>
            </a:r>
            <a:r>
              <a:rPr lang="en-US" sz="2000" dirty="0">
                <a:latin typeface="Arial" charset="0"/>
                <a:cs typeface="+mn-cs"/>
              </a:rPr>
              <a:t>The department is responsible for the inventory of three material types: raw material, finished goods, and supplies.  Each material, identified by a material ID, belongs to one material type.  Each material type classifies many different materials.</a:t>
            </a:r>
          </a:p>
        </p:txBody>
      </p:sp>
      <p:pic>
        <p:nvPicPr>
          <p:cNvPr id="26629" name="Picture 6" descr="Fig3_18"/>
          <p:cNvPicPr>
            <a:picLocks noChangeAspect="1" noChangeArrowheads="1"/>
          </p:cNvPicPr>
          <p:nvPr/>
        </p:nvPicPr>
        <p:blipFill rotWithShape="1">
          <a:blip r:embed="rId2">
            <a:extLst>
              <a:ext uri="{28A0092B-C50C-407E-A947-70E740481C1C}">
                <a14:useLocalDpi xmlns:a14="http://schemas.microsoft.com/office/drawing/2010/main" val="0"/>
              </a:ext>
            </a:extLst>
          </a:blip>
          <a:srcRect l="5815" t="18112" r="8294" b="14014"/>
          <a:stretch/>
        </p:blipFill>
        <p:spPr bwMode="auto">
          <a:xfrm>
            <a:off x="1524000" y="4038600"/>
            <a:ext cx="6184962" cy="1219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Rectangle 7"/>
          <p:cNvSpPr>
            <a:spLocks noChangeArrowheads="1"/>
          </p:cNvSpPr>
          <p:nvPr/>
        </p:nvSpPr>
        <p:spPr bwMode="auto">
          <a:xfrm>
            <a:off x="762000" y="57150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l">
              <a:spcBef>
                <a:spcPct val="20000"/>
              </a:spcBef>
              <a:defRPr/>
            </a:pPr>
            <a:r>
              <a:rPr lang="en-US" sz="1800" b="1" dirty="0">
                <a:latin typeface="Arial" charset="0"/>
                <a:cs typeface="+mn-cs"/>
              </a:rPr>
              <a:t>Note: </a:t>
            </a:r>
            <a:r>
              <a:rPr lang="en-US" sz="1800" dirty="0" err="1">
                <a:latin typeface="Arial" charset="0"/>
                <a:cs typeface="+mn-cs"/>
              </a:rPr>
              <a:t>Material_Type</a:t>
            </a:r>
            <a:r>
              <a:rPr lang="en-US" sz="1800" dirty="0">
                <a:latin typeface="Arial" charset="0"/>
                <a:cs typeface="+mn-cs"/>
              </a:rPr>
              <a:t> and Material are </a:t>
            </a:r>
            <a:r>
              <a:rPr lang="ja-JP" altLang="en-US" sz="1800" dirty="0">
                <a:latin typeface="Arial"/>
                <a:cs typeface="+mn-cs"/>
              </a:rPr>
              <a:t>“</a:t>
            </a:r>
            <a:r>
              <a:rPr lang="en-US" sz="1800" dirty="0">
                <a:latin typeface="Arial" charset="0"/>
                <a:cs typeface="+mn-cs"/>
              </a:rPr>
              <a:t>concepts</a:t>
            </a:r>
            <a:r>
              <a:rPr lang="ja-JP" altLang="en-US" sz="1800" dirty="0">
                <a:latin typeface="Arial"/>
                <a:cs typeface="+mn-cs"/>
              </a:rPr>
              <a:t>”</a:t>
            </a:r>
            <a:r>
              <a:rPr lang="en-US" sz="1800" dirty="0">
                <a:latin typeface="Arial" charset="0"/>
                <a:cs typeface="+mn-cs"/>
              </a:rPr>
              <a:t>, not tangible things.</a:t>
            </a:r>
          </a:p>
        </p:txBody>
      </p:sp>
    </p:spTree>
    <p:extLst>
      <p:ext uri="{BB962C8B-B14F-4D97-AF65-F5344CB8AC3E}">
        <p14:creationId xmlns:p14="http://schemas.microsoft.com/office/powerpoint/2010/main" val="2219207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Grp="1" noChangeArrowheads="1"/>
          </p:cNvSpPr>
          <p:nvPr>
            <p:ph type="title"/>
          </p:nvPr>
        </p:nvSpPr>
        <p:spPr>
          <a:xfrm>
            <a:off x="457200" y="381000"/>
            <a:ext cx="8153400" cy="731838"/>
          </a:xfrm>
        </p:spPr>
        <p:txBody>
          <a:bodyPr/>
          <a:lstStyle/>
          <a:p>
            <a:pPr fontAlgn="auto">
              <a:spcAft>
                <a:spcPts val="0"/>
              </a:spcAft>
              <a:defRPr/>
            </a:pPr>
            <a:r>
              <a:rPr lang="en-US" sz="3200">
                <a:ea typeface="+mj-ea"/>
                <a:cs typeface="+mj-cs"/>
              </a:rPr>
              <a:t>Case Study in E-R Diagramming: Example</a:t>
            </a:r>
          </a:p>
        </p:txBody>
      </p:sp>
      <p:sp>
        <p:nvSpPr>
          <p:cNvPr id="27650" name="Rectangle 3"/>
          <p:cNvSpPr>
            <a:spLocks noGrp="1" noChangeArrowheads="1"/>
          </p:cNvSpPr>
          <p:nvPr>
            <p:ph idx="1"/>
          </p:nvPr>
        </p:nvSpPr>
        <p:spPr>
          <a:xfrm>
            <a:off x="609600" y="1219200"/>
            <a:ext cx="7772400" cy="1447800"/>
          </a:xfrm>
        </p:spPr>
        <p:txBody>
          <a:bodyPr/>
          <a:lstStyle/>
          <a:p>
            <a:pPr>
              <a:buFontTx/>
              <a:buNone/>
            </a:pPr>
            <a:r>
              <a:rPr lang="en-US" sz="2000" dirty="0">
                <a:solidFill>
                  <a:srgbClr val="FF0000"/>
                </a:solidFill>
                <a:latin typeface="Arial" charset="0"/>
              </a:rPr>
              <a:t>Business Rule #2</a:t>
            </a:r>
            <a:r>
              <a:rPr lang="en-US" sz="2000" dirty="0">
                <a:latin typeface="Arial" charset="0"/>
              </a:rPr>
              <a:t>: When a raw material or supply is ordered, it is done using a purchase order, where it appears on the purchase order detail.  Purchase orders are also used to order capital equipment and services.</a:t>
            </a:r>
          </a:p>
        </p:txBody>
      </p:sp>
      <p:sp>
        <p:nvSpPr>
          <p:cNvPr id="2765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200">
                <a:solidFill>
                  <a:schemeClr val="tx1"/>
                </a:solidFill>
                <a:latin typeface="Century Gothic" charset="0"/>
                <a:ea typeface="ＭＳ Ｐゴシック" charset="0"/>
                <a:cs typeface="ＭＳ Ｐゴシック" charset="0"/>
              </a:defRPr>
            </a:lvl1pPr>
            <a:lvl2pPr marL="742950" indent="-285750" eaLnBrk="0" hangingPunct="0">
              <a:defRPr sz="1200">
                <a:solidFill>
                  <a:schemeClr val="tx1"/>
                </a:solidFill>
                <a:latin typeface="Century Gothic" charset="0"/>
                <a:ea typeface="ＭＳ Ｐゴシック" charset="0"/>
              </a:defRPr>
            </a:lvl2pPr>
            <a:lvl3pPr marL="1143000" indent="-228600" eaLnBrk="0" hangingPunct="0">
              <a:defRPr sz="1200">
                <a:solidFill>
                  <a:schemeClr val="tx1"/>
                </a:solidFill>
                <a:latin typeface="Century Gothic" charset="0"/>
                <a:ea typeface="ＭＳ Ｐゴシック" charset="0"/>
              </a:defRPr>
            </a:lvl3pPr>
            <a:lvl4pPr marL="1600200" indent="-228600" eaLnBrk="0" hangingPunct="0">
              <a:defRPr sz="1200">
                <a:solidFill>
                  <a:schemeClr val="tx1"/>
                </a:solidFill>
                <a:latin typeface="Century Gothic" charset="0"/>
                <a:ea typeface="ＭＳ Ｐゴシック" charset="0"/>
              </a:defRPr>
            </a:lvl4pPr>
            <a:lvl5pPr marL="2057400" indent="-228600" eaLnBrk="0" hangingPunct="0">
              <a:defRPr sz="1200">
                <a:solidFill>
                  <a:schemeClr val="tx1"/>
                </a:solidFill>
                <a:latin typeface="Century Gothic" charset="0"/>
                <a:ea typeface="ＭＳ Ｐゴシック" charset="0"/>
              </a:defRPr>
            </a:lvl5pPr>
            <a:lvl6pPr marL="2514600" indent="-228600" algn="r" eaLnBrk="0" fontAlgn="base" hangingPunct="0">
              <a:spcBef>
                <a:spcPct val="0"/>
              </a:spcBef>
              <a:spcAft>
                <a:spcPct val="0"/>
              </a:spcAft>
              <a:defRPr sz="1200">
                <a:solidFill>
                  <a:schemeClr val="tx1"/>
                </a:solidFill>
                <a:latin typeface="Century Gothic" charset="0"/>
                <a:ea typeface="ＭＳ Ｐゴシック" charset="0"/>
              </a:defRPr>
            </a:lvl6pPr>
            <a:lvl7pPr marL="2971800" indent="-228600" algn="r" eaLnBrk="0" fontAlgn="base" hangingPunct="0">
              <a:spcBef>
                <a:spcPct val="0"/>
              </a:spcBef>
              <a:spcAft>
                <a:spcPct val="0"/>
              </a:spcAft>
              <a:defRPr sz="1200">
                <a:solidFill>
                  <a:schemeClr val="tx1"/>
                </a:solidFill>
                <a:latin typeface="Century Gothic" charset="0"/>
                <a:ea typeface="ＭＳ Ｐゴシック" charset="0"/>
              </a:defRPr>
            </a:lvl7pPr>
            <a:lvl8pPr marL="3429000" indent="-228600" algn="r" eaLnBrk="0" fontAlgn="base" hangingPunct="0">
              <a:spcBef>
                <a:spcPct val="0"/>
              </a:spcBef>
              <a:spcAft>
                <a:spcPct val="0"/>
              </a:spcAft>
              <a:defRPr sz="1200">
                <a:solidFill>
                  <a:schemeClr val="tx1"/>
                </a:solidFill>
                <a:latin typeface="Century Gothic" charset="0"/>
                <a:ea typeface="ＭＳ Ｐゴシック" charset="0"/>
              </a:defRPr>
            </a:lvl8pPr>
            <a:lvl9pPr marL="3886200" indent="-228600" algn="r" eaLnBrk="0" fontAlgn="base" hangingPunct="0">
              <a:spcBef>
                <a:spcPct val="0"/>
              </a:spcBef>
              <a:spcAft>
                <a:spcPct val="0"/>
              </a:spcAft>
              <a:defRPr sz="1200">
                <a:solidFill>
                  <a:schemeClr val="tx1"/>
                </a:solidFill>
                <a:latin typeface="Century Gothic" charset="0"/>
                <a:ea typeface="ＭＳ Ｐゴシック" charset="0"/>
              </a:defRPr>
            </a:lvl9pPr>
          </a:lstStyle>
          <a:p>
            <a:pPr eaLnBrk="1" hangingPunct="1"/>
            <a:fld id="{65E90132-46AE-9E4C-AD66-1E6EB846D8F1}" type="slidenum">
              <a:rPr lang="en-US" sz="1400">
                <a:solidFill>
                  <a:srgbClr val="FFFFFF"/>
                </a:solidFill>
              </a:rPr>
              <a:pPr eaLnBrk="1" hangingPunct="1"/>
              <a:t>26</a:t>
            </a:fld>
            <a:endParaRPr lang="en-US" sz="1400">
              <a:solidFill>
                <a:srgbClr val="FFFFFF"/>
              </a:solidFill>
            </a:endParaRPr>
          </a:p>
        </p:txBody>
      </p:sp>
      <p:pic>
        <p:nvPicPr>
          <p:cNvPr id="27652" name="Picture 5" descr="Fig3_19"/>
          <p:cNvPicPr>
            <a:picLocks noChangeAspect="1" noChangeArrowheads="1"/>
          </p:cNvPicPr>
          <p:nvPr/>
        </p:nvPicPr>
        <p:blipFill rotWithShape="1">
          <a:blip r:embed="rId2">
            <a:extLst>
              <a:ext uri="{28A0092B-C50C-407E-A947-70E740481C1C}">
                <a14:useLocalDpi xmlns:a14="http://schemas.microsoft.com/office/drawing/2010/main" val="0"/>
              </a:ext>
            </a:extLst>
          </a:blip>
          <a:srcRect l="8457" t="4885" r="8984" b="9500"/>
          <a:stretch/>
        </p:blipFill>
        <p:spPr bwMode="auto">
          <a:xfrm>
            <a:off x="1752600" y="2667000"/>
            <a:ext cx="58081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287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a:xfrm>
            <a:off x="457200" y="381000"/>
            <a:ext cx="8153400" cy="731838"/>
          </a:xfrm>
        </p:spPr>
        <p:txBody>
          <a:bodyPr/>
          <a:lstStyle/>
          <a:p>
            <a:pPr fontAlgn="auto">
              <a:spcAft>
                <a:spcPts val="0"/>
              </a:spcAft>
              <a:defRPr/>
            </a:pPr>
            <a:r>
              <a:rPr lang="en-US" sz="3200">
                <a:ea typeface="+mj-ea"/>
                <a:cs typeface="+mj-cs"/>
              </a:rPr>
              <a:t>Case Study in E-R Diagramming: Example</a:t>
            </a:r>
          </a:p>
        </p:txBody>
      </p:sp>
      <p:sp>
        <p:nvSpPr>
          <p:cNvPr id="28674" name="Rectangle 3"/>
          <p:cNvSpPr>
            <a:spLocks noGrp="1" noChangeArrowheads="1"/>
          </p:cNvSpPr>
          <p:nvPr>
            <p:ph idx="1"/>
          </p:nvPr>
        </p:nvSpPr>
        <p:spPr>
          <a:xfrm>
            <a:off x="762000" y="1143000"/>
            <a:ext cx="7467600" cy="1295400"/>
          </a:xfrm>
        </p:spPr>
        <p:txBody>
          <a:bodyPr/>
          <a:lstStyle/>
          <a:p>
            <a:pPr>
              <a:lnSpc>
                <a:spcPct val="90000"/>
              </a:lnSpc>
              <a:buFontTx/>
              <a:buNone/>
            </a:pPr>
            <a:r>
              <a:rPr lang="en-US" sz="2000" dirty="0">
                <a:solidFill>
                  <a:srgbClr val="FF0000"/>
                </a:solidFill>
                <a:latin typeface="Arial" charset="0"/>
              </a:rPr>
              <a:t>Business Rule #3</a:t>
            </a:r>
            <a:r>
              <a:rPr lang="en-US" sz="2000" dirty="0">
                <a:latin typeface="Arial" charset="0"/>
              </a:rPr>
              <a:t>: For each Material there may be zero, one or many Material Lots.  Each Material Lot is the manifestation of one and only one Material.</a:t>
            </a:r>
          </a:p>
        </p:txBody>
      </p:sp>
      <p:sp>
        <p:nvSpPr>
          <p:cNvPr id="2867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200">
                <a:solidFill>
                  <a:schemeClr val="tx1"/>
                </a:solidFill>
                <a:latin typeface="Century Gothic" charset="0"/>
                <a:ea typeface="ＭＳ Ｐゴシック" charset="0"/>
                <a:cs typeface="ＭＳ Ｐゴシック" charset="0"/>
              </a:defRPr>
            </a:lvl1pPr>
            <a:lvl2pPr marL="742950" indent="-285750" eaLnBrk="0" hangingPunct="0">
              <a:defRPr sz="1200">
                <a:solidFill>
                  <a:schemeClr val="tx1"/>
                </a:solidFill>
                <a:latin typeface="Century Gothic" charset="0"/>
                <a:ea typeface="ＭＳ Ｐゴシック" charset="0"/>
              </a:defRPr>
            </a:lvl2pPr>
            <a:lvl3pPr marL="1143000" indent="-228600" eaLnBrk="0" hangingPunct="0">
              <a:defRPr sz="1200">
                <a:solidFill>
                  <a:schemeClr val="tx1"/>
                </a:solidFill>
                <a:latin typeface="Century Gothic" charset="0"/>
                <a:ea typeface="ＭＳ Ｐゴシック" charset="0"/>
              </a:defRPr>
            </a:lvl3pPr>
            <a:lvl4pPr marL="1600200" indent="-228600" eaLnBrk="0" hangingPunct="0">
              <a:defRPr sz="1200">
                <a:solidFill>
                  <a:schemeClr val="tx1"/>
                </a:solidFill>
                <a:latin typeface="Century Gothic" charset="0"/>
                <a:ea typeface="ＭＳ Ｐゴシック" charset="0"/>
              </a:defRPr>
            </a:lvl4pPr>
            <a:lvl5pPr marL="2057400" indent="-228600" eaLnBrk="0" hangingPunct="0">
              <a:defRPr sz="1200">
                <a:solidFill>
                  <a:schemeClr val="tx1"/>
                </a:solidFill>
                <a:latin typeface="Century Gothic" charset="0"/>
                <a:ea typeface="ＭＳ Ｐゴシック" charset="0"/>
              </a:defRPr>
            </a:lvl5pPr>
            <a:lvl6pPr marL="2514600" indent="-228600" algn="r" eaLnBrk="0" fontAlgn="base" hangingPunct="0">
              <a:spcBef>
                <a:spcPct val="0"/>
              </a:spcBef>
              <a:spcAft>
                <a:spcPct val="0"/>
              </a:spcAft>
              <a:defRPr sz="1200">
                <a:solidFill>
                  <a:schemeClr val="tx1"/>
                </a:solidFill>
                <a:latin typeface="Century Gothic" charset="0"/>
                <a:ea typeface="ＭＳ Ｐゴシック" charset="0"/>
              </a:defRPr>
            </a:lvl6pPr>
            <a:lvl7pPr marL="2971800" indent="-228600" algn="r" eaLnBrk="0" fontAlgn="base" hangingPunct="0">
              <a:spcBef>
                <a:spcPct val="0"/>
              </a:spcBef>
              <a:spcAft>
                <a:spcPct val="0"/>
              </a:spcAft>
              <a:defRPr sz="1200">
                <a:solidFill>
                  <a:schemeClr val="tx1"/>
                </a:solidFill>
                <a:latin typeface="Century Gothic" charset="0"/>
                <a:ea typeface="ＭＳ Ｐゴシック" charset="0"/>
              </a:defRPr>
            </a:lvl7pPr>
            <a:lvl8pPr marL="3429000" indent="-228600" algn="r" eaLnBrk="0" fontAlgn="base" hangingPunct="0">
              <a:spcBef>
                <a:spcPct val="0"/>
              </a:spcBef>
              <a:spcAft>
                <a:spcPct val="0"/>
              </a:spcAft>
              <a:defRPr sz="1200">
                <a:solidFill>
                  <a:schemeClr val="tx1"/>
                </a:solidFill>
                <a:latin typeface="Century Gothic" charset="0"/>
                <a:ea typeface="ＭＳ Ｐゴシック" charset="0"/>
              </a:defRPr>
            </a:lvl8pPr>
            <a:lvl9pPr marL="3886200" indent="-228600" algn="r" eaLnBrk="0" fontAlgn="base" hangingPunct="0">
              <a:spcBef>
                <a:spcPct val="0"/>
              </a:spcBef>
              <a:spcAft>
                <a:spcPct val="0"/>
              </a:spcAft>
              <a:defRPr sz="1200">
                <a:solidFill>
                  <a:schemeClr val="tx1"/>
                </a:solidFill>
                <a:latin typeface="Century Gothic" charset="0"/>
                <a:ea typeface="ＭＳ Ｐゴシック" charset="0"/>
              </a:defRPr>
            </a:lvl9pPr>
          </a:lstStyle>
          <a:p>
            <a:pPr eaLnBrk="1" hangingPunct="1"/>
            <a:fld id="{E1EF6332-15FA-4D46-982A-A614114D3400}" type="slidenum">
              <a:rPr lang="en-US" sz="1400">
                <a:solidFill>
                  <a:srgbClr val="FFFFFF"/>
                </a:solidFill>
              </a:rPr>
              <a:pPr eaLnBrk="1" hangingPunct="1"/>
              <a:t>27</a:t>
            </a:fld>
            <a:endParaRPr lang="en-US" sz="1400">
              <a:solidFill>
                <a:srgbClr val="FFFFFF"/>
              </a:solidFill>
            </a:endParaRPr>
          </a:p>
        </p:txBody>
      </p:sp>
      <p:pic>
        <p:nvPicPr>
          <p:cNvPr id="28676" name="Picture 5" descr="Fig3_20"/>
          <p:cNvPicPr>
            <a:picLocks noChangeAspect="1" noChangeArrowheads="1"/>
          </p:cNvPicPr>
          <p:nvPr/>
        </p:nvPicPr>
        <p:blipFill rotWithShape="1">
          <a:blip r:embed="rId2">
            <a:extLst>
              <a:ext uri="{28A0092B-C50C-407E-A947-70E740481C1C}">
                <a14:useLocalDpi xmlns:a14="http://schemas.microsoft.com/office/drawing/2010/main" val="0"/>
              </a:ext>
            </a:extLst>
          </a:blip>
          <a:srcRect l="8215" t="15166" r="9211" b="14150"/>
          <a:stretch/>
        </p:blipFill>
        <p:spPr bwMode="auto">
          <a:xfrm>
            <a:off x="1752600" y="2819400"/>
            <a:ext cx="5876967" cy="2541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6000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4" name="Rectangle 4"/>
          <p:cNvSpPr>
            <a:spLocks noGrp="1" noChangeArrowheads="1"/>
          </p:cNvSpPr>
          <p:nvPr>
            <p:ph type="title"/>
          </p:nvPr>
        </p:nvSpPr>
        <p:spPr>
          <a:xfrm>
            <a:off x="457200" y="381000"/>
            <a:ext cx="8153400" cy="731838"/>
          </a:xfrm>
        </p:spPr>
        <p:txBody>
          <a:bodyPr/>
          <a:lstStyle/>
          <a:p>
            <a:pPr fontAlgn="auto">
              <a:spcAft>
                <a:spcPts val="0"/>
              </a:spcAft>
              <a:defRPr/>
            </a:pPr>
            <a:r>
              <a:rPr lang="en-US" sz="3200">
                <a:ea typeface="+mj-ea"/>
                <a:cs typeface="+mj-cs"/>
              </a:rPr>
              <a:t>Case Study in E-R Diagramming: Example</a:t>
            </a:r>
          </a:p>
        </p:txBody>
      </p:sp>
      <p:sp>
        <p:nvSpPr>
          <p:cNvPr id="29698" name="Rectangle 3"/>
          <p:cNvSpPr>
            <a:spLocks noGrp="1" noChangeArrowheads="1"/>
          </p:cNvSpPr>
          <p:nvPr>
            <p:ph idx="1"/>
          </p:nvPr>
        </p:nvSpPr>
        <p:spPr>
          <a:xfrm>
            <a:off x="533400" y="1143000"/>
            <a:ext cx="7924800" cy="1600200"/>
          </a:xfrm>
        </p:spPr>
        <p:txBody>
          <a:bodyPr/>
          <a:lstStyle/>
          <a:p>
            <a:pPr>
              <a:lnSpc>
                <a:spcPct val="90000"/>
              </a:lnSpc>
              <a:buFontTx/>
              <a:buNone/>
            </a:pPr>
            <a:r>
              <a:rPr lang="en-US" sz="2000" dirty="0">
                <a:solidFill>
                  <a:srgbClr val="FF0000"/>
                </a:solidFill>
                <a:latin typeface="Arial" charset="0"/>
              </a:rPr>
              <a:t>Business Rule #4</a:t>
            </a:r>
            <a:r>
              <a:rPr lang="en-US" sz="2000" dirty="0">
                <a:latin typeface="Arial" charset="0"/>
              </a:rPr>
              <a:t>: The entity Material Lot includes inventoried raw materials, supplies, and finished goods.  These categories are non-overlapping and each instance of a Material Lot must appear in one and only one category.</a:t>
            </a:r>
          </a:p>
        </p:txBody>
      </p:sp>
      <p:sp>
        <p:nvSpPr>
          <p:cNvPr id="2969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200">
                <a:solidFill>
                  <a:schemeClr val="tx1"/>
                </a:solidFill>
                <a:latin typeface="Century Gothic" charset="0"/>
                <a:ea typeface="ＭＳ Ｐゴシック" charset="0"/>
                <a:cs typeface="ＭＳ Ｐゴシック" charset="0"/>
              </a:defRPr>
            </a:lvl1pPr>
            <a:lvl2pPr marL="742950" indent="-285750" eaLnBrk="0" hangingPunct="0">
              <a:defRPr sz="1200">
                <a:solidFill>
                  <a:schemeClr val="tx1"/>
                </a:solidFill>
                <a:latin typeface="Century Gothic" charset="0"/>
                <a:ea typeface="ＭＳ Ｐゴシック" charset="0"/>
              </a:defRPr>
            </a:lvl2pPr>
            <a:lvl3pPr marL="1143000" indent="-228600" eaLnBrk="0" hangingPunct="0">
              <a:defRPr sz="1200">
                <a:solidFill>
                  <a:schemeClr val="tx1"/>
                </a:solidFill>
                <a:latin typeface="Century Gothic" charset="0"/>
                <a:ea typeface="ＭＳ Ｐゴシック" charset="0"/>
              </a:defRPr>
            </a:lvl3pPr>
            <a:lvl4pPr marL="1600200" indent="-228600" eaLnBrk="0" hangingPunct="0">
              <a:defRPr sz="1200">
                <a:solidFill>
                  <a:schemeClr val="tx1"/>
                </a:solidFill>
                <a:latin typeface="Century Gothic" charset="0"/>
                <a:ea typeface="ＭＳ Ｐゴシック" charset="0"/>
              </a:defRPr>
            </a:lvl4pPr>
            <a:lvl5pPr marL="2057400" indent="-228600" eaLnBrk="0" hangingPunct="0">
              <a:defRPr sz="1200">
                <a:solidFill>
                  <a:schemeClr val="tx1"/>
                </a:solidFill>
                <a:latin typeface="Century Gothic" charset="0"/>
                <a:ea typeface="ＭＳ Ｐゴシック" charset="0"/>
              </a:defRPr>
            </a:lvl5pPr>
            <a:lvl6pPr marL="2514600" indent="-228600" algn="r" eaLnBrk="0" fontAlgn="base" hangingPunct="0">
              <a:spcBef>
                <a:spcPct val="0"/>
              </a:spcBef>
              <a:spcAft>
                <a:spcPct val="0"/>
              </a:spcAft>
              <a:defRPr sz="1200">
                <a:solidFill>
                  <a:schemeClr val="tx1"/>
                </a:solidFill>
                <a:latin typeface="Century Gothic" charset="0"/>
                <a:ea typeface="ＭＳ Ｐゴシック" charset="0"/>
              </a:defRPr>
            </a:lvl6pPr>
            <a:lvl7pPr marL="2971800" indent="-228600" algn="r" eaLnBrk="0" fontAlgn="base" hangingPunct="0">
              <a:spcBef>
                <a:spcPct val="0"/>
              </a:spcBef>
              <a:spcAft>
                <a:spcPct val="0"/>
              </a:spcAft>
              <a:defRPr sz="1200">
                <a:solidFill>
                  <a:schemeClr val="tx1"/>
                </a:solidFill>
                <a:latin typeface="Century Gothic" charset="0"/>
                <a:ea typeface="ＭＳ Ｐゴシック" charset="0"/>
              </a:defRPr>
            </a:lvl7pPr>
            <a:lvl8pPr marL="3429000" indent="-228600" algn="r" eaLnBrk="0" fontAlgn="base" hangingPunct="0">
              <a:spcBef>
                <a:spcPct val="0"/>
              </a:spcBef>
              <a:spcAft>
                <a:spcPct val="0"/>
              </a:spcAft>
              <a:defRPr sz="1200">
                <a:solidFill>
                  <a:schemeClr val="tx1"/>
                </a:solidFill>
                <a:latin typeface="Century Gothic" charset="0"/>
                <a:ea typeface="ＭＳ Ｐゴシック" charset="0"/>
              </a:defRPr>
            </a:lvl8pPr>
            <a:lvl9pPr marL="3886200" indent="-228600" algn="r" eaLnBrk="0" fontAlgn="base" hangingPunct="0">
              <a:spcBef>
                <a:spcPct val="0"/>
              </a:spcBef>
              <a:spcAft>
                <a:spcPct val="0"/>
              </a:spcAft>
              <a:defRPr sz="1200">
                <a:solidFill>
                  <a:schemeClr val="tx1"/>
                </a:solidFill>
                <a:latin typeface="Century Gothic" charset="0"/>
                <a:ea typeface="ＭＳ Ｐゴシック" charset="0"/>
              </a:defRPr>
            </a:lvl9pPr>
          </a:lstStyle>
          <a:p>
            <a:pPr eaLnBrk="1" hangingPunct="1"/>
            <a:fld id="{51F4C68F-D60E-0D40-8824-CCB715E01072}" type="slidenum">
              <a:rPr lang="en-US" sz="1400">
                <a:solidFill>
                  <a:srgbClr val="FFFFFF"/>
                </a:solidFill>
              </a:rPr>
              <a:pPr eaLnBrk="1" hangingPunct="1"/>
              <a:t>28</a:t>
            </a:fld>
            <a:endParaRPr lang="en-US" sz="1400">
              <a:solidFill>
                <a:srgbClr val="FFFFFF"/>
              </a:solidFill>
            </a:endParaRPr>
          </a:p>
        </p:txBody>
      </p:sp>
      <p:pic>
        <p:nvPicPr>
          <p:cNvPr id="29700" name="Picture 5" descr="Fig3_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895600"/>
            <a:ext cx="6372225" cy="322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45731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4"/>
          <p:cNvSpPr>
            <a:spLocks noGrp="1" noChangeArrowheads="1"/>
          </p:cNvSpPr>
          <p:nvPr>
            <p:ph type="title"/>
          </p:nvPr>
        </p:nvSpPr>
        <p:spPr>
          <a:xfrm>
            <a:off x="457200" y="381000"/>
            <a:ext cx="8153400" cy="731838"/>
          </a:xfrm>
        </p:spPr>
        <p:txBody>
          <a:bodyPr/>
          <a:lstStyle/>
          <a:p>
            <a:pPr fontAlgn="auto">
              <a:spcAft>
                <a:spcPts val="0"/>
              </a:spcAft>
              <a:defRPr/>
            </a:pPr>
            <a:r>
              <a:rPr lang="en-US" sz="3200">
                <a:ea typeface="+mj-ea"/>
                <a:cs typeface="+mj-cs"/>
              </a:rPr>
              <a:t>Case Study in E-R Diagramming: Example</a:t>
            </a:r>
          </a:p>
        </p:txBody>
      </p:sp>
      <p:sp>
        <p:nvSpPr>
          <p:cNvPr id="30722" name="Rectangle 3"/>
          <p:cNvSpPr>
            <a:spLocks noGrp="1" noChangeArrowheads="1"/>
          </p:cNvSpPr>
          <p:nvPr>
            <p:ph idx="1"/>
          </p:nvPr>
        </p:nvSpPr>
        <p:spPr>
          <a:xfrm>
            <a:off x="533400" y="1219200"/>
            <a:ext cx="8077200" cy="2209800"/>
          </a:xfrm>
        </p:spPr>
        <p:txBody>
          <a:bodyPr/>
          <a:lstStyle/>
          <a:p>
            <a:pPr>
              <a:lnSpc>
                <a:spcPct val="90000"/>
              </a:lnSpc>
            </a:pPr>
            <a:r>
              <a:rPr lang="en-US" sz="2000" dirty="0">
                <a:solidFill>
                  <a:srgbClr val="FF0000"/>
                </a:solidFill>
                <a:latin typeface="Arial" charset="0"/>
              </a:rPr>
              <a:t>Business Rule #5</a:t>
            </a:r>
            <a:r>
              <a:rPr lang="en-US" sz="2000" dirty="0">
                <a:latin typeface="Arial" charset="0"/>
              </a:rPr>
              <a:t>: A Material Lot is stored in one or more Warehouse Locations.  A Warehouse Location may store zero, one or more Material Lots.  When a Material Lot is removed from warehouse storage and taken to the production area, it still exists as a Material Lot but it is not in warehouse storage.</a:t>
            </a:r>
          </a:p>
        </p:txBody>
      </p:sp>
      <p:sp>
        <p:nvSpPr>
          <p:cNvPr id="3072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200">
                <a:solidFill>
                  <a:schemeClr val="tx1"/>
                </a:solidFill>
                <a:latin typeface="Century Gothic" charset="0"/>
                <a:ea typeface="ＭＳ Ｐゴシック" charset="0"/>
                <a:cs typeface="ＭＳ Ｐゴシック" charset="0"/>
              </a:defRPr>
            </a:lvl1pPr>
            <a:lvl2pPr marL="742950" indent="-285750" eaLnBrk="0" hangingPunct="0">
              <a:defRPr sz="1200">
                <a:solidFill>
                  <a:schemeClr val="tx1"/>
                </a:solidFill>
                <a:latin typeface="Century Gothic" charset="0"/>
                <a:ea typeface="ＭＳ Ｐゴシック" charset="0"/>
              </a:defRPr>
            </a:lvl2pPr>
            <a:lvl3pPr marL="1143000" indent="-228600" eaLnBrk="0" hangingPunct="0">
              <a:defRPr sz="1200">
                <a:solidFill>
                  <a:schemeClr val="tx1"/>
                </a:solidFill>
                <a:latin typeface="Century Gothic" charset="0"/>
                <a:ea typeface="ＭＳ Ｐゴシック" charset="0"/>
              </a:defRPr>
            </a:lvl3pPr>
            <a:lvl4pPr marL="1600200" indent="-228600" eaLnBrk="0" hangingPunct="0">
              <a:defRPr sz="1200">
                <a:solidFill>
                  <a:schemeClr val="tx1"/>
                </a:solidFill>
                <a:latin typeface="Century Gothic" charset="0"/>
                <a:ea typeface="ＭＳ Ｐゴシック" charset="0"/>
              </a:defRPr>
            </a:lvl4pPr>
            <a:lvl5pPr marL="2057400" indent="-228600" eaLnBrk="0" hangingPunct="0">
              <a:defRPr sz="1200">
                <a:solidFill>
                  <a:schemeClr val="tx1"/>
                </a:solidFill>
                <a:latin typeface="Century Gothic" charset="0"/>
                <a:ea typeface="ＭＳ Ｐゴシック" charset="0"/>
              </a:defRPr>
            </a:lvl5pPr>
            <a:lvl6pPr marL="2514600" indent="-228600" algn="r" eaLnBrk="0" fontAlgn="base" hangingPunct="0">
              <a:spcBef>
                <a:spcPct val="0"/>
              </a:spcBef>
              <a:spcAft>
                <a:spcPct val="0"/>
              </a:spcAft>
              <a:defRPr sz="1200">
                <a:solidFill>
                  <a:schemeClr val="tx1"/>
                </a:solidFill>
                <a:latin typeface="Century Gothic" charset="0"/>
                <a:ea typeface="ＭＳ Ｐゴシック" charset="0"/>
              </a:defRPr>
            </a:lvl6pPr>
            <a:lvl7pPr marL="2971800" indent="-228600" algn="r" eaLnBrk="0" fontAlgn="base" hangingPunct="0">
              <a:spcBef>
                <a:spcPct val="0"/>
              </a:spcBef>
              <a:spcAft>
                <a:spcPct val="0"/>
              </a:spcAft>
              <a:defRPr sz="1200">
                <a:solidFill>
                  <a:schemeClr val="tx1"/>
                </a:solidFill>
                <a:latin typeface="Century Gothic" charset="0"/>
                <a:ea typeface="ＭＳ Ｐゴシック" charset="0"/>
              </a:defRPr>
            </a:lvl7pPr>
            <a:lvl8pPr marL="3429000" indent="-228600" algn="r" eaLnBrk="0" fontAlgn="base" hangingPunct="0">
              <a:spcBef>
                <a:spcPct val="0"/>
              </a:spcBef>
              <a:spcAft>
                <a:spcPct val="0"/>
              </a:spcAft>
              <a:defRPr sz="1200">
                <a:solidFill>
                  <a:schemeClr val="tx1"/>
                </a:solidFill>
                <a:latin typeface="Century Gothic" charset="0"/>
                <a:ea typeface="ＭＳ Ｐゴシック" charset="0"/>
              </a:defRPr>
            </a:lvl8pPr>
            <a:lvl9pPr marL="3886200" indent="-228600" algn="r" eaLnBrk="0" fontAlgn="base" hangingPunct="0">
              <a:spcBef>
                <a:spcPct val="0"/>
              </a:spcBef>
              <a:spcAft>
                <a:spcPct val="0"/>
              </a:spcAft>
              <a:defRPr sz="1200">
                <a:solidFill>
                  <a:schemeClr val="tx1"/>
                </a:solidFill>
                <a:latin typeface="Century Gothic" charset="0"/>
                <a:ea typeface="ＭＳ Ｐゴシック" charset="0"/>
              </a:defRPr>
            </a:lvl9pPr>
          </a:lstStyle>
          <a:p>
            <a:pPr eaLnBrk="1" hangingPunct="1"/>
            <a:fld id="{CF72C005-D8A2-F045-9673-CDCD284BC95F}" type="slidenum">
              <a:rPr lang="en-US" sz="1400">
                <a:solidFill>
                  <a:srgbClr val="FFFFFF"/>
                </a:solidFill>
              </a:rPr>
              <a:pPr eaLnBrk="1" hangingPunct="1"/>
              <a:t>29</a:t>
            </a:fld>
            <a:endParaRPr lang="en-US" sz="1400">
              <a:solidFill>
                <a:srgbClr val="FFFFFF"/>
              </a:solidFill>
            </a:endParaRPr>
          </a:p>
        </p:txBody>
      </p:sp>
      <p:pic>
        <p:nvPicPr>
          <p:cNvPr id="30724" name="Picture 5" descr="Fig3_22"/>
          <p:cNvPicPr>
            <a:picLocks noChangeAspect="1" noChangeArrowheads="1"/>
          </p:cNvPicPr>
          <p:nvPr/>
        </p:nvPicPr>
        <p:blipFill rotWithShape="1">
          <a:blip r:embed="rId2">
            <a:extLst>
              <a:ext uri="{28A0092B-C50C-407E-A947-70E740481C1C}">
                <a14:useLocalDpi xmlns:a14="http://schemas.microsoft.com/office/drawing/2010/main" val="0"/>
              </a:ext>
            </a:extLst>
          </a:blip>
          <a:srcRect l="5051" t="19166" r="6399" b="16071"/>
          <a:stretch/>
        </p:blipFill>
        <p:spPr bwMode="auto">
          <a:xfrm>
            <a:off x="1523999" y="3733800"/>
            <a:ext cx="628078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2116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Collection of Tables</a:t>
            </a:r>
            <a:endParaRPr lang="en-US" dirty="0"/>
          </a:p>
        </p:txBody>
      </p:sp>
      <p:pic>
        <p:nvPicPr>
          <p:cNvPr id="4" name="Content Placeholder 3"/>
          <p:cNvPicPr>
            <a:picLocks noGrp="1" noChangeAspect="1"/>
          </p:cNvPicPr>
          <p:nvPr>
            <p:ph idx="1"/>
          </p:nvPr>
        </p:nvPicPr>
        <p:blipFill>
          <a:blip r:embed="rId2" cstate="screen">
            <a:extLst>
              <a:ext uri="{28A0092B-C50C-407E-A947-70E740481C1C}">
                <a14:useLocalDpi xmlns:a14="http://schemas.microsoft.com/office/drawing/2010/main"/>
              </a:ext>
            </a:extLst>
          </a:blip>
          <a:srcRect l="-9345" r="-9345"/>
          <a:stretch>
            <a:fillRect/>
          </a:stretch>
        </p:blipFill>
        <p:spPr/>
      </p:pic>
      <p:sp>
        <p:nvSpPr>
          <p:cNvPr id="3" name="Rectangle 2"/>
          <p:cNvSpPr/>
          <p:nvPr/>
        </p:nvSpPr>
        <p:spPr>
          <a:xfrm>
            <a:off x="1797052" y="6008767"/>
            <a:ext cx="5774527" cy="239633"/>
          </a:xfrm>
          <a:prstGeom prst="rect">
            <a:avLst/>
          </a:prstGeom>
          <a:solidFill>
            <a:srgbClr val="FF0000">
              <a:alpha val="24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797052" y="3630442"/>
            <a:ext cx="3917574" cy="143779"/>
          </a:xfrm>
          <a:prstGeom prst="rect">
            <a:avLst/>
          </a:prstGeom>
          <a:solidFill>
            <a:srgbClr val="FF0000">
              <a:alpha val="24000"/>
            </a:srgb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88974931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xfrm>
            <a:off x="457200" y="381000"/>
            <a:ext cx="8153400" cy="731838"/>
          </a:xfrm>
        </p:spPr>
        <p:txBody>
          <a:bodyPr/>
          <a:lstStyle/>
          <a:p>
            <a:pPr fontAlgn="auto">
              <a:spcAft>
                <a:spcPts val="0"/>
              </a:spcAft>
              <a:defRPr/>
            </a:pPr>
            <a:r>
              <a:rPr lang="en-US" sz="3200">
                <a:ea typeface="+mj-ea"/>
                <a:cs typeface="+mj-cs"/>
              </a:rPr>
              <a:t>Case Study in E-R Diagramming: Example</a:t>
            </a:r>
          </a:p>
        </p:txBody>
      </p:sp>
      <p:sp>
        <p:nvSpPr>
          <p:cNvPr id="31746" name="Rectangle 3"/>
          <p:cNvSpPr>
            <a:spLocks noGrp="1" noChangeArrowheads="1"/>
          </p:cNvSpPr>
          <p:nvPr>
            <p:ph idx="1"/>
          </p:nvPr>
        </p:nvSpPr>
        <p:spPr>
          <a:xfrm>
            <a:off x="609600" y="1219200"/>
            <a:ext cx="7620000" cy="1752600"/>
          </a:xfrm>
        </p:spPr>
        <p:txBody>
          <a:bodyPr/>
          <a:lstStyle/>
          <a:p>
            <a:r>
              <a:rPr lang="en-US" sz="2000" dirty="0">
                <a:solidFill>
                  <a:srgbClr val="FF0000"/>
                </a:solidFill>
                <a:latin typeface="Arial" charset="0"/>
              </a:rPr>
              <a:t>Business Rule #6</a:t>
            </a:r>
            <a:r>
              <a:rPr lang="en-US" sz="2000" dirty="0">
                <a:latin typeface="Arial" charset="0"/>
              </a:rPr>
              <a:t>: If a Material Lot is finished goods, it was produced on a Production Line.  A Production Line can produce more than one Material Lot, and each lot of finished goods will be produced on one and only one Production Line.</a:t>
            </a:r>
          </a:p>
        </p:txBody>
      </p:sp>
      <p:sp>
        <p:nvSpPr>
          <p:cNvPr id="3174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200">
                <a:solidFill>
                  <a:schemeClr val="tx1"/>
                </a:solidFill>
                <a:latin typeface="Century Gothic" charset="0"/>
                <a:ea typeface="ＭＳ Ｐゴシック" charset="0"/>
                <a:cs typeface="ＭＳ Ｐゴシック" charset="0"/>
              </a:defRPr>
            </a:lvl1pPr>
            <a:lvl2pPr marL="742950" indent="-285750" eaLnBrk="0" hangingPunct="0">
              <a:defRPr sz="1200">
                <a:solidFill>
                  <a:schemeClr val="tx1"/>
                </a:solidFill>
                <a:latin typeface="Century Gothic" charset="0"/>
                <a:ea typeface="ＭＳ Ｐゴシック" charset="0"/>
              </a:defRPr>
            </a:lvl2pPr>
            <a:lvl3pPr marL="1143000" indent="-228600" eaLnBrk="0" hangingPunct="0">
              <a:defRPr sz="1200">
                <a:solidFill>
                  <a:schemeClr val="tx1"/>
                </a:solidFill>
                <a:latin typeface="Century Gothic" charset="0"/>
                <a:ea typeface="ＭＳ Ｐゴシック" charset="0"/>
              </a:defRPr>
            </a:lvl3pPr>
            <a:lvl4pPr marL="1600200" indent="-228600" eaLnBrk="0" hangingPunct="0">
              <a:defRPr sz="1200">
                <a:solidFill>
                  <a:schemeClr val="tx1"/>
                </a:solidFill>
                <a:latin typeface="Century Gothic" charset="0"/>
                <a:ea typeface="ＭＳ Ｐゴシック" charset="0"/>
              </a:defRPr>
            </a:lvl4pPr>
            <a:lvl5pPr marL="2057400" indent="-228600" eaLnBrk="0" hangingPunct="0">
              <a:defRPr sz="1200">
                <a:solidFill>
                  <a:schemeClr val="tx1"/>
                </a:solidFill>
                <a:latin typeface="Century Gothic" charset="0"/>
                <a:ea typeface="ＭＳ Ｐゴシック" charset="0"/>
              </a:defRPr>
            </a:lvl5pPr>
            <a:lvl6pPr marL="2514600" indent="-228600" algn="r" eaLnBrk="0" fontAlgn="base" hangingPunct="0">
              <a:spcBef>
                <a:spcPct val="0"/>
              </a:spcBef>
              <a:spcAft>
                <a:spcPct val="0"/>
              </a:spcAft>
              <a:defRPr sz="1200">
                <a:solidFill>
                  <a:schemeClr val="tx1"/>
                </a:solidFill>
                <a:latin typeface="Century Gothic" charset="0"/>
                <a:ea typeface="ＭＳ Ｐゴシック" charset="0"/>
              </a:defRPr>
            </a:lvl6pPr>
            <a:lvl7pPr marL="2971800" indent="-228600" algn="r" eaLnBrk="0" fontAlgn="base" hangingPunct="0">
              <a:spcBef>
                <a:spcPct val="0"/>
              </a:spcBef>
              <a:spcAft>
                <a:spcPct val="0"/>
              </a:spcAft>
              <a:defRPr sz="1200">
                <a:solidFill>
                  <a:schemeClr val="tx1"/>
                </a:solidFill>
                <a:latin typeface="Century Gothic" charset="0"/>
                <a:ea typeface="ＭＳ Ｐゴシック" charset="0"/>
              </a:defRPr>
            </a:lvl7pPr>
            <a:lvl8pPr marL="3429000" indent="-228600" algn="r" eaLnBrk="0" fontAlgn="base" hangingPunct="0">
              <a:spcBef>
                <a:spcPct val="0"/>
              </a:spcBef>
              <a:spcAft>
                <a:spcPct val="0"/>
              </a:spcAft>
              <a:defRPr sz="1200">
                <a:solidFill>
                  <a:schemeClr val="tx1"/>
                </a:solidFill>
                <a:latin typeface="Century Gothic" charset="0"/>
                <a:ea typeface="ＭＳ Ｐゴシック" charset="0"/>
              </a:defRPr>
            </a:lvl8pPr>
            <a:lvl9pPr marL="3886200" indent="-228600" algn="r" eaLnBrk="0" fontAlgn="base" hangingPunct="0">
              <a:spcBef>
                <a:spcPct val="0"/>
              </a:spcBef>
              <a:spcAft>
                <a:spcPct val="0"/>
              </a:spcAft>
              <a:defRPr sz="1200">
                <a:solidFill>
                  <a:schemeClr val="tx1"/>
                </a:solidFill>
                <a:latin typeface="Century Gothic" charset="0"/>
                <a:ea typeface="ＭＳ Ｐゴシック" charset="0"/>
              </a:defRPr>
            </a:lvl9pPr>
          </a:lstStyle>
          <a:p>
            <a:pPr eaLnBrk="1" hangingPunct="1"/>
            <a:fld id="{9C4ECD08-F858-A74F-BCBB-10A7DEE08848}" type="slidenum">
              <a:rPr lang="en-US" sz="1400">
                <a:solidFill>
                  <a:srgbClr val="FFFFFF"/>
                </a:solidFill>
              </a:rPr>
              <a:pPr eaLnBrk="1" hangingPunct="1"/>
              <a:t>30</a:t>
            </a:fld>
            <a:endParaRPr lang="en-US" sz="1400">
              <a:solidFill>
                <a:srgbClr val="FFFFFF"/>
              </a:solidFill>
            </a:endParaRPr>
          </a:p>
        </p:txBody>
      </p:sp>
      <p:pic>
        <p:nvPicPr>
          <p:cNvPr id="31748"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l="5126" t="17372" r="5382" b="18979"/>
          <a:stretch/>
        </p:blipFill>
        <p:spPr bwMode="auto">
          <a:xfrm>
            <a:off x="1600200" y="3581400"/>
            <a:ext cx="6324600" cy="112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8594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a:xfrm>
            <a:off x="457200" y="381000"/>
            <a:ext cx="8153400" cy="731838"/>
          </a:xfrm>
        </p:spPr>
        <p:txBody>
          <a:bodyPr/>
          <a:lstStyle/>
          <a:p>
            <a:pPr fontAlgn="auto">
              <a:spcAft>
                <a:spcPts val="0"/>
              </a:spcAft>
              <a:defRPr/>
            </a:pPr>
            <a:r>
              <a:rPr lang="en-US" sz="3200">
                <a:ea typeface="+mj-ea"/>
                <a:cs typeface="+mj-cs"/>
              </a:rPr>
              <a:t>Case Study in E-R Diagramming: Example</a:t>
            </a:r>
          </a:p>
        </p:txBody>
      </p:sp>
      <p:sp>
        <p:nvSpPr>
          <p:cNvPr id="32770" name="Rectangle 3"/>
          <p:cNvSpPr>
            <a:spLocks noGrp="1" noChangeArrowheads="1"/>
          </p:cNvSpPr>
          <p:nvPr>
            <p:ph idx="1"/>
          </p:nvPr>
        </p:nvSpPr>
        <p:spPr>
          <a:xfrm>
            <a:off x="685800" y="1295400"/>
            <a:ext cx="7315200" cy="1371600"/>
          </a:xfrm>
        </p:spPr>
        <p:txBody>
          <a:bodyPr/>
          <a:lstStyle/>
          <a:p>
            <a:r>
              <a:rPr lang="en-US" sz="2000" dirty="0">
                <a:solidFill>
                  <a:srgbClr val="FF0000"/>
                </a:solidFill>
                <a:latin typeface="Arial" charset="0"/>
              </a:rPr>
              <a:t>Business Rule #7</a:t>
            </a:r>
            <a:r>
              <a:rPr lang="en-US" sz="2000" dirty="0">
                <a:latin typeface="Arial" charset="0"/>
              </a:rPr>
              <a:t>: A Production Line is made up of one or more pieces of Equipment.  Each piece of Equipment is part of one and only one Production Line.</a:t>
            </a:r>
          </a:p>
        </p:txBody>
      </p:sp>
      <p:sp>
        <p:nvSpPr>
          <p:cNvPr id="3277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200">
                <a:solidFill>
                  <a:schemeClr val="tx1"/>
                </a:solidFill>
                <a:latin typeface="Century Gothic" charset="0"/>
                <a:ea typeface="ＭＳ Ｐゴシック" charset="0"/>
                <a:cs typeface="ＭＳ Ｐゴシック" charset="0"/>
              </a:defRPr>
            </a:lvl1pPr>
            <a:lvl2pPr marL="742950" indent="-285750" eaLnBrk="0" hangingPunct="0">
              <a:defRPr sz="1200">
                <a:solidFill>
                  <a:schemeClr val="tx1"/>
                </a:solidFill>
                <a:latin typeface="Century Gothic" charset="0"/>
                <a:ea typeface="ＭＳ Ｐゴシック" charset="0"/>
              </a:defRPr>
            </a:lvl2pPr>
            <a:lvl3pPr marL="1143000" indent="-228600" eaLnBrk="0" hangingPunct="0">
              <a:defRPr sz="1200">
                <a:solidFill>
                  <a:schemeClr val="tx1"/>
                </a:solidFill>
                <a:latin typeface="Century Gothic" charset="0"/>
                <a:ea typeface="ＭＳ Ｐゴシック" charset="0"/>
              </a:defRPr>
            </a:lvl3pPr>
            <a:lvl4pPr marL="1600200" indent="-228600" eaLnBrk="0" hangingPunct="0">
              <a:defRPr sz="1200">
                <a:solidFill>
                  <a:schemeClr val="tx1"/>
                </a:solidFill>
                <a:latin typeface="Century Gothic" charset="0"/>
                <a:ea typeface="ＭＳ Ｐゴシック" charset="0"/>
              </a:defRPr>
            </a:lvl4pPr>
            <a:lvl5pPr marL="2057400" indent="-228600" eaLnBrk="0" hangingPunct="0">
              <a:defRPr sz="1200">
                <a:solidFill>
                  <a:schemeClr val="tx1"/>
                </a:solidFill>
                <a:latin typeface="Century Gothic" charset="0"/>
                <a:ea typeface="ＭＳ Ｐゴシック" charset="0"/>
              </a:defRPr>
            </a:lvl5pPr>
            <a:lvl6pPr marL="2514600" indent="-228600" algn="r" eaLnBrk="0" fontAlgn="base" hangingPunct="0">
              <a:spcBef>
                <a:spcPct val="0"/>
              </a:spcBef>
              <a:spcAft>
                <a:spcPct val="0"/>
              </a:spcAft>
              <a:defRPr sz="1200">
                <a:solidFill>
                  <a:schemeClr val="tx1"/>
                </a:solidFill>
                <a:latin typeface="Century Gothic" charset="0"/>
                <a:ea typeface="ＭＳ Ｐゴシック" charset="0"/>
              </a:defRPr>
            </a:lvl6pPr>
            <a:lvl7pPr marL="2971800" indent="-228600" algn="r" eaLnBrk="0" fontAlgn="base" hangingPunct="0">
              <a:spcBef>
                <a:spcPct val="0"/>
              </a:spcBef>
              <a:spcAft>
                <a:spcPct val="0"/>
              </a:spcAft>
              <a:defRPr sz="1200">
                <a:solidFill>
                  <a:schemeClr val="tx1"/>
                </a:solidFill>
                <a:latin typeface="Century Gothic" charset="0"/>
                <a:ea typeface="ＭＳ Ｐゴシック" charset="0"/>
              </a:defRPr>
            </a:lvl7pPr>
            <a:lvl8pPr marL="3429000" indent="-228600" algn="r" eaLnBrk="0" fontAlgn="base" hangingPunct="0">
              <a:spcBef>
                <a:spcPct val="0"/>
              </a:spcBef>
              <a:spcAft>
                <a:spcPct val="0"/>
              </a:spcAft>
              <a:defRPr sz="1200">
                <a:solidFill>
                  <a:schemeClr val="tx1"/>
                </a:solidFill>
                <a:latin typeface="Century Gothic" charset="0"/>
                <a:ea typeface="ＭＳ Ｐゴシック" charset="0"/>
              </a:defRPr>
            </a:lvl8pPr>
            <a:lvl9pPr marL="3886200" indent="-228600" algn="r" eaLnBrk="0" fontAlgn="base" hangingPunct="0">
              <a:spcBef>
                <a:spcPct val="0"/>
              </a:spcBef>
              <a:spcAft>
                <a:spcPct val="0"/>
              </a:spcAft>
              <a:defRPr sz="1200">
                <a:solidFill>
                  <a:schemeClr val="tx1"/>
                </a:solidFill>
                <a:latin typeface="Century Gothic" charset="0"/>
                <a:ea typeface="ＭＳ Ｐゴシック" charset="0"/>
              </a:defRPr>
            </a:lvl9pPr>
          </a:lstStyle>
          <a:p>
            <a:pPr eaLnBrk="1" hangingPunct="1"/>
            <a:fld id="{F44C7CD3-A332-594A-807D-1669C0DCD91E}" type="slidenum">
              <a:rPr lang="en-US" sz="1400">
                <a:solidFill>
                  <a:srgbClr val="FFFFFF"/>
                </a:solidFill>
              </a:rPr>
              <a:pPr eaLnBrk="1" hangingPunct="1"/>
              <a:t>31</a:t>
            </a:fld>
            <a:endParaRPr lang="en-US" sz="1400">
              <a:solidFill>
                <a:srgbClr val="FFFFFF"/>
              </a:solidFill>
            </a:endParaRPr>
          </a:p>
        </p:txBody>
      </p:sp>
      <p:pic>
        <p:nvPicPr>
          <p:cNvPr id="32772" name="Picture 5" descr="Fig3_24"/>
          <p:cNvPicPr>
            <a:picLocks noChangeAspect="1" noChangeArrowheads="1"/>
          </p:cNvPicPr>
          <p:nvPr/>
        </p:nvPicPr>
        <p:blipFill rotWithShape="1">
          <a:blip r:embed="rId2">
            <a:extLst>
              <a:ext uri="{28A0092B-C50C-407E-A947-70E740481C1C}">
                <a14:useLocalDpi xmlns:a14="http://schemas.microsoft.com/office/drawing/2010/main" val="0"/>
              </a:ext>
            </a:extLst>
          </a:blip>
          <a:srcRect l="3648" t="22396" r="5757" b="17735"/>
          <a:stretch/>
        </p:blipFill>
        <p:spPr bwMode="auto">
          <a:xfrm>
            <a:off x="1295400" y="3124200"/>
            <a:ext cx="6774052" cy="111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9961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title"/>
          </p:nvPr>
        </p:nvSpPr>
        <p:spPr>
          <a:xfrm>
            <a:off x="457200" y="381000"/>
            <a:ext cx="8153400" cy="731838"/>
          </a:xfrm>
        </p:spPr>
        <p:txBody>
          <a:bodyPr/>
          <a:lstStyle/>
          <a:p>
            <a:pPr fontAlgn="auto">
              <a:spcAft>
                <a:spcPts val="0"/>
              </a:spcAft>
              <a:defRPr/>
            </a:pPr>
            <a:r>
              <a:rPr lang="en-US" sz="3200">
                <a:ea typeface="+mj-ea"/>
                <a:cs typeface="+mj-cs"/>
              </a:rPr>
              <a:t>Case Study in E-R Diagramming: Example</a:t>
            </a:r>
          </a:p>
        </p:txBody>
      </p:sp>
      <p:sp>
        <p:nvSpPr>
          <p:cNvPr id="33794" name="Rectangle 3"/>
          <p:cNvSpPr>
            <a:spLocks noGrp="1" noChangeArrowheads="1"/>
          </p:cNvSpPr>
          <p:nvPr>
            <p:ph idx="1"/>
          </p:nvPr>
        </p:nvSpPr>
        <p:spPr>
          <a:xfrm>
            <a:off x="685800" y="1371600"/>
            <a:ext cx="7772400" cy="2286000"/>
          </a:xfrm>
        </p:spPr>
        <p:txBody>
          <a:bodyPr/>
          <a:lstStyle/>
          <a:p>
            <a:r>
              <a:rPr lang="en-US" sz="2000" dirty="0">
                <a:solidFill>
                  <a:srgbClr val="FF0000"/>
                </a:solidFill>
                <a:latin typeface="Arial" charset="0"/>
              </a:rPr>
              <a:t>Business Rule #8</a:t>
            </a:r>
            <a:r>
              <a:rPr lang="en-US" sz="2000" dirty="0">
                <a:latin typeface="Arial" charset="0"/>
              </a:rPr>
              <a:t>: Materials may have quality control tests associated with them.  Some Materials are not subject to quality control tests.  Some Quality Control Tests are performed on more than one Material and some materials require more than one quality control test.</a:t>
            </a:r>
          </a:p>
        </p:txBody>
      </p:sp>
      <p:sp>
        <p:nvSpPr>
          <p:cNvPr id="3379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200">
                <a:solidFill>
                  <a:schemeClr val="tx1"/>
                </a:solidFill>
                <a:latin typeface="Century Gothic" charset="0"/>
                <a:ea typeface="ＭＳ Ｐゴシック" charset="0"/>
                <a:cs typeface="ＭＳ Ｐゴシック" charset="0"/>
              </a:defRPr>
            </a:lvl1pPr>
            <a:lvl2pPr marL="742950" indent="-285750" eaLnBrk="0" hangingPunct="0">
              <a:defRPr sz="1200">
                <a:solidFill>
                  <a:schemeClr val="tx1"/>
                </a:solidFill>
                <a:latin typeface="Century Gothic" charset="0"/>
                <a:ea typeface="ＭＳ Ｐゴシック" charset="0"/>
              </a:defRPr>
            </a:lvl2pPr>
            <a:lvl3pPr marL="1143000" indent="-228600" eaLnBrk="0" hangingPunct="0">
              <a:defRPr sz="1200">
                <a:solidFill>
                  <a:schemeClr val="tx1"/>
                </a:solidFill>
                <a:latin typeface="Century Gothic" charset="0"/>
                <a:ea typeface="ＭＳ Ｐゴシック" charset="0"/>
              </a:defRPr>
            </a:lvl3pPr>
            <a:lvl4pPr marL="1600200" indent="-228600" eaLnBrk="0" hangingPunct="0">
              <a:defRPr sz="1200">
                <a:solidFill>
                  <a:schemeClr val="tx1"/>
                </a:solidFill>
                <a:latin typeface="Century Gothic" charset="0"/>
                <a:ea typeface="ＭＳ Ｐゴシック" charset="0"/>
              </a:defRPr>
            </a:lvl4pPr>
            <a:lvl5pPr marL="2057400" indent="-228600" eaLnBrk="0" hangingPunct="0">
              <a:defRPr sz="1200">
                <a:solidFill>
                  <a:schemeClr val="tx1"/>
                </a:solidFill>
                <a:latin typeface="Century Gothic" charset="0"/>
                <a:ea typeface="ＭＳ Ｐゴシック" charset="0"/>
              </a:defRPr>
            </a:lvl5pPr>
            <a:lvl6pPr marL="2514600" indent="-228600" algn="r" eaLnBrk="0" fontAlgn="base" hangingPunct="0">
              <a:spcBef>
                <a:spcPct val="0"/>
              </a:spcBef>
              <a:spcAft>
                <a:spcPct val="0"/>
              </a:spcAft>
              <a:defRPr sz="1200">
                <a:solidFill>
                  <a:schemeClr val="tx1"/>
                </a:solidFill>
                <a:latin typeface="Century Gothic" charset="0"/>
                <a:ea typeface="ＭＳ Ｐゴシック" charset="0"/>
              </a:defRPr>
            </a:lvl6pPr>
            <a:lvl7pPr marL="2971800" indent="-228600" algn="r" eaLnBrk="0" fontAlgn="base" hangingPunct="0">
              <a:spcBef>
                <a:spcPct val="0"/>
              </a:spcBef>
              <a:spcAft>
                <a:spcPct val="0"/>
              </a:spcAft>
              <a:defRPr sz="1200">
                <a:solidFill>
                  <a:schemeClr val="tx1"/>
                </a:solidFill>
                <a:latin typeface="Century Gothic" charset="0"/>
                <a:ea typeface="ＭＳ Ｐゴシック" charset="0"/>
              </a:defRPr>
            </a:lvl7pPr>
            <a:lvl8pPr marL="3429000" indent="-228600" algn="r" eaLnBrk="0" fontAlgn="base" hangingPunct="0">
              <a:spcBef>
                <a:spcPct val="0"/>
              </a:spcBef>
              <a:spcAft>
                <a:spcPct val="0"/>
              </a:spcAft>
              <a:defRPr sz="1200">
                <a:solidFill>
                  <a:schemeClr val="tx1"/>
                </a:solidFill>
                <a:latin typeface="Century Gothic" charset="0"/>
                <a:ea typeface="ＭＳ Ｐゴシック" charset="0"/>
              </a:defRPr>
            </a:lvl8pPr>
            <a:lvl9pPr marL="3886200" indent="-228600" algn="r" eaLnBrk="0" fontAlgn="base" hangingPunct="0">
              <a:spcBef>
                <a:spcPct val="0"/>
              </a:spcBef>
              <a:spcAft>
                <a:spcPct val="0"/>
              </a:spcAft>
              <a:defRPr sz="1200">
                <a:solidFill>
                  <a:schemeClr val="tx1"/>
                </a:solidFill>
                <a:latin typeface="Century Gothic" charset="0"/>
                <a:ea typeface="ＭＳ Ｐゴシック" charset="0"/>
              </a:defRPr>
            </a:lvl9pPr>
          </a:lstStyle>
          <a:p>
            <a:pPr eaLnBrk="1" hangingPunct="1"/>
            <a:fld id="{33F3D23F-EDE6-EA45-9A3B-13EAE0597B06}" type="slidenum">
              <a:rPr lang="en-US" sz="1400">
                <a:solidFill>
                  <a:srgbClr val="FFFFFF"/>
                </a:solidFill>
              </a:rPr>
              <a:pPr eaLnBrk="1" hangingPunct="1"/>
              <a:t>32</a:t>
            </a:fld>
            <a:endParaRPr lang="en-US" sz="1400">
              <a:solidFill>
                <a:srgbClr val="FFFFFF"/>
              </a:solidFill>
            </a:endParaRPr>
          </a:p>
        </p:txBody>
      </p:sp>
      <p:pic>
        <p:nvPicPr>
          <p:cNvPr id="33796" name="Picture 5" descr="Fig3_25"/>
          <p:cNvPicPr>
            <a:picLocks noChangeAspect="1" noChangeArrowheads="1"/>
          </p:cNvPicPr>
          <p:nvPr/>
        </p:nvPicPr>
        <p:blipFill rotWithShape="1">
          <a:blip r:embed="rId2">
            <a:extLst>
              <a:ext uri="{28A0092B-C50C-407E-A947-70E740481C1C}">
                <a14:useLocalDpi xmlns:a14="http://schemas.microsoft.com/office/drawing/2010/main" val="0"/>
              </a:ext>
            </a:extLst>
          </a:blip>
          <a:srcRect l="5935" t="19716" r="6487" b="16834"/>
          <a:stretch/>
        </p:blipFill>
        <p:spPr bwMode="auto">
          <a:xfrm>
            <a:off x="1371600" y="3810000"/>
            <a:ext cx="6331191" cy="1146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1697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a:xfrm>
            <a:off x="457200" y="381000"/>
            <a:ext cx="8153400" cy="731838"/>
          </a:xfrm>
        </p:spPr>
        <p:txBody>
          <a:bodyPr/>
          <a:lstStyle/>
          <a:p>
            <a:pPr fontAlgn="auto">
              <a:spcAft>
                <a:spcPts val="0"/>
              </a:spcAft>
              <a:defRPr/>
            </a:pPr>
            <a:r>
              <a:rPr lang="en-US" sz="3200">
                <a:ea typeface="+mj-ea"/>
                <a:cs typeface="+mj-cs"/>
              </a:rPr>
              <a:t>Case Study in E-R Diagramming: Summary</a:t>
            </a:r>
          </a:p>
        </p:txBody>
      </p:sp>
      <p:sp>
        <p:nvSpPr>
          <p:cNvPr id="3481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200">
                <a:solidFill>
                  <a:schemeClr val="tx1"/>
                </a:solidFill>
                <a:latin typeface="Century Gothic" charset="0"/>
                <a:ea typeface="ＭＳ Ｐゴシック" charset="0"/>
                <a:cs typeface="ＭＳ Ｐゴシック" charset="0"/>
              </a:defRPr>
            </a:lvl1pPr>
            <a:lvl2pPr marL="742950" indent="-285750" eaLnBrk="0" hangingPunct="0">
              <a:defRPr sz="1200">
                <a:solidFill>
                  <a:schemeClr val="tx1"/>
                </a:solidFill>
                <a:latin typeface="Century Gothic" charset="0"/>
                <a:ea typeface="ＭＳ Ｐゴシック" charset="0"/>
              </a:defRPr>
            </a:lvl2pPr>
            <a:lvl3pPr marL="1143000" indent="-228600" eaLnBrk="0" hangingPunct="0">
              <a:defRPr sz="1200">
                <a:solidFill>
                  <a:schemeClr val="tx1"/>
                </a:solidFill>
                <a:latin typeface="Century Gothic" charset="0"/>
                <a:ea typeface="ＭＳ Ｐゴシック" charset="0"/>
              </a:defRPr>
            </a:lvl3pPr>
            <a:lvl4pPr marL="1600200" indent="-228600" eaLnBrk="0" hangingPunct="0">
              <a:defRPr sz="1200">
                <a:solidFill>
                  <a:schemeClr val="tx1"/>
                </a:solidFill>
                <a:latin typeface="Century Gothic" charset="0"/>
                <a:ea typeface="ＭＳ Ｐゴシック" charset="0"/>
              </a:defRPr>
            </a:lvl4pPr>
            <a:lvl5pPr marL="2057400" indent="-228600" eaLnBrk="0" hangingPunct="0">
              <a:defRPr sz="1200">
                <a:solidFill>
                  <a:schemeClr val="tx1"/>
                </a:solidFill>
                <a:latin typeface="Century Gothic" charset="0"/>
                <a:ea typeface="ＭＳ Ｐゴシック" charset="0"/>
              </a:defRPr>
            </a:lvl5pPr>
            <a:lvl6pPr marL="2514600" indent="-228600" algn="r" eaLnBrk="0" fontAlgn="base" hangingPunct="0">
              <a:spcBef>
                <a:spcPct val="0"/>
              </a:spcBef>
              <a:spcAft>
                <a:spcPct val="0"/>
              </a:spcAft>
              <a:defRPr sz="1200">
                <a:solidFill>
                  <a:schemeClr val="tx1"/>
                </a:solidFill>
                <a:latin typeface="Century Gothic" charset="0"/>
                <a:ea typeface="ＭＳ Ｐゴシック" charset="0"/>
              </a:defRPr>
            </a:lvl6pPr>
            <a:lvl7pPr marL="2971800" indent="-228600" algn="r" eaLnBrk="0" fontAlgn="base" hangingPunct="0">
              <a:spcBef>
                <a:spcPct val="0"/>
              </a:spcBef>
              <a:spcAft>
                <a:spcPct val="0"/>
              </a:spcAft>
              <a:defRPr sz="1200">
                <a:solidFill>
                  <a:schemeClr val="tx1"/>
                </a:solidFill>
                <a:latin typeface="Century Gothic" charset="0"/>
                <a:ea typeface="ＭＳ Ｐゴシック" charset="0"/>
              </a:defRPr>
            </a:lvl7pPr>
            <a:lvl8pPr marL="3429000" indent="-228600" algn="r" eaLnBrk="0" fontAlgn="base" hangingPunct="0">
              <a:spcBef>
                <a:spcPct val="0"/>
              </a:spcBef>
              <a:spcAft>
                <a:spcPct val="0"/>
              </a:spcAft>
              <a:defRPr sz="1200">
                <a:solidFill>
                  <a:schemeClr val="tx1"/>
                </a:solidFill>
                <a:latin typeface="Century Gothic" charset="0"/>
                <a:ea typeface="ＭＳ Ｐゴシック" charset="0"/>
              </a:defRPr>
            </a:lvl8pPr>
            <a:lvl9pPr marL="3886200" indent="-228600" algn="r" eaLnBrk="0" fontAlgn="base" hangingPunct="0">
              <a:spcBef>
                <a:spcPct val="0"/>
              </a:spcBef>
              <a:spcAft>
                <a:spcPct val="0"/>
              </a:spcAft>
              <a:defRPr sz="1200">
                <a:solidFill>
                  <a:schemeClr val="tx1"/>
                </a:solidFill>
                <a:latin typeface="Century Gothic" charset="0"/>
                <a:ea typeface="ＭＳ Ｐゴシック" charset="0"/>
              </a:defRPr>
            </a:lvl9pPr>
          </a:lstStyle>
          <a:p>
            <a:pPr eaLnBrk="1" hangingPunct="1"/>
            <a:fld id="{37E2BDA9-7BB6-F54A-B73F-62EF89AE23B8}" type="slidenum">
              <a:rPr lang="en-US" sz="1400">
                <a:solidFill>
                  <a:srgbClr val="FFFFFF"/>
                </a:solidFill>
              </a:rPr>
              <a:pPr eaLnBrk="1" hangingPunct="1"/>
              <a:t>33</a:t>
            </a:fld>
            <a:endParaRPr lang="en-US" sz="1400">
              <a:solidFill>
                <a:srgbClr val="FFFFFF"/>
              </a:solidFill>
            </a:endParaRPr>
          </a:p>
        </p:txBody>
      </p:sp>
      <p:pic>
        <p:nvPicPr>
          <p:cNvPr id="34819" name="Picture 5" descr="Fig3_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8372475"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228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Purchase Order Form</a:t>
            </a:r>
            <a:endParaRPr lang="en-US" dirty="0"/>
          </a:p>
        </p:txBody>
      </p:sp>
      <p:pic>
        <p:nvPicPr>
          <p:cNvPr id="4" name="Content Placeholder 3"/>
          <p:cNvPicPr>
            <a:picLocks noGrp="1" noChangeAspect="1"/>
          </p:cNvPicPr>
          <p:nvPr>
            <p:ph idx="1"/>
          </p:nvPr>
        </p:nvPicPr>
        <p:blipFill>
          <a:blip r:embed="rId2" cstate="screen">
            <a:extLst>
              <a:ext uri="{28A0092B-C50C-407E-A947-70E740481C1C}">
                <a14:useLocalDpi xmlns:a14="http://schemas.microsoft.com/office/drawing/2010/main"/>
              </a:ext>
            </a:extLst>
          </a:blip>
          <a:srcRect l="-7938" r="-7938"/>
          <a:stretch>
            <a:fillRect/>
          </a:stretch>
        </p:blipFill>
        <p:spPr/>
      </p:pic>
      <p:sp>
        <p:nvSpPr>
          <p:cNvPr id="5" name="Rectangle 4"/>
          <p:cNvSpPr/>
          <p:nvPr/>
        </p:nvSpPr>
        <p:spPr>
          <a:xfrm>
            <a:off x="6209966" y="2665740"/>
            <a:ext cx="669840" cy="362875"/>
          </a:xfrm>
          <a:prstGeom prst="rect">
            <a:avLst/>
          </a:prstGeom>
          <a:solidFill>
            <a:srgbClr val="FFFF00">
              <a:alpha val="24000"/>
            </a:srgb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00"/>
              </a:solidFill>
            </a:endParaRPr>
          </a:p>
        </p:txBody>
      </p:sp>
    </p:spTree>
    <p:extLst>
      <p:ext uri="{BB962C8B-B14F-4D97-AF65-F5344CB8AC3E}">
        <p14:creationId xmlns:p14="http://schemas.microsoft.com/office/powerpoint/2010/main" val="357930957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8600" y="533400"/>
            <a:ext cx="8686800" cy="731838"/>
          </a:xfrm>
        </p:spPr>
        <p:txBody>
          <a:bodyPr/>
          <a:lstStyle/>
          <a:p>
            <a:pPr fontAlgn="auto">
              <a:spcAft>
                <a:spcPts val="0"/>
              </a:spcAft>
              <a:defRPr/>
            </a:pPr>
            <a:r>
              <a:rPr lang="en-US" sz="2800">
                <a:ea typeface="+mj-ea"/>
                <a:cs typeface="+mj-cs"/>
              </a:rPr>
              <a:t>Elements of a Data Model: Entities and Relationships</a:t>
            </a:r>
          </a:p>
        </p:txBody>
      </p:sp>
      <p:sp>
        <p:nvSpPr>
          <p:cNvPr id="7170" name="Rectangle 3"/>
          <p:cNvSpPr>
            <a:spLocks noGrp="1" noChangeArrowheads="1"/>
          </p:cNvSpPr>
          <p:nvPr>
            <p:ph idx="1"/>
          </p:nvPr>
        </p:nvSpPr>
        <p:spPr>
          <a:xfrm>
            <a:off x="838200" y="1295400"/>
            <a:ext cx="7696200" cy="4953000"/>
          </a:xfrm>
        </p:spPr>
        <p:txBody>
          <a:bodyPr>
            <a:normAutofit fontScale="92500" lnSpcReduction="10000"/>
          </a:bodyPr>
          <a:lstStyle/>
          <a:p>
            <a:pPr>
              <a:lnSpc>
                <a:spcPct val="90000"/>
              </a:lnSpc>
            </a:pPr>
            <a:r>
              <a:rPr lang="en-US" dirty="0">
                <a:solidFill>
                  <a:srgbClr val="008000"/>
                </a:solidFill>
                <a:latin typeface="Arial" charset="0"/>
              </a:rPr>
              <a:t>Entity</a:t>
            </a:r>
            <a:r>
              <a:rPr lang="en-US" dirty="0">
                <a:latin typeface="Arial" charset="0"/>
              </a:rPr>
              <a:t>- a person, place, event, thing, or concept about which information is to be kept in the database.</a:t>
            </a:r>
          </a:p>
          <a:p>
            <a:pPr lvl="1">
              <a:lnSpc>
                <a:spcPct val="90000"/>
              </a:lnSpc>
            </a:pPr>
            <a:r>
              <a:rPr lang="en-US" dirty="0">
                <a:solidFill>
                  <a:srgbClr val="3366FF"/>
                </a:solidFill>
                <a:latin typeface="Arial" charset="0"/>
              </a:rPr>
              <a:t>Strong Entity</a:t>
            </a:r>
            <a:r>
              <a:rPr lang="en-US" dirty="0">
                <a:latin typeface="Arial" charset="0"/>
              </a:rPr>
              <a:t>: is not existence dependent on some other entity</a:t>
            </a:r>
          </a:p>
          <a:p>
            <a:pPr lvl="1">
              <a:lnSpc>
                <a:spcPct val="90000"/>
              </a:lnSpc>
            </a:pPr>
            <a:r>
              <a:rPr lang="en-US" dirty="0">
                <a:solidFill>
                  <a:srgbClr val="3366FF"/>
                </a:solidFill>
                <a:latin typeface="Arial" charset="0"/>
              </a:rPr>
              <a:t>Weak Entity</a:t>
            </a:r>
            <a:r>
              <a:rPr lang="en-US" dirty="0">
                <a:latin typeface="Arial" charset="0"/>
              </a:rPr>
              <a:t>: depends on another entity for its existence</a:t>
            </a:r>
          </a:p>
          <a:p>
            <a:pPr>
              <a:lnSpc>
                <a:spcPct val="90000"/>
              </a:lnSpc>
            </a:pPr>
            <a:r>
              <a:rPr lang="en-US" dirty="0">
                <a:solidFill>
                  <a:srgbClr val="008000"/>
                </a:solidFill>
                <a:latin typeface="Arial" charset="0"/>
              </a:rPr>
              <a:t>Relationship</a:t>
            </a:r>
            <a:r>
              <a:rPr lang="en-US" dirty="0">
                <a:latin typeface="Arial" charset="0"/>
              </a:rPr>
              <a:t> – an association between entities</a:t>
            </a:r>
          </a:p>
          <a:p>
            <a:pPr lvl="1">
              <a:lnSpc>
                <a:spcPct val="90000"/>
              </a:lnSpc>
            </a:pPr>
            <a:r>
              <a:rPr lang="en-US" dirty="0">
                <a:solidFill>
                  <a:srgbClr val="FF0000"/>
                </a:solidFill>
                <a:latin typeface="Arial" charset="0"/>
              </a:rPr>
              <a:t>Mandatory participation</a:t>
            </a:r>
            <a:r>
              <a:rPr lang="en-US" dirty="0">
                <a:latin typeface="Arial" charset="0"/>
              </a:rPr>
              <a:t>: each </a:t>
            </a:r>
            <a:r>
              <a:rPr lang="en-US" i="1" dirty="0">
                <a:latin typeface="Arial" charset="0"/>
              </a:rPr>
              <a:t>instance</a:t>
            </a:r>
            <a:r>
              <a:rPr lang="en-US" dirty="0">
                <a:latin typeface="Arial" charset="0"/>
              </a:rPr>
              <a:t> of the entity </a:t>
            </a:r>
            <a:r>
              <a:rPr lang="en-US" i="1" dirty="0">
                <a:latin typeface="Arial" charset="0"/>
              </a:rPr>
              <a:t>must</a:t>
            </a:r>
            <a:r>
              <a:rPr lang="en-US" dirty="0">
                <a:latin typeface="Arial" charset="0"/>
              </a:rPr>
              <a:t> be a participant in the relationship</a:t>
            </a:r>
          </a:p>
          <a:p>
            <a:pPr lvl="1">
              <a:lnSpc>
                <a:spcPct val="90000"/>
              </a:lnSpc>
            </a:pPr>
            <a:r>
              <a:rPr lang="en-US" dirty="0">
                <a:solidFill>
                  <a:srgbClr val="FF0000"/>
                </a:solidFill>
                <a:latin typeface="Arial" charset="0"/>
              </a:rPr>
              <a:t>Optional participation</a:t>
            </a:r>
            <a:r>
              <a:rPr lang="en-US" dirty="0">
                <a:latin typeface="Arial" charset="0"/>
              </a:rPr>
              <a:t>: some </a:t>
            </a:r>
            <a:r>
              <a:rPr lang="en-US" i="1" dirty="0">
                <a:latin typeface="Arial" charset="0"/>
              </a:rPr>
              <a:t>instances</a:t>
            </a:r>
            <a:r>
              <a:rPr lang="en-US" dirty="0">
                <a:latin typeface="Arial" charset="0"/>
              </a:rPr>
              <a:t> of the entity </a:t>
            </a:r>
            <a:r>
              <a:rPr lang="en-US" i="1" dirty="0">
                <a:latin typeface="Arial" charset="0"/>
              </a:rPr>
              <a:t>may not</a:t>
            </a:r>
            <a:r>
              <a:rPr lang="en-US" dirty="0">
                <a:latin typeface="Arial" charset="0"/>
              </a:rPr>
              <a:t> participate in the relationship</a:t>
            </a:r>
          </a:p>
        </p:txBody>
      </p:sp>
      <p:sp>
        <p:nvSpPr>
          <p:cNvPr id="717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200">
                <a:solidFill>
                  <a:schemeClr val="tx1"/>
                </a:solidFill>
                <a:latin typeface="Century Gothic" charset="0"/>
                <a:ea typeface="ＭＳ Ｐゴシック" charset="0"/>
                <a:cs typeface="ＭＳ Ｐゴシック" charset="0"/>
              </a:defRPr>
            </a:lvl1pPr>
            <a:lvl2pPr marL="742950" indent="-285750" eaLnBrk="0" hangingPunct="0">
              <a:defRPr sz="1200">
                <a:solidFill>
                  <a:schemeClr val="tx1"/>
                </a:solidFill>
                <a:latin typeface="Century Gothic" charset="0"/>
                <a:ea typeface="ＭＳ Ｐゴシック" charset="0"/>
              </a:defRPr>
            </a:lvl2pPr>
            <a:lvl3pPr marL="1143000" indent="-228600" eaLnBrk="0" hangingPunct="0">
              <a:defRPr sz="1200">
                <a:solidFill>
                  <a:schemeClr val="tx1"/>
                </a:solidFill>
                <a:latin typeface="Century Gothic" charset="0"/>
                <a:ea typeface="ＭＳ Ｐゴシック" charset="0"/>
              </a:defRPr>
            </a:lvl3pPr>
            <a:lvl4pPr marL="1600200" indent="-228600" eaLnBrk="0" hangingPunct="0">
              <a:defRPr sz="1200">
                <a:solidFill>
                  <a:schemeClr val="tx1"/>
                </a:solidFill>
                <a:latin typeface="Century Gothic" charset="0"/>
                <a:ea typeface="ＭＳ Ｐゴシック" charset="0"/>
              </a:defRPr>
            </a:lvl4pPr>
            <a:lvl5pPr marL="2057400" indent="-228600" eaLnBrk="0" hangingPunct="0">
              <a:defRPr sz="1200">
                <a:solidFill>
                  <a:schemeClr val="tx1"/>
                </a:solidFill>
                <a:latin typeface="Century Gothic" charset="0"/>
                <a:ea typeface="ＭＳ Ｐゴシック" charset="0"/>
              </a:defRPr>
            </a:lvl5pPr>
            <a:lvl6pPr marL="2514600" indent="-228600" algn="r" eaLnBrk="0" fontAlgn="base" hangingPunct="0">
              <a:spcBef>
                <a:spcPct val="0"/>
              </a:spcBef>
              <a:spcAft>
                <a:spcPct val="0"/>
              </a:spcAft>
              <a:defRPr sz="1200">
                <a:solidFill>
                  <a:schemeClr val="tx1"/>
                </a:solidFill>
                <a:latin typeface="Century Gothic" charset="0"/>
                <a:ea typeface="ＭＳ Ｐゴシック" charset="0"/>
              </a:defRPr>
            </a:lvl6pPr>
            <a:lvl7pPr marL="2971800" indent="-228600" algn="r" eaLnBrk="0" fontAlgn="base" hangingPunct="0">
              <a:spcBef>
                <a:spcPct val="0"/>
              </a:spcBef>
              <a:spcAft>
                <a:spcPct val="0"/>
              </a:spcAft>
              <a:defRPr sz="1200">
                <a:solidFill>
                  <a:schemeClr val="tx1"/>
                </a:solidFill>
                <a:latin typeface="Century Gothic" charset="0"/>
                <a:ea typeface="ＭＳ Ｐゴシック" charset="0"/>
              </a:defRPr>
            </a:lvl7pPr>
            <a:lvl8pPr marL="3429000" indent="-228600" algn="r" eaLnBrk="0" fontAlgn="base" hangingPunct="0">
              <a:spcBef>
                <a:spcPct val="0"/>
              </a:spcBef>
              <a:spcAft>
                <a:spcPct val="0"/>
              </a:spcAft>
              <a:defRPr sz="1200">
                <a:solidFill>
                  <a:schemeClr val="tx1"/>
                </a:solidFill>
                <a:latin typeface="Century Gothic" charset="0"/>
                <a:ea typeface="ＭＳ Ｐゴシック" charset="0"/>
              </a:defRPr>
            </a:lvl8pPr>
            <a:lvl9pPr marL="3886200" indent="-228600" algn="r" eaLnBrk="0" fontAlgn="base" hangingPunct="0">
              <a:spcBef>
                <a:spcPct val="0"/>
              </a:spcBef>
              <a:spcAft>
                <a:spcPct val="0"/>
              </a:spcAft>
              <a:defRPr sz="1200">
                <a:solidFill>
                  <a:schemeClr val="tx1"/>
                </a:solidFill>
                <a:latin typeface="Century Gothic" charset="0"/>
                <a:ea typeface="ＭＳ Ｐゴシック" charset="0"/>
              </a:defRPr>
            </a:lvl9pPr>
          </a:lstStyle>
          <a:p>
            <a:pPr eaLnBrk="1" hangingPunct="1"/>
            <a:fld id="{CA3BC6B7-A7E6-6E46-B83E-8793F2BC2A88}" type="slidenum">
              <a:rPr lang="en-US" sz="1400">
                <a:solidFill>
                  <a:srgbClr val="FFFFFF"/>
                </a:solidFill>
              </a:rPr>
              <a:pPr eaLnBrk="1" hangingPunct="1"/>
              <a:t>5</a:t>
            </a:fld>
            <a:endParaRPr lang="en-US" sz="1400">
              <a:solidFill>
                <a:srgbClr val="FFFFFF"/>
              </a:solidFill>
            </a:endParaRPr>
          </a:p>
        </p:txBody>
      </p:sp>
    </p:spTree>
    <p:extLst>
      <p:ext uri="{BB962C8B-B14F-4D97-AF65-F5344CB8AC3E}">
        <p14:creationId xmlns:p14="http://schemas.microsoft.com/office/powerpoint/2010/main" val="3694849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a:xfrm>
            <a:off x="381000" y="457200"/>
            <a:ext cx="8458200" cy="731838"/>
          </a:xfrm>
        </p:spPr>
        <p:txBody>
          <a:bodyPr/>
          <a:lstStyle/>
          <a:p>
            <a:pPr fontAlgn="auto">
              <a:spcAft>
                <a:spcPts val="0"/>
              </a:spcAft>
              <a:defRPr/>
            </a:pPr>
            <a:r>
              <a:rPr lang="en-US" sz="2800">
                <a:ea typeface="+mj-ea"/>
                <a:cs typeface="+mj-cs"/>
              </a:rPr>
              <a:t>Example of an ERD Model: Entities &amp; Relationships</a:t>
            </a:r>
          </a:p>
        </p:txBody>
      </p:sp>
      <p:sp>
        <p:nvSpPr>
          <p:cNvPr id="819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200">
                <a:solidFill>
                  <a:schemeClr val="tx1"/>
                </a:solidFill>
                <a:latin typeface="Century Gothic" charset="0"/>
                <a:ea typeface="ＭＳ Ｐゴシック" charset="0"/>
                <a:cs typeface="ＭＳ Ｐゴシック" charset="0"/>
              </a:defRPr>
            </a:lvl1pPr>
            <a:lvl2pPr marL="742950" indent="-285750" eaLnBrk="0" hangingPunct="0">
              <a:defRPr sz="1200">
                <a:solidFill>
                  <a:schemeClr val="tx1"/>
                </a:solidFill>
                <a:latin typeface="Century Gothic" charset="0"/>
                <a:ea typeface="ＭＳ Ｐゴシック" charset="0"/>
              </a:defRPr>
            </a:lvl2pPr>
            <a:lvl3pPr marL="1143000" indent="-228600" eaLnBrk="0" hangingPunct="0">
              <a:defRPr sz="1200">
                <a:solidFill>
                  <a:schemeClr val="tx1"/>
                </a:solidFill>
                <a:latin typeface="Century Gothic" charset="0"/>
                <a:ea typeface="ＭＳ Ｐゴシック" charset="0"/>
              </a:defRPr>
            </a:lvl3pPr>
            <a:lvl4pPr marL="1600200" indent="-228600" eaLnBrk="0" hangingPunct="0">
              <a:defRPr sz="1200">
                <a:solidFill>
                  <a:schemeClr val="tx1"/>
                </a:solidFill>
                <a:latin typeface="Century Gothic" charset="0"/>
                <a:ea typeface="ＭＳ Ｐゴシック" charset="0"/>
              </a:defRPr>
            </a:lvl4pPr>
            <a:lvl5pPr marL="2057400" indent="-228600" eaLnBrk="0" hangingPunct="0">
              <a:defRPr sz="1200">
                <a:solidFill>
                  <a:schemeClr val="tx1"/>
                </a:solidFill>
                <a:latin typeface="Century Gothic" charset="0"/>
                <a:ea typeface="ＭＳ Ｐゴシック" charset="0"/>
              </a:defRPr>
            </a:lvl5pPr>
            <a:lvl6pPr marL="2514600" indent="-228600" algn="r" eaLnBrk="0" fontAlgn="base" hangingPunct="0">
              <a:spcBef>
                <a:spcPct val="0"/>
              </a:spcBef>
              <a:spcAft>
                <a:spcPct val="0"/>
              </a:spcAft>
              <a:defRPr sz="1200">
                <a:solidFill>
                  <a:schemeClr val="tx1"/>
                </a:solidFill>
                <a:latin typeface="Century Gothic" charset="0"/>
                <a:ea typeface="ＭＳ Ｐゴシック" charset="0"/>
              </a:defRPr>
            </a:lvl6pPr>
            <a:lvl7pPr marL="2971800" indent="-228600" algn="r" eaLnBrk="0" fontAlgn="base" hangingPunct="0">
              <a:spcBef>
                <a:spcPct val="0"/>
              </a:spcBef>
              <a:spcAft>
                <a:spcPct val="0"/>
              </a:spcAft>
              <a:defRPr sz="1200">
                <a:solidFill>
                  <a:schemeClr val="tx1"/>
                </a:solidFill>
                <a:latin typeface="Century Gothic" charset="0"/>
                <a:ea typeface="ＭＳ Ｐゴシック" charset="0"/>
              </a:defRPr>
            </a:lvl7pPr>
            <a:lvl8pPr marL="3429000" indent="-228600" algn="r" eaLnBrk="0" fontAlgn="base" hangingPunct="0">
              <a:spcBef>
                <a:spcPct val="0"/>
              </a:spcBef>
              <a:spcAft>
                <a:spcPct val="0"/>
              </a:spcAft>
              <a:defRPr sz="1200">
                <a:solidFill>
                  <a:schemeClr val="tx1"/>
                </a:solidFill>
                <a:latin typeface="Century Gothic" charset="0"/>
                <a:ea typeface="ＭＳ Ｐゴシック" charset="0"/>
              </a:defRPr>
            </a:lvl8pPr>
            <a:lvl9pPr marL="3886200" indent="-228600" algn="r" eaLnBrk="0" fontAlgn="base" hangingPunct="0">
              <a:spcBef>
                <a:spcPct val="0"/>
              </a:spcBef>
              <a:spcAft>
                <a:spcPct val="0"/>
              </a:spcAft>
              <a:defRPr sz="1200">
                <a:solidFill>
                  <a:schemeClr val="tx1"/>
                </a:solidFill>
                <a:latin typeface="Century Gothic" charset="0"/>
                <a:ea typeface="ＭＳ Ｐゴシック" charset="0"/>
              </a:defRPr>
            </a:lvl9pPr>
          </a:lstStyle>
          <a:p>
            <a:pPr eaLnBrk="1" hangingPunct="1"/>
            <a:fld id="{79B7C454-5D1B-844A-B67B-2050529F44D5}" type="slidenum">
              <a:rPr lang="en-US" sz="1400">
                <a:solidFill>
                  <a:srgbClr val="FFFFFF"/>
                </a:solidFill>
              </a:rPr>
              <a:pPr eaLnBrk="1" hangingPunct="1"/>
              <a:t>6</a:t>
            </a:fld>
            <a:endParaRPr lang="en-US" sz="1400">
              <a:solidFill>
                <a:srgbClr val="FFFFFF"/>
              </a:solidFill>
            </a:endParaRPr>
          </a:p>
        </p:txBody>
      </p:sp>
      <p:pic>
        <p:nvPicPr>
          <p:cNvPr id="819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371600"/>
            <a:ext cx="3886200" cy="323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Rectangle 6"/>
          <p:cNvSpPr>
            <a:spLocks noChangeArrowheads="1"/>
          </p:cNvSpPr>
          <p:nvPr/>
        </p:nvSpPr>
        <p:spPr bwMode="auto">
          <a:xfrm>
            <a:off x="990600" y="4800600"/>
            <a:ext cx="665163" cy="50641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00" tIns="12700" rIns="12700" bIns="12700"/>
          <a:lstStyle/>
          <a:p>
            <a:pPr>
              <a:defRPr/>
            </a:pPr>
            <a:endParaRPr lang="tr-TR">
              <a:cs typeface="+mn-cs"/>
            </a:endParaRPr>
          </a:p>
        </p:txBody>
      </p:sp>
      <p:grpSp>
        <p:nvGrpSpPr>
          <p:cNvPr id="8197" name="Group 7"/>
          <p:cNvGrpSpPr>
            <a:grpSpLocks/>
          </p:cNvGrpSpPr>
          <p:nvPr/>
        </p:nvGrpSpPr>
        <p:grpSpPr bwMode="auto">
          <a:xfrm>
            <a:off x="990600" y="5562600"/>
            <a:ext cx="800100" cy="457200"/>
            <a:chOff x="1725" y="10731"/>
            <a:chExt cx="1260" cy="720"/>
          </a:xfrm>
        </p:grpSpPr>
        <p:sp>
          <p:nvSpPr>
            <p:cNvPr id="8204" name="Rectangle 8"/>
            <p:cNvSpPr>
              <a:spLocks noChangeArrowheads="1"/>
            </p:cNvSpPr>
            <p:nvPr/>
          </p:nvSpPr>
          <p:spPr bwMode="auto">
            <a:xfrm>
              <a:off x="1725" y="10731"/>
              <a:ext cx="1260" cy="72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05" name="Rectangle 9"/>
            <p:cNvSpPr>
              <a:spLocks noChangeArrowheads="1"/>
            </p:cNvSpPr>
            <p:nvPr/>
          </p:nvSpPr>
          <p:spPr bwMode="auto">
            <a:xfrm>
              <a:off x="1830" y="10806"/>
              <a:ext cx="1080" cy="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1274" name="Text Box 10"/>
          <p:cNvSpPr txBox="1">
            <a:spLocks noChangeArrowheads="1"/>
          </p:cNvSpPr>
          <p:nvPr/>
        </p:nvSpPr>
        <p:spPr bwMode="auto">
          <a:xfrm>
            <a:off x="1752600" y="4876800"/>
            <a:ext cx="1460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1600" b="1">
                <a:latin typeface="Arial" charset="0"/>
                <a:cs typeface="+mn-cs"/>
              </a:rPr>
              <a:t>Strong Entity</a:t>
            </a:r>
          </a:p>
        </p:txBody>
      </p:sp>
      <p:sp>
        <p:nvSpPr>
          <p:cNvPr id="11275" name="Text Box 11"/>
          <p:cNvSpPr txBox="1">
            <a:spLocks noChangeArrowheads="1"/>
          </p:cNvSpPr>
          <p:nvPr/>
        </p:nvSpPr>
        <p:spPr bwMode="auto">
          <a:xfrm>
            <a:off x="1905000" y="5638800"/>
            <a:ext cx="1336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1600" b="1">
                <a:latin typeface="Arial" charset="0"/>
                <a:cs typeface="+mn-cs"/>
              </a:rPr>
              <a:t>Weak Entity</a:t>
            </a:r>
          </a:p>
        </p:txBody>
      </p:sp>
      <p:pic>
        <p:nvPicPr>
          <p:cNvPr id="820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5486400"/>
            <a:ext cx="15240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1"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4800600"/>
            <a:ext cx="1447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Text Box 25"/>
          <p:cNvSpPr txBox="1">
            <a:spLocks noChangeArrowheads="1"/>
          </p:cNvSpPr>
          <p:nvPr/>
        </p:nvSpPr>
        <p:spPr bwMode="auto">
          <a:xfrm>
            <a:off x="4876800" y="4876800"/>
            <a:ext cx="308019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1600" b="1" dirty="0">
                <a:latin typeface="Arial" charset="0"/>
                <a:cs typeface="+mn-cs"/>
              </a:rPr>
              <a:t>Mandatory </a:t>
            </a:r>
            <a:r>
              <a:rPr lang="en-US" sz="1600" b="1" dirty="0" smtClean="0">
                <a:latin typeface="Arial" charset="0"/>
                <a:cs typeface="+mn-cs"/>
              </a:rPr>
              <a:t>(Full) Participation</a:t>
            </a:r>
            <a:endParaRPr lang="en-US" sz="1600" b="1" dirty="0">
              <a:latin typeface="Arial" charset="0"/>
              <a:cs typeface="+mn-cs"/>
            </a:endParaRPr>
          </a:p>
        </p:txBody>
      </p:sp>
      <p:sp>
        <p:nvSpPr>
          <p:cNvPr id="11290" name="Text Box 26"/>
          <p:cNvSpPr txBox="1">
            <a:spLocks noChangeArrowheads="1"/>
          </p:cNvSpPr>
          <p:nvPr/>
        </p:nvSpPr>
        <p:spPr bwMode="auto">
          <a:xfrm>
            <a:off x="5029200" y="5562600"/>
            <a:ext cx="313739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1600" b="1" dirty="0">
                <a:latin typeface="Arial" charset="0"/>
                <a:cs typeface="+mn-cs"/>
              </a:rPr>
              <a:t>Optional </a:t>
            </a:r>
            <a:r>
              <a:rPr lang="en-US" sz="1600" b="1" dirty="0" smtClean="0">
                <a:latin typeface="Arial" charset="0"/>
                <a:cs typeface="+mn-cs"/>
              </a:rPr>
              <a:t>(Partial) Participation</a:t>
            </a:r>
            <a:endParaRPr lang="en-US" sz="1600" b="1" dirty="0">
              <a:latin typeface="Arial" charset="0"/>
              <a:cs typeface="+mn-cs"/>
            </a:endParaRPr>
          </a:p>
        </p:txBody>
      </p:sp>
      <p:cxnSp>
        <p:nvCxnSpPr>
          <p:cNvPr id="3" name="Straight Connector 2"/>
          <p:cNvCxnSpPr/>
          <p:nvPr/>
        </p:nvCxnSpPr>
        <p:spPr>
          <a:xfrm>
            <a:off x="3505200" y="4191000"/>
            <a:ext cx="838200" cy="15240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 name="Oval 3"/>
          <p:cNvSpPr/>
          <p:nvPr/>
        </p:nvSpPr>
        <p:spPr>
          <a:xfrm>
            <a:off x="4343400" y="4114800"/>
            <a:ext cx="762000" cy="45720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QTY</a:t>
            </a:r>
            <a:endParaRPr lang="en-US" sz="1200" dirty="0">
              <a:solidFill>
                <a:schemeClr val="tx1"/>
              </a:solidFill>
            </a:endParaRPr>
          </a:p>
        </p:txBody>
      </p:sp>
      <p:cxnSp>
        <p:nvCxnSpPr>
          <p:cNvPr id="18" name="Straight Connector 17"/>
          <p:cNvCxnSpPr>
            <a:stCxn id="20" idx="6"/>
          </p:cNvCxnSpPr>
          <p:nvPr/>
        </p:nvCxnSpPr>
        <p:spPr>
          <a:xfrm>
            <a:off x="1752600" y="3962400"/>
            <a:ext cx="685800" cy="22860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Oval 19"/>
          <p:cNvSpPr/>
          <p:nvPr/>
        </p:nvSpPr>
        <p:spPr>
          <a:xfrm>
            <a:off x="533400" y="3733800"/>
            <a:ext cx="1219200" cy="45720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solidFill>
              </a:rPr>
              <a:t>UNIT_COST</a:t>
            </a:r>
            <a:endParaRPr lang="en-US" sz="1100" dirty="0">
              <a:solidFill>
                <a:schemeClr val="tx1"/>
              </a:solidFill>
            </a:endParaRPr>
          </a:p>
        </p:txBody>
      </p:sp>
      <p:cxnSp>
        <p:nvCxnSpPr>
          <p:cNvPr id="24" name="Straight Connector 23"/>
          <p:cNvCxnSpPr>
            <a:endCxn id="26" idx="1"/>
          </p:cNvCxnSpPr>
          <p:nvPr/>
        </p:nvCxnSpPr>
        <p:spPr>
          <a:xfrm>
            <a:off x="6248400" y="1905000"/>
            <a:ext cx="613429" cy="219355"/>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248400" y="1676400"/>
            <a:ext cx="76200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6" name="Oval 25"/>
          <p:cNvSpPr/>
          <p:nvPr/>
        </p:nvSpPr>
        <p:spPr>
          <a:xfrm>
            <a:off x="6705600" y="2057400"/>
            <a:ext cx="1066800" cy="457200"/>
          </a:xfrm>
          <a:prstGeom prst="ellipse">
            <a:avLst/>
          </a:prstGeom>
          <a:noFill/>
          <a:ln w="38100" cmpd="dbl">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PHONE</a:t>
            </a:r>
            <a:endParaRPr lang="en-US" sz="1200" dirty="0">
              <a:solidFill>
                <a:schemeClr val="tx1"/>
              </a:solidFill>
            </a:endParaRPr>
          </a:p>
        </p:txBody>
      </p:sp>
      <p:cxnSp>
        <p:nvCxnSpPr>
          <p:cNvPr id="30" name="Straight Connector 29"/>
          <p:cNvCxnSpPr/>
          <p:nvPr/>
        </p:nvCxnSpPr>
        <p:spPr>
          <a:xfrm flipV="1">
            <a:off x="3429000" y="3581400"/>
            <a:ext cx="762000" cy="45720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1" name="Oval 30"/>
          <p:cNvSpPr/>
          <p:nvPr/>
        </p:nvSpPr>
        <p:spPr>
          <a:xfrm>
            <a:off x="4191000" y="3352800"/>
            <a:ext cx="1219200" cy="457200"/>
          </a:xfrm>
          <a:prstGeom prst="ellipse">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ITEM_</a:t>
            </a:r>
            <a:br>
              <a:rPr lang="en-US" sz="1200" dirty="0" smtClean="0">
                <a:solidFill>
                  <a:schemeClr val="tx1"/>
                </a:solidFill>
              </a:rPr>
            </a:br>
            <a:r>
              <a:rPr lang="en-US" sz="1200" dirty="0" smtClean="0">
                <a:solidFill>
                  <a:schemeClr val="tx1"/>
                </a:solidFill>
              </a:rPr>
              <a:t>AMOUNT</a:t>
            </a:r>
            <a:endParaRPr lang="en-US" sz="1200" dirty="0">
              <a:solidFill>
                <a:schemeClr val="tx1"/>
              </a:solidFill>
            </a:endParaRPr>
          </a:p>
        </p:txBody>
      </p:sp>
      <p:sp>
        <p:nvSpPr>
          <p:cNvPr id="38" name="Oval 37"/>
          <p:cNvSpPr/>
          <p:nvPr/>
        </p:nvSpPr>
        <p:spPr>
          <a:xfrm>
            <a:off x="7010400" y="1447800"/>
            <a:ext cx="1066800" cy="45720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V_NAME</a:t>
            </a:r>
            <a:endParaRPr lang="en-US" sz="1200" dirty="0">
              <a:solidFill>
                <a:schemeClr val="tx1"/>
              </a:solidFill>
            </a:endParaRPr>
          </a:p>
        </p:txBody>
      </p:sp>
    </p:spTree>
    <p:extLst>
      <p:ext uri="{BB962C8B-B14F-4D97-AF65-F5344CB8AC3E}">
        <p14:creationId xmlns:p14="http://schemas.microsoft.com/office/powerpoint/2010/main" val="3030007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a:ea typeface="+mj-ea"/>
              <a:cs typeface="+mj-cs"/>
            </a:endParaRPr>
          </a:p>
        </p:txBody>
      </p:sp>
      <p:sp>
        <p:nvSpPr>
          <p:cNvPr id="43010" name="Content Placeholder 2"/>
          <p:cNvSpPr>
            <a:spLocks noGrp="1"/>
          </p:cNvSpPr>
          <p:nvPr>
            <p:ph idx="1"/>
          </p:nvPr>
        </p:nvSpPr>
        <p:spPr/>
        <p:txBody>
          <a:bodyPr/>
          <a:lstStyle/>
          <a:p>
            <a:endParaRPr lang="en-US">
              <a:latin typeface="Arial" charset="0"/>
            </a:endParaRPr>
          </a:p>
        </p:txBody>
      </p:sp>
      <p:sp>
        <p:nvSpPr>
          <p:cNvPr id="4301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200">
                <a:solidFill>
                  <a:schemeClr val="tx1"/>
                </a:solidFill>
                <a:latin typeface="Century Gothic" charset="0"/>
                <a:ea typeface="ＭＳ Ｐゴシック" charset="0"/>
                <a:cs typeface="ＭＳ Ｐゴシック" charset="0"/>
              </a:defRPr>
            </a:lvl1pPr>
            <a:lvl2pPr marL="742950" indent="-285750" eaLnBrk="0" hangingPunct="0">
              <a:defRPr sz="1200">
                <a:solidFill>
                  <a:schemeClr val="tx1"/>
                </a:solidFill>
                <a:latin typeface="Century Gothic" charset="0"/>
                <a:ea typeface="ＭＳ Ｐゴシック" charset="0"/>
              </a:defRPr>
            </a:lvl2pPr>
            <a:lvl3pPr marL="1143000" indent="-228600" eaLnBrk="0" hangingPunct="0">
              <a:defRPr sz="1200">
                <a:solidFill>
                  <a:schemeClr val="tx1"/>
                </a:solidFill>
                <a:latin typeface="Century Gothic" charset="0"/>
                <a:ea typeface="ＭＳ Ｐゴシック" charset="0"/>
              </a:defRPr>
            </a:lvl3pPr>
            <a:lvl4pPr marL="1600200" indent="-228600" eaLnBrk="0" hangingPunct="0">
              <a:defRPr sz="1200">
                <a:solidFill>
                  <a:schemeClr val="tx1"/>
                </a:solidFill>
                <a:latin typeface="Century Gothic" charset="0"/>
                <a:ea typeface="ＭＳ Ｐゴシック" charset="0"/>
              </a:defRPr>
            </a:lvl4pPr>
            <a:lvl5pPr marL="2057400" indent="-228600" eaLnBrk="0" hangingPunct="0">
              <a:defRPr sz="1200">
                <a:solidFill>
                  <a:schemeClr val="tx1"/>
                </a:solidFill>
                <a:latin typeface="Century Gothic" charset="0"/>
                <a:ea typeface="ＭＳ Ｐゴシック" charset="0"/>
              </a:defRPr>
            </a:lvl5pPr>
            <a:lvl6pPr marL="2514600" indent="-228600" algn="r" eaLnBrk="0" fontAlgn="base" hangingPunct="0">
              <a:spcBef>
                <a:spcPct val="0"/>
              </a:spcBef>
              <a:spcAft>
                <a:spcPct val="0"/>
              </a:spcAft>
              <a:defRPr sz="1200">
                <a:solidFill>
                  <a:schemeClr val="tx1"/>
                </a:solidFill>
                <a:latin typeface="Century Gothic" charset="0"/>
                <a:ea typeface="ＭＳ Ｐゴシック" charset="0"/>
              </a:defRPr>
            </a:lvl6pPr>
            <a:lvl7pPr marL="2971800" indent="-228600" algn="r" eaLnBrk="0" fontAlgn="base" hangingPunct="0">
              <a:spcBef>
                <a:spcPct val="0"/>
              </a:spcBef>
              <a:spcAft>
                <a:spcPct val="0"/>
              </a:spcAft>
              <a:defRPr sz="1200">
                <a:solidFill>
                  <a:schemeClr val="tx1"/>
                </a:solidFill>
                <a:latin typeface="Century Gothic" charset="0"/>
                <a:ea typeface="ＭＳ Ｐゴシック" charset="0"/>
              </a:defRPr>
            </a:lvl7pPr>
            <a:lvl8pPr marL="3429000" indent="-228600" algn="r" eaLnBrk="0" fontAlgn="base" hangingPunct="0">
              <a:spcBef>
                <a:spcPct val="0"/>
              </a:spcBef>
              <a:spcAft>
                <a:spcPct val="0"/>
              </a:spcAft>
              <a:defRPr sz="1200">
                <a:solidFill>
                  <a:schemeClr val="tx1"/>
                </a:solidFill>
                <a:latin typeface="Century Gothic" charset="0"/>
                <a:ea typeface="ＭＳ Ｐゴシック" charset="0"/>
              </a:defRPr>
            </a:lvl8pPr>
            <a:lvl9pPr marL="3886200" indent="-228600" algn="r" eaLnBrk="0" fontAlgn="base" hangingPunct="0">
              <a:spcBef>
                <a:spcPct val="0"/>
              </a:spcBef>
              <a:spcAft>
                <a:spcPct val="0"/>
              </a:spcAft>
              <a:defRPr sz="1200">
                <a:solidFill>
                  <a:schemeClr val="tx1"/>
                </a:solidFill>
                <a:latin typeface="Century Gothic" charset="0"/>
                <a:ea typeface="ＭＳ Ｐゴシック" charset="0"/>
              </a:defRPr>
            </a:lvl9pPr>
          </a:lstStyle>
          <a:p>
            <a:pPr eaLnBrk="1" hangingPunct="1"/>
            <a:fld id="{B6D4E3CA-CAF4-0647-B37B-DD06FA0B1E74}" type="slidenum">
              <a:rPr lang="en-US" sz="1400">
                <a:solidFill>
                  <a:srgbClr val="FFFFFF"/>
                </a:solidFill>
              </a:rPr>
              <a:pPr eaLnBrk="1" hangingPunct="1"/>
              <a:t>7</a:t>
            </a:fld>
            <a:endParaRPr lang="en-US" sz="1400">
              <a:solidFill>
                <a:srgbClr val="FFFFFF"/>
              </a:solidFill>
            </a:endParaRPr>
          </a:p>
        </p:txBody>
      </p:sp>
      <p:pic>
        <p:nvPicPr>
          <p:cNvPr id="43012" name="Content Placeholder 3"/>
          <p:cNvPicPr>
            <a:picLocks noChangeAspect="1"/>
          </p:cNvPicPr>
          <p:nvPr/>
        </p:nvPicPr>
        <p:blipFill>
          <a:blip r:embed="rId2">
            <a:extLst>
              <a:ext uri="{28A0092B-C50C-407E-A947-70E740481C1C}">
                <a14:useLocalDpi xmlns:a14="http://schemas.microsoft.com/office/drawing/2010/main" val="0"/>
              </a:ext>
            </a:extLst>
          </a:blip>
          <a:srcRect l="-9344" t="2" r="-9344" b="-8517"/>
          <a:stretch>
            <a:fillRect/>
          </a:stretch>
        </p:blipFill>
        <p:spPr bwMode="auto">
          <a:xfrm>
            <a:off x="-211138" y="511175"/>
            <a:ext cx="9096376" cy="611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0723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1000" y="457200"/>
            <a:ext cx="8686800" cy="731838"/>
          </a:xfrm>
        </p:spPr>
        <p:txBody>
          <a:bodyPr/>
          <a:lstStyle/>
          <a:p>
            <a:pPr fontAlgn="auto">
              <a:spcAft>
                <a:spcPts val="0"/>
              </a:spcAft>
              <a:defRPr/>
            </a:pPr>
            <a:r>
              <a:rPr lang="en-US" sz="3200" dirty="0">
                <a:ea typeface="+mj-ea"/>
                <a:cs typeface="+mj-cs"/>
              </a:rPr>
              <a:t>Elements of a Data Model: Cardinality</a:t>
            </a:r>
          </a:p>
        </p:txBody>
      </p:sp>
      <p:sp>
        <p:nvSpPr>
          <p:cNvPr id="9218" name="Rectangle 3"/>
          <p:cNvSpPr>
            <a:spLocks noGrp="1" noChangeArrowheads="1"/>
          </p:cNvSpPr>
          <p:nvPr>
            <p:ph idx="1"/>
          </p:nvPr>
        </p:nvSpPr>
        <p:spPr>
          <a:xfrm>
            <a:off x="762000" y="1295400"/>
            <a:ext cx="7621520" cy="4525963"/>
          </a:xfrm>
        </p:spPr>
        <p:txBody>
          <a:bodyPr>
            <a:normAutofit fontScale="92500" lnSpcReduction="20000"/>
          </a:bodyPr>
          <a:lstStyle/>
          <a:p>
            <a:r>
              <a:rPr lang="en-US" dirty="0">
                <a:solidFill>
                  <a:srgbClr val="3366FF"/>
                </a:solidFill>
                <a:latin typeface="Arial" charset="0"/>
              </a:rPr>
              <a:t>Cardinality: </a:t>
            </a:r>
            <a:r>
              <a:rPr lang="en-US" dirty="0">
                <a:latin typeface="Arial" charset="0"/>
              </a:rPr>
              <a:t>expresses the number of entity occurrences associated with the occurrence of a related entity</a:t>
            </a:r>
          </a:p>
          <a:p>
            <a:pPr lvl="1">
              <a:buFontTx/>
              <a:buNone/>
            </a:pPr>
            <a:r>
              <a:rPr lang="en-US" dirty="0">
                <a:latin typeface="Arial" charset="0"/>
              </a:rPr>
              <a:t>(1:M), (1:1), (M:N)</a:t>
            </a:r>
          </a:p>
          <a:p>
            <a:pPr lvl="1">
              <a:buFontTx/>
              <a:buNone/>
            </a:pPr>
            <a:endParaRPr lang="en-US" dirty="0">
              <a:latin typeface="Arial" charset="0"/>
            </a:endParaRPr>
          </a:p>
          <a:p>
            <a:r>
              <a:rPr lang="en-US" dirty="0">
                <a:solidFill>
                  <a:srgbClr val="3366FF"/>
                </a:solidFill>
                <a:latin typeface="Arial" charset="0"/>
              </a:rPr>
              <a:t>Cardinality Limits</a:t>
            </a:r>
            <a:r>
              <a:rPr lang="en-US" dirty="0">
                <a:latin typeface="Arial" charset="0"/>
              </a:rPr>
              <a:t>: expresses the domain (range) of the cardinality</a:t>
            </a:r>
          </a:p>
          <a:p>
            <a:pPr lvl="1"/>
            <a:r>
              <a:rPr lang="en-US" dirty="0">
                <a:latin typeface="Arial" charset="0"/>
              </a:rPr>
              <a:t>Shows the domain of the relationship on the opposite side of the relationship arc</a:t>
            </a:r>
          </a:p>
          <a:p>
            <a:pPr lvl="1">
              <a:buFontTx/>
              <a:buNone/>
            </a:pPr>
            <a:r>
              <a:rPr lang="en-US" dirty="0">
                <a:latin typeface="Arial" charset="0"/>
              </a:rPr>
              <a:t>(1,10) – range of a (1:M) relationship is in the domain 1 to 10</a:t>
            </a:r>
          </a:p>
        </p:txBody>
      </p:sp>
      <p:sp>
        <p:nvSpPr>
          <p:cNvPr id="921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200">
                <a:solidFill>
                  <a:schemeClr val="tx1"/>
                </a:solidFill>
                <a:latin typeface="Century Gothic" charset="0"/>
                <a:ea typeface="ＭＳ Ｐゴシック" charset="0"/>
                <a:cs typeface="ＭＳ Ｐゴシック" charset="0"/>
              </a:defRPr>
            </a:lvl1pPr>
            <a:lvl2pPr marL="742950" indent="-285750" eaLnBrk="0" hangingPunct="0">
              <a:defRPr sz="1200">
                <a:solidFill>
                  <a:schemeClr val="tx1"/>
                </a:solidFill>
                <a:latin typeface="Century Gothic" charset="0"/>
                <a:ea typeface="ＭＳ Ｐゴシック" charset="0"/>
              </a:defRPr>
            </a:lvl2pPr>
            <a:lvl3pPr marL="1143000" indent="-228600" eaLnBrk="0" hangingPunct="0">
              <a:defRPr sz="1200">
                <a:solidFill>
                  <a:schemeClr val="tx1"/>
                </a:solidFill>
                <a:latin typeface="Century Gothic" charset="0"/>
                <a:ea typeface="ＭＳ Ｐゴシック" charset="0"/>
              </a:defRPr>
            </a:lvl3pPr>
            <a:lvl4pPr marL="1600200" indent="-228600" eaLnBrk="0" hangingPunct="0">
              <a:defRPr sz="1200">
                <a:solidFill>
                  <a:schemeClr val="tx1"/>
                </a:solidFill>
                <a:latin typeface="Century Gothic" charset="0"/>
                <a:ea typeface="ＭＳ Ｐゴシック" charset="0"/>
              </a:defRPr>
            </a:lvl4pPr>
            <a:lvl5pPr marL="2057400" indent="-228600" eaLnBrk="0" hangingPunct="0">
              <a:defRPr sz="1200">
                <a:solidFill>
                  <a:schemeClr val="tx1"/>
                </a:solidFill>
                <a:latin typeface="Century Gothic" charset="0"/>
                <a:ea typeface="ＭＳ Ｐゴシック" charset="0"/>
              </a:defRPr>
            </a:lvl5pPr>
            <a:lvl6pPr marL="2514600" indent="-228600" algn="r" eaLnBrk="0" fontAlgn="base" hangingPunct="0">
              <a:spcBef>
                <a:spcPct val="0"/>
              </a:spcBef>
              <a:spcAft>
                <a:spcPct val="0"/>
              </a:spcAft>
              <a:defRPr sz="1200">
                <a:solidFill>
                  <a:schemeClr val="tx1"/>
                </a:solidFill>
                <a:latin typeface="Century Gothic" charset="0"/>
                <a:ea typeface="ＭＳ Ｐゴシック" charset="0"/>
              </a:defRPr>
            </a:lvl6pPr>
            <a:lvl7pPr marL="2971800" indent="-228600" algn="r" eaLnBrk="0" fontAlgn="base" hangingPunct="0">
              <a:spcBef>
                <a:spcPct val="0"/>
              </a:spcBef>
              <a:spcAft>
                <a:spcPct val="0"/>
              </a:spcAft>
              <a:defRPr sz="1200">
                <a:solidFill>
                  <a:schemeClr val="tx1"/>
                </a:solidFill>
                <a:latin typeface="Century Gothic" charset="0"/>
                <a:ea typeface="ＭＳ Ｐゴシック" charset="0"/>
              </a:defRPr>
            </a:lvl7pPr>
            <a:lvl8pPr marL="3429000" indent="-228600" algn="r" eaLnBrk="0" fontAlgn="base" hangingPunct="0">
              <a:spcBef>
                <a:spcPct val="0"/>
              </a:spcBef>
              <a:spcAft>
                <a:spcPct val="0"/>
              </a:spcAft>
              <a:defRPr sz="1200">
                <a:solidFill>
                  <a:schemeClr val="tx1"/>
                </a:solidFill>
                <a:latin typeface="Century Gothic" charset="0"/>
                <a:ea typeface="ＭＳ Ｐゴシック" charset="0"/>
              </a:defRPr>
            </a:lvl8pPr>
            <a:lvl9pPr marL="3886200" indent="-228600" algn="r" eaLnBrk="0" fontAlgn="base" hangingPunct="0">
              <a:spcBef>
                <a:spcPct val="0"/>
              </a:spcBef>
              <a:spcAft>
                <a:spcPct val="0"/>
              </a:spcAft>
              <a:defRPr sz="1200">
                <a:solidFill>
                  <a:schemeClr val="tx1"/>
                </a:solidFill>
                <a:latin typeface="Century Gothic" charset="0"/>
                <a:ea typeface="ＭＳ Ｐゴシック" charset="0"/>
              </a:defRPr>
            </a:lvl9pPr>
          </a:lstStyle>
          <a:p>
            <a:pPr eaLnBrk="1" hangingPunct="1"/>
            <a:fld id="{74EE86E9-9E6A-E74B-A9B0-5BCA85215356}" type="slidenum">
              <a:rPr lang="en-US" sz="1400">
                <a:solidFill>
                  <a:srgbClr val="FFFFFF"/>
                </a:solidFill>
              </a:rPr>
              <a:pPr eaLnBrk="1" hangingPunct="1"/>
              <a:t>8</a:t>
            </a:fld>
            <a:endParaRPr lang="en-US" sz="1400">
              <a:solidFill>
                <a:srgbClr val="FFFFFF"/>
              </a:solidFill>
            </a:endParaRPr>
          </a:p>
        </p:txBody>
      </p:sp>
    </p:spTree>
    <p:extLst>
      <p:ext uri="{BB962C8B-B14F-4D97-AF65-F5344CB8AC3E}">
        <p14:creationId xmlns:p14="http://schemas.microsoft.com/office/powerpoint/2010/main" val="2880105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81000" y="457200"/>
            <a:ext cx="8458200" cy="731838"/>
          </a:xfrm>
        </p:spPr>
        <p:txBody>
          <a:bodyPr/>
          <a:lstStyle/>
          <a:p>
            <a:pPr fontAlgn="auto">
              <a:spcAft>
                <a:spcPts val="0"/>
              </a:spcAft>
              <a:defRPr/>
            </a:pPr>
            <a:r>
              <a:rPr lang="en-US" sz="3200">
                <a:ea typeface="+mj-ea"/>
                <a:cs typeface="+mj-cs"/>
              </a:rPr>
              <a:t>Example of an ERD Model: Cardinality</a:t>
            </a:r>
          </a:p>
        </p:txBody>
      </p:sp>
      <p:sp>
        <p:nvSpPr>
          <p:cNvPr id="1024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200">
                <a:solidFill>
                  <a:schemeClr val="tx1"/>
                </a:solidFill>
                <a:latin typeface="Century Gothic" charset="0"/>
                <a:ea typeface="ＭＳ Ｐゴシック" charset="0"/>
                <a:cs typeface="ＭＳ Ｐゴシック" charset="0"/>
              </a:defRPr>
            </a:lvl1pPr>
            <a:lvl2pPr marL="742950" indent="-285750" eaLnBrk="0" hangingPunct="0">
              <a:defRPr sz="1200">
                <a:solidFill>
                  <a:schemeClr val="tx1"/>
                </a:solidFill>
                <a:latin typeface="Century Gothic" charset="0"/>
                <a:ea typeface="ＭＳ Ｐゴシック" charset="0"/>
              </a:defRPr>
            </a:lvl2pPr>
            <a:lvl3pPr marL="1143000" indent="-228600" eaLnBrk="0" hangingPunct="0">
              <a:defRPr sz="1200">
                <a:solidFill>
                  <a:schemeClr val="tx1"/>
                </a:solidFill>
                <a:latin typeface="Century Gothic" charset="0"/>
                <a:ea typeface="ＭＳ Ｐゴシック" charset="0"/>
              </a:defRPr>
            </a:lvl3pPr>
            <a:lvl4pPr marL="1600200" indent="-228600" eaLnBrk="0" hangingPunct="0">
              <a:defRPr sz="1200">
                <a:solidFill>
                  <a:schemeClr val="tx1"/>
                </a:solidFill>
                <a:latin typeface="Century Gothic" charset="0"/>
                <a:ea typeface="ＭＳ Ｐゴシック" charset="0"/>
              </a:defRPr>
            </a:lvl4pPr>
            <a:lvl5pPr marL="2057400" indent="-228600" eaLnBrk="0" hangingPunct="0">
              <a:defRPr sz="1200">
                <a:solidFill>
                  <a:schemeClr val="tx1"/>
                </a:solidFill>
                <a:latin typeface="Century Gothic" charset="0"/>
                <a:ea typeface="ＭＳ Ｐゴシック" charset="0"/>
              </a:defRPr>
            </a:lvl5pPr>
            <a:lvl6pPr marL="2514600" indent="-228600" algn="r" eaLnBrk="0" fontAlgn="base" hangingPunct="0">
              <a:spcBef>
                <a:spcPct val="0"/>
              </a:spcBef>
              <a:spcAft>
                <a:spcPct val="0"/>
              </a:spcAft>
              <a:defRPr sz="1200">
                <a:solidFill>
                  <a:schemeClr val="tx1"/>
                </a:solidFill>
                <a:latin typeface="Century Gothic" charset="0"/>
                <a:ea typeface="ＭＳ Ｐゴシック" charset="0"/>
              </a:defRPr>
            </a:lvl6pPr>
            <a:lvl7pPr marL="2971800" indent="-228600" algn="r" eaLnBrk="0" fontAlgn="base" hangingPunct="0">
              <a:spcBef>
                <a:spcPct val="0"/>
              </a:spcBef>
              <a:spcAft>
                <a:spcPct val="0"/>
              </a:spcAft>
              <a:defRPr sz="1200">
                <a:solidFill>
                  <a:schemeClr val="tx1"/>
                </a:solidFill>
                <a:latin typeface="Century Gothic" charset="0"/>
                <a:ea typeface="ＭＳ Ｐゴシック" charset="0"/>
              </a:defRPr>
            </a:lvl7pPr>
            <a:lvl8pPr marL="3429000" indent="-228600" algn="r" eaLnBrk="0" fontAlgn="base" hangingPunct="0">
              <a:spcBef>
                <a:spcPct val="0"/>
              </a:spcBef>
              <a:spcAft>
                <a:spcPct val="0"/>
              </a:spcAft>
              <a:defRPr sz="1200">
                <a:solidFill>
                  <a:schemeClr val="tx1"/>
                </a:solidFill>
                <a:latin typeface="Century Gothic" charset="0"/>
                <a:ea typeface="ＭＳ Ｐゴシック" charset="0"/>
              </a:defRPr>
            </a:lvl8pPr>
            <a:lvl9pPr marL="3886200" indent="-228600" algn="r" eaLnBrk="0" fontAlgn="base" hangingPunct="0">
              <a:spcBef>
                <a:spcPct val="0"/>
              </a:spcBef>
              <a:spcAft>
                <a:spcPct val="0"/>
              </a:spcAft>
              <a:defRPr sz="1200">
                <a:solidFill>
                  <a:schemeClr val="tx1"/>
                </a:solidFill>
                <a:latin typeface="Century Gothic" charset="0"/>
                <a:ea typeface="ＭＳ Ｐゴシック" charset="0"/>
              </a:defRPr>
            </a:lvl9pPr>
          </a:lstStyle>
          <a:p>
            <a:pPr eaLnBrk="1" hangingPunct="1"/>
            <a:fld id="{9FE92AD0-81FD-9042-B981-ECAF3E16DA15}" type="slidenum">
              <a:rPr lang="en-US" sz="1400">
                <a:solidFill>
                  <a:srgbClr val="FFFFFF"/>
                </a:solidFill>
              </a:rPr>
              <a:pPr eaLnBrk="1" hangingPunct="1"/>
              <a:t>9</a:t>
            </a:fld>
            <a:endParaRPr lang="en-US" sz="1400">
              <a:solidFill>
                <a:srgbClr val="FFFFFF"/>
              </a:solidFill>
            </a:endParaRPr>
          </a:p>
        </p:txBody>
      </p:sp>
      <p:pic>
        <p:nvPicPr>
          <p:cNvPr id="10244" name="Picture 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752600"/>
            <a:ext cx="3505200" cy="291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3"/>
          <p:cNvSpPr>
            <a:spLocks noGrp="1" noChangeArrowheads="1"/>
          </p:cNvSpPr>
          <p:nvPr>
            <p:ph idx="1"/>
          </p:nvPr>
        </p:nvSpPr>
        <p:spPr>
          <a:xfrm>
            <a:off x="4495800" y="3124200"/>
            <a:ext cx="3657600" cy="2895600"/>
          </a:xfrm>
        </p:spPr>
        <p:txBody>
          <a:bodyPr>
            <a:normAutofit/>
          </a:bodyPr>
          <a:lstStyle/>
          <a:p>
            <a:pPr>
              <a:lnSpc>
                <a:spcPct val="90000"/>
              </a:lnSpc>
            </a:pPr>
            <a:r>
              <a:rPr lang="en-US" sz="2400" dirty="0">
                <a:latin typeface="Arial" charset="0"/>
              </a:rPr>
              <a:t>Cardinality</a:t>
            </a:r>
          </a:p>
          <a:p>
            <a:pPr lvl="1">
              <a:lnSpc>
                <a:spcPct val="90000"/>
              </a:lnSpc>
              <a:buFontTx/>
              <a:buNone/>
            </a:pPr>
            <a:r>
              <a:rPr lang="en-US" sz="1800" dirty="0">
                <a:latin typeface="Arial" charset="0"/>
              </a:rPr>
              <a:t>One-to-many  1:M</a:t>
            </a:r>
          </a:p>
          <a:p>
            <a:pPr lvl="1">
              <a:lnSpc>
                <a:spcPct val="90000"/>
              </a:lnSpc>
              <a:buFontTx/>
              <a:buNone/>
            </a:pPr>
            <a:r>
              <a:rPr lang="en-US" sz="1800" dirty="0">
                <a:latin typeface="Arial" charset="0"/>
              </a:rPr>
              <a:t>One-to-one  1:1</a:t>
            </a:r>
          </a:p>
          <a:p>
            <a:pPr lvl="1">
              <a:lnSpc>
                <a:spcPct val="90000"/>
              </a:lnSpc>
              <a:buFontTx/>
              <a:buNone/>
            </a:pPr>
            <a:r>
              <a:rPr lang="en-US" sz="1800" dirty="0">
                <a:latin typeface="Arial" charset="0"/>
              </a:rPr>
              <a:t>Many-to-many  M:N</a:t>
            </a:r>
          </a:p>
          <a:p>
            <a:pPr>
              <a:lnSpc>
                <a:spcPct val="90000"/>
              </a:lnSpc>
            </a:pPr>
            <a:r>
              <a:rPr lang="en-US" sz="2400" dirty="0">
                <a:latin typeface="Arial" charset="0"/>
              </a:rPr>
              <a:t>Cardinality Limits</a:t>
            </a:r>
          </a:p>
          <a:p>
            <a:pPr lvl="1">
              <a:lnSpc>
                <a:spcPct val="90000"/>
              </a:lnSpc>
              <a:buFontTx/>
              <a:buNone/>
            </a:pPr>
            <a:r>
              <a:rPr lang="en-US" sz="1800" dirty="0">
                <a:latin typeface="Arial" charset="0"/>
              </a:rPr>
              <a:t>One and only one (1,1)</a:t>
            </a:r>
          </a:p>
          <a:p>
            <a:pPr lvl="1">
              <a:lnSpc>
                <a:spcPct val="90000"/>
              </a:lnSpc>
              <a:buFontTx/>
              <a:buNone/>
            </a:pPr>
            <a:r>
              <a:rPr lang="en-US" sz="1800" dirty="0">
                <a:latin typeface="Arial" charset="0"/>
              </a:rPr>
              <a:t>One to ten (1,10)</a:t>
            </a:r>
          </a:p>
          <a:p>
            <a:pPr lvl="1">
              <a:lnSpc>
                <a:spcPct val="90000"/>
              </a:lnSpc>
              <a:buFontTx/>
              <a:buNone/>
            </a:pPr>
            <a:r>
              <a:rPr lang="en-US" sz="1800" dirty="0">
                <a:latin typeface="Arial" charset="0"/>
              </a:rPr>
              <a:t>Zero to many (0,M)</a:t>
            </a:r>
          </a:p>
        </p:txBody>
      </p:sp>
    </p:spTree>
    <p:extLst>
      <p:ext uri="{BB962C8B-B14F-4D97-AF65-F5344CB8AC3E}">
        <p14:creationId xmlns:p14="http://schemas.microsoft.com/office/powerpoint/2010/main" val="1932707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1165</TotalTime>
  <Words>1559</Words>
  <Application>Microsoft Macintosh PowerPoint</Application>
  <PresentationFormat>On-screen Show (4:3)</PresentationFormat>
  <Paragraphs>186</Paragraphs>
  <Slides>33</Slides>
  <Notes>2</Notes>
  <HiddenSlides>4</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Theme1</vt:lpstr>
      <vt:lpstr>Lecture #14: Data Modelling </vt:lpstr>
      <vt:lpstr>What is Data Modeling?</vt:lpstr>
      <vt:lpstr>Database: Collection of Tables</vt:lpstr>
      <vt:lpstr>Purchase Order Form</vt:lpstr>
      <vt:lpstr>Elements of a Data Model: Entities and Relationships</vt:lpstr>
      <vt:lpstr>Example of an ERD Model: Entities &amp; Relationships</vt:lpstr>
      <vt:lpstr>PowerPoint Presentation</vt:lpstr>
      <vt:lpstr>Elements of a Data Model: Cardinality</vt:lpstr>
      <vt:lpstr>Example of an ERD Model: Cardinality</vt:lpstr>
      <vt:lpstr>Semantic Net Diagrams: Example of 1:M Relationship</vt:lpstr>
      <vt:lpstr>Semantic Net Diagrams: Example of M:N Relationship</vt:lpstr>
      <vt:lpstr>Business Rules</vt:lpstr>
      <vt:lpstr>Elements of a Data Model: Attributes Example</vt:lpstr>
      <vt:lpstr>Composite Entities</vt:lpstr>
      <vt:lpstr>Composite Entities</vt:lpstr>
      <vt:lpstr>Degree of a Relationship</vt:lpstr>
      <vt:lpstr>Degree of a Relationship: Examples</vt:lpstr>
      <vt:lpstr>Degree of a Relationship: Examples</vt:lpstr>
      <vt:lpstr>Recursive Entities</vt:lpstr>
      <vt:lpstr>Recursive Entities</vt:lpstr>
      <vt:lpstr>Recursive Entities</vt:lpstr>
      <vt:lpstr>Superclass &amp; Subclass Entity Types</vt:lpstr>
      <vt:lpstr>Superclass &amp; Subclass Entity Types: Examples</vt:lpstr>
      <vt:lpstr>Case Study in E-R Diagramming</vt:lpstr>
      <vt:lpstr>Case Study in E-R Diagramming: Example</vt:lpstr>
      <vt:lpstr>Case Study in E-R Diagramming: Example</vt:lpstr>
      <vt:lpstr>Case Study in E-R Diagramming: Example</vt:lpstr>
      <vt:lpstr>Case Study in E-R Diagramming: Example</vt:lpstr>
      <vt:lpstr>Case Study in E-R Diagramming: Example</vt:lpstr>
      <vt:lpstr>Case Study in E-R Diagramming: Example</vt:lpstr>
      <vt:lpstr>Case Study in E-R Diagramming: Example</vt:lpstr>
      <vt:lpstr>Case Study in E-R Diagramming: Example</vt:lpstr>
      <vt:lpstr>Case Study in E-R Diagramming: 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CSE301 Data &amp; File Structures</dc:title>
  <dc:creator/>
  <cp:lastModifiedBy>Adil Alpkocak</cp:lastModifiedBy>
  <cp:revision>99</cp:revision>
  <dcterms:created xsi:type="dcterms:W3CDTF">2006-08-16T00:00:00Z</dcterms:created>
  <dcterms:modified xsi:type="dcterms:W3CDTF">2017-05-17T08:36:48Z</dcterms:modified>
</cp:coreProperties>
</file>