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83"/>
  </p:notesMasterIdLst>
  <p:sldIdLst>
    <p:sldId id="256" r:id="rId2"/>
    <p:sldId id="298" r:id="rId3"/>
    <p:sldId id="377" r:id="rId4"/>
    <p:sldId id="291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6" r:id="rId51"/>
    <p:sldId id="347" r:id="rId52"/>
    <p:sldId id="348" r:id="rId53"/>
    <p:sldId id="349" r:id="rId54"/>
    <p:sldId id="350" r:id="rId55"/>
    <p:sldId id="345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1" r:id="rId76"/>
    <p:sldId id="372" r:id="rId77"/>
    <p:sldId id="373" r:id="rId78"/>
    <p:sldId id="374" r:id="rId79"/>
    <p:sldId id="375" r:id="rId80"/>
    <p:sldId id="376" r:id="rId81"/>
    <p:sldId id="290" r:id="rId8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FFFF66"/>
    <a:srgbClr val="009900"/>
    <a:srgbClr val="0000FF"/>
    <a:srgbClr val="66FF33"/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5" autoAdjust="0"/>
    <p:restoredTop sz="90276" autoAdjust="0"/>
  </p:normalViewPr>
  <p:slideViewPr>
    <p:cSldViewPr snapToGrid="0">
      <p:cViewPr varScale="1">
        <p:scale>
          <a:sx n="80" d="100"/>
          <a:sy n="80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D49F11-CF21-D048-B463-1B59CD5D96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7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D411E-E83D-184A-9B6F-DE3F46FFE351}" type="slidenum">
              <a:rPr lang="en-US"/>
              <a:pPr/>
              <a:t>1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6488668"/>
            <a:ext cx="7924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900" dirty="0" smtClean="0">
                <a:solidFill>
                  <a:schemeClr val="bg1">
                    <a:lumMod val="95000"/>
                  </a:schemeClr>
                </a:solidFill>
              </a:rPr>
              <a:t>Department</a:t>
            </a:r>
            <a:r>
              <a:rPr lang="tr-TR" sz="1600" kern="0" spc="900" baseline="0" dirty="0" smtClean="0">
                <a:solidFill>
                  <a:schemeClr val="bg1">
                    <a:lumMod val="95000"/>
                  </a:schemeClr>
                </a:solidFill>
              </a:rPr>
              <a:t> of Computer Engineering</a:t>
            </a:r>
            <a:endParaRPr lang="tr-TR" sz="1600" kern="0" spc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3935393B-2D86-8E4C-830F-48BF7772D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2D0EB9E4-0AC7-C048-8CFD-B40CCE52A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r>
              <a:rPr lang="tr-TR" smtClean="0"/>
              <a:t>Click icon to add clip art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B11159E5-1DCF-C148-9C56-F350B039D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0338" y="6638925"/>
            <a:ext cx="3413125" cy="219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/>
              <a:t>CSE301 Data &amp; File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1934F7E-19BF-AF48-9735-F77D3AD99B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474"/>
            <a:ext cx="8229600" cy="1046163"/>
          </a:xfrm>
        </p:spPr>
        <p:txBody>
          <a:bodyPr>
            <a:normAutofit/>
          </a:bodyPr>
          <a:lstStyle>
            <a:lvl1pPr>
              <a:defRPr sz="4000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2D0AD64B-E3AC-EA49-8D08-6DBC8574E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E72A52E-C214-7F4E-AFD6-778FCE24D7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6461FDEF-8DD3-DE4B-9BE7-52A19279A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13060670-FCE2-2D46-8FA8-4040042BB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F49756FB-92F0-5D48-8E85-E0A399A03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A0C58B13-5AEE-0643-B081-6F096B6687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E05F1464-F043-BB4B-9A2D-427431EAE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3B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951" y="1683327"/>
            <a:ext cx="8229600" cy="468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B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C:\Users\Adil\Pictures\deuceng.JPG"/>
          <p:cNvPicPr>
            <a:picLocks noChangeAspect="1" noChangeArrowheads="1"/>
          </p:cNvPicPr>
          <p:nvPr/>
        </p:nvPicPr>
        <p:blipFill>
          <a:blip r:embed="rId15" cstate="print"/>
          <a:srcRect r="1124"/>
          <a:stretch>
            <a:fillRect/>
          </a:stretch>
        </p:blipFill>
        <p:spPr bwMode="auto">
          <a:xfrm>
            <a:off x="0" y="6057900"/>
            <a:ext cx="838200" cy="800100"/>
          </a:xfrm>
          <a:prstGeom prst="rect">
            <a:avLst/>
          </a:prstGeom>
          <a:noFill/>
        </p:spPr>
      </p:pic>
      <p:sp>
        <p:nvSpPr>
          <p:cNvPr id="14" name="Freeform 13"/>
          <p:cNvSpPr/>
          <p:nvPr/>
        </p:nvSpPr>
        <p:spPr>
          <a:xfrm>
            <a:off x="429256" y="6479607"/>
            <a:ext cx="411900" cy="378394"/>
          </a:xfrm>
          <a:custGeom>
            <a:avLst/>
            <a:gdLst>
              <a:gd name="connsiteX0" fmla="*/ 555955 w 563270"/>
              <a:gd name="connsiteY0" fmla="*/ 0 h 402336"/>
              <a:gd name="connsiteX1" fmla="*/ 563270 w 563270"/>
              <a:gd name="connsiteY1" fmla="*/ 402336 h 402336"/>
              <a:gd name="connsiteX2" fmla="*/ 0 w 563270"/>
              <a:gd name="connsiteY2" fmla="*/ 402336 h 402336"/>
              <a:gd name="connsiteX3" fmla="*/ 555955 w 563270"/>
              <a:gd name="connsiteY3" fmla="*/ 0 h 402336"/>
              <a:gd name="connsiteX0" fmla="*/ 555955 w 563271"/>
              <a:gd name="connsiteY0" fmla="*/ 0 h 402336"/>
              <a:gd name="connsiteX1" fmla="*/ 563271 w 563271"/>
              <a:gd name="connsiteY1" fmla="*/ 113386 h 402336"/>
              <a:gd name="connsiteX2" fmla="*/ 563270 w 563271"/>
              <a:gd name="connsiteY2" fmla="*/ 402336 h 402336"/>
              <a:gd name="connsiteX3" fmla="*/ 0 w 563271"/>
              <a:gd name="connsiteY3" fmla="*/ 402336 h 402336"/>
              <a:gd name="connsiteX4" fmla="*/ 555955 w 563271"/>
              <a:gd name="connsiteY4" fmla="*/ 0 h 402336"/>
              <a:gd name="connsiteX0" fmla="*/ 460857 w 563271"/>
              <a:gd name="connsiteY0" fmla="*/ 0 h 336499"/>
              <a:gd name="connsiteX1" fmla="*/ 563271 w 563271"/>
              <a:gd name="connsiteY1" fmla="*/ 47549 h 336499"/>
              <a:gd name="connsiteX2" fmla="*/ 563270 w 563271"/>
              <a:gd name="connsiteY2" fmla="*/ 336499 h 336499"/>
              <a:gd name="connsiteX3" fmla="*/ 0 w 563271"/>
              <a:gd name="connsiteY3" fmla="*/ 336499 h 336499"/>
              <a:gd name="connsiteX4" fmla="*/ 460857 w 563271"/>
              <a:gd name="connsiteY4" fmla="*/ 0 h 336499"/>
              <a:gd name="connsiteX0" fmla="*/ 460857 w 563271"/>
              <a:gd name="connsiteY0" fmla="*/ 40234 h 376733"/>
              <a:gd name="connsiteX1" fmla="*/ 563271 w 563271"/>
              <a:gd name="connsiteY1" fmla="*/ 0 h 376733"/>
              <a:gd name="connsiteX2" fmla="*/ 563270 w 563271"/>
              <a:gd name="connsiteY2" fmla="*/ 376733 h 376733"/>
              <a:gd name="connsiteX3" fmla="*/ 0 w 563271"/>
              <a:gd name="connsiteY3" fmla="*/ 376733 h 376733"/>
              <a:gd name="connsiteX4" fmla="*/ 460857 w 563271"/>
              <a:gd name="connsiteY4" fmla="*/ 40234 h 376733"/>
              <a:gd name="connsiteX0" fmla="*/ 535855 w 563271"/>
              <a:gd name="connsiteY0" fmla="*/ 0 h 379767"/>
              <a:gd name="connsiteX1" fmla="*/ 563271 w 563271"/>
              <a:gd name="connsiteY1" fmla="*/ 3034 h 379767"/>
              <a:gd name="connsiteX2" fmla="*/ 563270 w 563271"/>
              <a:gd name="connsiteY2" fmla="*/ 379767 h 379767"/>
              <a:gd name="connsiteX3" fmla="*/ 0 w 563271"/>
              <a:gd name="connsiteY3" fmla="*/ 379767 h 379767"/>
              <a:gd name="connsiteX4" fmla="*/ 535855 w 563271"/>
              <a:gd name="connsiteY4" fmla="*/ 0 h 379767"/>
              <a:gd name="connsiteX0" fmla="*/ 449319 w 476735"/>
              <a:gd name="connsiteY0" fmla="*/ 0 h 379767"/>
              <a:gd name="connsiteX1" fmla="*/ 476735 w 476735"/>
              <a:gd name="connsiteY1" fmla="*/ 3034 h 379767"/>
              <a:gd name="connsiteX2" fmla="*/ 476734 w 476735"/>
              <a:gd name="connsiteY2" fmla="*/ 379767 h 379767"/>
              <a:gd name="connsiteX3" fmla="*/ 0 w 476735"/>
              <a:gd name="connsiteY3" fmla="*/ 379767 h 379767"/>
              <a:gd name="connsiteX4" fmla="*/ 449319 w 476735"/>
              <a:gd name="connsiteY4" fmla="*/ 0 h 379767"/>
              <a:gd name="connsiteX0" fmla="*/ 417589 w 445005"/>
              <a:gd name="connsiteY0" fmla="*/ 0 h 379767"/>
              <a:gd name="connsiteX1" fmla="*/ 445005 w 445005"/>
              <a:gd name="connsiteY1" fmla="*/ 3034 h 379767"/>
              <a:gd name="connsiteX2" fmla="*/ 445004 w 445005"/>
              <a:gd name="connsiteY2" fmla="*/ 379767 h 379767"/>
              <a:gd name="connsiteX3" fmla="*/ 0 w 445005"/>
              <a:gd name="connsiteY3" fmla="*/ 379767 h 379767"/>
              <a:gd name="connsiteX4" fmla="*/ 417589 w 445005"/>
              <a:gd name="connsiteY4" fmla="*/ 0 h 379767"/>
              <a:gd name="connsiteX0" fmla="*/ 394513 w 421929"/>
              <a:gd name="connsiteY0" fmla="*/ 0 h 379767"/>
              <a:gd name="connsiteX1" fmla="*/ 421929 w 421929"/>
              <a:gd name="connsiteY1" fmla="*/ 3034 h 379767"/>
              <a:gd name="connsiteX2" fmla="*/ 421928 w 421929"/>
              <a:gd name="connsiteY2" fmla="*/ 379767 h 379767"/>
              <a:gd name="connsiteX3" fmla="*/ 0 w 421929"/>
              <a:gd name="connsiteY3" fmla="*/ 379767 h 379767"/>
              <a:gd name="connsiteX4" fmla="*/ 394513 w 421929"/>
              <a:gd name="connsiteY4" fmla="*/ 0 h 379767"/>
              <a:gd name="connsiteX0" fmla="*/ 385859 w 413275"/>
              <a:gd name="connsiteY0" fmla="*/ 0 h 379767"/>
              <a:gd name="connsiteX1" fmla="*/ 413275 w 413275"/>
              <a:gd name="connsiteY1" fmla="*/ 3034 h 379767"/>
              <a:gd name="connsiteX2" fmla="*/ 413274 w 413275"/>
              <a:gd name="connsiteY2" fmla="*/ 379767 h 379767"/>
              <a:gd name="connsiteX3" fmla="*/ 0 w 413275"/>
              <a:gd name="connsiteY3" fmla="*/ 379767 h 379767"/>
              <a:gd name="connsiteX4" fmla="*/ 385859 w 413275"/>
              <a:gd name="connsiteY4" fmla="*/ 0 h 379767"/>
              <a:gd name="connsiteX0" fmla="*/ 382974 w 413275"/>
              <a:gd name="connsiteY0" fmla="*/ 0 h 385536"/>
              <a:gd name="connsiteX1" fmla="*/ 413275 w 413275"/>
              <a:gd name="connsiteY1" fmla="*/ 8803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2974 w 413275"/>
              <a:gd name="connsiteY0" fmla="*/ 0 h 385536"/>
              <a:gd name="connsiteX1" fmla="*/ 413275 w 413275"/>
              <a:gd name="connsiteY1" fmla="*/ 150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8743 w 419044"/>
              <a:gd name="connsiteY0" fmla="*/ 0 h 385536"/>
              <a:gd name="connsiteX1" fmla="*/ 419044 w 419044"/>
              <a:gd name="connsiteY1" fmla="*/ 150 h 385536"/>
              <a:gd name="connsiteX2" fmla="*/ 419043 w 419044"/>
              <a:gd name="connsiteY2" fmla="*/ 385536 h 385536"/>
              <a:gd name="connsiteX3" fmla="*/ 0 w 419044"/>
              <a:gd name="connsiteY3" fmla="*/ 385536 h 385536"/>
              <a:gd name="connsiteX4" fmla="*/ 388743 w 419044"/>
              <a:gd name="connsiteY4" fmla="*/ 0 h 385536"/>
              <a:gd name="connsiteX0" fmla="*/ 388743 w 421425"/>
              <a:gd name="connsiteY0" fmla="*/ 0 h 385536"/>
              <a:gd name="connsiteX1" fmla="*/ 421425 w 421425"/>
              <a:gd name="connsiteY1" fmla="*/ 7294 h 385536"/>
              <a:gd name="connsiteX2" fmla="*/ 419043 w 421425"/>
              <a:gd name="connsiteY2" fmla="*/ 385536 h 385536"/>
              <a:gd name="connsiteX3" fmla="*/ 0 w 421425"/>
              <a:gd name="connsiteY3" fmla="*/ 385536 h 385536"/>
              <a:gd name="connsiteX4" fmla="*/ 388743 w 421425"/>
              <a:gd name="connsiteY4" fmla="*/ 0 h 385536"/>
              <a:gd name="connsiteX0" fmla="*/ 386362 w 421425"/>
              <a:gd name="connsiteY0" fmla="*/ 0 h 378392"/>
              <a:gd name="connsiteX1" fmla="*/ 421425 w 421425"/>
              <a:gd name="connsiteY1" fmla="*/ 150 h 378392"/>
              <a:gd name="connsiteX2" fmla="*/ 419043 w 421425"/>
              <a:gd name="connsiteY2" fmla="*/ 378392 h 378392"/>
              <a:gd name="connsiteX3" fmla="*/ 0 w 421425"/>
              <a:gd name="connsiteY3" fmla="*/ 378392 h 378392"/>
              <a:gd name="connsiteX4" fmla="*/ 386362 w 421425"/>
              <a:gd name="connsiteY4" fmla="*/ 0 h 378392"/>
              <a:gd name="connsiteX0" fmla="*/ 376837 w 421425"/>
              <a:gd name="connsiteY0" fmla="*/ 2231 h 378242"/>
              <a:gd name="connsiteX1" fmla="*/ 421425 w 421425"/>
              <a:gd name="connsiteY1" fmla="*/ 0 h 378242"/>
              <a:gd name="connsiteX2" fmla="*/ 419043 w 421425"/>
              <a:gd name="connsiteY2" fmla="*/ 378242 h 378242"/>
              <a:gd name="connsiteX3" fmla="*/ 0 w 421425"/>
              <a:gd name="connsiteY3" fmla="*/ 378242 h 378242"/>
              <a:gd name="connsiteX4" fmla="*/ 376837 w 421425"/>
              <a:gd name="connsiteY4" fmla="*/ 2231 h 378242"/>
              <a:gd name="connsiteX0" fmla="*/ 383980 w 421425"/>
              <a:gd name="connsiteY0" fmla="*/ 2231 h 378242"/>
              <a:gd name="connsiteX1" fmla="*/ 421425 w 421425"/>
              <a:gd name="connsiteY1" fmla="*/ 0 h 378242"/>
              <a:gd name="connsiteX2" fmla="*/ 419043 w 421425"/>
              <a:gd name="connsiteY2" fmla="*/ 378242 h 378242"/>
              <a:gd name="connsiteX3" fmla="*/ 0 w 421425"/>
              <a:gd name="connsiteY3" fmla="*/ 378242 h 378242"/>
              <a:gd name="connsiteX4" fmla="*/ 383980 w 421425"/>
              <a:gd name="connsiteY4" fmla="*/ 2231 h 378242"/>
              <a:gd name="connsiteX0" fmla="*/ 379218 w 421425"/>
              <a:gd name="connsiteY0" fmla="*/ 0 h 378393"/>
              <a:gd name="connsiteX1" fmla="*/ 421425 w 421425"/>
              <a:gd name="connsiteY1" fmla="*/ 151 h 378393"/>
              <a:gd name="connsiteX2" fmla="*/ 419043 w 421425"/>
              <a:gd name="connsiteY2" fmla="*/ 378393 h 378393"/>
              <a:gd name="connsiteX3" fmla="*/ 0 w 421425"/>
              <a:gd name="connsiteY3" fmla="*/ 378393 h 378393"/>
              <a:gd name="connsiteX4" fmla="*/ 379218 w 421425"/>
              <a:gd name="connsiteY4" fmla="*/ 0 h 378393"/>
              <a:gd name="connsiteX0" fmla="*/ 372074 w 414281"/>
              <a:gd name="connsiteY0" fmla="*/ 0 h 378394"/>
              <a:gd name="connsiteX1" fmla="*/ 414281 w 414281"/>
              <a:gd name="connsiteY1" fmla="*/ 151 h 378394"/>
              <a:gd name="connsiteX2" fmla="*/ 411899 w 414281"/>
              <a:gd name="connsiteY2" fmla="*/ 378393 h 378394"/>
              <a:gd name="connsiteX3" fmla="*/ 0 w 414281"/>
              <a:gd name="connsiteY3" fmla="*/ 378394 h 378394"/>
              <a:gd name="connsiteX4" fmla="*/ 372074 w 414281"/>
              <a:gd name="connsiteY4" fmla="*/ 0 h 378394"/>
              <a:gd name="connsiteX0" fmla="*/ 379218 w 414281"/>
              <a:gd name="connsiteY0" fmla="*/ 0 h 378394"/>
              <a:gd name="connsiteX1" fmla="*/ 414281 w 414281"/>
              <a:gd name="connsiteY1" fmla="*/ 151 h 378394"/>
              <a:gd name="connsiteX2" fmla="*/ 411899 w 414281"/>
              <a:gd name="connsiteY2" fmla="*/ 378393 h 378394"/>
              <a:gd name="connsiteX3" fmla="*/ 0 w 414281"/>
              <a:gd name="connsiteY3" fmla="*/ 378394 h 378394"/>
              <a:gd name="connsiteX4" fmla="*/ 379218 w 414281"/>
              <a:gd name="connsiteY4" fmla="*/ 0 h 378394"/>
              <a:gd name="connsiteX0" fmla="*/ 379218 w 414281"/>
              <a:gd name="connsiteY0" fmla="*/ 6993 h 385387"/>
              <a:gd name="connsiteX1" fmla="*/ 414281 w 414281"/>
              <a:gd name="connsiteY1" fmla="*/ 0 h 385387"/>
              <a:gd name="connsiteX2" fmla="*/ 411899 w 414281"/>
              <a:gd name="connsiteY2" fmla="*/ 385386 h 385387"/>
              <a:gd name="connsiteX3" fmla="*/ 0 w 414281"/>
              <a:gd name="connsiteY3" fmla="*/ 385387 h 385387"/>
              <a:gd name="connsiteX4" fmla="*/ 379218 w 414281"/>
              <a:gd name="connsiteY4" fmla="*/ 6993 h 385387"/>
              <a:gd name="connsiteX0" fmla="*/ 379218 w 411900"/>
              <a:gd name="connsiteY0" fmla="*/ 0 h 378394"/>
              <a:gd name="connsiteX1" fmla="*/ 411900 w 411900"/>
              <a:gd name="connsiteY1" fmla="*/ 150 h 378394"/>
              <a:gd name="connsiteX2" fmla="*/ 411899 w 411900"/>
              <a:gd name="connsiteY2" fmla="*/ 378393 h 378394"/>
              <a:gd name="connsiteX3" fmla="*/ 0 w 411900"/>
              <a:gd name="connsiteY3" fmla="*/ 378394 h 378394"/>
              <a:gd name="connsiteX4" fmla="*/ 379218 w 411900"/>
              <a:gd name="connsiteY4" fmla="*/ 0 h 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00" h="378394">
                <a:moveTo>
                  <a:pt x="379218" y="0"/>
                </a:moveTo>
                <a:lnTo>
                  <a:pt x="411900" y="150"/>
                </a:lnTo>
                <a:cubicBezTo>
                  <a:pt x="411900" y="96467"/>
                  <a:pt x="411899" y="282076"/>
                  <a:pt x="411899" y="378393"/>
                </a:cubicBezTo>
                <a:lnTo>
                  <a:pt x="0" y="378394"/>
                </a:lnTo>
                <a:lnTo>
                  <a:pt x="379218" y="0"/>
                </a:lnTo>
                <a:close/>
              </a:path>
            </a:pathLst>
          </a:custGeom>
          <a:solidFill>
            <a:srgbClr val="3B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Freeform 14"/>
          <p:cNvSpPr/>
          <p:nvPr/>
        </p:nvSpPr>
        <p:spPr>
          <a:xfrm rot="5400000">
            <a:off x="15035" y="6449881"/>
            <a:ext cx="393083" cy="423155"/>
          </a:xfrm>
          <a:custGeom>
            <a:avLst/>
            <a:gdLst>
              <a:gd name="connsiteX0" fmla="*/ 555955 w 563270"/>
              <a:gd name="connsiteY0" fmla="*/ 0 h 402336"/>
              <a:gd name="connsiteX1" fmla="*/ 563270 w 563270"/>
              <a:gd name="connsiteY1" fmla="*/ 402336 h 402336"/>
              <a:gd name="connsiteX2" fmla="*/ 0 w 563270"/>
              <a:gd name="connsiteY2" fmla="*/ 402336 h 402336"/>
              <a:gd name="connsiteX3" fmla="*/ 555955 w 563270"/>
              <a:gd name="connsiteY3" fmla="*/ 0 h 402336"/>
              <a:gd name="connsiteX0" fmla="*/ 555955 w 563271"/>
              <a:gd name="connsiteY0" fmla="*/ 0 h 402336"/>
              <a:gd name="connsiteX1" fmla="*/ 563271 w 563271"/>
              <a:gd name="connsiteY1" fmla="*/ 113386 h 402336"/>
              <a:gd name="connsiteX2" fmla="*/ 563270 w 563271"/>
              <a:gd name="connsiteY2" fmla="*/ 402336 h 402336"/>
              <a:gd name="connsiteX3" fmla="*/ 0 w 563271"/>
              <a:gd name="connsiteY3" fmla="*/ 402336 h 402336"/>
              <a:gd name="connsiteX4" fmla="*/ 555955 w 563271"/>
              <a:gd name="connsiteY4" fmla="*/ 0 h 402336"/>
              <a:gd name="connsiteX0" fmla="*/ 460857 w 563271"/>
              <a:gd name="connsiteY0" fmla="*/ 0 h 336499"/>
              <a:gd name="connsiteX1" fmla="*/ 563271 w 563271"/>
              <a:gd name="connsiteY1" fmla="*/ 47549 h 336499"/>
              <a:gd name="connsiteX2" fmla="*/ 563270 w 563271"/>
              <a:gd name="connsiteY2" fmla="*/ 336499 h 336499"/>
              <a:gd name="connsiteX3" fmla="*/ 0 w 563271"/>
              <a:gd name="connsiteY3" fmla="*/ 336499 h 336499"/>
              <a:gd name="connsiteX4" fmla="*/ 460857 w 563271"/>
              <a:gd name="connsiteY4" fmla="*/ 0 h 336499"/>
              <a:gd name="connsiteX0" fmla="*/ 460857 w 563271"/>
              <a:gd name="connsiteY0" fmla="*/ 40234 h 376733"/>
              <a:gd name="connsiteX1" fmla="*/ 563271 w 563271"/>
              <a:gd name="connsiteY1" fmla="*/ 0 h 376733"/>
              <a:gd name="connsiteX2" fmla="*/ 563270 w 563271"/>
              <a:gd name="connsiteY2" fmla="*/ 376733 h 376733"/>
              <a:gd name="connsiteX3" fmla="*/ 0 w 563271"/>
              <a:gd name="connsiteY3" fmla="*/ 376733 h 376733"/>
              <a:gd name="connsiteX4" fmla="*/ 460857 w 563271"/>
              <a:gd name="connsiteY4" fmla="*/ 40234 h 376733"/>
              <a:gd name="connsiteX0" fmla="*/ 535855 w 563271"/>
              <a:gd name="connsiteY0" fmla="*/ 0 h 379767"/>
              <a:gd name="connsiteX1" fmla="*/ 563271 w 563271"/>
              <a:gd name="connsiteY1" fmla="*/ 3034 h 379767"/>
              <a:gd name="connsiteX2" fmla="*/ 563270 w 563271"/>
              <a:gd name="connsiteY2" fmla="*/ 379767 h 379767"/>
              <a:gd name="connsiteX3" fmla="*/ 0 w 563271"/>
              <a:gd name="connsiteY3" fmla="*/ 379767 h 379767"/>
              <a:gd name="connsiteX4" fmla="*/ 535855 w 563271"/>
              <a:gd name="connsiteY4" fmla="*/ 0 h 379767"/>
              <a:gd name="connsiteX0" fmla="*/ 449319 w 476735"/>
              <a:gd name="connsiteY0" fmla="*/ 0 h 379767"/>
              <a:gd name="connsiteX1" fmla="*/ 476735 w 476735"/>
              <a:gd name="connsiteY1" fmla="*/ 3034 h 379767"/>
              <a:gd name="connsiteX2" fmla="*/ 476734 w 476735"/>
              <a:gd name="connsiteY2" fmla="*/ 379767 h 379767"/>
              <a:gd name="connsiteX3" fmla="*/ 0 w 476735"/>
              <a:gd name="connsiteY3" fmla="*/ 379767 h 379767"/>
              <a:gd name="connsiteX4" fmla="*/ 449319 w 476735"/>
              <a:gd name="connsiteY4" fmla="*/ 0 h 379767"/>
              <a:gd name="connsiteX0" fmla="*/ 417589 w 445005"/>
              <a:gd name="connsiteY0" fmla="*/ 0 h 379767"/>
              <a:gd name="connsiteX1" fmla="*/ 445005 w 445005"/>
              <a:gd name="connsiteY1" fmla="*/ 3034 h 379767"/>
              <a:gd name="connsiteX2" fmla="*/ 445004 w 445005"/>
              <a:gd name="connsiteY2" fmla="*/ 379767 h 379767"/>
              <a:gd name="connsiteX3" fmla="*/ 0 w 445005"/>
              <a:gd name="connsiteY3" fmla="*/ 379767 h 379767"/>
              <a:gd name="connsiteX4" fmla="*/ 417589 w 445005"/>
              <a:gd name="connsiteY4" fmla="*/ 0 h 379767"/>
              <a:gd name="connsiteX0" fmla="*/ 394513 w 421929"/>
              <a:gd name="connsiteY0" fmla="*/ 0 h 379767"/>
              <a:gd name="connsiteX1" fmla="*/ 421929 w 421929"/>
              <a:gd name="connsiteY1" fmla="*/ 3034 h 379767"/>
              <a:gd name="connsiteX2" fmla="*/ 421928 w 421929"/>
              <a:gd name="connsiteY2" fmla="*/ 379767 h 379767"/>
              <a:gd name="connsiteX3" fmla="*/ 0 w 421929"/>
              <a:gd name="connsiteY3" fmla="*/ 379767 h 379767"/>
              <a:gd name="connsiteX4" fmla="*/ 394513 w 421929"/>
              <a:gd name="connsiteY4" fmla="*/ 0 h 379767"/>
              <a:gd name="connsiteX0" fmla="*/ 385859 w 413275"/>
              <a:gd name="connsiteY0" fmla="*/ 0 h 379767"/>
              <a:gd name="connsiteX1" fmla="*/ 413275 w 413275"/>
              <a:gd name="connsiteY1" fmla="*/ 3034 h 379767"/>
              <a:gd name="connsiteX2" fmla="*/ 413274 w 413275"/>
              <a:gd name="connsiteY2" fmla="*/ 379767 h 379767"/>
              <a:gd name="connsiteX3" fmla="*/ 0 w 413275"/>
              <a:gd name="connsiteY3" fmla="*/ 379767 h 379767"/>
              <a:gd name="connsiteX4" fmla="*/ 385859 w 413275"/>
              <a:gd name="connsiteY4" fmla="*/ 0 h 379767"/>
              <a:gd name="connsiteX0" fmla="*/ 382974 w 413275"/>
              <a:gd name="connsiteY0" fmla="*/ 0 h 385536"/>
              <a:gd name="connsiteX1" fmla="*/ 413275 w 413275"/>
              <a:gd name="connsiteY1" fmla="*/ 8803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2974 w 413275"/>
              <a:gd name="connsiteY0" fmla="*/ 0 h 385536"/>
              <a:gd name="connsiteX1" fmla="*/ 413275 w 413275"/>
              <a:gd name="connsiteY1" fmla="*/ 150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8743 w 419044"/>
              <a:gd name="connsiteY0" fmla="*/ 0 h 385536"/>
              <a:gd name="connsiteX1" fmla="*/ 419044 w 419044"/>
              <a:gd name="connsiteY1" fmla="*/ 150 h 385536"/>
              <a:gd name="connsiteX2" fmla="*/ 419043 w 419044"/>
              <a:gd name="connsiteY2" fmla="*/ 385536 h 385536"/>
              <a:gd name="connsiteX3" fmla="*/ 0 w 419044"/>
              <a:gd name="connsiteY3" fmla="*/ 385536 h 385536"/>
              <a:gd name="connsiteX4" fmla="*/ 388743 w 419044"/>
              <a:gd name="connsiteY4" fmla="*/ 0 h 385536"/>
              <a:gd name="connsiteX0" fmla="*/ 29617 w 419044"/>
              <a:gd name="connsiteY0" fmla="*/ 345995 h 385386"/>
              <a:gd name="connsiteX1" fmla="*/ 419044 w 419044"/>
              <a:gd name="connsiteY1" fmla="*/ 0 h 385386"/>
              <a:gd name="connsiteX2" fmla="*/ 419043 w 419044"/>
              <a:gd name="connsiteY2" fmla="*/ 385386 h 385386"/>
              <a:gd name="connsiteX3" fmla="*/ 0 w 419044"/>
              <a:gd name="connsiteY3" fmla="*/ 385386 h 385386"/>
              <a:gd name="connsiteX4" fmla="*/ 29617 w 419044"/>
              <a:gd name="connsiteY4" fmla="*/ 345995 h 385386"/>
              <a:gd name="connsiteX0" fmla="*/ 29617 w 419044"/>
              <a:gd name="connsiteY0" fmla="*/ 383494 h 422885"/>
              <a:gd name="connsiteX1" fmla="*/ 419044 w 419044"/>
              <a:gd name="connsiteY1" fmla="*/ 0 h 422885"/>
              <a:gd name="connsiteX2" fmla="*/ 419043 w 419044"/>
              <a:gd name="connsiteY2" fmla="*/ 422885 h 422885"/>
              <a:gd name="connsiteX3" fmla="*/ 0 w 419044"/>
              <a:gd name="connsiteY3" fmla="*/ 422885 h 422885"/>
              <a:gd name="connsiteX4" fmla="*/ 29617 w 419044"/>
              <a:gd name="connsiteY4" fmla="*/ 383494 h 422885"/>
              <a:gd name="connsiteX0" fmla="*/ 12307 w 401734"/>
              <a:gd name="connsiteY0" fmla="*/ 383494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12307 w 401734"/>
              <a:gd name="connsiteY4" fmla="*/ 383494 h 422888"/>
              <a:gd name="connsiteX0" fmla="*/ 0 w 406735"/>
              <a:gd name="connsiteY0" fmla="*/ 386379 h 422888"/>
              <a:gd name="connsiteX1" fmla="*/ 406735 w 406735"/>
              <a:gd name="connsiteY1" fmla="*/ 0 h 422888"/>
              <a:gd name="connsiteX2" fmla="*/ 406734 w 406735"/>
              <a:gd name="connsiteY2" fmla="*/ 422885 h 422888"/>
              <a:gd name="connsiteX3" fmla="*/ 5001 w 406735"/>
              <a:gd name="connsiteY3" fmla="*/ 422888 h 422888"/>
              <a:gd name="connsiteX4" fmla="*/ 0 w 406735"/>
              <a:gd name="connsiteY4" fmla="*/ 386379 h 422888"/>
              <a:gd name="connsiteX0" fmla="*/ 6540 w 401734"/>
              <a:gd name="connsiteY0" fmla="*/ 386379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6540 w 401734"/>
              <a:gd name="connsiteY4" fmla="*/ 386379 h 422888"/>
              <a:gd name="connsiteX0" fmla="*/ 12309 w 401734"/>
              <a:gd name="connsiteY0" fmla="*/ 371956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12309 w 401734"/>
              <a:gd name="connsiteY4" fmla="*/ 371956 h 422888"/>
              <a:gd name="connsiteX0" fmla="*/ 20963 w 401734"/>
              <a:gd name="connsiteY0" fmla="*/ 377725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20963 w 401734"/>
              <a:gd name="connsiteY4" fmla="*/ 377725 h 422888"/>
              <a:gd name="connsiteX0" fmla="*/ 771 w 401734"/>
              <a:gd name="connsiteY0" fmla="*/ 386379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771 w 401734"/>
              <a:gd name="connsiteY4" fmla="*/ 386379 h 422888"/>
              <a:gd name="connsiteX0" fmla="*/ 771 w 401734"/>
              <a:gd name="connsiteY0" fmla="*/ 380610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771 w 401734"/>
              <a:gd name="connsiteY4" fmla="*/ 380610 h 422888"/>
              <a:gd name="connsiteX0" fmla="*/ 0 w 412501"/>
              <a:gd name="connsiteY0" fmla="*/ 383494 h 422888"/>
              <a:gd name="connsiteX1" fmla="*/ 412501 w 412501"/>
              <a:gd name="connsiteY1" fmla="*/ 0 h 422888"/>
              <a:gd name="connsiteX2" fmla="*/ 412500 w 412501"/>
              <a:gd name="connsiteY2" fmla="*/ 422885 h 422888"/>
              <a:gd name="connsiteX3" fmla="*/ 10767 w 412501"/>
              <a:gd name="connsiteY3" fmla="*/ 422888 h 422888"/>
              <a:gd name="connsiteX4" fmla="*/ 0 w 412501"/>
              <a:gd name="connsiteY4" fmla="*/ 383494 h 422888"/>
              <a:gd name="connsiteX0" fmla="*/ 124808 w 537309"/>
              <a:gd name="connsiteY0" fmla="*/ 383494 h 422887"/>
              <a:gd name="connsiteX1" fmla="*/ 537309 w 537309"/>
              <a:gd name="connsiteY1" fmla="*/ 0 h 422887"/>
              <a:gd name="connsiteX2" fmla="*/ 537308 w 537309"/>
              <a:gd name="connsiteY2" fmla="*/ 422885 h 422887"/>
              <a:gd name="connsiteX3" fmla="*/ 0 w 537309"/>
              <a:gd name="connsiteY3" fmla="*/ 422887 h 422887"/>
              <a:gd name="connsiteX4" fmla="*/ 124808 w 537309"/>
              <a:gd name="connsiteY4" fmla="*/ 383494 h 422887"/>
              <a:gd name="connsiteX0" fmla="*/ 147884 w 537309"/>
              <a:gd name="connsiteY0" fmla="*/ 383494 h 422887"/>
              <a:gd name="connsiteX1" fmla="*/ 537309 w 537309"/>
              <a:gd name="connsiteY1" fmla="*/ 0 h 422887"/>
              <a:gd name="connsiteX2" fmla="*/ 537308 w 537309"/>
              <a:gd name="connsiteY2" fmla="*/ 422885 h 422887"/>
              <a:gd name="connsiteX3" fmla="*/ 0 w 537309"/>
              <a:gd name="connsiteY3" fmla="*/ 422887 h 422887"/>
              <a:gd name="connsiteX4" fmla="*/ 147884 w 537309"/>
              <a:gd name="connsiteY4" fmla="*/ 383494 h 422887"/>
              <a:gd name="connsiteX0" fmla="*/ 3657 w 393082"/>
              <a:gd name="connsiteY0" fmla="*/ 383494 h 422885"/>
              <a:gd name="connsiteX1" fmla="*/ 393082 w 393082"/>
              <a:gd name="connsiteY1" fmla="*/ 0 h 422885"/>
              <a:gd name="connsiteX2" fmla="*/ 393081 w 393082"/>
              <a:gd name="connsiteY2" fmla="*/ 422885 h 422885"/>
              <a:gd name="connsiteX3" fmla="*/ 0 w 393082"/>
              <a:gd name="connsiteY3" fmla="*/ 422885 h 422885"/>
              <a:gd name="connsiteX4" fmla="*/ 3657 w 393082"/>
              <a:gd name="connsiteY4" fmla="*/ 383494 h 422885"/>
              <a:gd name="connsiteX0" fmla="*/ 10801 w 393082"/>
              <a:gd name="connsiteY0" fmla="*/ 385821 h 422885"/>
              <a:gd name="connsiteX1" fmla="*/ 393082 w 393082"/>
              <a:gd name="connsiteY1" fmla="*/ 0 h 422885"/>
              <a:gd name="connsiteX2" fmla="*/ 393081 w 393082"/>
              <a:gd name="connsiteY2" fmla="*/ 422885 h 422885"/>
              <a:gd name="connsiteX3" fmla="*/ 0 w 393082"/>
              <a:gd name="connsiteY3" fmla="*/ 422885 h 422885"/>
              <a:gd name="connsiteX4" fmla="*/ 10801 w 393082"/>
              <a:gd name="connsiteY4" fmla="*/ 385821 h 422885"/>
              <a:gd name="connsiteX0" fmla="*/ 10801 w 393081"/>
              <a:gd name="connsiteY0" fmla="*/ 376512 h 413576"/>
              <a:gd name="connsiteX1" fmla="*/ 393080 w 393081"/>
              <a:gd name="connsiteY1" fmla="*/ 0 h 413576"/>
              <a:gd name="connsiteX2" fmla="*/ 393081 w 393081"/>
              <a:gd name="connsiteY2" fmla="*/ 413576 h 413576"/>
              <a:gd name="connsiteX3" fmla="*/ 0 w 393081"/>
              <a:gd name="connsiteY3" fmla="*/ 413576 h 413576"/>
              <a:gd name="connsiteX4" fmla="*/ 10801 w 393081"/>
              <a:gd name="connsiteY4" fmla="*/ 376512 h 4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081" h="413576">
                <a:moveTo>
                  <a:pt x="10801" y="376512"/>
                </a:moveTo>
                <a:lnTo>
                  <a:pt x="393080" y="0"/>
                </a:lnTo>
                <a:cubicBezTo>
                  <a:pt x="393080" y="96317"/>
                  <a:pt x="393081" y="317259"/>
                  <a:pt x="393081" y="413576"/>
                </a:cubicBezTo>
                <a:lnTo>
                  <a:pt x="0" y="413576"/>
                </a:lnTo>
                <a:lnTo>
                  <a:pt x="10801" y="376512"/>
                </a:lnTo>
                <a:close/>
              </a:path>
            </a:pathLst>
          </a:custGeom>
          <a:solidFill>
            <a:srgbClr val="3B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38200" y="6488497"/>
            <a:ext cx="7924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900" dirty="0" smtClean="0">
                <a:solidFill>
                  <a:schemeClr val="bg1">
                    <a:lumMod val="95000"/>
                  </a:schemeClr>
                </a:solidFill>
              </a:rPr>
              <a:t>Department</a:t>
            </a:r>
            <a:r>
              <a:rPr lang="tr-TR" sz="1600" kern="0" spc="900" baseline="0" dirty="0" smtClean="0">
                <a:solidFill>
                  <a:schemeClr val="bg1">
                    <a:lumMod val="95000"/>
                  </a:schemeClr>
                </a:solidFill>
              </a:rPr>
              <a:t> of Computer Engineering</a:t>
            </a:r>
            <a:endParaRPr lang="tr-TR" sz="1600" kern="0" spc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725" y="0"/>
            <a:ext cx="7394369" cy="3800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1500" dirty="0" smtClean="0">
                <a:solidFill>
                  <a:schemeClr val="bg1">
                    <a:lumMod val="95000"/>
                  </a:schemeClr>
                </a:solidFill>
              </a:rPr>
              <a:t>Dokuz Eylül</a:t>
            </a:r>
            <a:r>
              <a:rPr lang="tr-TR" sz="1600" kern="0" spc="1500" baseline="0" dirty="0" smtClean="0">
                <a:solidFill>
                  <a:schemeClr val="bg1">
                    <a:lumMod val="95000"/>
                  </a:schemeClr>
                </a:solidFill>
              </a:rPr>
              <a:t> University</a:t>
            </a:r>
            <a:endParaRPr lang="tr-TR" sz="1600" kern="0" spc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B11159E5-1DCF-C148-9C56-F350B039D1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461" name="Picture 5" descr="C:\Users\Adil\Pictures\köşe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78345" y="1"/>
            <a:ext cx="1065654" cy="9144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6" y="381000"/>
            <a:ext cx="8229600" cy="116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FF0000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4569" y="1366131"/>
            <a:ext cx="6781800" cy="1636713"/>
          </a:xfrm>
        </p:spPr>
        <p:txBody>
          <a:bodyPr>
            <a:normAutofit fontScale="90000"/>
          </a:bodyPr>
          <a:lstStyle/>
          <a:p>
            <a:r>
              <a:rPr lang="tr-TR" sz="4300" dirty="0" smtClean="0"/>
              <a:t>XML </a:t>
            </a:r>
            <a:r>
              <a:rPr lang="tr-TR" sz="4300" dirty="0" err="1" smtClean="0"/>
              <a:t>Validation</a:t>
            </a:r>
            <a:r>
              <a:rPr lang="tr-TR" sz="4300" dirty="0" smtClean="0"/>
              <a:t/>
            </a:r>
            <a:br>
              <a:rPr lang="tr-TR" sz="4300" dirty="0" smtClean="0"/>
            </a:br>
            <a:r>
              <a:rPr lang="tr-TR" sz="4300" dirty="0"/>
              <a:t/>
            </a:r>
            <a:br>
              <a:rPr lang="tr-TR" sz="4300" dirty="0"/>
            </a:br>
            <a:r>
              <a:rPr lang="tr-TR" sz="4300" dirty="0" smtClean="0"/>
              <a:t>(XSD </a:t>
            </a:r>
            <a:r>
              <a:rPr lang="tr-TR" sz="4300" dirty="0"/>
              <a:t>= XML </a:t>
            </a:r>
            <a:r>
              <a:rPr lang="tr-TR" sz="4300" dirty="0" err="1" smtClean="0"/>
              <a:t>Schema</a:t>
            </a:r>
            <a:r>
              <a:rPr lang="tr-TR" sz="4300" dirty="0" smtClean="0"/>
              <a:t>)</a:t>
            </a:r>
            <a:endParaRPr lang="en-US" sz="43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1163" y="3772453"/>
            <a:ext cx="6400800" cy="1752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CME2002 Data Org &amp; Management</a:t>
            </a:r>
          </a:p>
          <a:p>
            <a:pPr>
              <a:lnSpc>
                <a:spcPct val="90000"/>
              </a:lnSpc>
            </a:pPr>
            <a:endParaRPr lang="tr-TR" sz="1900" dirty="0" smtClean="0"/>
          </a:p>
          <a:p>
            <a:pPr>
              <a:lnSpc>
                <a:spcPct val="90000"/>
              </a:lnSpc>
            </a:pPr>
            <a:r>
              <a:rPr lang="tr-TR" sz="1900" b="1" dirty="0" err="1" smtClean="0"/>
              <a:t>Dr.Adil</a:t>
            </a:r>
            <a:r>
              <a:rPr lang="tr-TR" sz="1900" b="1" dirty="0" smtClean="0"/>
              <a:t> Alpkocak</a:t>
            </a:r>
          </a:p>
          <a:p>
            <a:pPr>
              <a:lnSpc>
                <a:spcPct val="90000"/>
              </a:lnSpc>
            </a:pPr>
            <a:r>
              <a:rPr lang="tr-TR" sz="1900" dirty="0" smtClean="0"/>
              <a:t>Dokuz </a:t>
            </a:r>
            <a:r>
              <a:rPr lang="tr-TR" sz="1900" dirty="0"/>
              <a:t>Eylul </a:t>
            </a:r>
            <a:r>
              <a:rPr lang="tr-TR" sz="1900" dirty="0" err="1"/>
              <a:t>University</a:t>
            </a:r>
            <a:endParaRPr lang="tr-TR" sz="1900" dirty="0"/>
          </a:p>
          <a:p>
            <a:pPr>
              <a:lnSpc>
                <a:spcPct val="90000"/>
              </a:lnSpc>
            </a:pPr>
            <a:r>
              <a:rPr lang="tr-TR" sz="1900" dirty="0" err="1"/>
              <a:t>Dept</a:t>
            </a:r>
            <a:r>
              <a:rPr lang="tr-TR" sz="1900" dirty="0"/>
              <a:t> of </a:t>
            </a:r>
            <a:r>
              <a:rPr lang="tr-TR" sz="1900" dirty="0" err="1"/>
              <a:t>Computer</a:t>
            </a:r>
            <a:r>
              <a:rPr lang="tr-TR" sz="1900" dirty="0"/>
              <a:t> </a:t>
            </a:r>
            <a:r>
              <a:rPr lang="tr-TR" sz="1900" dirty="0" err="1"/>
              <a:t>Engineering</a:t>
            </a:r>
            <a:endParaRPr lang="tr-TR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XSD Simple Elements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75638" cy="4876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 dirty="0"/>
              <a:t>What is a Simple Element?</a:t>
            </a:r>
            <a:endParaRPr lang="tr-TR" sz="2600" b="1" dirty="0"/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 dirty="0"/>
          </a:p>
          <a:p>
            <a:pPr>
              <a:lnSpc>
                <a:spcPct val="80000"/>
              </a:lnSpc>
            </a:pPr>
            <a:r>
              <a:rPr lang="en-US" sz="2600" dirty="0"/>
              <a:t>A simple element is an XML element that can contain only text. It cannot contain any other elements or attributes.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It can be one of the types included in the XML Schema definition (</a:t>
            </a:r>
            <a:r>
              <a:rPr lang="en-US" sz="2600" dirty="0" err="1"/>
              <a:t>boolean</a:t>
            </a:r>
            <a:r>
              <a:rPr lang="en-US" sz="2600" dirty="0"/>
              <a:t>, string, date, etc.), or it can be a custom type that you can define yourself.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You can also add restrictions (facets) to a data type in order to limit its content, or you can require the data to match a specific pattern.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Simple Element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b="1">
                <a:latin typeface="Courier New" charset="0"/>
              </a:rPr>
              <a:t>&lt;xs:element name="xxx" type="yyy"/&gt; </a:t>
            </a:r>
          </a:p>
          <a:p>
            <a:pPr>
              <a:lnSpc>
                <a:spcPct val="80000"/>
              </a:lnSpc>
            </a:pPr>
            <a:endParaRPr lang="en-US" sz="2400" b="1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400"/>
              <a:t>where xxx is the name of the element and yyy is the data type of the element.</a:t>
            </a:r>
          </a:p>
          <a:p>
            <a:pPr>
              <a:lnSpc>
                <a:spcPct val="80000"/>
              </a:lnSpc>
            </a:pPr>
            <a:r>
              <a:rPr lang="en-US" sz="2400"/>
              <a:t>XML Schema has a lot of built-in data types. </a:t>
            </a:r>
            <a:endParaRPr lang="tr-TR" sz="2400"/>
          </a:p>
          <a:p>
            <a:pPr lvl="1">
              <a:lnSpc>
                <a:spcPct val="80000"/>
              </a:lnSpc>
            </a:pPr>
            <a:r>
              <a:rPr lang="en-US" b="1">
                <a:latin typeface="Courier New" charset="0"/>
              </a:rPr>
              <a:t>xs:string </a:t>
            </a:r>
          </a:p>
          <a:p>
            <a:pPr lvl="1">
              <a:lnSpc>
                <a:spcPct val="80000"/>
              </a:lnSpc>
            </a:pPr>
            <a:r>
              <a:rPr lang="en-US" b="1">
                <a:latin typeface="Courier New" charset="0"/>
              </a:rPr>
              <a:t>xs:decimal </a:t>
            </a:r>
          </a:p>
          <a:p>
            <a:pPr lvl="1">
              <a:lnSpc>
                <a:spcPct val="80000"/>
              </a:lnSpc>
            </a:pPr>
            <a:r>
              <a:rPr lang="en-US" b="1">
                <a:latin typeface="Courier New" charset="0"/>
              </a:rPr>
              <a:t>xs:integer </a:t>
            </a:r>
          </a:p>
          <a:p>
            <a:pPr lvl="1">
              <a:lnSpc>
                <a:spcPct val="80000"/>
              </a:lnSpc>
            </a:pPr>
            <a:r>
              <a:rPr lang="en-US" b="1">
                <a:latin typeface="Courier New" charset="0"/>
              </a:rPr>
              <a:t>xs:boolean </a:t>
            </a:r>
          </a:p>
          <a:p>
            <a:pPr lvl="1">
              <a:lnSpc>
                <a:spcPct val="80000"/>
              </a:lnSpc>
            </a:pPr>
            <a:r>
              <a:rPr lang="en-US" b="1">
                <a:latin typeface="Courier New" charset="0"/>
              </a:rPr>
              <a:t>xs:date </a:t>
            </a:r>
          </a:p>
          <a:p>
            <a:pPr lvl="1">
              <a:lnSpc>
                <a:spcPct val="80000"/>
              </a:lnSpc>
            </a:pPr>
            <a:r>
              <a:rPr lang="en-US" b="1">
                <a:latin typeface="Courier New" charset="0"/>
              </a:rPr>
              <a:t>xs:time </a:t>
            </a:r>
          </a:p>
          <a:p>
            <a:pPr lvl="1">
              <a:lnSpc>
                <a:spcPct val="80000"/>
              </a:lnSpc>
            </a:pPr>
            <a:endParaRPr lang="en-US" b="1">
              <a:latin typeface="Courier New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496888" y="1643063"/>
            <a:ext cx="7856537" cy="588962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Simple Element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b="1" dirty="0"/>
              <a:t>Example</a:t>
            </a:r>
            <a:endParaRPr lang="tr-TR" sz="2400" b="1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b="1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lastname</a:t>
            </a:r>
            <a:r>
              <a:rPr lang="en-US" sz="2000" b="1" dirty="0">
                <a:latin typeface="Courier New" charset="0"/>
              </a:rPr>
              <a:t>&gt;</a:t>
            </a:r>
            <a:r>
              <a:rPr lang="en-US" sz="2000" b="1" dirty="0" err="1">
                <a:latin typeface="Courier New" charset="0"/>
              </a:rPr>
              <a:t>Refsnes</a:t>
            </a: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lastname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&lt;age&gt;36&lt;/age&gt;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dateborn</a:t>
            </a:r>
            <a:r>
              <a:rPr lang="en-US" sz="2000" b="1" dirty="0">
                <a:latin typeface="Courier New" charset="0"/>
              </a:rPr>
              <a:t>&gt;1970-03-27&lt;/</a:t>
            </a:r>
            <a:r>
              <a:rPr lang="en-US" sz="2000" b="1" dirty="0" err="1">
                <a:latin typeface="Courier New" charset="0"/>
              </a:rPr>
              <a:t>dateborn</a:t>
            </a:r>
            <a:r>
              <a:rPr lang="en-US" sz="2000" b="1" dirty="0">
                <a:latin typeface="Courier New" charset="0"/>
              </a:rPr>
              <a:t>&gt; 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And here are the corresponding simple element definitions: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</a:t>
            </a:r>
            <a:r>
              <a:rPr lang="en-US" sz="1800" b="1" dirty="0" err="1">
                <a:latin typeface="Courier New" charset="0"/>
              </a:rPr>
              <a:t>xs:element</a:t>
            </a:r>
            <a:r>
              <a:rPr lang="en-US" sz="1800" b="1" dirty="0">
                <a:latin typeface="Courier New" charset="0"/>
              </a:rPr>
              <a:t> name="</a:t>
            </a:r>
            <a:r>
              <a:rPr lang="en-US" sz="1800" b="1" dirty="0" err="1">
                <a:latin typeface="Courier New" charset="0"/>
              </a:rPr>
              <a:t>lastname</a:t>
            </a:r>
            <a:r>
              <a:rPr lang="en-US" sz="1800" b="1" dirty="0">
                <a:latin typeface="Courier New" charset="0"/>
              </a:rPr>
              <a:t>" type="</a:t>
            </a:r>
            <a:r>
              <a:rPr lang="en-US" sz="1800" b="1" dirty="0" err="1">
                <a:latin typeface="Courier New" charset="0"/>
              </a:rPr>
              <a:t>xs:string</a:t>
            </a:r>
            <a:r>
              <a:rPr lang="en-US" sz="1800" b="1" dirty="0">
                <a:latin typeface="Courier New" charset="0"/>
              </a:rPr>
              <a:t>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</a:t>
            </a:r>
            <a:r>
              <a:rPr lang="en-US" sz="1800" b="1" dirty="0" err="1">
                <a:latin typeface="Courier New" charset="0"/>
              </a:rPr>
              <a:t>xs:element</a:t>
            </a:r>
            <a:r>
              <a:rPr lang="en-US" sz="1800" b="1" dirty="0">
                <a:latin typeface="Courier New" charset="0"/>
              </a:rPr>
              <a:t> name="age" type="</a:t>
            </a:r>
            <a:r>
              <a:rPr lang="en-US" sz="1800" b="1" dirty="0" err="1">
                <a:latin typeface="Courier New" charset="0"/>
              </a:rPr>
              <a:t>xs:integer</a:t>
            </a:r>
            <a:r>
              <a:rPr lang="en-US" sz="1800" b="1" dirty="0">
                <a:latin typeface="Courier New" charset="0"/>
              </a:rPr>
              <a:t>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</a:t>
            </a:r>
            <a:r>
              <a:rPr lang="en-US" sz="1800" b="1" dirty="0" err="1">
                <a:latin typeface="Courier New" charset="0"/>
              </a:rPr>
              <a:t>xs:element</a:t>
            </a:r>
            <a:r>
              <a:rPr lang="en-US" sz="1800" b="1" dirty="0">
                <a:latin typeface="Courier New" charset="0"/>
              </a:rPr>
              <a:t> name="</a:t>
            </a:r>
            <a:r>
              <a:rPr lang="en-US" sz="1800" b="1" dirty="0" err="1">
                <a:latin typeface="Courier New" charset="0"/>
              </a:rPr>
              <a:t>dateborn</a:t>
            </a:r>
            <a:r>
              <a:rPr lang="en-US" sz="1800" b="1" dirty="0">
                <a:latin typeface="Courier New" charset="0"/>
              </a:rPr>
              <a:t>" type="</a:t>
            </a:r>
            <a:r>
              <a:rPr lang="en-US" sz="1800" b="1" dirty="0" err="1">
                <a:latin typeface="Courier New" charset="0"/>
              </a:rPr>
              <a:t>xs:date</a:t>
            </a:r>
            <a:r>
              <a:rPr lang="en-US" sz="1800" b="1" dirty="0">
                <a:latin typeface="Courier New" charset="0"/>
              </a:rPr>
              <a:t>"/&gt; 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1800" b="1" dirty="0">
              <a:latin typeface="Courier New" charset="0"/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66792" y="4818386"/>
            <a:ext cx="7718425" cy="1363662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766792" y="2275211"/>
            <a:ext cx="5564187" cy="13335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Default and Fixed Values for Simple Elements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703388"/>
            <a:ext cx="8183563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</a:t>
            </a:r>
            <a:r>
              <a:rPr lang="en-US" sz="2600" dirty="0">
                <a:solidFill>
                  <a:srgbClr val="FF3300"/>
                </a:solidFill>
              </a:rPr>
              <a:t>default value</a:t>
            </a:r>
            <a:r>
              <a:rPr lang="en-US" sz="2600" dirty="0"/>
              <a:t> is automatically assigned to the element when no other value is specified.</a:t>
            </a:r>
            <a:endParaRPr lang="tr-TR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200" b="1" dirty="0">
                <a:latin typeface="Courier New" charset="0"/>
              </a:rPr>
              <a:t>&lt;</a:t>
            </a:r>
            <a:r>
              <a:rPr lang="en-US" sz="2200" b="1" dirty="0" err="1">
                <a:latin typeface="Courier New" charset="0"/>
              </a:rPr>
              <a:t>xs:element</a:t>
            </a:r>
            <a:r>
              <a:rPr lang="en-US" sz="2200" b="1" dirty="0">
                <a:latin typeface="Courier New" charset="0"/>
              </a:rPr>
              <a:t> name="color" type="</a:t>
            </a:r>
            <a:r>
              <a:rPr lang="en-US" sz="2200" b="1" dirty="0" err="1">
                <a:latin typeface="Courier New" charset="0"/>
              </a:rPr>
              <a:t>xs:string</a:t>
            </a:r>
            <a:r>
              <a:rPr lang="en-US" sz="2200" b="1" dirty="0">
                <a:latin typeface="Courier New" charset="0"/>
              </a:rPr>
              <a:t>" default="red"/&gt;</a:t>
            </a:r>
            <a:r>
              <a:rPr lang="en-US" sz="2200" dirty="0"/>
              <a:t> 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600" dirty="0"/>
              <a:t>A </a:t>
            </a:r>
            <a:r>
              <a:rPr lang="en-US" sz="2600" dirty="0">
                <a:solidFill>
                  <a:srgbClr val="FF3300"/>
                </a:solidFill>
              </a:rPr>
              <a:t>fixed value</a:t>
            </a:r>
            <a:r>
              <a:rPr lang="en-US" sz="2600" dirty="0"/>
              <a:t> is also automatically assigned to the element, and you cannot specify another value.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200" b="1" dirty="0">
                <a:latin typeface="Courier New" charset="0"/>
              </a:rPr>
              <a:t>&lt;</a:t>
            </a:r>
            <a:r>
              <a:rPr lang="en-US" sz="2200" b="1" dirty="0" err="1">
                <a:latin typeface="Courier New" charset="0"/>
              </a:rPr>
              <a:t>xs:element</a:t>
            </a:r>
            <a:r>
              <a:rPr lang="en-US" sz="2200" b="1" dirty="0">
                <a:latin typeface="Courier New" charset="0"/>
              </a:rPr>
              <a:t> name="color" type="</a:t>
            </a:r>
            <a:r>
              <a:rPr lang="en-US" sz="2200" b="1" dirty="0" err="1">
                <a:latin typeface="Courier New" charset="0"/>
              </a:rPr>
              <a:t>xs:string</a:t>
            </a:r>
            <a:r>
              <a:rPr lang="en-US" sz="2200" b="1" dirty="0">
                <a:latin typeface="Courier New" charset="0"/>
              </a:rPr>
              <a:t>" fixed="red"/&gt; </a:t>
            </a:r>
          </a:p>
          <a:p>
            <a:pPr>
              <a:lnSpc>
                <a:spcPct val="90000"/>
              </a:lnSpc>
            </a:pPr>
            <a:endParaRPr lang="en-US" sz="25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573088" y="2681288"/>
            <a:ext cx="7702550" cy="9906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588963" y="5083175"/>
            <a:ext cx="7608887" cy="102393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XSD Attributes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What is an Attribute?</a:t>
            </a:r>
          </a:p>
          <a:p>
            <a:r>
              <a:rPr lang="en-US"/>
              <a:t>Simple elements cannot have attributes. </a:t>
            </a:r>
            <a:endParaRPr lang="tr-TR"/>
          </a:p>
          <a:p>
            <a:r>
              <a:rPr lang="en-US"/>
              <a:t>If an element has attributes, it is considered to be of a complex type. </a:t>
            </a:r>
            <a:endParaRPr lang="tr-TR"/>
          </a:p>
          <a:p>
            <a:r>
              <a:rPr lang="en-US"/>
              <a:t>But the attribute itself is always declared as a simple type.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Define an Attribute?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&lt;xs:attribute name="xxx" type="yyy"/&gt; </a:t>
            </a:r>
            <a:endParaRPr lang="tr-TR" sz="2000" b="1">
              <a:latin typeface="Courier New" charset="0"/>
            </a:endParaRPr>
          </a:p>
          <a:p>
            <a:endParaRPr lang="en-US" sz="2000" b="1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600" b="1"/>
              <a:t>Example</a:t>
            </a:r>
          </a:p>
          <a:p>
            <a:r>
              <a:rPr lang="en-US" sz="2600"/>
              <a:t>Here is an XML element with an attribute: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&lt;lastname lang="EN"&gt;Smith&lt;/lastname&gt;</a:t>
            </a:r>
            <a:r>
              <a:rPr lang="en-US" sz="2200"/>
              <a:t> </a:t>
            </a:r>
          </a:p>
          <a:p>
            <a:endParaRPr lang="en-US" sz="2600"/>
          </a:p>
          <a:p>
            <a:r>
              <a:rPr lang="en-US" sz="2600"/>
              <a:t>And here is the corresponding attribute definition: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&lt;xs:attribute name="lang" type="xs:string"/&gt; </a:t>
            </a:r>
          </a:p>
          <a:p>
            <a:pPr>
              <a:buFont typeface="Wingdings" charset="0"/>
              <a:buNone/>
            </a:pPr>
            <a:endParaRPr lang="en-US" sz="2000" b="1">
              <a:latin typeface="Courier New" charset="0"/>
            </a:endParaRPr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656081" y="1505613"/>
            <a:ext cx="7315200" cy="82073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761787" y="3725693"/>
            <a:ext cx="7099300" cy="8207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774243" y="5521572"/>
            <a:ext cx="7454900" cy="7747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Default and Fixed Values for Attributes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Attributes may have a default value OR a fixed value specified.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&lt;xs:attribute name="lang" type="xs:string" default="EN"/&gt; </a:t>
            </a:r>
          </a:p>
          <a:p>
            <a:pPr>
              <a:lnSpc>
                <a:spcPct val="90000"/>
              </a:lnSpc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/>
              <a:t>A fixed value is also automatically assigned to the attribute, and you cannot specify another value.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&lt;xs:attribute name="lang" type="xs:string" fixed="EN"/&gt;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000" b="1">
              <a:latin typeface="Courier New" charset="0"/>
            </a:endParaRP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588963" y="2774950"/>
            <a:ext cx="7764462" cy="92868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620713" y="4959350"/>
            <a:ext cx="7764462" cy="99218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and Required Attributes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Attributes are optional by default. </a:t>
            </a:r>
            <a:endParaRPr lang="tr-TR"/>
          </a:p>
          <a:p>
            <a:endParaRPr lang="tr-TR"/>
          </a:p>
          <a:p>
            <a:pPr>
              <a:buFont typeface="Wingdings" charset="0"/>
              <a:buNone/>
            </a:pPr>
            <a:r>
              <a:rPr lang="tr-TR" b="1"/>
              <a:t>Example</a:t>
            </a:r>
            <a:endParaRPr lang="en-US" b="1"/>
          </a:p>
          <a:p>
            <a:endParaRPr lang="tr-TR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&lt;xs:attribute name="lang" type="xs:string" use="required"/&gt; </a:t>
            </a:r>
          </a:p>
          <a:p>
            <a:endParaRPr lang="en-US" sz="2000" b="1">
              <a:latin typeface="Courier New" charset="0"/>
            </a:endParaRPr>
          </a:p>
          <a:p>
            <a:endParaRPr lang="en-US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650875" y="3641725"/>
            <a:ext cx="7702550" cy="13493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Content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When an XML element or attribute has a data type defined, it puts restrictions on the element's or attribute's content.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2600"/>
              <a:t>If an XML element is of type "xs:date" and contains a string like "Hello World", the element will not validate.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2600"/>
              <a:t>With XML Schemas, you can also add your own restrictions to your XML elements and attributes. These restrictions are called facets.</a:t>
            </a:r>
            <a:endParaRPr lang="tr-TR" sz="2600"/>
          </a:p>
          <a:p>
            <a:pPr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Values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following example defines an element called "age" with a restriction. The value of age cannot be lower than 0 or greater than 120: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name="age"&gt;&lt;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 base="</a:t>
            </a:r>
            <a:r>
              <a:rPr lang="en-US" sz="2000" b="1" dirty="0" err="1">
                <a:latin typeface="Courier New" charset="0"/>
              </a:rPr>
              <a:t>xs:integer</a:t>
            </a:r>
            <a:r>
              <a:rPr lang="en-US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latin typeface="Courier New" charset="0"/>
              </a:rPr>
              <a:t>xs:minInclusive</a:t>
            </a:r>
            <a:r>
              <a:rPr lang="en-US" sz="2000" b="1" dirty="0">
                <a:latin typeface="Courier New" charset="0"/>
              </a:rPr>
              <a:t> value="0"/&gt;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latin typeface="Courier New" charset="0"/>
              </a:rPr>
              <a:t>xs:maxInclusive</a:t>
            </a:r>
            <a:r>
              <a:rPr lang="en-US" sz="2000" b="1" dirty="0">
                <a:latin typeface="Courier New" charset="0"/>
              </a:rPr>
              <a:t> value="120"/&gt;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&lt;/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&gt;&lt;/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&gt; 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732796" y="3826928"/>
            <a:ext cx="7586518" cy="2401251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Validation</a:t>
            </a:r>
            <a:endParaRPr lang="tr-TR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A well-formed XML document is a document that conforms to the XML syntax rules, like: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must begin with the XML declaration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must have one unique root element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start-tags must have matching end-tags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elements are case sensitive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elements must be closed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elements must be properly nested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attribute values must be quoted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entities must be used for special characters </a:t>
            </a:r>
            <a:endParaRPr lang="tr-TR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100"/>
              <a:t>Even if documents are well-formed they can still contain errors, and those errors can have serious consequences.</a:t>
            </a:r>
            <a:endParaRPr lang="tr-TR" sz="21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a Set of Values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91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To limit the content of an XML element to a set of acceptable values, we would use the enumeration constraint.</a:t>
            </a:r>
          </a:p>
          <a:p>
            <a:pPr>
              <a:lnSpc>
                <a:spcPct val="90000"/>
              </a:lnSpc>
            </a:pPr>
            <a:r>
              <a:rPr lang="en-US" sz="2100"/>
              <a:t>The example below defines an element called "car" with a restriction. The only acceptable values are: Audi, Golf, BMW:</a:t>
            </a:r>
          </a:p>
          <a:p>
            <a:pPr>
              <a:lnSpc>
                <a:spcPct val="90000"/>
              </a:lnSpc>
            </a:pPr>
            <a:endParaRPr lang="en-US" sz="21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name="car"&gt;&lt;xs:simpleType&gt;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&lt;xs:enumeration value="Audi"/&gt;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&lt;xs:enumeration value="Golf"/&gt;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&lt;xs:enumeration value="BMW"/&gt;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&lt;/xs:simpleType&gt;</a:t>
            </a:r>
            <a:endParaRPr lang="tr-TR" sz="2000" b="1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 sz="2000"/>
              <a:t>  </a:t>
            </a:r>
          </a:p>
          <a:p>
            <a:pPr>
              <a:lnSpc>
                <a:spcPct val="90000"/>
              </a:lnSpc>
            </a:pPr>
            <a:endParaRPr lang="en-US" sz="2100"/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827732" y="3255872"/>
            <a:ext cx="7210294" cy="2940371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a Set of Values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75187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400" b="1"/>
              <a:t>Alternative</a:t>
            </a:r>
            <a:endParaRPr lang="en-US" sz="2400" b="1"/>
          </a:p>
          <a:p>
            <a:pPr>
              <a:lnSpc>
                <a:spcPct val="90000"/>
              </a:lnSpc>
            </a:pPr>
            <a:endParaRPr lang="en-US" sz="2400" b="1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name="car" type="carType"/&gt;</a:t>
            </a:r>
            <a:endParaRPr lang="tr-TR" sz="2000" b="1">
              <a:latin typeface="Courier New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&lt;xs:simpleType name="carType"&gt;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&lt;xs:enumeration value="Audi"/&gt;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&lt;xs:enumeration value="Golf"/&gt;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&lt;xs:enumeration value="BMW"/&gt;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&lt;/xs:restriction&gt;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&lt;/xs:simpleType&gt;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FF3300"/>
                </a:solidFill>
              </a:rPr>
              <a:t>Note:</a:t>
            </a:r>
            <a:r>
              <a:rPr lang="en-US" sz="2100"/>
              <a:t> In this case the type "carType" can be used by other elements because it is not a part of the "car" element.</a:t>
            </a:r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endParaRPr lang="en-US" sz="2100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635000" y="2371725"/>
            <a:ext cx="7096166" cy="29126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a Series of Values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limit the content of an XML element to define a series of numbers or letters that can be used, use the pattern constraint.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name="letter"&gt;</a:t>
            </a:r>
            <a:endParaRPr lang="tr-TR" sz="2000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 base="</a:t>
            </a:r>
            <a:r>
              <a:rPr lang="en-US" sz="2000" b="1" dirty="0" err="1">
                <a:latin typeface="Courier New" charset="0"/>
              </a:rPr>
              <a:t>xs:string</a:t>
            </a:r>
            <a:r>
              <a:rPr lang="en-US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xs:pattern</a:t>
            </a:r>
            <a:r>
              <a:rPr lang="en-US" sz="2000" b="1" dirty="0">
                <a:latin typeface="Courier New" charset="0"/>
              </a:rPr>
              <a:t> value="[a-z]"/&gt;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&lt;/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  <a:endParaRPr lang="tr-TR" sz="2000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&gt;  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ourier New" charset="0"/>
            </a:endParaRP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775416" y="3400766"/>
            <a:ext cx="6827891" cy="276152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a Series of Values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only acceptable value is THREE of the UPPERCASE letters from a to z:</a:t>
            </a:r>
          </a:p>
          <a:p>
            <a:endParaRPr lang="en-US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name="initials"&gt;</a:t>
            </a:r>
            <a:endParaRPr lang="tr-TR" sz="2000" b="1">
              <a:latin typeface="Courier New" charset="0"/>
            </a:endParaRPr>
          </a:p>
          <a:p>
            <a:pPr lvl="2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2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2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&lt;xs:pattern value="[A-Z][A-Z][A-Z]"/&gt;</a:t>
            </a:r>
          </a:p>
          <a:p>
            <a:pPr lvl="2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&lt;/xs:restriction&gt;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&lt;/xs:simpleType&gt;&lt;/xs:element&gt;  </a:t>
            </a:r>
          </a:p>
          <a:p>
            <a:pPr lvl="1">
              <a:buFont typeface="Wingdings" charset="0"/>
              <a:buNone/>
            </a:pPr>
            <a:endParaRPr lang="en-US" sz="2000" b="1">
              <a:latin typeface="Courier New" charset="0"/>
            </a:endParaRP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35616" y="3017591"/>
            <a:ext cx="7734841" cy="291465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a Series of Values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271463" y="1719263"/>
            <a:ext cx="8632825" cy="4411662"/>
          </a:xfrm>
        </p:spPr>
        <p:txBody>
          <a:bodyPr/>
          <a:lstStyle/>
          <a:p>
            <a:r>
              <a:rPr lang="en-US" sz="2600"/>
              <a:t>The only acceptable value is THREE of the LOWERCASE OR UPPERCASE letters from a to z: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name="initials"&gt;</a:t>
            </a:r>
            <a:endParaRPr lang="tr-TR" sz="2000" b="1">
              <a:latin typeface="Courier New" charset="0"/>
            </a:endParaRPr>
          </a:p>
          <a:p>
            <a:pPr lvl="2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2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2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</a:t>
            </a:r>
            <a:r>
              <a:rPr lang="en-US" sz="2000" b="1">
                <a:latin typeface="Courier New" charset="0"/>
              </a:rPr>
              <a:t>  &lt;xs:pattern value="[a-zA-Z][a-zA-Z][a-zA-Z]"/&gt;</a:t>
            </a:r>
          </a:p>
          <a:p>
            <a:pPr lvl="2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&lt;/xs:restriction&gt;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&lt;/xs:simpleType&gt;&lt;/xs:element&gt;</a:t>
            </a:r>
            <a:r>
              <a:rPr lang="en-US" sz="2200"/>
              <a:t>  </a:t>
            </a:r>
          </a:p>
          <a:p>
            <a:endParaRPr lang="en-US" sz="260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620713" y="2820988"/>
            <a:ext cx="8247062" cy="30686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a Series of Values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only acceptable value is ONE of the following letters: x, y, OR z:</a:t>
            </a:r>
          </a:p>
          <a:p>
            <a:endParaRPr lang="en-US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name="choice"&gt;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</a:t>
            </a: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tr-TR" sz="2000" b="1">
                <a:latin typeface="Courier New" charset="0"/>
              </a:rPr>
              <a:t>  </a:t>
            </a:r>
            <a:r>
              <a:rPr lang="en-US" sz="2000" b="1">
                <a:latin typeface="Courier New" charset="0"/>
              </a:rPr>
              <a:t>&lt;xs:restriction base="xs:string"&gt;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</a:t>
            </a:r>
            <a:r>
              <a:rPr lang="tr-TR" sz="2000" b="1">
                <a:latin typeface="Courier New" charset="0"/>
              </a:rPr>
              <a:t>  </a:t>
            </a:r>
            <a:r>
              <a:rPr lang="en-US" sz="2000" b="1">
                <a:latin typeface="Courier New" charset="0"/>
              </a:rPr>
              <a:t>&lt;xs:pattern value="[xyz]"/&gt;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</a:t>
            </a:r>
            <a:r>
              <a:rPr lang="en-US" sz="2000" b="1">
                <a:latin typeface="Courier New" charset="0"/>
              </a:rPr>
              <a:t>&lt;/xs:restriction&gt;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&lt;/xs:simpleType&gt;&lt;/xs:element&gt;</a:t>
            </a:r>
            <a:r>
              <a:rPr lang="en-US"/>
              <a:t>  </a:t>
            </a:r>
          </a:p>
          <a:p>
            <a:endParaRPr lang="en-US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35615" y="3022600"/>
            <a:ext cx="7904162" cy="29591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Restrictions on a Series of Values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564693" y="1607382"/>
            <a:ext cx="8447088" cy="4411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only acceptable value is FIVE digits in a sequence, and each digit must be in a range from 0 to 9: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</a:t>
            </a:r>
            <a:r>
              <a:rPr lang="en-US" sz="2000" b="1" dirty="0" err="1">
                <a:latin typeface="Courier New" charset="0"/>
              </a:rPr>
              <a:t>prodid</a:t>
            </a:r>
            <a:r>
              <a:rPr lang="en-US" sz="2000" b="1" dirty="0">
                <a:latin typeface="Courier New" charset="0"/>
              </a:rPr>
              <a:t>"&gt;</a:t>
            </a:r>
            <a:endParaRPr lang="tr-TR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</a:t>
            </a: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 base="</a:t>
            </a:r>
            <a:r>
              <a:rPr lang="en-US" sz="2000" b="1" dirty="0" err="1">
                <a:latin typeface="Courier New" charset="0"/>
              </a:rPr>
              <a:t>xs:integer</a:t>
            </a:r>
            <a:r>
              <a:rPr lang="en-US" sz="2000" b="1" dirty="0">
                <a:latin typeface="Courier New" charset="0"/>
              </a:rPr>
              <a:t>"&gt;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</a:t>
            </a: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xs:pattern</a:t>
            </a:r>
            <a:r>
              <a:rPr lang="en-US" sz="2000" b="1" dirty="0">
                <a:latin typeface="Courier New" charset="0"/>
              </a:rPr>
              <a:t> value="[0-9][0-9][0-9][0-9][0-9]"/&gt;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</a:t>
            </a: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  <a:endParaRPr lang="tr-TR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&gt;</a:t>
            </a:r>
            <a:r>
              <a:rPr lang="en-US" sz="2100" dirty="0"/>
              <a:t>  </a:t>
            </a: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413537" y="2536995"/>
            <a:ext cx="8127398" cy="275592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Restrictions on a Series of Values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acceptable value is zero or more occurrences of lowercase letters from a to z:</a:t>
            </a:r>
          </a:p>
          <a:p>
            <a:endParaRPr lang="en-US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name="letter"&gt;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</a:t>
            </a: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&lt;xs:restriction base="xs:string"&gt;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&lt;xs:pattern value="([a-z])*"/&gt;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&lt;/xs:simpleType&gt;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  </a:t>
            </a:r>
          </a:p>
          <a:p>
            <a:pPr lvl="1">
              <a:buFont typeface="Wingdings" charset="0"/>
              <a:buNone/>
            </a:pPr>
            <a:endParaRPr lang="en-US" sz="2000" b="1">
              <a:latin typeface="Courier New" charset="0"/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761787" y="3392244"/>
            <a:ext cx="7199524" cy="274620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Restrictions on a Series of Values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The acceptable value is one or more pairs of letters, each pair consisting of a lower case letter followed by an upper case letter. For example, "sToP" will be validated by this pattern, but not "Stop" or "STOP" or "stop":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name="letter"&gt;</a:t>
            </a:r>
            <a:endParaRPr lang="tr-TR" sz="2000" b="1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&lt;xs:pattern value="([a-z][A-Z])+"/&gt;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&lt;/xs:simpleType&gt;&lt;/xs:element&gt;</a:t>
            </a:r>
            <a:r>
              <a:rPr lang="en-US" sz="2200"/>
              <a:t>  </a:t>
            </a:r>
          </a:p>
          <a:p>
            <a:pPr>
              <a:lnSpc>
                <a:spcPct val="90000"/>
              </a:lnSpc>
            </a:pPr>
            <a:endParaRPr lang="en-US" sz="260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1652" y="3722934"/>
            <a:ext cx="7408863" cy="257333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Restrictions on a Series of Values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only acceptable value is male OR female:</a:t>
            </a:r>
          </a:p>
          <a:p>
            <a:endParaRPr lang="en-US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name="gender"&gt;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&lt;xs:pattern value="male|female"/&gt;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&lt;/xs:simpleType&gt;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/>
              <a:t>  </a:t>
            </a:r>
          </a:p>
          <a:p>
            <a:endParaRPr lang="en-US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97429" y="3179161"/>
            <a:ext cx="7323550" cy="2984761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51" y="1683328"/>
            <a:ext cx="8229600" cy="2791366"/>
          </a:xfrm>
        </p:spPr>
        <p:txBody>
          <a:bodyPr/>
          <a:lstStyle/>
          <a:p>
            <a:r>
              <a:rPr lang="en-US" dirty="0" smtClean="0"/>
              <a:t>We need to make sure if the data in XML is what we expect.</a:t>
            </a:r>
          </a:p>
          <a:p>
            <a:r>
              <a:rPr lang="en-US" dirty="0" smtClean="0"/>
              <a:t>Two methods exist;</a:t>
            </a:r>
          </a:p>
          <a:p>
            <a:pPr lvl="1"/>
            <a:r>
              <a:rPr lang="en-US" dirty="0" smtClean="0"/>
              <a:t>DTD – Document Type Definition</a:t>
            </a:r>
          </a:p>
          <a:p>
            <a:pPr lvl="1"/>
            <a:r>
              <a:rPr lang="en-US" dirty="0" smtClean="0"/>
              <a:t>XSD – XML Schema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45111" y="4550384"/>
            <a:ext cx="5012046" cy="1636459"/>
            <a:chOff x="2233259" y="4550384"/>
            <a:chExt cx="5012046" cy="1636459"/>
          </a:xfrm>
        </p:grpSpPr>
        <p:sp>
          <p:nvSpPr>
            <p:cNvPr id="4" name="Rectangle 3"/>
            <p:cNvSpPr/>
            <p:nvPr/>
          </p:nvSpPr>
          <p:spPr>
            <a:xfrm>
              <a:off x="2233259" y="4645158"/>
              <a:ext cx="758626" cy="519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XML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49275" y="5666926"/>
              <a:ext cx="758626" cy="519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XSD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Notched Right Arrow 5"/>
            <p:cNvSpPr/>
            <p:nvPr/>
          </p:nvSpPr>
          <p:spPr>
            <a:xfrm rot="1019655">
              <a:off x="3051550" y="4994608"/>
              <a:ext cx="775674" cy="298313"/>
            </a:xfrm>
            <a:prstGeom prst="notched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Notched Right Arrow 6"/>
            <p:cNvSpPr/>
            <p:nvPr/>
          </p:nvSpPr>
          <p:spPr>
            <a:xfrm rot="20312917">
              <a:off x="3101665" y="5564646"/>
              <a:ext cx="775674" cy="298313"/>
            </a:xfrm>
            <a:prstGeom prst="notched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4054" y="4917901"/>
              <a:ext cx="1305184" cy="9546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Xml-Lib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Notched Right Arrow 8"/>
            <p:cNvSpPr/>
            <p:nvPr/>
          </p:nvSpPr>
          <p:spPr>
            <a:xfrm>
              <a:off x="5367990" y="5188606"/>
              <a:ext cx="775674" cy="298313"/>
            </a:xfrm>
            <a:prstGeom prst="notched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3102" y="4832669"/>
              <a:ext cx="8438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Yes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or</a:t>
              </a:r>
              <a:br>
                <a:rPr lang="en-US" dirty="0" smtClean="0"/>
              </a:br>
              <a:r>
                <a:rPr lang="en-US" b="1" dirty="0" smtClean="0">
                  <a:solidFill>
                    <a:srgbClr val="FF0000"/>
                  </a:solidFill>
                </a:rPr>
                <a:t>No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13292" y="4550384"/>
              <a:ext cx="1432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i</a:t>
              </a:r>
              <a:r>
                <a:rPr lang="en-US" sz="1400" i="1" dirty="0" smtClean="0"/>
                <a:t>s it validated??</a:t>
              </a:r>
              <a:endParaRPr lang="en-US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472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Restrictions on a Series of Values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There must be exactly eight characters in a row and those characters must be lowercase or uppercase letters from a to z, or a number from 0 to 9: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name="password"&gt;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&lt;xs:pattern value="[a-zA-Z0-9]{8}"/&gt;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&lt;/xs:simpleType&gt;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 sz="2200"/>
              <a:t>  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742393" y="3313945"/>
            <a:ext cx="7578725" cy="28829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Restrictions on Whitespace Characters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609725"/>
            <a:ext cx="8229600" cy="4908550"/>
          </a:xfrm>
        </p:spPr>
        <p:txBody>
          <a:bodyPr/>
          <a:lstStyle/>
          <a:p>
            <a:r>
              <a:rPr lang="en-US" sz="2600" dirty="0"/>
              <a:t>To specify how </a:t>
            </a:r>
            <a:r>
              <a:rPr lang="en-US" sz="2600" dirty="0">
                <a:latin typeface="Courier New" charset="0"/>
              </a:rPr>
              <a:t>whitespace</a:t>
            </a:r>
            <a:r>
              <a:rPr lang="en-US" sz="2600" dirty="0"/>
              <a:t> characters should be handled, use the </a:t>
            </a:r>
            <a:r>
              <a:rPr lang="en-US" sz="2600" dirty="0" err="1">
                <a:latin typeface="Courier New" charset="0"/>
              </a:rPr>
              <a:t>whiteSpace</a:t>
            </a:r>
            <a:r>
              <a:rPr lang="en-US" sz="2600" dirty="0"/>
              <a:t> constraint.</a:t>
            </a:r>
          </a:p>
          <a:p>
            <a:r>
              <a:rPr lang="en-US" sz="2600" dirty="0">
                <a:latin typeface="Courier New" charset="0"/>
              </a:rPr>
              <a:t>preserve</a:t>
            </a:r>
            <a:r>
              <a:rPr lang="tr-TR" sz="2600" dirty="0"/>
              <a:t> </a:t>
            </a:r>
            <a:r>
              <a:rPr lang="en-US" sz="2600" dirty="0"/>
              <a:t>means that the XML processor </a:t>
            </a:r>
            <a:r>
              <a:rPr lang="tr-TR" sz="2600" dirty="0" err="1">
                <a:solidFill>
                  <a:srgbClr val="FF3300"/>
                </a:solidFill>
              </a:rPr>
              <a:t>will</a:t>
            </a:r>
            <a:r>
              <a:rPr lang="tr-TR" sz="2600" dirty="0">
                <a:solidFill>
                  <a:srgbClr val="FF3300"/>
                </a:solidFill>
              </a:rPr>
              <a:t> not</a:t>
            </a:r>
            <a:r>
              <a:rPr lang="en-US" sz="2600" dirty="0"/>
              <a:t> remove any white space characters:</a:t>
            </a:r>
          </a:p>
          <a:p>
            <a:endParaRPr lang="en-US" sz="2600" dirty="0"/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name="address"&gt;</a:t>
            </a:r>
            <a:endParaRPr lang="tr-TR" sz="2000" b="1" dirty="0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 base="</a:t>
            </a:r>
            <a:r>
              <a:rPr lang="en-US" sz="2000" b="1" dirty="0" err="1">
                <a:latin typeface="Courier New" charset="0"/>
              </a:rPr>
              <a:t>xs:string</a:t>
            </a:r>
            <a:r>
              <a:rPr lang="en-US" sz="2000" b="1" dirty="0">
                <a:latin typeface="Courier New" charset="0"/>
              </a:rPr>
              <a:t>"&gt;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latin typeface="Courier New" charset="0"/>
              </a:rPr>
              <a:t>xs:whiteSpace</a:t>
            </a:r>
            <a:r>
              <a:rPr lang="en-US" sz="2000" b="1" dirty="0">
                <a:latin typeface="Courier New" charset="0"/>
              </a:rPr>
              <a:t> value="preserve"/&gt;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&lt;/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  <a:endParaRPr lang="tr-TR" sz="2000" b="1" dirty="0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&gt;</a:t>
            </a:r>
            <a:r>
              <a:rPr lang="en-US" sz="2200" dirty="0"/>
              <a:t>  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886484" y="3671132"/>
            <a:ext cx="7032207" cy="2763904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Restrictions on Whitespace Characters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>
                <a:latin typeface="Courier New" charset="0"/>
              </a:rPr>
              <a:t>replace</a:t>
            </a:r>
            <a:r>
              <a:rPr lang="tr-TR" sz="2600"/>
              <a:t> </a:t>
            </a:r>
            <a:r>
              <a:rPr lang="en-US" sz="2600"/>
              <a:t>means that the XML processor </a:t>
            </a:r>
            <a:r>
              <a:rPr lang="tr-TR" sz="2600">
                <a:solidFill>
                  <a:srgbClr val="FF3300"/>
                </a:solidFill>
              </a:rPr>
              <a:t>will</a:t>
            </a:r>
            <a:r>
              <a:rPr lang="en-US" sz="2600">
                <a:solidFill>
                  <a:srgbClr val="FF3300"/>
                </a:solidFill>
              </a:rPr>
              <a:t> </a:t>
            </a:r>
            <a:r>
              <a:rPr lang="tr-TR" sz="2600">
                <a:solidFill>
                  <a:srgbClr val="FF3300"/>
                </a:solidFill>
              </a:rPr>
              <a:t>replace</a:t>
            </a:r>
            <a:r>
              <a:rPr lang="en-US" sz="2600"/>
              <a:t> all white space characters (line feeds, tabs, spaces, and carriage returns) with spaces: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name="address"&gt;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&lt;xs:whiteSpace value="replace"/&gt;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&lt;/xs:simpleType&gt;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 sz="2200"/>
              <a:t>  </a:t>
            </a:r>
          </a:p>
          <a:p>
            <a:endParaRPr lang="en-US" sz="260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73070" y="3348130"/>
            <a:ext cx="7191375" cy="297656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Restrictions on Whitespace Characters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collapse means that the XML processor </a:t>
            </a:r>
            <a:r>
              <a:rPr lang="tr-TR" sz="2600">
                <a:solidFill>
                  <a:srgbClr val="FF3300"/>
                </a:solidFill>
              </a:rPr>
              <a:t>will remove</a:t>
            </a:r>
            <a:r>
              <a:rPr lang="tr-TR" sz="2600"/>
              <a:t> </a:t>
            </a:r>
            <a:r>
              <a:rPr lang="en-US" sz="2600"/>
              <a:t>all white space characters (line feeds, tabs, spaces, carriage returns are </a:t>
            </a:r>
            <a:r>
              <a:rPr lang="en-US" sz="2600">
                <a:solidFill>
                  <a:srgbClr val="FF3300"/>
                </a:solidFill>
              </a:rPr>
              <a:t>replaced</a:t>
            </a:r>
            <a:r>
              <a:rPr lang="en-US" sz="2600"/>
              <a:t> with spaces, leading and trailing spaces are </a:t>
            </a:r>
            <a:r>
              <a:rPr lang="en-US" sz="2600">
                <a:solidFill>
                  <a:srgbClr val="FF3300"/>
                </a:solidFill>
              </a:rPr>
              <a:t>removed</a:t>
            </a:r>
            <a:r>
              <a:rPr lang="en-US" sz="2600"/>
              <a:t>, and multiple spaces are </a:t>
            </a:r>
            <a:r>
              <a:rPr lang="en-US" sz="2600">
                <a:solidFill>
                  <a:srgbClr val="FF3300"/>
                </a:solidFill>
              </a:rPr>
              <a:t>reduced</a:t>
            </a:r>
            <a:r>
              <a:rPr lang="en-US" sz="2600"/>
              <a:t> to a single space):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name="address"&gt;</a:t>
            </a:r>
            <a:endParaRPr lang="tr-TR" sz="20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&lt;xs:whiteSpace value="collapse"/&gt;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&lt;/xs:simpleType&gt;</a:t>
            </a:r>
            <a:endParaRPr lang="tr-TR" sz="20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 sz="2100" b="1">
                <a:latin typeface="Courier New" charset="0"/>
              </a:rPr>
              <a:t>  </a:t>
            </a:r>
          </a:p>
          <a:p>
            <a:pPr>
              <a:lnSpc>
                <a:spcPct val="80000"/>
              </a:lnSpc>
            </a:pPr>
            <a:endParaRPr lang="en-US" sz="2500" b="1">
              <a:latin typeface="Courier New" charset="0"/>
            </a:endParaRP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99774" y="3533775"/>
            <a:ext cx="7702550" cy="26035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Length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To limit the length of a value in an element, use the </a:t>
            </a:r>
            <a:r>
              <a:rPr lang="en-US" sz="2600">
                <a:latin typeface="Courier New" charset="0"/>
              </a:rPr>
              <a:t>length</a:t>
            </a:r>
            <a:r>
              <a:rPr lang="en-US" sz="2600"/>
              <a:t>, </a:t>
            </a:r>
            <a:r>
              <a:rPr lang="en-US" sz="2600">
                <a:latin typeface="Courier New" charset="0"/>
              </a:rPr>
              <a:t>maxLength</a:t>
            </a:r>
            <a:r>
              <a:rPr lang="en-US" sz="2600"/>
              <a:t>, and </a:t>
            </a:r>
            <a:r>
              <a:rPr lang="en-US" sz="2600">
                <a:latin typeface="Courier New" charset="0"/>
              </a:rPr>
              <a:t>minLength</a:t>
            </a:r>
            <a:r>
              <a:rPr lang="en-US" sz="2600"/>
              <a:t> constraints.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name="password"&gt;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&lt;xs:length value="8"/&gt;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&lt;/xs:simpleType&gt;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 sz="2200"/>
              <a:t>  </a:t>
            </a:r>
          </a:p>
          <a:p>
            <a:endParaRPr lang="en-US" sz="2600"/>
          </a:p>
        </p:txBody>
      </p:sp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591824" y="2940975"/>
            <a:ext cx="7485062" cy="30384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Restrictions on Length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The value must be minimum five characters and maximum eight characters: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name="password"&gt;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&lt;xs:simpleType&gt;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&lt;xs:restriction base="xs:string"&gt;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&lt;xs:minLength value="5"/&gt;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&lt;xs:maxLength value="8"/&gt;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&lt;/xs:restriction&gt;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&lt;/xs:simpleType&gt;</a:t>
            </a: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 sz="2200"/>
              <a:t>  </a:t>
            </a:r>
          </a:p>
          <a:p>
            <a:endParaRPr lang="en-US" sz="2600"/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716921" y="2842626"/>
            <a:ext cx="7610475" cy="33940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766" name="Group 182"/>
          <p:cNvGraphicFramePr>
            <a:graphicFrameLocks noGrp="1"/>
          </p:cNvGraphicFramePr>
          <p:nvPr/>
        </p:nvGraphicFramePr>
        <p:xfrm>
          <a:off x="371475" y="373063"/>
          <a:ext cx="8489950" cy="6114287"/>
        </p:xfrm>
        <a:graphic>
          <a:graphicData uri="http://schemas.openxmlformats.org/drawingml/2006/table">
            <a:tbl>
              <a:tblPr/>
              <a:tblGrid>
                <a:gridCol w="1524000"/>
                <a:gridCol w="696595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Constraint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enumeration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Defines a list of acceptable values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fractionDigits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maximum number of decimal places allowed. Must be equal to or greater than 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length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exact number of characters or list items allowed. Must be equal to or greater than 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maxExclusive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upper bounds for numeric values (the value must be less than this value)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maxInclusive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upper bounds for numeric values (the value must be less than or equal to this value)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maxLength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maximum number of characters or list items allowed. Must be equal to or greater than 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minExclusive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lower bounds for numeric values (the value must be greater than this value)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minInclusive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lower bounds for numeric values (the value must be greater than or equal to this value)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minLength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minimum number of characters or list items allowed. Must be equal to or greater than 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pattern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Defines the exact sequence of characters that are acceptable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totalDigits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the exact number of digits allowed. Must be greater than zero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whiteSpace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Specifies how white space (line feeds, tabs, spaces, and carriage returns) is handled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51747" name="Rectangle 163"/>
          <p:cNvSpPr>
            <a:spLocks noChangeArrowheads="1"/>
          </p:cNvSpPr>
          <p:nvPr/>
        </p:nvSpPr>
        <p:spPr bwMode="auto">
          <a:xfrm>
            <a:off x="0" y="5688013"/>
            <a:ext cx="18415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100"/>
              <a:t/>
            </a:r>
            <a:br>
              <a:rPr lang="en-US" sz="1100"/>
            </a:b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Complex Element?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A complex element is an XML element that contains other elements and/or attributes.</a:t>
            </a:r>
          </a:p>
          <a:p>
            <a:r>
              <a:rPr lang="en-US" sz="2600"/>
              <a:t>There are four kinds of complex elements:</a:t>
            </a:r>
          </a:p>
          <a:p>
            <a:pPr lvl="1"/>
            <a:r>
              <a:rPr lang="en-US" sz="2200"/>
              <a:t>empty elements </a:t>
            </a:r>
          </a:p>
          <a:p>
            <a:pPr lvl="1"/>
            <a:r>
              <a:rPr lang="en-US" sz="2200"/>
              <a:t>elements that contain only other elements </a:t>
            </a:r>
          </a:p>
          <a:p>
            <a:pPr lvl="1"/>
            <a:r>
              <a:rPr lang="en-US" sz="2200"/>
              <a:t>elements that contain only text </a:t>
            </a:r>
          </a:p>
          <a:p>
            <a:pPr lvl="1"/>
            <a:r>
              <a:rPr lang="en-US" sz="2200"/>
              <a:t>elements that contain both other elements and text </a:t>
            </a:r>
          </a:p>
          <a:p>
            <a:r>
              <a:rPr lang="en-US" sz="2600">
                <a:solidFill>
                  <a:srgbClr val="FF3300"/>
                </a:solidFill>
              </a:rPr>
              <a:t>Note:</a:t>
            </a:r>
            <a:r>
              <a:rPr lang="en-US" sz="2600"/>
              <a:t> Each of these elements may contain attributes as well!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Complex Elements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complex XML element, "product", which is empty:</a:t>
            </a:r>
            <a:endParaRPr lang="tr-TR" sz="26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&lt;product </a:t>
            </a:r>
            <a:r>
              <a:rPr lang="en-US" sz="2000" b="1" dirty="0" err="1">
                <a:latin typeface="Courier New" charset="0"/>
              </a:rPr>
              <a:t>pid</a:t>
            </a:r>
            <a:r>
              <a:rPr lang="en-US" sz="2000" b="1" dirty="0">
                <a:latin typeface="Courier New" charset="0"/>
              </a:rPr>
              <a:t>="1345"/&gt; 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A complex XML element, "employee", which contains only other elements: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&lt;employee&gt;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firstname</a:t>
            </a:r>
            <a:r>
              <a:rPr lang="en-US" sz="2000" b="1" dirty="0">
                <a:latin typeface="Courier New" charset="0"/>
              </a:rPr>
              <a:t>&gt;John&lt;/</a:t>
            </a:r>
            <a:r>
              <a:rPr lang="en-US" sz="2000" b="1" dirty="0" err="1">
                <a:latin typeface="Courier New" charset="0"/>
              </a:rPr>
              <a:t>firstname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lastname</a:t>
            </a:r>
            <a:r>
              <a:rPr lang="en-US" sz="2000" b="1" dirty="0">
                <a:latin typeface="Courier New" charset="0"/>
              </a:rPr>
              <a:t>&gt;Smith&lt;/</a:t>
            </a:r>
            <a:r>
              <a:rPr lang="en-US" sz="2000" b="1" dirty="0" err="1">
                <a:latin typeface="Courier New" charset="0"/>
              </a:rPr>
              <a:t>lastname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&lt;/employee&gt;</a:t>
            </a:r>
            <a:r>
              <a:rPr lang="en-US" sz="2200" dirty="0"/>
              <a:t> 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 marL="0" indent="0">
              <a:lnSpc>
                <a:spcPct val="90000"/>
              </a:lnSpc>
              <a:buNone/>
            </a:pPr>
            <a:endParaRPr lang="en-US" sz="2600" dirty="0"/>
          </a:p>
        </p:txBody>
      </p:sp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635000" y="2433638"/>
            <a:ext cx="6678613" cy="696912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604838" y="4278313"/>
            <a:ext cx="6772275" cy="184308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Complex Elements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77250" cy="4737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complex XML element, "food", which contains only text: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&lt;food type="dessert"&gt;Ice cream&lt;/food&gt; </a:t>
            </a:r>
          </a:p>
          <a:p>
            <a:pPr>
              <a:lnSpc>
                <a:spcPct val="90000"/>
              </a:lnSpc>
            </a:pPr>
            <a:endParaRPr lang="en-US" sz="21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 complex XML element, "description", which contains both elements and text: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&lt;description&gt;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</a:t>
            </a:r>
            <a:r>
              <a:rPr lang="en-US" sz="2000" b="1" dirty="0">
                <a:latin typeface="Courier New" charset="0"/>
              </a:rPr>
              <a:t>It happened on </a:t>
            </a:r>
            <a:endParaRPr lang="tr-TR" sz="2000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&lt;date</a:t>
            </a: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lang</a:t>
            </a:r>
            <a:r>
              <a:rPr lang="en-US" sz="2000" b="1" dirty="0">
                <a:latin typeface="Courier New" charset="0"/>
              </a:rPr>
              <a:t>="</a:t>
            </a:r>
            <a:r>
              <a:rPr lang="en-US" sz="2000" b="1" dirty="0" err="1">
                <a:latin typeface="Courier New" charset="0"/>
              </a:rPr>
              <a:t>norwegian</a:t>
            </a:r>
            <a:r>
              <a:rPr lang="en-US" sz="2000" b="1" dirty="0">
                <a:latin typeface="Courier New" charset="0"/>
              </a:rPr>
              <a:t>"&gt;</a:t>
            </a:r>
            <a:endParaRPr lang="tr-TR" sz="2000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</a:t>
            </a:r>
            <a:r>
              <a:rPr lang="en-US" sz="2000" b="1" dirty="0">
                <a:latin typeface="Courier New" charset="0"/>
              </a:rPr>
              <a:t>03.03.99</a:t>
            </a:r>
            <a:endParaRPr lang="tr-TR" sz="2000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&lt;/date&gt; ....</a:t>
            </a:r>
            <a:endParaRPr lang="tr-TR" sz="2000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&lt;/description&gt;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604838" y="2401888"/>
            <a:ext cx="7129462" cy="6985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666750" y="4214813"/>
            <a:ext cx="7081838" cy="22939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XSD = </a:t>
            </a:r>
            <a:r>
              <a:rPr lang="en-US"/>
              <a:t>XML Schema</a:t>
            </a:r>
            <a:endParaRPr lang="tr-TR"/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An </a:t>
            </a:r>
            <a:r>
              <a:rPr lang="en-US" sz="2600" dirty="0"/>
              <a:t>XML Schema describes the structure of an XML document.</a:t>
            </a:r>
          </a:p>
          <a:p>
            <a:r>
              <a:rPr lang="en-US" sz="2600" dirty="0"/>
              <a:t>The XML Schema language is also referred to as XML Schema Definition (XSD).</a:t>
            </a:r>
          </a:p>
          <a:p>
            <a:r>
              <a:rPr lang="en-US" sz="2600" dirty="0"/>
              <a:t>In this </a:t>
            </a:r>
            <a:r>
              <a:rPr lang="tr-TR" sz="2600" dirty="0" err="1" smtClean="0"/>
              <a:t>week</a:t>
            </a:r>
            <a:r>
              <a:rPr lang="tr-TR" sz="2600" dirty="0" smtClean="0"/>
              <a:t> </a:t>
            </a:r>
            <a:r>
              <a:rPr lang="en-US" sz="2600" dirty="0" smtClean="0"/>
              <a:t>you </a:t>
            </a:r>
            <a:r>
              <a:rPr lang="en-US" sz="2600" dirty="0"/>
              <a:t>will learn</a:t>
            </a:r>
            <a:r>
              <a:rPr lang="tr-TR" sz="2600" dirty="0"/>
              <a:t>;</a:t>
            </a:r>
          </a:p>
          <a:p>
            <a:pPr lvl="1"/>
            <a:r>
              <a:rPr lang="tr-TR" sz="2200" dirty="0"/>
              <a:t>H</a:t>
            </a:r>
            <a:r>
              <a:rPr lang="en-US" sz="2200" dirty="0" err="1"/>
              <a:t>ow</a:t>
            </a:r>
            <a:r>
              <a:rPr lang="en-US" sz="2200" dirty="0"/>
              <a:t> to read and </a:t>
            </a:r>
            <a:r>
              <a:rPr lang="en-US" sz="2200" dirty="0" smtClean="0"/>
              <a:t>develop XML </a:t>
            </a:r>
            <a:r>
              <a:rPr lang="en-US" sz="2200" dirty="0"/>
              <a:t>Schemas, </a:t>
            </a:r>
            <a:endParaRPr lang="tr-TR" sz="2200" dirty="0"/>
          </a:p>
          <a:p>
            <a:pPr lvl="1"/>
            <a:r>
              <a:rPr lang="tr-TR" sz="2200" dirty="0" smtClean="0"/>
              <a:t>H</a:t>
            </a:r>
            <a:r>
              <a:rPr lang="en-US" sz="2200" dirty="0" err="1" smtClean="0"/>
              <a:t>ow</a:t>
            </a:r>
            <a:r>
              <a:rPr lang="en-US" sz="2200" dirty="0" smtClean="0"/>
              <a:t> </a:t>
            </a:r>
            <a:r>
              <a:rPr lang="en-US" sz="2200" dirty="0"/>
              <a:t>to use the XML Schema language in your application. </a:t>
            </a:r>
            <a:endParaRPr lang="tr-TR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Define a Complex Element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Look at this complex XML element, "employee", which contains only other elements: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&lt;employee&gt;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</a:t>
            </a:r>
            <a:r>
              <a:rPr lang="en-US" sz="2000" b="1">
                <a:latin typeface="Courier New" charset="0"/>
              </a:rPr>
              <a:t>&lt;firstname&gt;John&lt;/firstname&gt;</a:t>
            </a:r>
          </a:p>
          <a:p>
            <a:pPr lvl="1"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</a:t>
            </a:r>
            <a:r>
              <a:rPr lang="en-US" sz="2000" b="1">
                <a:latin typeface="Courier New" charset="0"/>
              </a:rPr>
              <a:t>&lt;lastname&gt;Smith&lt;/lastname&gt;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&lt;/employee&gt;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 sz="2600"/>
              <a:t>We can define a complex element in an XML Schema </a:t>
            </a:r>
            <a:r>
              <a:rPr lang="en-US" sz="2600">
                <a:solidFill>
                  <a:srgbClr val="FF3300"/>
                </a:solidFill>
              </a:rPr>
              <a:t>two</a:t>
            </a:r>
            <a:r>
              <a:rPr lang="en-US" sz="2600"/>
              <a:t> different ways: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481013" y="2882900"/>
            <a:ext cx="7516812" cy="198278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/>
              <a:t>How to Define a Complex Element</a:t>
            </a:r>
            <a:r>
              <a:rPr lang="tr-TR" sz="3500"/>
              <a:t>:</a:t>
            </a:r>
            <a:br>
              <a:rPr lang="tr-TR" sz="3500"/>
            </a:br>
            <a:r>
              <a:rPr lang="tr-TR" sz="3500"/>
              <a:t>Alternative #1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719263"/>
            <a:ext cx="8358188" cy="44116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name="employee"&gt;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&lt;xs:complexType&gt;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&lt;xs:sequence&gt;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&lt;xs:element name="firstname" type="xs:string"/&gt;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&lt;xs:element name="lastname" type="xs:string"/&gt;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&lt;/xs:sequence&gt;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&lt;/xs:complexType&gt;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&lt;/xs:element</a:t>
            </a:r>
            <a:r>
              <a:rPr lang="tr-TR" sz="2400" b="1">
                <a:latin typeface="Courier New" charset="0"/>
              </a:rPr>
              <a:t>&gt;</a:t>
            </a:r>
            <a:r>
              <a:rPr lang="tr-TR" sz="2000" b="1">
                <a:latin typeface="Courier New" charset="0"/>
              </a:rPr>
              <a:t> </a:t>
            </a:r>
          </a:p>
          <a:p>
            <a:pPr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r>
              <a:rPr lang="en-US" sz="2000"/>
              <a:t>Note that the child elements, </a:t>
            </a:r>
            <a:r>
              <a:rPr lang="en-US" sz="2000">
                <a:latin typeface="Courier New" charset="0"/>
              </a:rPr>
              <a:t>firstname</a:t>
            </a:r>
            <a:r>
              <a:rPr lang="en-US" sz="2000"/>
              <a:t> and </a:t>
            </a:r>
            <a:r>
              <a:rPr lang="en-US" sz="2000">
                <a:latin typeface="Courier New" charset="0"/>
              </a:rPr>
              <a:t>lastname</a:t>
            </a:r>
            <a:r>
              <a:rPr lang="en-US" sz="2000"/>
              <a:t>, are surrounded by the </a:t>
            </a:r>
            <a:r>
              <a:rPr lang="en-US" sz="2000">
                <a:latin typeface="Courier New" charset="0"/>
              </a:rPr>
              <a:t>&lt;sequence&gt;</a:t>
            </a:r>
            <a:r>
              <a:rPr lang="en-US" sz="2000"/>
              <a:t> indicator.</a:t>
            </a:r>
            <a:endParaRPr lang="tr-TR" sz="2000"/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398463" y="1660525"/>
            <a:ext cx="8448675" cy="32004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/>
              <a:t>How to Define a Complex Element</a:t>
            </a:r>
            <a:r>
              <a:rPr lang="tr-TR" sz="3500"/>
              <a:t>:</a:t>
            </a:r>
            <a:br>
              <a:rPr lang="tr-TR" sz="3500"/>
            </a:br>
            <a:r>
              <a:rPr lang="tr-TR" sz="3500"/>
              <a:t>Alternative #2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name="employee" type="personinfo"/&gt;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&lt;xs:complexType name="personinfo"&gt;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&lt;xs:sequence&gt;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name="firstname" type="xs:string"/&gt;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name="lastname" type="xs:string"/&gt;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&lt;/xs:sequence&gt;</a:t>
            </a:r>
          </a:p>
          <a:p>
            <a:pPr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&lt;/xs:complexType&gt;</a:t>
            </a:r>
          </a:p>
          <a:p>
            <a:pPr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r>
              <a:rPr lang="en-US" sz="2000" b="1"/>
              <a:t>The "employee" element can have a type attribute that refers to the name of the complex type to use</a:t>
            </a:r>
            <a:endParaRPr lang="tr-TR" sz="2000" b="1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407988" y="1685925"/>
            <a:ext cx="8394700" cy="306228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Complex type example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name="employee" type="personinfo"/&gt;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name="student" type="personinfo"/&gt;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name="member" type="personinfo"/&gt;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&lt;xs:complexType name="personinfo"&gt;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&lt;xs:sequence&gt;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name="firstname" type="xs:string"/&gt;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name="lastname" type="xs:string"/&gt;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&lt;/xs:sequence&gt;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&lt;/xs:complexType&gt;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tr-TR" sz="2000" b="1"/>
              <a:t>Note that </a:t>
            </a:r>
            <a:r>
              <a:rPr lang="en-US" sz="2000" b="1"/>
              <a:t>several elements can refer to the same complex type</a:t>
            </a:r>
            <a:endParaRPr lang="tr-TR" sz="2000" b="1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363538" y="1597025"/>
            <a:ext cx="8372475" cy="370046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Complex type Example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554163"/>
            <a:ext cx="8229600" cy="44116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&lt;xs:element name="employee" type="fullpersoninfo"/&gt;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&lt;xs:complexType name="personinfo"&gt;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&lt;xs:sequence&gt;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&lt;xs:element name="firstname"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&lt;xs:element name="lastname"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&lt;/xs:sequence&gt;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&lt;/xs:complexType&gt;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&lt;xs:complexType name="fullpersoninfo"&gt;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&lt;xs:complexContent&gt;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&lt;xs:extension base="personinfo"&gt;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  &lt;xs:sequence&gt;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    &lt;xs:element name="address"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    &lt;xs:element name="city"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    &lt;xs:element name="country"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  &lt;/xs:sequence&gt;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&lt;/xs:extension&gt;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&lt;/xs:complexContent&gt;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&lt;/xs:complexType&gt;</a:t>
            </a: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285750" y="1487488"/>
            <a:ext cx="7966075" cy="5078412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XSD Complex Empty Elements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empty complex element cannot have contents, only attributes.</a:t>
            </a:r>
            <a:endParaRPr lang="tr-TR"/>
          </a:p>
          <a:p>
            <a:endParaRPr lang="en-US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&lt;product prodid="1345" /&gt;</a:t>
            </a:r>
            <a:r>
              <a:rPr lang="en-US" sz="2000"/>
              <a:t> </a:t>
            </a:r>
          </a:p>
          <a:p>
            <a:endParaRPr lang="en-US" sz="2000"/>
          </a:p>
          <a:p>
            <a:endParaRPr lang="tr-TR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84200" y="3040063"/>
            <a:ext cx="5948363" cy="8921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Complex Empty Elements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51838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To define a type with no content, we must define a type that allows only elements in its content, but we do not actually declare any elements, like this:</a:t>
            </a:r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&lt;xs:element name="product"&gt;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&lt;xs:complexType&gt;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&lt;xs:complexContent&gt;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 &lt;xs:restriction base="xs:integer"&gt;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</a:t>
            </a:r>
            <a:r>
              <a:rPr lang="tr-TR" sz="1800" b="1">
                <a:latin typeface="Courier New" charset="0"/>
              </a:rPr>
              <a:t> </a:t>
            </a:r>
            <a:r>
              <a:rPr lang="en-US" sz="1800" b="1">
                <a:latin typeface="Courier New" charset="0"/>
              </a:rPr>
              <a:t> &lt;xs:attribute name="prodid</a:t>
            </a:r>
            <a:r>
              <a:rPr lang="ja-JP" altLang="en-US" sz="1800" b="1">
                <a:latin typeface="Arial"/>
              </a:rPr>
              <a:t>“</a:t>
            </a:r>
            <a:r>
              <a:rPr lang="en-US" sz="1800" b="1">
                <a:latin typeface="Courier New" charset="0"/>
              </a:rPr>
              <a:t>type=</a:t>
            </a:r>
            <a:r>
              <a:rPr lang="ja-JP" altLang="en-US" sz="1800" b="1">
                <a:latin typeface="Arial"/>
              </a:rPr>
              <a:t>“</a:t>
            </a:r>
            <a:r>
              <a:rPr lang="tr-TR" sz="1800" b="1">
                <a:latin typeface="Courier New" charset="0"/>
              </a:rPr>
              <a:t> </a:t>
            </a:r>
            <a:r>
              <a:rPr lang="en-US" sz="1800" b="1">
                <a:latin typeface="Courier New" charset="0"/>
              </a:rPr>
              <a:t>xs:positiveInteger"/&gt;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 &lt;/xs:restriction&gt;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&lt;/xs:complexContent&gt;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</a:t>
            </a:r>
            <a:r>
              <a:rPr lang="en-US" sz="1800" b="1">
                <a:latin typeface="Courier New" charset="0"/>
              </a:rPr>
              <a:t>&lt;/xs:complexType&gt;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&lt;/xs:element&gt;</a:t>
            </a:r>
            <a:r>
              <a:rPr lang="en-US" sz="2100" b="1">
                <a:latin typeface="Courier New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319088" y="2886075"/>
            <a:ext cx="8550275" cy="308451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Complex Empty Elements: </a:t>
            </a:r>
            <a:r>
              <a:rPr lang="tr-TR" i="1"/>
              <a:t>More Compact way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576388"/>
            <a:ext cx="8461375" cy="4411662"/>
          </a:xfrm>
        </p:spPr>
        <p:txBody>
          <a:bodyPr/>
          <a:lstStyle/>
          <a:p>
            <a:endParaRPr lang="tr-TR"/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&lt;xs:element name="product"&gt;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&lt;xs:complexType&gt;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  &lt;xs:attribute name="prodid" </a:t>
            </a:r>
            <a:r>
              <a:rPr lang="tr-TR" sz="1800" b="1">
                <a:latin typeface="Courier New" charset="0"/>
              </a:rPr>
              <a:t>t</a:t>
            </a:r>
            <a:r>
              <a:rPr lang="en-US" sz="1800" b="1">
                <a:latin typeface="Courier New" charset="0"/>
              </a:rPr>
              <a:t>ype="xs:positiveInteger"/&gt;</a:t>
            </a: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 &lt;/xs:complexType&gt;</a:t>
            </a:r>
            <a:endParaRPr lang="tr-TR" sz="1800" b="1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&lt;/xs:element&gt;</a:t>
            </a:r>
            <a:r>
              <a:rPr lang="en-US"/>
              <a:t> </a:t>
            </a:r>
          </a:p>
          <a:p>
            <a:endParaRPr lang="tr-TR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330200" y="2435225"/>
            <a:ext cx="8539163" cy="224631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Complex Empty Elements: </a:t>
            </a:r>
            <a:r>
              <a:rPr lang="tr-TR" i="1"/>
              <a:t> More Alternatives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94713" cy="4411662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tr-TR" sz="1800" b="1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&lt;xs:element name="product"&gt;</a:t>
            </a: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&lt;xs:complexType&gt;</a:t>
            </a: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&lt;xs:attribute name="prodid" type="xs:positiveInteger"/&gt;</a:t>
            </a: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&lt;/xs:complexType&gt;</a:t>
            </a: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&lt;/xs:element&gt;</a:t>
            </a:r>
          </a:p>
          <a:p>
            <a:pPr>
              <a:buFont typeface="Wingdings" charset="0"/>
              <a:buNone/>
            </a:pPr>
            <a:endParaRPr lang="tr-TR" sz="1800" b="1">
              <a:latin typeface="Courier New" charset="0"/>
            </a:endParaRPr>
          </a:p>
          <a:p>
            <a:pPr>
              <a:buFont typeface="Wingdings" charset="0"/>
              <a:buNone/>
            </a:pPr>
            <a:endParaRPr lang="tr-TR" sz="1800" b="1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&lt;xs:element name="product" type="prodtype"/&gt;</a:t>
            </a: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&lt;xs:complexType name="prodtype"&gt;</a:t>
            </a: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&lt;xs:attribute name="prodid" type="xs:positiveInteger"/&gt;</a:t>
            </a:r>
          </a:p>
          <a:p>
            <a:pPr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&lt;/xs:complexType&gt;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19088" y="1927225"/>
            <a:ext cx="8428037" cy="200501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330200" y="4275138"/>
            <a:ext cx="8394700" cy="1630362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Complex Types Containing Elements Only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555625" y="1454150"/>
            <a:ext cx="8229600" cy="4875213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&lt;person&gt;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&lt;firstname&gt;John&lt;/firstname&gt;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&lt;lastname&gt;Smith&lt;/lastname&gt;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&lt;/person&gt;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name="person"&gt;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&lt;xs:complexType&gt;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&lt;xs:sequence&gt;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&lt;xs:element name="firstname"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&lt;xs:element name="lastname"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&lt;/xs:sequence&gt;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&lt;/xs:complexType&gt;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&lt;/xs:element&gt;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tr-TR" sz="2000" b="1">
              <a:latin typeface="Courier New" charset="0"/>
            </a:endParaRP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85763" y="3216275"/>
            <a:ext cx="8351837" cy="28987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461963" y="1465263"/>
            <a:ext cx="5045075" cy="13541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</a:t>
            </a:r>
            <a:r>
              <a:rPr lang="tr-TR"/>
              <a:t>DTD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2500313"/>
            <a:ext cx="4356100" cy="3003550"/>
          </a:xfrm>
          <a:solidFill>
            <a:srgbClr val="FFFF66"/>
          </a:solidFill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&lt;?xml version="1.0"?&gt;</a:t>
            </a:r>
            <a:endParaRPr lang="tr-TR" sz="1800" b="1" dirty="0">
              <a:latin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&lt;!DOCTYPE note SYSTEM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"http://www.w3schools.com/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dtd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/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note.dtd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"&gt;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&lt;note&gt;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&lt;to&gt;</a:t>
            </a:r>
            <a:r>
              <a:rPr lang="en-US" sz="1800" b="1" dirty="0" err="1">
                <a:latin typeface="Courier New" charset="0"/>
              </a:rPr>
              <a:t>Tove</a:t>
            </a:r>
            <a:r>
              <a:rPr lang="en-US" sz="1800" b="1" dirty="0">
                <a:latin typeface="Courier New" charset="0"/>
              </a:rPr>
              <a:t>&lt;/to&gt;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&lt;from&gt;</a:t>
            </a:r>
            <a:r>
              <a:rPr lang="en-US" sz="1800" b="1" dirty="0" err="1">
                <a:latin typeface="Courier New" charset="0"/>
              </a:rPr>
              <a:t>Jani</a:t>
            </a:r>
            <a:r>
              <a:rPr lang="en-US" sz="1800" b="1" dirty="0">
                <a:latin typeface="Courier New" charset="0"/>
              </a:rPr>
              <a:t>&lt;/from&gt;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&lt;heading&gt;Reminder&lt;/heading&gt;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&lt;body&gt;Don't forget me this weekend!&lt;/body&gt;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&lt;/note&gt; </a:t>
            </a:r>
          </a:p>
          <a:p>
            <a:pPr marL="0" indent="0">
              <a:lnSpc>
                <a:spcPct val="80000"/>
              </a:lnSpc>
            </a:pPr>
            <a:endParaRPr lang="en-US" sz="1800" b="1" dirty="0">
              <a:latin typeface="Courier New" charset="0"/>
            </a:endParaRPr>
          </a:p>
          <a:p>
            <a:pPr marL="0" indent="0">
              <a:lnSpc>
                <a:spcPct val="80000"/>
              </a:lnSpc>
            </a:pPr>
            <a:endParaRPr lang="tr-TR" sz="2600" dirty="0"/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4702175" y="2476500"/>
            <a:ext cx="4081463" cy="30130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&lt;!ELEMENT note (to, from, heading, body)&gt;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&lt;!ELEMENT to (#PCDATA)&gt;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&lt;!ELEMENT from (#PCDATA)&gt;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&lt;!ELEMENT heading (#PCDATA)&gt;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b="1">
                <a:latin typeface="Courier New" charset="0"/>
              </a:rPr>
              <a:t>&lt;!ELEMENT body (#PCDATA)&gt;</a:t>
            </a:r>
            <a:endParaRPr lang="tr-TR" b="1">
              <a:latin typeface="Courier New" charset="0"/>
            </a:endParaRPr>
          </a:p>
        </p:txBody>
      </p:sp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1792288" y="207803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b="1">
                <a:solidFill>
                  <a:srgbClr val="FF3300"/>
                </a:solidFill>
              </a:rPr>
              <a:t>note.xml</a:t>
            </a:r>
          </a:p>
        </p:txBody>
      </p:sp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6288088" y="2022475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b="1">
                <a:solidFill>
                  <a:srgbClr val="FF3300"/>
                </a:solidFill>
              </a:rPr>
              <a:t>note.dtd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500"/>
              <a:t>Complex Types Containing Elements Only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400"/>
              <a:t>G</a:t>
            </a:r>
            <a:r>
              <a:rPr lang="en-US" sz="2400"/>
              <a:t>ive </a:t>
            </a:r>
            <a:r>
              <a:rPr lang="tr-TR" sz="2400"/>
              <a:t>a name to </a:t>
            </a:r>
            <a:r>
              <a:rPr lang="en-US" sz="2400"/>
              <a:t>the complexType</a:t>
            </a:r>
            <a:endParaRPr lang="tr-TR" sz="2400"/>
          </a:p>
          <a:p>
            <a:pPr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&lt;xs:element name="person" type="persontype"/&gt;</a:t>
            </a:r>
          </a:p>
          <a:p>
            <a:pPr lvl="1"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&lt;xs:complexType name="persontype"&gt;</a:t>
            </a:r>
          </a:p>
          <a:p>
            <a:pPr lvl="1"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&lt;xs:sequence&gt;</a:t>
            </a:r>
          </a:p>
          <a:p>
            <a:pPr lvl="1"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&lt;xs:element name="firstname" type="xs:string"/&gt;</a:t>
            </a:r>
          </a:p>
          <a:p>
            <a:pPr lvl="1"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  &lt;xs:element name="lastname" type="xs:string"/&gt;</a:t>
            </a:r>
          </a:p>
          <a:p>
            <a:pPr lvl="1"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&lt;/xs:sequence&gt;</a:t>
            </a:r>
          </a:p>
          <a:p>
            <a:pPr lvl="1"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&lt;/xs:complexType&gt;</a:t>
            </a:r>
            <a:r>
              <a:rPr lang="tr-TR"/>
              <a:t> </a:t>
            </a:r>
          </a:p>
          <a:p>
            <a:endParaRPr lang="tr-TR"/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596900" y="2365375"/>
            <a:ext cx="7702550" cy="284321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Complex Text-Only Elements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This type contains only simple content (text and attributes), therefore we add a simpleContent element around the content. </a:t>
            </a:r>
            <a:endParaRPr lang="tr-TR" sz="1900"/>
          </a:p>
          <a:p>
            <a:pPr>
              <a:lnSpc>
                <a:spcPct val="80000"/>
              </a:lnSpc>
            </a:pPr>
            <a:endParaRPr lang="en-US" sz="190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name="somename"&gt;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&lt;xs:simpleContent&gt;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  &lt;xs: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extension</a:t>
            </a:r>
            <a:r>
              <a:rPr lang="en-US" sz="2000" b="1">
                <a:latin typeface="Courier New" charset="0"/>
              </a:rPr>
              <a:t> base="basetype"&gt;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    ....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    ....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  &lt;/xs: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extension</a:t>
            </a:r>
            <a:r>
              <a:rPr lang="en-US" sz="2000" b="1">
                <a:latin typeface="Courier New" charset="0"/>
              </a:rPr>
              <a:t>&gt;    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&lt;/xs:simpleContent&gt;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 </a:t>
            </a:r>
          </a:p>
          <a:p>
            <a:pPr>
              <a:lnSpc>
                <a:spcPct val="80000"/>
              </a:lnSpc>
            </a:pPr>
            <a:endParaRPr lang="tr-TR" sz="2400" b="1">
              <a:latin typeface="Courier New" charset="0"/>
            </a:endParaRP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495300" y="2401888"/>
            <a:ext cx="7469188" cy="34369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Complex Text-Only Elements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xs:element name="somename"&gt;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&lt;xs:simpleContent&gt;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</a:t>
            </a:r>
            <a:r>
              <a:rPr lang="tr-TR" sz="2000" b="1">
                <a:solidFill>
                  <a:srgbClr val="FF3300"/>
                </a:solidFill>
                <a:latin typeface="Courier New" charset="0"/>
              </a:rPr>
              <a:t>restriction</a:t>
            </a:r>
            <a:r>
              <a:rPr lang="tr-TR" sz="2000" b="1">
                <a:latin typeface="Courier New" charset="0"/>
              </a:rPr>
              <a:t> base="basetype"&gt;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  ....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  ....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&lt;/xs:</a:t>
            </a:r>
            <a:r>
              <a:rPr lang="tr-TR" sz="2000" b="1">
                <a:solidFill>
                  <a:srgbClr val="FF3300"/>
                </a:solidFill>
                <a:latin typeface="Courier New" charset="0"/>
              </a:rPr>
              <a:t>restriction</a:t>
            </a:r>
            <a:r>
              <a:rPr lang="tr-TR" sz="2000" b="1">
                <a:latin typeface="Courier New" charset="0"/>
              </a:rPr>
              <a:t>&gt;    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&lt;/xs:simpleContent&gt;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&lt;/xs:element&gt;</a:t>
            </a:r>
            <a:r>
              <a:rPr lang="tr-TR" sz="1700"/>
              <a:t> </a:t>
            </a:r>
          </a:p>
          <a:p>
            <a:pPr>
              <a:lnSpc>
                <a:spcPct val="80000"/>
              </a:lnSpc>
            </a:pPr>
            <a:endParaRPr lang="tr-TR" sz="19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100">
                <a:solidFill>
                  <a:srgbClr val="FF3300"/>
                </a:solidFill>
              </a:rPr>
              <a:t>Tip:</a:t>
            </a:r>
            <a:r>
              <a:rPr lang="tr-TR" sz="2100"/>
              <a:t> Use the extension/restriction element to expand or to limit the base simple type for the element.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452438" y="1597025"/>
            <a:ext cx="7248525" cy="33051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Complex Text-Only Elements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7910513" cy="4411662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&lt;shoesize country="france"&gt;35&lt;/shoesize&gt;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name="shoesize"&gt;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&lt;xs:simpleContent&gt;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&lt;xs:extension base="xs:integer"&gt;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  &lt;xs:attribute name="country" type="xs:string" 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&lt;/xs:extension&gt;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&lt;/xs:simpleContent&gt;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&lt;/xs:element&gt; </a:t>
            </a:r>
          </a:p>
          <a:p>
            <a:pPr>
              <a:lnSpc>
                <a:spcPct val="80000"/>
              </a:lnSpc>
            </a:pPr>
            <a:endParaRPr lang="tr-TR" sz="2000" b="1">
              <a:latin typeface="Courier New" charset="0"/>
            </a:endParaRP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682625" y="1938338"/>
            <a:ext cx="7337425" cy="5842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639763" y="2841625"/>
            <a:ext cx="7391400" cy="324008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Complex Text-Only Elements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62938" cy="4411662"/>
          </a:xfrm>
        </p:spPr>
        <p:txBody>
          <a:bodyPr/>
          <a:lstStyle/>
          <a:p>
            <a:pPr marL="495300" indent="-495300">
              <a:lnSpc>
                <a:spcPct val="9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 marL="495300" indent="-495300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name="shoesize" type="shoetype"/&gt;</a:t>
            </a:r>
          </a:p>
          <a:p>
            <a:pPr marL="495300" indent="-495300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&lt;xs:complexType name="shoetype"&gt;</a:t>
            </a:r>
          </a:p>
          <a:p>
            <a:pPr marL="495300" indent="-495300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&lt;xs:simpleContent&gt;</a:t>
            </a:r>
          </a:p>
          <a:p>
            <a:pPr marL="495300" indent="-495300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&lt;xs:extension base="xs:integer"&gt;</a:t>
            </a:r>
          </a:p>
          <a:p>
            <a:pPr marL="495300" indent="-495300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&lt;xs:attribute name="country" type="xs:string"/&gt;</a:t>
            </a:r>
          </a:p>
          <a:p>
            <a:pPr marL="495300" indent="-495300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&lt;/xs:extension&gt;</a:t>
            </a:r>
          </a:p>
          <a:p>
            <a:pPr marL="495300" indent="-495300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&lt;/xs:simpleContent&gt;</a:t>
            </a:r>
          </a:p>
          <a:p>
            <a:pPr marL="495300" indent="-495300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&lt;/xs:complexType&gt;</a:t>
            </a:r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341313" y="1949450"/>
            <a:ext cx="8450262" cy="304165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Types with Mixed Content</a:t>
            </a:r>
            <a:endParaRPr lang="tr-TR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9150" cy="4411662"/>
          </a:xfrm>
        </p:spPr>
        <p:txBody>
          <a:bodyPr/>
          <a:lstStyle/>
          <a:p>
            <a:r>
              <a:rPr lang="en-US"/>
              <a:t>An XML element, letter, that contains both text and other elements:</a:t>
            </a:r>
          </a:p>
          <a:p>
            <a:endParaRPr lang="en-US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&lt;letter&gt;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Dear Mr.&lt;name&gt;John Smith&lt;/name&gt;.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Your order &lt;orderid&gt;1032&lt;/orderid&gt;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will be shipped on &lt;shipdate&gt;2001-07-13&lt;/shipdate&gt;.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&lt;/letter&gt;</a:t>
            </a:r>
            <a:r>
              <a:rPr lang="en-US"/>
              <a:t> </a:t>
            </a:r>
          </a:p>
          <a:p>
            <a:endParaRPr lang="tr-TR"/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561975" y="3008313"/>
            <a:ext cx="8328025" cy="25558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XSD for </a:t>
            </a:r>
            <a:r>
              <a:rPr lang="tr-TR">
                <a:latin typeface="Courier New" charset="0"/>
              </a:rPr>
              <a:t>Letter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name="letter"&gt;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&lt;xs:complexType mixed="</a:t>
            </a:r>
            <a:r>
              <a:rPr lang="tr-TR" sz="2000" b="1">
                <a:solidFill>
                  <a:srgbClr val="FF3300"/>
                </a:solidFill>
                <a:latin typeface="Courier New" charset="0"/>
              </a:rPr>
              <a:t>true</a:t>
            </a:r>
            <a:r>
              <a:rPr lang="tr-TR" sz="2000" b="1">
                <a:latin typeface="Courier New" charset="0"/>
              </a:rPr>
              <a:t>"&gt;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&lt;xs:sequence&gt;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&lt;xs:element name="name" type="xs:string"/&gt;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&lt;xs:element name="orderid" type="xs:positiveInteger"/&gt;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  &lt;xs:element name="shipdate" type="xs:date"/&gt;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&lt;/xs:sequence&gt;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&lt;/xs:complexType&gt;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&lt;/xs:element&gt;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595313" y="1949450"/>
            <a:ext cx="8129587" cy="362585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XSD for </a:t>
            </a:r>
            <a:r>
              <a:rPr lang="tr-TR">
                <a:latin typeface="Courier New" charset="0"/>
              </a:rPr>
              <a:t>Letter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tr-TR" sz="2400"/>
              <a:t>ComplexType element with a name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tr-TR" sz="200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name="letter" type="lettertype"/&gt;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tr-TR" sz="20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&lt;xs:complexType name="lettertype" mixed="true"&gt;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name="name" type="xs:string"/&gt;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name="orderid" type="xs:positiveInteger"/&gt;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name="shipdate" type="xs:date"/&gt;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&lt;/xs:complexType&gt;</a:t>
            </a:r>
          </a:p>
        </p:txBody>
      </p:sp>
      <p:sp>
        <p:nvSpPr>
          <p:cNvPr id="473092" name="Rectangle 4"/>
          <p:cNvSpPr>
            <a:spLocks noChangeArrowheads="1"/>
          </p:cNvSpPr>
          <p:nvPr/>
        </p:nvSpPr>
        <p:spPr bwMode="auto">
          <a:xfrm>
            <a:off x="628650" y="2589213"/>
            <a:ext cx="7931150" cy="33274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XSD Complex Types Indicators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Order indicators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All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Choice 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Sequence </a:t>
            </a:r>
            <a:endParaRPr lang="tr-TR" sz="2200" dirty="0"/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600" dirty="0"/>
              <a:t>Occurrence indicator</a:t>
            </a:r>
            <a:r>
              <a:rPr lang="tr-TR" sz="2600" dirty="0"/>
              <a:t>s</a:t>
            </a:r>
            <a:endParaRPr lang="en-US" sz="2600" dirty="0"/>
          </a:p>
          <a:p>
            <a:pPr lvl="1">
              <a:lnSpc>
                <a:spcPct val="80000"/>
              </a:lnSpc>
            </a:pPr>
            <a:r>
              <a:rPr lang="en-US" sz="2200" dirty="0" err="1"/>
              <a:t>maxOccurs</a:t>
            </a:r>
            <a:r>
              <a:rPr lang="en-US" sz="22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dirty="0" err="1"/>
              <a:t>minOccurs</a:t>
            </a:r>
            <a:r>
              <a:rPr lang="en-US" sz="2200" dirty="0"/>
              <a:t> </a:t>
            </a:r>
            <a:endParaRPr lang="tr-TR" sz="2200" dirty="0"/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600" dirty="0"/>
              <a:t>Group indicators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Group name </a:t>
            </a:r>
          </a:p>
          <a:p>
            <a:pPr lvl="1">
              <a:lnSpc>
                <a:spcPct val="80000"/>
              </a:lnSpc>
            </a:pPr>
            <a:r>
              <a:rPr lang="en-US" sz="2200" dirty="0" err="1"/>
              <a:t>attributeGroup</a:t>
            </a:r>
            <a:r>
              <a:rPr lang="en-US" sz="2200" dirty="0"/>
              <a:t> name </a:t>
            </a:r>
            <a:endParaRPr lang="tr-TR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</a:rPr>
              <a:t>All</a:t>
            </a:r>
            <a:r>
              <a:rPr lang="en-US"/>
              <a:t> Indicator</a:t>
            </a:r>
            <a:endParaRPr lang="tr-TR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8537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300"/>
          </a:p>
          <a:p>
            <a:pPr>
              <a:lnSpc>
                <a:spcPct val="80000"/>
              </a:lnSpc>
            </a:pPr>
            <a:r>
              <a:rPr lang="en-US" sz="1700"/>
              <a:t>The </a:t>
            </a:r>
            <a:r>
              <a:rPr lang="en-US" sz="1700">
                <a:latin typeface="Courier New" charset="0"/>
              </a:rPr>
              <a:t>&lt;all&gt;</a:t>
            </a:r>
            <a:r>
              <a:rPr lang="en-US" sz="1700"/>
              <a:t> indicator specifies that the child elements can appear in any order, and that each child element must occur only once:</a:t>
            </a:r>
            <a:r>
              <a:rPr lang="en-US" sz="1300"/>
              <a:t> </a:t>
            </a:r>
          </a:p>
          <a:p>
            <a:pPr>
              <a:lnSpc>
                <a:spcPct val="80000"/>
              </a:lnSpc>
            </a:pPr>
            <a:endParaRPr lang="en-US" sz="13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name="person"&gt;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&lt;xs:complexType&gt;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&lt;xs:all&gt;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  &lt;xs:element name="firstname"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  &lt;xs:element name="lastname" type="xs:string"/&gt;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&lt;/xs:all&gt;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&lt;/xs:complexType&gt;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 </a:t>
            </a:r>
          </a:p>
          <a:p>
            <a:pPr>
              <a:lnSpc>
                <a:spcPct val="80000"/>
              </a:lnSpc>
            </a:pPr>
            <a:endParaRPr lang="en-US" sz="2800" b="1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700">
                <a:solidFill>
                  <a:srgbClr val="FF3300"/>
                </a:solidFill>
              </a:rPr>
              <a:t>Note:</a:t>
            </a:r>
            <a:r>
              <a:rPr lang="en-US" sz="1700"/>
              <a:t> When using the </a:t>
            </a:r>
            <a:r>
              <a:rPr lang="en-US" sz="1700">
                <a:latin typeface="Courier New" charset="0"/>
              </a:rPr>
              <a:t>&lt;all&gt;</a:t>
            </a:r>
            <a:r>
              <a:rPr lang="en-US" sz="1700"/>
              <a:t> indicator you can set the </a:t>
            </a:r>
            <a:r>
              <a:rPr lang="en-US" sz="1700">
                <a:latin typeface="Courier New" charset="0"/>
              </a:rPr>
              <a:t>&lt;minOccurs&gt;</a:t>
            </a:r>
            <a:r>
              <a:rPr lang="en-US" sz="1700"/>
              <a:t> indicator to 0 or 1 and the </a:t>
            </a:r>
            <a:r>
              <a:rPr lang="en-US" sz="1700">
                <a:latin typeface="Courier New" charset="0"/>
              </a:rPr>
              <a:t>&lt;maxOccurs&gt;</a:t>
            </a:r>
            <a:r>
              <a:rPr lang="en-US" sz="1700"/>
              <a:t> indicator can only be set to 1</a:t>
            </a:r>
            <a:endParaRPr lang="tr-TR" sz="170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341313" y="2544763"/>
            <a:ext cx="8340725" cy="28860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4517"/>
            <a:ext cx="7543800" cy="822325"/>
          </a:xfrm>
        </p:spPr>
        <p:txBody>
          <a:bodyPr/>
          <a:lstStyle/>
          <a:p>
            <a:r>
              <a:rPr lang="en-US" dirty="0"/>
              <a:t>A Simple </a:t>
            </a:r>
            <a:r>
              <a:rPr lang="tr-TR" dirty="0"/>
              <a:t>XML </a:t>
            </a:r>
            <a:r>
              <a:rPr lang="tr-TR" dirty="0" err="1"/>
              <a:t>Schema</a:t>
            </a:r>
            <a:endParaRPr lang="tr-TR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309563" y="1298575"/>
            <a:ext cx="3552825" cy="5219700"/>
          </a:xfrm>
          <a:solidFill>
            <a:srgbClr val="FFFF66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1600" b="1" dirty="0">
                <a:latin typeface="Courier New" charset="0"/>
              </a:rPr>
              <a:t>&lt;?xml version="1.0"?&gt;</a:t>
            </a:r>
            <a:endParaRPr lang="tr-TR" sz="1600" b="1" dirty="0">
              <a:latin typeface="Courier New" charset="0"/>
            </a:endParaRPr>
          </a:p>
          <a:p>
            <a:pPr marL="0" indent="0">
              <a:buFont typeface="Wingdings" charset="0"/>
              <a:buNone/>
            </a:pP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&lt;note</a:t>
            </a:r>
          </a:p>
          <a:p>
            <a:pPr marL="0" indent="0">
              <a:buFont typeface="Wingdings" charset="0"/>
              <a:buNone/>
            </a:pP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xmlns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="http://www.w3schools.com"</a:t>
            </a:r>
          </a:p>
          <a:p>
            <a:pPr marL="0" indent="0">
              <a:buFont typeface="Wingdings" charset="0"/>
              <a:buNone/>
            </a:pP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xmlns:xsi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="http://www.w3.org/2001/</a:t>
            </a: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XMLSchema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-instance"</a:t>
            </a:r>
          </a:p>
          <a:p>
            <a:pPr marL="0" indent="0">
              <a:buFont typeface="Wingdings" charset="0"/>
              <a:buNone/>
            </a:pP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xsi:schemaLocation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="http://www.w3schools.com </a:t>
            </a:r>
            <a:r>
              <a:rPr lang="en-US" sz="1600" b="1" dirty="0" err="1">
                <a:solidFill>
                  <a:srgbClr val="FF3300"/>
                </a:solidFill>
                <a:latin typeface="Courier New" charset="0"/>
              </a:rPr>
              <a:t>note.xsd</a:t>
            </a:r>
            <a:r>
              <a:rPr lang="en-US" sz="1600" b="1" dirty="0">
                <a:solidFill>
                  <a:srgbClr val="FF3300"/>
                </a:solidFill>
                <a:latin typeface="Courier New" charset="0"/>
              </a:rPr>
              <a:t>"&gt;</a:t>
            </a:r>
          </a:p>
          <a:p>
            <a:pPr marL="0" indent="0">
              <a:buFont typeface="Wingdings" charset="0"/>
              <a:buNone/>
            </a:pPr>
            <a:r>
              <a:rPr lang="en-US" sz="1600" b="1" dirty="0">
                <a:latin typeface="Courier New" charset="0"/>
              </a:rPr>
              <a:t>&lt;to&gt;</a:t>
            </a:r>
            <a:r>
              <a:rPr lang="en-US" sz="1600" b="1" dirty="0" err="1">
                <a:latin typeface="Courier New" charset="0"/>
              </a:rPr>
              <a:t>Tove</a:t>
            </a:r>
            <a:r>
              <a:rPr lang="en-US" sz="1600" b="1" dirty="0">
                <a:latin typeface="Courier New" charset="0"/>
              </a:rPr>
              <a:t>&lt;/to&gt;</a:t>
            </a:r>
          </a:p>
          <a:p>
            <a:pPr marL="0" indent="0">
              <a:buFont typeface="Wingdings" charset="0"/>
              <a:buNone/>
            </a:pPr>
            <a:r>
              <a:rPr lang="en-US" sz="1600" b="1" dirty="0">
                <a:latin typeface="Courier New" charset="0"/>
              </a:rPr>
              <a:t>&lt;from&gt;</a:t>
            </a:r>
            <a:r>
              <a:rPr lang="en-US" sz="1600" b="1" dirty="0" err="1">
                <a:latin typeface="Courier New" charset="0"/>
              </a:rPr>
              <a:t>Jani</a:t>
            </a:r>
            <a:r>
              <a:rPr lang="en-US" sz="1600" b="1" dirty="0">
                <a:latin typeface="Courier New" charset="0"/>
              </a:rPr>
              <a:t>&lt;/from&gt;</a:t>
            </a:r>
          </a:p>
          <a:p>
            <a:pPr marL="0" indent="0">
              <a:buFont typeface="Wingdings" charset="0"/>
              <a:buNone/>
            </a:pPr>
            <a:r>
              <a:rPr lang="en-US" sz="1600" b="1" dirty="0">
                <a:latin typeface="Courier New" charset="0"/>
              </a:rPr>
              <a:t>&lt;heading&gt;Reminder&lt;/heading&gt;</a:t>
            </a:r>
          </a:p>
          <a:p>
            <a:pPr marL="0" indent="0">
              <a:buFont typeface="Wingdings" charset="0"/>
              <a:buNone/>
            </a:pPr>
            <a:r>
              <a:rPr lang="en-US" sz="1600" b="1" dirty="0">
                <a:latin typeface="Courier New" charset="0"/>
              </a:rPr>
              <a:t>&lt;body&gt;Don't forget me this weekend!&lt;/body&gt;</a:t>
            </a:r>
          </a:p>
          <a:p>
            <a:pPr marL="0" indent="0">
              <a:buFont typeface="Wingdings" charset="0"/>
              <a:buNone/>
            </a:pPr>
            <a:r>
              <a:rPr lang="en-US" sz="1600" b="1" dirty="0">
                <a:latin typeface="Courier New" charset="0"/>
              </a:rPr>
              <a:t>&lt;/note&gt;</a:t>
            </a:r>
            <a:r>
              <a:rPr lang="en-US" sz="2000" b="1" dirty="0">
                <a:latin typeface="Courier New" charset="0"/>
              </a:rPr>
              <a:t> </a:t>
            </a:r>
          </a:p>
          <a:p>
            <a:pPr marL="0" indent="0"/>
            <a:endParaRPr lang="en-US" sz="2000" b="1" dirty="0">
              <a:latin typeface="Courier New" charset="0"/>
            </a:endParaRPr>
          </a:p>
          <a:p>
            <a:pPr marL="0" indent="0"/>
            <a:endParaRPr lang="tr-TR" dirty="0"/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4062413" y="1285875"/>
            <a:ext cx="4864100" cy="52609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&lt;?xml version="1.0"?&gt;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&lt;xs:schema xmlns:xs="http://www.w3.org/2001/XMLSchema"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targetNamespace="http://www.w3schools.com</a:t>
            </a:r>
            <a:r>
              <a:rPr lang="ja-JP" altLang="en-US" sz="1600" b="1">
                <a:latin typeface="Arial"/>
              </a:rPr>
              <a:t>“</a:t>
            </a:r>
            <a:r>
              <a:rPr lang="tr-TR" sz="1600" b="1">
                <a:latin typeface="Courier New" charset="0"/>
              </a:rPr>
              <a:t> </a:t>
            </a:r>
            <a:r>
              <a:rPr lang="en-US" sz="1600" b="1">
                <a:latin typeface="Courier New" charset="0"/>
              </a:rPr>
              <a:t>xmlns="http://www.w3schools.com"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elementFormDefault="qualified"&gt;</a:t>
            </a:r>
            <a:endParaRPr lang="tr-TR" sz="1600" b="1">
              <a:latin typeface="Courier New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&lt;xs:element name="note"&gt;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    &lt;xs:complexType&gt;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      &lt;xs:sequence&gt;</a:t>
            </a:r>
          </a:p>
          <a:p>
            <a:pPr marL="987425" lvl="2" indent="-293688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None/>
            </a:pPr>
            <a:r>
              <a:rPr lang="en-US" sz="1700" b="1">
                <a:latin typeface="Courier New" charset="0"/>
              </a:rPr>
              <a:t>	</a:t>
            </a:r>
            <a:r>
              <a:rPr lang="en-US" sz="1600" b="1">
                <a:latin typeface="Courier New" charset="0"/>
              </a:rPr>
              <a:t>&lt;xs:element name="to" type="xs:string"/&gt;</a:t>
            </a:r>
          </a:p>
          <a:p>
            <a:pPr marL="987425" lvl="2" indent="-293688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	&lt;xs:element name="from" type="xs:string"/&gt;</a:t>
            </a:r>
          </a:p>
          <a:p>
            <a:pPr marL="987425" lvl="2" indent="-293688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	&lt;xs:element name="heading" type="xs:string"/&gt;</a:t>
            </a:r>
          </a:p>
          <a:p>
            <a:pPr marL="987425" lvl="2" indent="-293688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	&lt;xs:element name="body" type="xs:string"/&gt;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      &lt;/xs:sequence&gt;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    &lt;/xs:complexType&gt;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&lt;/xs:element&gt;</a:t>
            </a:r>
            <a:endParaRPr lang="tr-TR" sz="1600" b="1">
              <a:latin typeface="Courier New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b="1">
                <a:latin typeface="Courier New" charset="0"/>
              </a:rPr>
              <a:t>&lt;/xs:schema&gt;</a:t>
            </a:r>
            <a:endParaRPr lang="tr-TR" sz="1600" b="1">
              <a:latin typeface="Courier New" charset="0"/>
            </a:endParaRPr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1649413" y="931863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b="1">
                <a:solidFill>
                  <a:srgbClr val="FF3300"/>
                </a:solidFill>
              </a:rPr>
              <a:t>note.xml</a:t>
            </a: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6310313" y="93345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b="1">
                <a:solidFill>
                  <a:srgbClr val="FF3300"/>
                </a:solidFill>
              </a:rPr>
              <a:t>note.xsd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</a:rPr>
              <a:t>Choice</a:t>
            </a:r>
            <a:r>
              <a:rPr lang="en-US"/>
              <a:t> Indicator</a:t>
            </a:r>
            <a:endParaRPr lang="tr-TR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The </a:t>
            </a:r>
            <a:r>
              <a:rPr lang="en-US" sz="2600">
                <a:latin typeface="Courier New" charset="0"/>
              </a:rPr>
              <a:t>&lt;choice&gt;</a:t>
            </a:r>
            <a:r>
              <a:rPr lang="en-US" sz="2600"/>
              <a:t> indicator specifies that either one child element or another can occur:</a:t>
            </a:r>
          </a:p>
          <a:p>
            <a:endParaRPr lang="en-US" sz="2600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name="person"&gt;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&lt;xs:complexType&gt;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&lt;xs:choice&gt;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&lt;xs:element name="employee" type="employee"/&gt;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&lt;xs:element name="member" type="member"/&gt;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&lt;/xs:choice&gt;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&lt;/xs:complexType&gt;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 sz="2200"/>
              <a:t> </a:t>
            </a:r>
          </a:p>
          <a:p>
            <a:endParaRPr lang="tr-TR" sz="260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49790" y="2743770"/>
            <a:ext cx="8307388" cy="337185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ourier New" charset="0"/>
              </a:rPr>
              <a:t>Sequence</a:t>
            </a:r>
            <a:r>
              <a:rPr lang="tr-TR"/>
              <a:t> Indicator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600"/>
              <a:t>The </a:t>
            </a:r>
            <a:r>
              <a:rPr lang="tr-TR" sz="2600">
                <a:latin typeface="Courier New" charset="0"/>
              </a:rPr>
              <a:t>&lt;sequence&gt;</a:t>
            </a:r>
            <a:r>
              <a:rPr lang="tr-TR" sz="2600"/>
              <a:t> indicator specifies that the child elements must appear in a specific order:</a:t>
            </a:r>
          </a:p>
          <a:p>
            <a:pPr>
              <a:lnSpc>
                <a:spcPct val="80000"/>
              </a:lnSpc>
            </a:pPr>
            <a:endParaRPr lang="tr-TR" sz="260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&lt;xs:element name="person"&gt;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&lt;xs:complexType&gt;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  &lt;xs:sequence&gt;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    &lt;xs:element name="firstname" type="xs:string"/&gt;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    &lt;xs:element name="lastname" type="xs:string"/&gt;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  &lt;/xs:sequence&gt;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&lt;/xs:complexType&gt;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&lt;/xs:element&gt; </a:t>
            </a:r>
          </a:p>
          <a:p>
            <a:pPr>
              <a:lnSpc>
                <a:spcPct val="80000"/>
              </a:lnSpc>
            </a:pPr>
            <a:endParaRPr lang="tr-TR" sz="2500" b="1">
              <a:latin typeface="Courier New" charset="0"/>
            </a:endParaRP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6425" y="2709863"/>
            <a:ext cx="6653213" cy="3338512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ourier New" charset="0"/>
              </a:rPr>
              <a:t>maxOccurs</a:t>
            </a:r>
            <a:r>
              <a:rPr lang="tr-TR"/>
              <a:t> Indicator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480950" y="1683327"/>
            <a:ext cx="8562893" cy="46818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100" dirty="0" err="1"/>
              <a:t>The</a:t>
            </a:r>
            <a:r>
              <a:rPr lang="tr-TR" sz="2100" dirty="0"/>
              <a:t> </a:t>
            </a:r>
            <a:r>
              <a:rPr lang="tr-TR" sz="2100" dirty="0">
                <a:latin typeface="Courier New" charset="0"/>
              </a:rPr>
              <a:t>&lt;</a:t>
            </a:r>
            <a:r>
              <a:rPr lang="tr-TR" sz="2100" dirty="0" err="1">
                <a:latin typeface="Courier New" charset="0"/>
              </a:rPr>
              <a:t>maxOccurs</a:t>
            </a:r>
            <a:r>
              <a:rPr lang="tr-TR" sz="2100" dirty="0">
                <a:latin typeface="Courier New" charset="0"/>
              </a:rPr>
              <a:t>&gt;</a:t>
            </a:r>
            <a:r>
              <a:rPr lang="tr-TR" sz="2100" dirty="0"/>
              <a:t> </a:t>
            </a:r>
            <a:r>
              <a:rPr lang="tr-TR" sz="2100" dirty="0" err="1"/>
              <a:t>indicator</a:t>
            </a:r>
            <a:r>
              <a:rPr lang="tr-TR" sz="2100" dirty="0"/>
              <a:t> </a:t>
            </a:r>
            <a:r>
              <a:rPr lang="tr-TR" sz="2100" dirty="0" err="1"/>
              <a:t>specifies</a:t>
            </a:r>
            <a:r>
              <a:rPr lang="tr-TR" sz="2100" dirty="0"/>
              <a:t> </a:t>
            </a:r>
            <a:r>
              <a:rPr lang="tr-TR" sz="2100" dirty="0" err="1"/>
              <a:t>the</a:t>
            </a:r>
            <a:r>
              <a:rPr lang="tr-TR" sz="2100" dirty="0"/>
              <a:t> </a:t>
            </a:r>
            <a:r>
              <a:rPr lang="tr-TR" sz="2100" dirty="0" err="1"/>
              <a:t>maximum</a:t>
            </a:r>
            <a:r>
              <a:rPr lang="tr-TR" sz="2100" dirty="0"/>
              <a:t> </a:t>
            </a:r>
            <a:r>
              <a:rPr lang="tr-TR" sz="2100" dirty="0" err="1"/>
              <a:t>number</a:t>
            </a:r>
            <a:r>
              <a:rPr lang="tr-TR" sz="2100" dirty="0"/>
              <a:t> of </a:t>
            </a:r>
            <a:r>
              <a:rPr lang="tr-TR" sz="2100" dirty="0" err="1"/>
              <a:t>times</a:t>
            </a:r>
            <a:r>
              <a:rPr lang="tr-TR" sz="2100" dirty="0"/>
              <a:t> an element can </a:t>
            </a:r>
            <a:r>
              <a:rPr lang="tr-TR" sz="2100" dirty="0" err="1"/>
              <a:t>occur</a:t>
            </a:r>
            <a:r>
              <a:rPr lang="tr-TR" sz="2100" dirty="0"/>
              <a:t>:</a:t>
            </a:r>
          </a:p>
          <a:p>
            <a:pPr>
              <a:lnSpc>
                <a:spcPct val="90000"/>
              </a:lnSpc>
            </a:pPr>
            <a:endParaRPr lang="tr-TR" sz="21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 name="</a:t>
            </a:r>
            <a:r>
              <a:rPr lang="tr-TR" sz="2000" b="1" dirty="0" err="1">
                <a:latin typeface="Courier New" charset="0"/>
              </a:rPr>
              <a:t>person</a:t>
            </a:r>
            <a:r>
              <a:rPr lang="tr-TR" sz="2000" b="1" dirty="0">
                <a:latin typeface="Courier New" charset="0"/>
              </a:rPr>
              <a:t>"&gt;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</a:t>
            </a:r>
            <a:r>
              <a:rPr lang="tr-TR" sz="2000" b="1" dirty="0" err="1">
                <a:latin typeface="Courier New" charset="0"/>
              </a:rPr>
              <a:t>xs:complexType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&lt;</a:t>
            </a:r>
            <a:r>
              <a:rPr lang="tr-TR" sz="2000" b="1" dirty="0" err="1">
                <a:latin typeface="Courier New" charset="0"/>
              </a:rPr>
              <a:t>xs:sequence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  &lt;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 name="</a:t>
            </a:r>
            <a:r>
              <a:rPr lang="tr-TR" sz="2000" b="1" dirty="0" err="1">
                <a:latin typeface="Courier New" charset="0"/>
              </a:rPr>
              <a:t>full_name</a:t>
            </a:r>
            <a:r>
              <a:rPr lang="tr-TR" sz="2000" b="1" dirty="0">
                <a:latin typeface="Courier New" charset="0"/>
              </a:rPr>
              <a:t>" </a:t>
            </a:r>
            <a:r>
              <a:rPr lang="tr-TR" sz="2000" b="1" dirty="0" err="1">
                <a:latin typeface="Courier New" charset="0"/>
              </a:rPr>
              <a:t>type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xs:string</a:t>
            </a:r>
            <a:r>
              <a:rPr lang="tr-TR" sz="2000" b="1" dirty="0">
                <a:latin typeface="Courier New" charset="0"/>
              </a:rPr>
              <a:t>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  &lt;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 name="</a:t>
            </a:r>
            <a:r>
              <a:rPr lang="tr-TR" sz="2000" b="1" dirty="0" err="1">
                <a:latin typeface="Courier New" charset="0"/>
              </a:rPr>
              <a:t>child_name</a:t>
            </a:r>
            <a:r>
              <a:rPr lang="tr-TR" sz="2000" b="1" dirty="0">
                <a:latin typeface="Courier New" charset="0"/>
              </a:rPr>
              <a:t>" </a:t>
            </a:r>
            <a:r>
              <a:rPr lang="tr-TR" sz="2000" b="1" dirty="0" err="1">
                <a:latin typeface="Courier New" charset="0"/>
              </a:rPr>
              <a:t>type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xs:string</a:t>
            </a:r>
            <a:r>
              <a:rPr lang="tr-TR" sz="2000" b="1" dirty="0">
                <a:latin typeface="Courier New" charset="0"/>
              </a:rPr>
              <a:t>" </a:t>
            </a:r>
            <a:r>
              <a:rPr lang="tr-TR" sz="2000" b="1" dirty="0" err="1">
                <a:latin typeface="Courier New" charset="0"/>
              </a:rPr>
              <a:t>maxOccurs</a:t>
            </a:r>
            <a:r>
              <a:rPr lang="tr-TR" sz="2000" b="1" dirty="0">
                <a:latin typeface="Courier New" charset="0"/>
              </a:rPr>
              <a:t>="10"/&gt;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&lt;/</a:t>
            </a:r>
            <a:r>
              <a:rPr lang="tr-TR" sz="2000" b="1" dirty="0" err="1">
                <a:latin typeface="Courier New" charset="0"/>
              </a:rPr>
              <a:t>xs:sequence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&lt;/</a:t>
            </a:r>
            <a:r>
              <a:rPr lang="tr-TR" sz="2000" b="1" dirty="0" err="1">
                <a:latin typeface="Courier New" charset="0"/>
              </a:rPr>
              <a:t>xs:complexType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&gt; </a:t>
            </a:r>
          </a:p>
          <a:p>
            <a:pPr>
              <a:lnSpc>
                <a:spcPct val="90000"/>
              </a:lnSpc>
            </a:pPr>
            <a:endParaRPr lang="tr-TR" sz="2000" b="1" dirty="0">
              <a:latin typeface="Courier New" charset="0"/>
            </a:endParaRP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91687" y="2435039"/>
            <a:ext cx="8607252" cy="351313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ourier New" charset="0"/>
              </a:rPr>
              <a:t>minOccurs</a:t>
            </a:r>
            <a:r>
              <a:rPr lang="tr-TR"/>
              <a:t> Indicator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730375"/>
            <a:ext cx="8229600" cy="46878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>
                <a:latin typeface="Courier New" charset="0"/>
              </a:rPr>
              <a:t>&lt;</a:t>
            </a:r>
            <a:r>
              <a:rPr lang="tr-TR" sz="2000" dirty="0" err="1">
                <a:latin typeface="Courier New" charset="0"/>
              </a:rPr>
              <a:t>minOccurs</a:t>
            </a:r>
            <a:r>
              <a:rPr lang="tr-TR" sz="2000" dirty="0">
                <a:latin typeface="Courier New" charset="0"/>
              </a:rPr>
              <a:t>&gt;</a:t>
            </a:r>
            <a:r>
              <a:rPr lang="tr-TR" sz="2000" dirty="0"/>
              <a:t> </a:t>
            </a:r>
            <a:r>
              <a:rPr lang="tr-TR" sz="2000" dirty="0" err="1"/>
              <a:t>indicator</a:t>
            </a:r>
            <a:r>
              <a:rPr lang="tr-TR" sz="2000" dirty="0"/>
              <a:t> </a:t>
            </a:r>
            <a:r>
              <a:rPr lang="tr-TR" sz="2000" dirty="0" err="1"/>
              <a:t>specifies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minimum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times</a:t>
            </a:r>
            <a:r>
              <a:rPr lang="tr-TR" sz="2000" dirty="0"/>
              <a:t> an element can </a:t>
            </a:r>
            <a:r>
              <a:rPr lang="tr-TR" sz="2000" dirty="0" err="1"/>
              <a:t>occur</a:t>
            </a:r>
            <a:r>
              <a:rPr lang="tr-TR" sz="2000" dirty="0"/>
              <a:t>:</a:t>
            </a:r>
          </a:p>
          <a:p>
            <a:pPr>
              <a:lnSpc>
                <a:spcPct val="80000"/>
              </a:lnSpc>
            </a:pPr>
            <a:endParaRPr lang="tr-TR" sz="20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 name="</a:t>
            </a:r>
            <a:r>
              <a:rPr lang="tr-TR" sz="2000" b="1" dirty="0" err="1">
                <a:latin typeface="Courier New" charset="0"/>
              </a:rPr>
              <a:t>person</a:t>
            </a:r>
            <a:r>
              <a:rPr lang="tr-TR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</a:t>
            </a:r>
            <a:r>
              <a:rPr lang="tr-TR" sz="2000" b="1" dirty="0" err="1">
                <a:latin typeface="Courier New" charset="0"/>
              </a:rPr>
              <a:t>xs:complexType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&lt;</a:t>
            </a:r>
            <a:r>
              <a:rPr lang="tr-TR" sz="2000" b="1" dirty="0" err="1">
                <a:latin typeface="Courier New" charset="0"/>
              </a:rPr>
              <a:t>xs:sequence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  &lt;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 name="</a:t>
            </a:r>
            <a:r>
              <a:rPr lang="tr-TR" sz="2000" b="1" dirty="0" err="1">
                <a:latin typeface="Courier New" charset="0"/>
              </a:rPr>
              <a:t>full_name</a:t>
            </a:r>
            <a:r>
              <a:rPr lang="tr-TR" sz="2000" b="1" dirty="0">
                <a:latin typeface="Courier New" charset="0"/>
              </a:rPr>
              <a:t>" </a:t>
            </a:r>
            <a:r>
              <a:rPr lang="tr-TR" sz="2000" b="1" dirty="0" err="1">
                <a:latin typeface="Courier New" charset="0"/>
              </a:rPr>
              <a:t>type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xs:string</a:t>
            </a:r>
            <a:r>
              <a:rPr lang="tr-TR" sz="2000" b="1" dirty="0">
                <a:latin typeface="Courier New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  &lt;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 name="</a:t>
            </a:r>
            <a:r>
              <a:rPr lang="tr-TR" sz="2000" b="1" dirty="0" err="1">
                <a:latin typeface="Courier New" charset="0"/>
              </a:rPr>
              <a:t>child_name</a:t>
            </a:r>
            <a:r>
              <a:rPr lang="tr-TR" sz="2000" b="1" dirty="0">
                <a:latin typeface="Courier New" charset="0"/>
              </a:rPr>
              <a:t>" </a:t>
            </a:r>
            <a:r>
              <a:rPr lang="tr-TR" sz="2000" b="1" dirty="0" err="1">
                <a:latin typeface="Courier New" charset="0"/>
              </a:rPr>
              <a:t>type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xs:string</a:t>
            </a:r>
            <a:r>
              <a:rPr lang="tr-TR" sz="2000" b="1" dirty="0">
                <a:latin typeface="Courier New" charset="0"/>
              </a:rPr>
              <a:t>"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  </a:t>
            </a:r>
            <a:r>
              <a:rPr lang="tr-TR" sz="2000" b="1" dirty="0" err="1">
                <a:latin typeface="Courier New" charset="0"/>
              </a:rPr>
              <a:t>maxOccurs</a:t>
            </a:r>
            <a:r>
              <a:rPr lang="tr-TR" sz="2000" b="1" dirty="0">
                <a:latin typeface="Courier New" charset="0"/>
              </a:rPr>
              <a:t>="10" </a:t>
            </a:r>
            <a:r>
              <a:rPr lang="tr-TR" sz="2000" b="1" dirty="0" err="1">
                <a:latin typeface="Courier New" charset="0"/>
              </a:rPr>
              <a:t>minOccurs</a:t>
            </a:r>
            <a:r>
              <a:rPr lang="tr-TR" sz="2000" b="1" dirty="0">
                <a:latin typeface="Courier New" charset="0"/>
              </a:rPr>
              <a:t>="0"/&gt;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&lt;/</a:t>
            </a:r>
            <a:r>
              <a:rPr lang="tr-TR" sz="2000" b="1" dirty="0" err="1">
                <a:latin typeface="Courier New" charset="0"/>
              </a:rPr>
              <a:t>xs:sequence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&lt;/</a:t>
            </a:r>
            <a:r>
              <a:rPr lang="tr-TR" sz="2000" b="1" dirty="0" err="1">
                <a:latin typeface="Courier New" charset="0"/>
              </a:rPr>
              <a:t>xs:complexType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&gt;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tr-TR" sz="2000" b="1" dirty="0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700" b="1" dirty="0">
                <a:solidFill>
                  <a:srgbClr val="FF3300"/>
                </a:solidFill>
              </a:rPr>
              <a:t>Tip:</a:t>
            </a:r>
            <a:r>
              <a:rPr lang="tr-TR" sz="1700" b="1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allow</a:t>
            </a:r>
            <a:r>
              <a:rPr lang="tr-TR" sz="2000" dirty="0"/>
              <a:t> an element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appear</a:t>
            </a:r>
            <a:r>
              <a:rPr lang="tr-TR" sz="2000" dirty="0"/>
              <a:t> an </a:t>
            </a:r>
            <a:r>
              <a:rPr lang="tr-TR" sz="2000" dirty="0" err="1"/>
              <a:t>unlimited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times</a:t>
            </a:r>
            <a:r>
              <a:rPr lang="tr-TR" sz="2000" dirty="0"/>
              <a:t>, </a:t>
            </a:r>
            <a:r>
              <a:rPr lang="tr-TR" sz="2000" dirty="0" err="1"/>
              <a:t>use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>
                <a:latin typeface="Courier New" charset="0"/>
              </a:rPr>
              <a:t>maxOccurs</a:t>
            </a:r>
            <a:r>
              <a:rPr lang="tr-TR" sz="2000" dirty="0">
                <a:latin typeface="Courier New" charset="0"/>
              </a:rPr>
              <a:t>="</a:t>
            </a:r>
            <a:r>
              <a:rPr lang="tr-TR" sz="2000" dirty="0" err="1">
                <a:latin typeface="Courier New" charset="0"/>
              </a:rPr>
              <a:t>unbounded</a:t>
            </a:r>
            <a:r>
              <a:rPr lang="tr-TR" sz="2000" dirty="0">
                <a:latin typeface="Courier New" charset="0"/>
              </a:rPr>
              <a:t>"</a:t>
            </a:r>
            <a:r>
              <a:rPr lang="tr-TR" sz="2000" dirty="0"/>
              <a:t> </a:t>
            </a:r>
            <a:r>
              <a:rPr lang="tr-TR" sz="2000" dirty="0" err="1"/>
              <a:t>statement</a:t>
            </a:r>
            <a:r>
              <a:rPr lang="tr-TR" sz="2000" dirty="0"/>
              <a:t>: </a:t>
            </a:r>
            <a:endParaRPr lang="tr-TR" sz="2000" dirty="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tr-TR" sz="2000" dirty="0">
              <a:latin typeface="Courier New" charset="0"/>
            </a:endParaRP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925156" y="2247960"/>
            <a:ext cx="7027863" cy="340518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42888"/>
            <a:ext cx="7543800" cy="635000"/>
          </a:xfrm>
        </p:spPr>
        <p:txBody>
          <a:bodyPr/>
          <a:lstStyle/>
          <a:p>
            <a:r>
              <a:rPr lang="tr-TR" sz="3500"/>
              <a:t>A working example:</a:t>
            </a:r>
            <a:r>
              <a:rPr lang="tr-TR" sz="3500" i="1"/>
              <a:t>Family.xml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2838"/>
            <a:ext cx="7861300" cy="5492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&lt;?xml version="1.0" encoding="ISO-8859-1"?&gt;</a:t>
            </a:r>
            <a:endParaRPr lang="tr-TR" sz="2000" b="1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&lt;persons xmlns:xsi="http://www.w3.org/2001/XMLSchema-instance</a:t>
            </a:r>
            <a:r>
              <a:rPr lang="ja-JP" altLang="en-US" sz="2000" b="1">
                <a:latin typeface="Arial"/>
              </a:rPr>
              <a:t>“</a:t>
            </a:r>
            <a:r>
              <a:rPr lang="tr-TR" sz="2000" b="1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xsi:noNamespaceSchemaLocation="family.xsd"&gt;</a:t>
            </a:r>
            <a:endParaRPr lang="tr-TR" sz="20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&lt;person&gt;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</a:t>
            </a:r>
            <a:r>
              <a:rPr lang="en-US" sz="1800" b="1">
                <a:latin typeface="Courier New" charset="0"/>
              </a:rPr>
              <a:t>&lt;full_name&gt;Hege Refsnes&lt;/full_name&gt;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</a:t>
            </a:r>
            <a:r>
              <a:rPr lang="en-US" sz="1800" b="1">
                <a:latin typeface="Courier New" charset="0"/>
              </a:rPr>
              <a:t>&lt;child_name&gt;Cecilie&lt;/child_name&gt;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&lt;/person&gt;</a:t>
            </a:r>
            <a:endParaRPr lang="tr-TR" sz="18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&lt;person&gt;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</a:t>
            </a:r>
            <a:r>
              <a:rPr lang="en-US" sz="1800" b="1">
                <a:latin typeface="Courier New" charset="0"/>
              </a:rPr>
              <a:t>&lt;full_name&gt;Tove Refsnes&lt;/full_name&gt;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</a:t>
            </a:r>
            <a:r>
              <a:rPr lang="en-US" sz="1800" b="1">
                <a:latin typeface="Courier New" charset="0"/>
              </a:rPr>
              <a:t>&lt;child_name&gt;Hege&lt;/child_name&gt;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</a:t>
            </a:r>
            <a:r>
              <a:rPr lang="en-US" sz="1800" b="1">
                <a:latin typeface="Courier New" charset="0"/>
              </a:rPr>
              <a:t>&lt;child_name&gt;Stale&lt;/child_name&gt;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</a:t>
            </a:r>
            <a:r>
              <a:rPr lang="en-US" sz="1800" b="1">
                <a:latin typeface="Courier New" charset="0"/>
              </a:rPr>
              <a:t>&lt;child_name&gt;Jim&lt;/child_name&gt;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</a:t>
            </a:r>
            <a:r>
              <a:rPr lang="en-US" sz="1800" b="1">
                <a:latin typeface="Courier New" charset="0"/>
              </a:rPr>
              <a:t>&lt;child_name&gt;Borge&lt;/child_name&gt;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&lt;/person&gt;</a:t>
            </a:r>
            <a:endParaRPr lang="tr-TR" sz="1800" b="1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&lt;person&gt;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1800" b="1">
                <a:latin typeface="Courier New" charset="0"/>
              </a:rPr>
              <a:t>  </a:t>
            </a:r>
            <a:r>
              <a:rPr lang="en-US" sz="1800" b="1">
                <a:latin typeface="Courier New" charset="0"/>
              </a:rPr>
              <a:t>&lt;full_name&gt;Stale Refsnes&lt;/full_name&gt;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&lt;/person&gt;</a:t>
            </a:r>
            <a:endParaRPr lang="tr-TR" sz="1800" b="1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&lt;/persons&gt;</a:t>
            </a:r>
            <a:endParaRPr lang="tr-TR" sz="2000" b="1">
              <a:latin typeface="Courier New" charset="0"/>
            </a:endParaRP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52438" y="1035050"/>
            <a:ext cx="7446962" cy="564038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88987"/>
          </a:xfrm>
        </p:spPr>
        <p:txBody>
          <a:bodyPr/>
          <a:lstStyle/>
          <a:p>
            <a:r>
              <a:rPr lang="tr-TR" sz="3500"/>
              <a:t>A working example:</a:t>
            </a:r>
            <a:r>
              <a:rPr lang="tr-TR" sz="3100" i="1"/>
              <a:t>Family.xsd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168400"/>
            <a:ext cx="8487704" cy="50514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&lt;?</a:t>
            </a:r>
            <a:r>
              <a:rPr lang="tr-TR" sz="1800" b="1" dirty="0" err="1">
                <a:latin typeface="Courier New" charset="0"/>
              </a:rPr>
              <a:t>xml</a:t>
            </a:r>
            <a:r>
              <a:rPr lang="tr-TR" sz="1800" b="1" dirty="0">
                <a:latin typeface="Courier New" charset="0"/>
              </a:rPr>
              <a:t> </a:t>
            </a:r>
            <a:r>
              <a:rPr lang="tr-TR" sz="1800" b="1" dirty="0" err="1">
                <a:latin typeface="Courier New" charset="0"/>
              </a:rPr>
              <a:t>version</a:t>
            </a:r>
            <a:r>
              <a:rPr lang="tr-TR" sz="1800" b="1" dirty="0">
                <a:latin typeface="Courier New" charset="0"/>
              </a:rPr>
              <a:t>="1.0" </a:t>
            </a:r>
            <a:r>
              <a:rPr lang="tr-TR" sz="1800" b="1" dirty="0" err="1">
                <a:latin typeface="Courier New" charset="0"/>
              </a:rPr>
              <a:t>encoding</a:t>
            </a:r>
            <a:r>
              <a:rPr lang="tr-TR" sz="1800" b="1" dirty="0">
                <a:latin typeface="Courier New" charset="0"/>
              </a:rPr>
              <a:t>="ISO-8859-1"?&gt;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&lt;</a:t>
            </a:r>
            <a:r>
              <a:rPr lang="tr-TR" sz="1800" b="1" dirty="0" err="1">
                <a:latin typeface="Courier New" charset="0"/>
              </a:rPr>
              <a:t>xs:schema</a:t>
            </a:r>
            <a:r>
              <a:rPr lang="tr-TR" sz="1800" b="1" dirty="0">
                <a:latin typeface="Courier New" charset="0"/>
              </a:rPr>
              <a:t> </a:t>
            </a:r>
            <a:r>
              <a:rPr lang="tr-TR" sz="1800" b="1" dirty="0" err="1">
                <a:latin typeface="Courier New" charset="0"/>
              </a:rPr>
              <a:t>xmlns:xs</a:t>
            </a:r>
            <a:r>
              <a:rPr lang="tr-TR" sz="1800" b="1" dirty="0">
                <a:latin typeface="Courier New" charset="0"/>
              </a:rPr>
              <a:t>="http://www.w3.org/2001/</a:t>
            </a:r>
            <a:r>
              <a:rPr lang="tr-TR" sz="1800" b="1" dirty="0" err="1">
                <a:latin typeface="Courier New" charset="0"/>
              </a:rPr>
              <a:t>XMLSchema</a:t>
            </a:r>
            <a:r>
              <a:rPr lang="tr-TR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 err="1">
                <a:latin typeface="Courier New" charset="0"/>
              </a:rPr>
              <a:t>elementFormDefault</a:t>
            </a:r>
            <a:r>
              <a:rPr lang="tr-TR" sz="1800" b="1" dirty="0">
                <a:latin typeface="Courier New" charset="0"/>
              </a:rPr>
              <a:t>="</a:t>
            </a:r>
            <a:r>
              <a:rPr lang="tr-TR" sz="1800" b="1" dirty="0" err="1">
                <a:latin typeface="Courier New" charset="0"/>
              </a:rPr>
              <a:t>qualified</a:t>
            </a:r>
            <a:r>
              <a:rPr lang="tr-TR" sz="1800" b="1" dirty="0">
                <a:latin typeface="Courier New" charset="0"/>
              </a:rPr>
              <a:t>"&gt;&lt;</a:t>
            </a:r>
            <a:r>
              <a:rPr lang="tr-TR" sz="1800" b="1" dirty="0" err="1">
                <a:latin typeface="Courier New" charset="0"/>
              </a:rPr>
              <a:t>xs:element</a:t>
            </a:r>
            <a:r>
              <a:rPr lang="tr-TR" sz="1800" b="1" dirty="0">
                <a:latin typeface="Courier New" charset="0"/>
              </a:rPr>
              <a:t> name="</a:t>
            </a:r>
            <a:r>
              <a:rPr lang="tr-TR" sz="1800" b="1" dirty="0" err="1">
                <a:latin typeface="Courier New" charset="0"/>
              </a:rPr>
              <a:t>persons</a:t>
            </a:r>
            <a:r>
              <a:rPr lang="tr-TR" sz="1800" b="1" dirty="0">
                <a:latin typeface="Courier New" charset="0"/>
              </a:rPr>
              <a:t>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&lt;</a:t>
            </a:r>
            <a:r>
              <a:rPr lang="tr-TR" sz="1800" b="1" dirty="0" err="1">
                <a:latin typeface="Courier New" charset="0"/>
              </a:rPr>
              <a:t>xs:complexType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&lt;</a:t>
            </a:r>
            <a:r>
              <a:rPr lang="tr-TR" sz="1800" b="1" dirty="0" err="1">
                <a:latin typeface="Courier New" charset="0"/>
              </a:rPr>
              <a:t>xs:sequence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&lt;</a:t>
            </a:r>
            <a:r>
              <a:rPr lang="tr-TR" sz="1800" b="1" dirty="0" err="1">
                <a:latin typeface="Courier New" charset="0"/>
              </a:rPr>
              <a:t>xs:element</a:t>
            </a:r>
            <a:r>
              <a:rPr lang="tr-TR" sz="1800" b="1" dirty="0">
                <a:latin typeface="Courier New" charset="0"/>
              </a:rPr>
              <a:t> name="</a:t>
            </a:r>
            <a:r>
              <a:rPr lang="tr-TR" sz="1800" b="1" dirty="0" err="1">
                <a:latin typeface="Courier New" charset="0"/>
              </a:rPr>
              <a:t>person</a:t>
            </a:r>
            <a:r>
              <a:rPr lang="tr-TR" sz="1800" b="1" dirty="0">
                <a:latin typeface="Courier New" charset="0"/>
              </a:rPr>
              <a:t>" </a:t>
            </a:r>
            <a:r>
              <a:rPr lang="tr-TR" sz="1800" b="1" dirty="0" err="1">
                <a:latin typeface="Courier New" charset="0"/>
              </a:rPr>
              <a:t>maxOccurs</a:t>
            </a:r>
            <a:r>
              <a:rPr lang="tr-TR" sz="1800" b="1" dirty="0">
                <a:latin typeface="Courier New" charset="0"/>
              </a:rPr>
              <a:t>="</a:t>
            </a:r>
            <a:r>
              <a:rPr lang="tr-TR" sz="1800" b="1" dirty="0" err="1">
                <a:latin typeface="Courier New" charset="0"/>
              </a:rPr>
              <a:t>unbounded</a:t>
            </a:r>
            <a:r>
              <a:rPr lang="tr-TR" sz="1800" b="1" dirty="0">
                <a:latin typeface="Courier New" charset="0"/>
              </a:rPr>
              <a:t>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  &lt;</a:t>
            </a:r>
            <a:r>
              <a:rPr lang="tr-TR" sz="1800" b="1" dirty="0" err="1">
                <a:latin typeface="Courier New" charset="0"/>
              </a:rPr>
              <a:t>xs:complexType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    &lt;</a:t>
            </a:r>
            <a:r>
              <a:rPr lang="tr-TR" sz="1800" b="1" dirty="0" err="1">
                <a:latin typeface="Courier New" charset="0"/>
              </a:rPr>
              <a:t>xs:sequence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      &lt;</a:t>
            </a:r>
            <a:r>
              <a:rPr lang="tr-TR" sz="1800" b="1" dirty="0" err="1">
                <a:latin typeface="Courier New" charset="0"/>
              </a:rPr>
              <a:t>xs:element</a:t>
            </a:r>
            <a:r>
              <a:rPr lang="tr-TR" sz="1800" b="1" dirty="0">
                <a:latin typeface="Courier New" charset="0"/>
              </a:rPr>
              <a:t> name="</a:t>
            </a:r>
            <a:r>
              <a:rPr lang="tr-TR" sz="1800" b="1" dirty="0" err="1">
                <a:latin typeface="Courier New" charset="0"/>
              </a:rPr>
              <a:t>full_name</a:t>
            </a:r>
            <a:r>
              <a:rPr lang="tr-TR" sz="1800" b="1" dirty="0">
                <a:latin typeface="Courier New" charset="0"/>
              </a:rPr>
              <a:t>" </a:t>
            </a:r>
            <a:r>
              <a:rPr lang="tr-TR" sz="1800" b="1" dirty="0" err="1">
                <a:latin typeface="Courier New" charset="0"/>
              </a:rPr>
              <a:t>type</a:t>
            </a:r>
            <a:r>
              <a:rPr lang="tr-TR" sz="1800" b="1" dirty="0">
                <a:latin typeface="Courier New" charset="0"/>
              </a:rPr>
              <a:t>="</a:t>
            </a:r>
            <a:r>
              <a:rPr lang="tr-TR" sz="1800" b="1" dirty="0" err="1">
                <a:latin typeface="Courier New" charset="0"/>
              </a:rPr>
              <a:t>xs:string</a:t>
            </a:r>
            <a:r>
              <a:rPr lang="tr-TR" sz="1800" b="1" dirty="0">
                <a:latin typeface="Courier New" charset="0"/>
              </a:rPr>
              <a:t>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      &lt;</a:t>
            </a:r>
            <a:r>
              <a:rPr lang="tr-TR" sz="1800" b="1" dirty="0" err="1">
                <a:latin typeface="Courier New" charset="0"/>
              </a:rPr>
              <a:t>xs:element</a:t>
            </a:r>
            <a:r>
              <a:rPr lang="tr-TR" sz="1800" b="1" dirty="0">
                <a:latin typeface="Courier New" charset="0"/>
              </a:rPr>
              <a:t> name="</a:t>
            </a:r>
            <a:r>
              <a:rPr lang="tr-TR" sz="1800" b="1" dirty="0" err="1">
                <a:latin typeface="Courier New" charset="0"/>
              </a:rPr>
              <a:t>child_name</a:t>
            </a:r>
            <a:r>
              <a:rPr lang="tr-TR" sz="1800" b="1" dirty="0">
                <a:latin typeface="Courier New" charset="0"/>
              </a:rPr>
              <a:t>" </a:t>
            </a:r>
            <a:r>
              <a:rPr lang="tr-TR" sz="1800" b="1" dirty="0" err="1">
                <a:latin typeface="Courier New" charset="0"/>
              </a:rPr>
              <a:t>type</a:t>
            </a:r>
            <a:r>
              <a:rPr lang="tr-TR" sz="1800" b="1" dirty="0">
                <a:latin typeface="Courier New" charset="0"/>
              </a:rPr>
              <a:t>="</a:t>
            </a:r>
            <a:r>
              <a:rPr lang="tr-TR" sz="1800" b="1" dirty="0" err="1">
                <a:latin typeface="Courier New" charset="0"/>
              </a:rPr>
              <a:t>xs:string</a:t>
            </a:r>
            <a:r>
              <a:rPr lang="tr-TR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      </a:t>
            </a:r>
            <a:r>
              <a:rPr lang="tr-TR" sz="1800" b="1" dirty="0" err="1">
                <a:latin typeface="Courier New" charset="0"/>
              </a:rPr>
              <a:t>minOccurs</a:t>
            </a:r>
            <a:r>
              <a:rPr lang="tr-TR" sz="1800" b="1" dirty="0">
                <a:latin typeface="Courier New" charset="0"/>
              </a:rPr>
              <a:t>="0" </a:t>
            </a:r>
            <a:r>
              <a:rPr lang="tr-TR" sz="1800" b="1" dirty="0" err="1">
                <a:latin typeface="Courier New" charset="0"/>
              </a:rPr>
              <a:t>maxOccurs</a:t>
            </a:r>
            <a:r>
              <a:rPr lang="tr-TR" sz="1800" b="1" dirty="0">
                <a:latin typeface="Courier New" charset="0"/>
              </a:rPr>
              <a:t>="5"/&gt;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    &lt;/</a:t>
            </a:r>
            <a:r>
              <a:rPr lang="tr-TR" sz="1800" b="1" dirty="0" err="1">
                <a:latin typeface="Courier New" charset="0"/>
              </a:rPr>
              <a:t>xs:sequence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  &lt;/</a:t>
            </a:r>
            <a:r>
              <a:rPr lang="tr-TR" sz="1800" b="1" dirty="0" err="1">
                <a:latin typeface="Courier New" charset="0"/>
              </a:rPr>
              <a:t>xs:complexType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&lt;/</a:t>
            </a:r>
            <a:r>
              <a:rPr lang="tr-TR" sz="1800" b="1" dirty="0" err="1">
                <a:latin typeface="Courier New" charset="0"/>
              </a:rPr>
              <a:t>xs:element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&lt;/</a:t>
            </a:r>
            <a:r>
              <a:rPr lang="tr-TR" sz="1800" b="1" dirty="0" err="1">
                <a:latin typeface="Courier New" charset="0"/>
              </a:rPr>
              <a:t>xs:sequence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&lt;/</a:t>
            </a:r>
            <a:r>
              <a:rPr lang="tr-TR" sz="1800" b="1" dirty="0" err="1">
                <a:latin typeface="Courier New" charset="0"/>
              </a:rPr>
              <a:t>xs:complexType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&lt;/</a:t>
            </a:r>
            <a:r>
              <a:rPr lang="tr-TR" sz="1800" b="1" dirty="0" err="1">
                <a:latin typeface="Courier New" charset="0"/>
              </a:rPr>
              <a:t>xs:element</a:t>
            </a:r>
            <a:r>
              <a:rPr lang="tr-TR" sz="1800" b="1" dirty="0">
                <a:latin typeface="Courier New" charset="0"/>
              </a:rPr>
              <a:t>&gt;&lt;/</a:t>
            </a:r>
            <a:r>
              <a:rPr lang="tr-TR" sz="1800" b="1" dirty="0" err="1">
                <a:latin typeface="Courier New" charset="0"/>
              </a:rPr>
              <a:t>xs:schema</a:t>
            </a:r>
            <a:r>
              <a:rPr lang="tr-TR" sz="1800" b="1" dirty="0">
                <a:latin typeface="Courier New" charset="0"/>
              </a:rPr>
              <a:t>&gt;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395802" y="937949"/>
            <a:ext cx="8340725" cy="518953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Groups</a:t>
            </a:r>
            <a:endParaRPr lang="tr-TR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19637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xs:group</a:t>
            </a:r>
            <a:r>
              <a:rPr lang="en-US" sz="2000" b="1" dirty="0">
                <a:latin typeface="Courier New" charset="0"/>
              </a:rPr>
              <a:t> name="</a:t>
            </a:r>
            <a:r>
              <a:rPr lang="en-US" sz="2000" b="1" dirty="0" err="1">
                <a:latin typeface="Courier New" charset="0"/>
              </a:rPr>
              <a:t>groupname</a:t>
            </a:r>
            <a:r>
              <a:rPr lang="en-US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...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xs:group</a:t>
            </a:r>
            <a:r>
              <a:rPr lang="en-US" sz="2000" b="1" dirty="0">
                <a:latin typeface="Courier New" charset="0"/>
              </a:rPr>
              <a:t>&gt;</a:t>
            </a:r>
            <a:r>
              <a:rPr lang="en-US" sz="1700" dirty="0"/>
              <a:t> 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/>
              <a:t>You must define an </a:t>
            </a:r>
            <a:r>
              <a:rPr lang="en-US" sz="1900" dirty="0">
                <a:latin typeface="Courier New" charset="0"/>
              </a:rPr>
              <a:t>all</a:t>
            </a:r>
            <a:r>
              <a:rPr lang="en-US" sz="1900" dirty="0"/>
              <a:t>, </a:t>
            </a:r>
            <a:r>
              <a:rPr lang="en-US" sz="1900" dirty="0">
                <a:latin typeface="Courier New" charset="0"/>
              </a:rPr>
              <a:t>choice</a:t>
            </a:r>
            <a:r>
              <a:rPr lang="en-US" sz="1900" dirty="0"/>
              <a:t>, or </a:t>
            </a:r>
            <a:r>
              <a:rPr lang="en-US" sz="1900" dirty="0">
                <a:latin typeface="Courier New" charset="0"/>
              </a:rPr>
              <a:t>sequence</a:t>
            </a:r>
            <a:r>
              <a:rPr lang="en-US" sz="1900" dirty="0"/>
              <a:t> element inside the group declaration. </a:t>
            </a:r>
            <a:endParaRPr lang="tr-TR" sz="1900" dirty="0"/>
          </a:p>
          <a:p>
            <a:pPr>
              <a:lnSpc>
                <a:spcPct val="80000"/>
              </a:lnSpc>
            </a:pPr>
            <a:endParaRPr lang="en-US" sz="19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xs:group</a:t>
            </a:r>
            <a:r>
              <a:rPr lang="en-US" sz="2000" b="1" dirty="0">
                <a:latin typeface="Courier New" charset="0"/>
              </a:rPr>
              <a:t> name="</a:t>
            </a:r>
            <a:r>
              <a:rPr lang="en-US" sz="2000" b="1" dirty="0" err="1">
                <a:latin typeface="Courier New" charset="0"/>
              </a:rPr>
              <a:t>persongroup</a:t>
            </a:r>
            <a:r>
              <a:rPr lang="en-US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</a:t>
            </a:r>
            <a:r>
              <a:rPr lang="en-US" sz="2000" b="1" dirty="0" err="1">
                <a:latin typeface="Courier New" charset="0"/>
              </a:rPr>
              <a:t>xs:sequence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</a:t>
            </a:r>
            <a:r>
              <a:rPr lang="en-US" sz="2000" b="1" dirty="0" err="1">
                <a:latin typeface="Courier New" charset="0"/>
              </a:rPr>
              <a:t>firstname</a:t>
            </a:r>
            <a:r>
              <a:rPr lang="en-US" sz="2000" b="1" dirty="0">
                <a:latin typeface="Courier New" charset="0"/>
              </a:rPr>
              <a:t>" type="</a:t>
            </a:r>
            <a:r>
              <a:rPr lang="en-US" sz="2000" b="1" dirty="0" err="1">
                <a:latin typeface="Courier New" charset="0"/>
              </a:rPr>
              <a:t>xs:string</a:t>
            </a:r>
            <a:r>
              <a:rPr lang="en-US" sz="2000" b="1" dirty="0">
                <a:latin typeface="Courier New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</a:t>
            </a:r>
            <a:r>
              <a:rPr lang="en-US" sz="2000" b="1" dirty="0" err="1">
                <a:latin typeface="Courier New" charset="0"/>
              </a:rPr>
              <a:t>lastname</a:t>
            </a:r>
            <a:r>
              <a:rPr lang="en-US" sz="2000" b="1" dirty="0">
                <a:latin typeface="Courier New" charset="0"/>
              </a:rPr>
              <a:t>" type="</a:t>
            </a:r>
            <a:r>
              <a:rPr lang="en-US" sz="2000" b="1" dirty="0" err="1">
                <a:latin typeface="Courier New" charset="0"/>
              </a:rPr>
              <a:t>xs:string</a:t>
            </a:r>
            <a:r>
              <a:rPr lang="en-US" sz="2000" b="1" dirty="0">
                <a:latin typeface="Courier New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name="birthday" type="</a:t>
            </a:r>
            <a:r>
              <a:rPr lang="en-US" sz="2000" b="1" dirty="0" err="1">
                <a:latin typeface="Courier New" charset="0"/>
              </a:rPr>
              <a:t>xs:date</a:t>
            </a:r>
            <a:r>
              <a:rPr lang="en-US" sz="2000" b="1" dirty="0">
                <a:latin typeface="Courier New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&lt;/</a:t>
            </a:r>
            <a:r>
              <a:rPr lang="en-US" sz="2000" b="1" dirty="0" err="1">
                <a:latin typeface="Courier New" charset="0"/>
              </a:rPr>
              <a:t>xs:sequence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xs:group</a:t>
            </a:r>
            <a:r>
              <a:rPr lang="en-US" sz="2000" b="1" dirty="0">
                <a:latin typeface="Courier New" charset="0"/>
              </a:rPr>
              <a:t>&gt;</a:t>
            </a:r>
            <a:r>
              <a:rPr lang="en-US" sz="2000" dirty="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tr-TR" sz="2400" dirty="0">
              <a:latin typeface="Courier New" charset="0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84200" y="3635375"/>
            <a:ext cx="8097838" cy="268763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617538" y="1619250"/>
            <a:ext cx="5575300" cy="124460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Groups</a:t>
            </a:r>
            <a:endParaRPr lang="tr-TR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5297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&lt;xs:group name="persongroup"&gt;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name="firstname" type="xs:string"/&gt;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name="lastname" type="xs:string"/&gt;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name="birthday" type="xs:date"/&gt;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&lt;/xs:group&gt;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&lt;xs:element name="person" type="personinfo"/&gt;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&lt;xs:complexType name="personinfo"&gt;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</a:t>
            </a:r>
            <a:r>
              <a:rPr lang="tr-TR" sz="2000" b="1">
                <a:solidFill>
                  <a:srgbClr val="FF3300"/>
                </a:solidFill>
                <a:latin typeface="Courier New" charset="0"/>
              </a:rPr>
              <a:t>&lt;xs:group ref="persongroup"/&gt;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  &lt;xs:element name="country" type="xs:string"/&gt;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&lt;/xs:sequence&gt;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&lt;/xs:complexType&gt;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71513" y="1509713"/>
            <a:ext cx="8086725" cy="48799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Attribute Groups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&lt;xs:attributeGroup name="groupname"&gt;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...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&lt;/xs:attributeGroup&gt;</a:t>
            </a:r>
            <a:r>
              <a:rPr lang="tr-TR" sz="2000"/>
              <a:t> </a:t>
            </a:r>
          </a:p>
          <a:p>
            <a:pPr>
              <a:lnSpc>
                <a:spcPct val="90000"/>
              </a:lnSpc>
            </a:pPr>
            <a:endParaRPr lang="tr-TR" sz="2100"/>
          </a:p>
          <a:p>
            <a:pPr>
              <a:lnSpc>
                <a:spcPct val="90000"/>
              </a:lnSpc>
            </a:pPr>
            <a:r>
              <a:rPr lang="tr-TR" sz="2100"/>
              <a:t>The following example defines an attribute group named "personattrgroup":</a:t>
            </a:r>
          </a:p>
          <a:p>
            <a:pPr>
              <a:lnSpc>
                <a:spcPct val="90000"/>
              </a:lnSpc>
            </a:pPr>
            <a:endParaRPr lang="tr-TR" sz="21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&lt;xs:attributeGroup name="personattrgroup"&gt;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&lt;xs:attribute name="firstname" type="xs:string"/&gt;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&lt;xs:attribute name="lastname" type="xs:string"/&gt;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  &lt;xs:attribute name="birthday" type="xs:date"/&gt;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tr-TR" sz="2000" b="1">
                <a:latin typeface="Courier New" charset="0"/>
              </a:rPr>
              <a:t>&lt;/xs:attributeGroup&gt; </a:t>
            </a:r>
          </a:p>
          <a:p>
            <a:pPr>
              <a:lnSpc>
                <a:spcPct val="90000"/>
              </a:lnSpc>
            </a:pPr>
            <a:endParaRPr lang="tr-TR" sz="2100" b="1">
              <a:latin typeface="Courier New" charset="0"/>
            </a:endParaRP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682625" y="1597025"/>
            <a:ext cx="6346825" cy="130016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60400" y="4010025"/>
            <a:ext cx="8031163" cy="217011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Attribute Groups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&lt;xs:attributeGroup name="personattrgroup"&gt;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&lt;xs:attribute name="firstname" type="xs:string"/&gt;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&lt;xs:attribute name="lastname" type="xs:string"/&gt;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&lt;xs:attribute name="birthday" type="xs:date"/&gt;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&lt;/xs:attributeGroup&gt;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&lt;xs:element name="person"&gt;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&lt;xs:complexType&gt;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  </a:t>
            </a:r>
            <a:r>
              <a:rPr lang="tr-TR" sz="2100" b="1">
                <a:solidFill>
                  <a:srgbClr val="FF3300"/>
                </a:solidFill>
                <a:latin typeface="Courier New" charset="0"/>
              </a:rPr>
              <a:t>&lt;xs:attributeGroup ref="personattrgroup"/&gt;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  &lt;/xs:complexType&gt;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tr-TR" sz="2100" b="1">
                <a:latin typeface="Courier New" charset="0"/>
              </a:rPr>
              <a:t>&lt;/xs:element&gt; </a:t>
            </a:r>
          </a:p>
          <a:p>
            <a:pPr>
              <a:lnSpc>
                <a:spcPct val="90000"/>
              </a:lnSpc>
            </a:pPr>
            <a:endParaRPr lang="tr-TR" sz="2100" b="1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tr-TR" sz="210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341313" y="1597025"/>
            <a:ext cx="8450262" cy="425291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Reference to an XML Schema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36860" y="1721437"/>
            <a:ext cx="8364365" cy="432153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&lt;?xml version="1.0"?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&gt;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&lt;note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xmlns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="http://www.w3schools.com"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xmlns:xsi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="http://www.w3.org/2001/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XMLSchema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-instance"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xsi:schemaLocation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="http://www.w3schools.com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note.xsd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"&gt;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endParaRPr lang="en-US" sz="2000" b="1" dirty="0">
              <a:latin typeface="Courier New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&lt;to&gt;</a:t>
            </a:r>
            <a:r>
              <a:rPr lang="en-US" sz="2000" b="1" dirty="0" err="1">
                <a:latin typeface="Courier New" charset="0"/>
              </a:rPr>
              <a:t>Tove</a:t>
            </a:r>
            <a:r>
              <a:rPr lang="en-US" sz="2000" b="1" dirty="0">
                <a:latin typeface="Courier New" charset="0"/>
              </a:rPr>
              <a:t>&lt;/to&gt;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&lt;from&gt;</a:t>
            </a:r>
            <a:r>
              <a:rPr lang="en-US" sz="2000" b="1" dirty="0" err="1">
                <a:latin typeface="Courier New" charset="0"/>
              </a:rPr>
              <a:t>Jani</a:t>
            </a:r>
            <a:r>
              <a:rPr lang="en-US" sz="2000" b="1" dirty="0">
                <a:latin typeface="Courier New" charset="0"/>
              </a:rPr>
              <a:t>&lt;/from&gt;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&lt;heading&gt;Reminder&lt;/heading&gt;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&lt;body&gt;Don't forget me this weekend!&lt;/body&gt;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&lt;/note&gt;</a:t>
            </a:r>
            <a:endParaRPr lang="tr-TR" sz="2000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&lt;any&gt;</a:t>
            </a:r>
            <a:r>
              <a:rPr lang="en-US"/>
              <a:t> Element</a:t>
            </a:r>
            <a:endParaRPr lang="tr-TR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576388"/>
            <a:ext cx="8405813" cy="46878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The &lt;any&gt; element enables us to extend the XML document with elements not specified by the schema.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700" dirty="0"/>
              <a:t>It shows a declaration for the "person" element. By using the &lt;any&gt; element we can extend (after &lt;</a:t>
            </a:r>
            <a:r>
              <a:rPr lang="en-US" sz="1700" dirty="0" err="1"/>
              <a:t>lastname</a:t>
            </a:r>
            <a:r>
              <a:rPr lang="en-US" sz="1700" dirty="0"/>
              <a:t>&gt;) the content of "person" with any element:</a:t>
            </a:r>
          </a:p>
          <a:p>
            <a:pPr>
              <a:lnSpc>
                <a:spcPct val="80000"/>
              </a:lnSpc>
            </a:pPr>
            <a:endParaRPr lang="en-US" sz="17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name="person"&gt;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</a:t>
            </a:r>
            <a:r>
              <a:rPr lang="en-US" sz="2000" b="1" dirty="0" err="1">
                <a:latin typeface="Courier New" charset="0"/>
              </a:rPr>
              <a:t>xs:complexType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latin typeface="Courier New" charset="0"/>
              </a:rPr>
              <a:t>xs:sequence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  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</a:t>
            </a:r>
            <a:r>
              <a:rPr lang="en-US" sz="2000" b="1" dirty="0" err="1">
                <a:latin typeface="Courier New" charset="0"/>
              </a:rPr>
              <a:t>firstname</a:t>
            </a:r>
            <a:r>
              <a:rPr lang="en-US" sz="2000" b="1" dirty="0">
                <a:latin typeface="Courier New" charset="0"/>
              </a:rPr>
              <a:t>" type="</a:t>
            </a:r>
            <a:r>
              <a:rPr lang="en-US" sz="2000" b="1" dirty="0" err="1">
                <a:latin typeface="Courier New" charset="0"/>
              </a:rPr>
              <a:t>xs:string</a:t>
            </a:r>
            <a:r>
              <a:rPr lang="en-US" sz="2000" b="1" dirty="0">
                <a:latin typeface="Courier New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  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</a:t>
            </a:r>
            <a:r>
              <a:rPr lang="en-US" sz="2000" b="1" dirty="0" err="1">
                <a:latin typeface="Courier New" charset="0"/>
              </a:rPr>
              <a:t>lastname</a:t>
            </a:r>
            <a:r>
              <a:rPr lang="en-US" sz="2000" b="1" dirty="0">
                <a:latin typeface="Courier New" charset="0"/>
              </a:rPr>
              <a:t>" type="</a:t>
            </a:r>
            <a:r>
              <a:rPr lang="en-US" sz="2000" b="1" dirty="0" err="1">
                <a:latin typeface="Courier New" charset="0"/>
              </a:rPr>
              <a:t>xs:string</a:t>
            </a:r>
            <a:r>
              <a:rPr lang="en-US" sz="2000" b="1" dirty="0">
                <a:latin typeface="Courier New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     &lt;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xs:any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FF3300"/>
                </a:solidFill>
                <a:latin typeface="Courier New" charset="0"/>
              </a:rPr>
              <a:t>minOccurs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="0"/&gt;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&lt;/</a:t>
            </a:r>
            <a:r>
              <a:rPr lang="en-US" sz="2000" b="1" dirty="0" err="1">
                <a:latin typeface="Courier New" charset="0"/>
              </a:rPr>
              <a:t>xs:sequence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&lt;/</a:t>
            </a:r>
            <a:r>
              <a:rPr lang="en-US" sz="2000" b="1" dirty="0" err="1">
                <a:latin typeface="Courier New" charset="0"/>
              </a:rPr>
              <a:t>xs:complexType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&gt; </a:t>
            </a:r>
            <a:endParaRPr lang="tr-TR" sz="2000" b="1" dirty="0">
              <a:latin typeface="Courier New" charset="0"/>
            </a:endParaRPr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75175" y="2768831"/>
            <a:ext cx="7877175" cy="3536950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Children.xsd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45191" y="1589571"/>
            <a:ext cx="8229600" cy="468184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&lt;?</a:t>
            </a:r>
            <a:r>
              <a:rPr lang="tr-TR" sz="2000" b="1" dirty="0" err="1">
                <a:latin typeface="Courier New" charset="0"/>
              </a:rPr>
              <a:t>xml</a:t>
            </a:r>
            <a:r>
              <a:rPr lang="tr-TR" sz="2000" b="1" dirty="0">
                <a:latin typeface="Courier New" charset="0"/>
              </a:rPr>
              <a:t> </a:t>
            </a:r>
            <a:r>
              <a:rPr lang="tr-TR" sz="2000" b="1" dirty="0" err="1">
                <a:latin typeface="Courier New" charset="0"/>
              </a:rPr>
              <a:t>version</a:t>
            </a:r>
            <a:r>
              <a:rPr lang="tr-TR" sz="2000" b="1" dirty="0">
                <a:latin typeface="Courier New" charset="0"/>
              </a:rPr>
              <a:t>="1.0" </a:t>
            </a:r>
            <a:r>
              <a:rPr lang="tr-TR" sz="2000" b="1" dirty="0" err="1">
                <a:latin typeface="Courier New" charset="0"/>
              </a:rPr>
              <a:t>encoding</a:t>
            </a:r>
            <a:r>
              <a:rPr lang="tr-TR" sz="2000" b="1" dirty="0">
                <a:latin typeface="Courier New" charset="0"/>
              </a:rPr>
              <a:t>="ISO-8859-1"?&gt;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</a:t>
            </a:r>
            <a:r>
              <a:rPr lang="tr-TR" sz="2000" b="1" dirty="0" err="1">
                <a:latin typeface="Courier New" charset="0"/>
              </a:rPr>
              <a:t>xs:schema</a:t>
            </a:r>
            <a:r>
              <a:rPr lang="tr-TR" sz="2000" b="1" dirty="0">
                <a:latin typeface="Courier New" charset="0"/>
              </a:rPr>
              <a:t> </a:t>
            </a:r>
            <a:r>
              <a:rPr lang="tr-TR" sz="2000" b="1" dirty="0" err="1">
                <a:latin typeface="Courier New" charset="0"/>
              </a:rPr>
              <a:t>xmlns:xs</a:t>
            </a:r>
            <a:r>
              <a:rPr lang="tr-TR" sz="2000" b="1" dirty="0">
                <a:latin typeface="Courier New" charset="0"/>
              </a:rPr>
              <a:t>="http://www.w3.org/2001/</a:t>
            </a:r>
            <a:r>
              <a:rPr lang="tr-TR" sz="2000" b="1" dirty="0" err="1">
                <a:latin typeface="Courier New" charset="0"/>
              </a:rPr>
              <a:t>XMLSchema</a:t>
            </a:r>
            <a:r>
              <a:rPr lang="tr-TR" sz="20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 err="1">
                <a:latin typeface="Courier New" charset="0"/>
              </a:rPr>
              <a:t>targetNamespace</a:t>
            </a:r>
            <a:r>
              <a:rPr lang="tr-TR" sz="2000" b="1" dirty="0">
                <a:latin typeface="Courier New" charset="0"/>
              </a:rPr>
              <a:t>="http://www.w3schools.com"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 err="1">
                <a:latin typeface="Courier New" charset="0"/>
              </a:rPr>
              <a:t>xmlns</a:t>
            </a:r>
            <a:r>
              <a:rPr lang="tr-TR" sz="2000" b="1" dirty="0">
                <a:latin typeface="Courier New" charset="0"/>
              </a:rPr>
              <a:t>="http://www.w3schools.com"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 err="1">
                <a:latin typeface="Courier New" charset="0"/>
              </a:rPr>
              <a:t>elementFormDefault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qualified</a:t>
            </a:r>
            <a:r>
              <a:rPr lang="tr-TR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 name="</a:t>
            </a:r>
            <a:r>
              <a:rPr lang="tr-TR" sz="2000" b="1" dirty="0" err="1">
                <a:latin typeface="Courier New" charset="0"/>
              </a:rPr>
              <a:t>children</a:t>
            </a:r>
            <a:r>
              <a:rPr lang="tr-TR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</a:t>
            </a:r>
            <a:r>
              <a:rPr lang="tr-TR" sz="2000" b="1" dirty="0" err="1">
                <a:latin typeface="Courier New" charset="0"/>
              </a:rPr>
              <a:t>xs:complexType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&lt;</a:t>
            </a:r>
            <a:r>
              <a:rPr lang="tr-TR" sz="2000" b="1" dirty="0" err="1">
                <a:latin typeface="Courier New" charset="0"/>
              </a:rPr>
              <a:t>xs:sequence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  &lt;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 name="</a:t>
            </a:r>
            <a:r>
              <a:rPr lang="tr-TR" sz="2000" b="1" dirty="0" err="1">
                <a:latin typeface="Courier New" charset="0"/>
              </a:rPr>
              <a:t>childname</a:t>
            </a:r>
            <a:r>
              <a:rPr lang="tr-TR" sz="2000" b="1" dirty="0">
                <a:latin typeface="Courier New" charset="0"/>
              </a:rPr>
              <a:t>" </a:t>
            </a:r>
            <a:r>
              <a:rPr lang="tr-TR" sz="2000" b="1" dirty="0" err="1">
                <a:latin typeface="Courier New" charset="0"/>
              </a:rPr>
              <a:t>type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xs:string</a:t>
            </a:r>
            <a:r>
              <a:rPr lang="tr-TR" sz="2000" b="1" dirty="0">
                <a:latin typeface="Courier New" charset="0"/>
              </a:rPr>
              <a:t>"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  </a:t>
            </a:r>
            <a:r>
              <a:rPr lang="tr-TR" sz="2000" b="1" dirty="0" err="1">
                <a:latin typeface="Courier New" charset="0"/>
              </a:rPr>
              <a:t>maxOccurs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unbounded</a:t>
            </a:r>
            <a:r>
              <a:rPr lang="tr-TR" sz="2000" b="1" dirty="0">
                <a:latin typeface="Courier New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  &lt;/</a:t>
            </a:r>
            <a:r>
              <a:rPr lang="tr-TR" sz="2000" b="1" dirty="0" err="1">
                <a:latin typeface="Courier New" charset="0"/>
              </a:rPr>
              <a:t>xs:sequence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&lt;/</a:t>
            </a:r>
            <a:r>
              <a:rPr lang="tr-TR" sz="2000" b="1" dirty="0" err="1">
                <a:latin typeface="Courier New" charset="0"/>
              </a:rPr>
              <a:t>xs:complexType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xs:element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xs:schema</a:t>
            </a:r>
            <a:r>
              <a:rPr lang="tr-TR" sz="2000" b="1" dirty="0">
                <a:latin typeface="Courier New" charset="0"/>
              </a:rPr>
              <a:t>&gt;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604794" y="1448787"/>
            <a:ext cx="7654852" cy="4602704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Myfamily.xml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994205" y="1472089"/>
            <a:ext cx="8229600" cy="4775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&lt;?</a:t>
            </a:r>
            <a:r>
              <a:rPr lang="tr-TR" sz="1800" b="1" dirty="0" err="1">
                <a:latin typeface="Courier New" charset="0"/>
              </a:rPr>
              <a:t>xml</a:t>
            </a:r>
            <a:r>
              <a:rPr lang="tr-TR" sz="1800" b="1" dirty="0">
                <a:latin typeface="Courier New" charset="0"/>
              </a:rPr>
              <a:t> </a:t>
            </a:r>
            <a:r>
              <a:rPr lang="tr-TR" sz="1800" b="1" dirty="0" err="1">
                <a:latin typeface="Courier New" charset="0"/>
              </a:rPr>
              <a:t>version</a:t>
            </a:r>
            <a:r>
              <a:rPr lang="tr-TR" sz="1800" b="1" dirty="0">
                <a:latin typeface="Courier New" charset="0"/>
              </a:rPr>
              <a:t>="1.0" </a:t>
            </a:r>
            <a:r>
              <a:rPr lang="tr-TR" sz="1800" b="1" dirty="0" err="1">
                <a:latin typeface="Courier New" charset="0"/>
              </a:rPr>
              <a:t>encoding</a:t>
            </a:r>
            <a:r>
              <a:rPr lang="tr-TR" sz="1800" b="1" dirty="0">
                <a:latin typeface="Courier New" charset="0"/>
              </a:rPr>
              <a:t>="ISO-8859-1"?&gt;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&lt;</a:t>
            </a:r>
            <a:r>
              <a:rPr lang="tr-TR" sz="1800" b="1" dirty="0" err="1">
                <a:latin typeface="Courier New" charset="0"/>
              </a:rPr>
              <a:t>persons</a:t>
            </a:r>
            <a:r>
              <a:rPr lang="tr-TR" sz="1800" b="1" dirty="0">
                <a:latin typeface="Courier New" charset="0"/>
              </a:rPr>
              <a:t> </a:t>
            </a:r>
            <a:r>
              <a:rPr lang="tr-TR" sz="1800" b="1" dirty="0" err="1">
                <a:latin typeface="Courier New" charset="0"/>
              </a:rPr>
              <a:t>xmlns</a:t>
            </a:r>
            <a:r>
              <a:rPr lang="tr-TR" sz="1800" b="1" dirty="0">
                <a:latin typeface="Courier New" charset="0"/>
              </a:rPr>
              <a:t>="http://</a:t>
            </a:r>
            <a:r>
              <a:rPr lang="tr-TR" sz="1800" b="1" dirty="0" err="1">
                <a:latin typeface="Courier New" charset="0"/>
              </a:rPr>
              <a:t>www.microsoft.com</a:t>
            </a:r>
            <a:r>
              <a:rPr lang="tr-TR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 err="1">
                <a:latin typeface="Courier New" charset="0"/>
              </a:rPr>
              <a:t>xmlns:xsi</a:t>
            </a:r>
            <a:r>
              <a:rPr lang="tr-TR" sz="1800" b="1" dirty="0">
                <a:latin typeface="Courier New" charset="0"/>
              </a:rPr>
              <a:t>="http://www.w3.org/2001/</a:t>
            </a:r>
            <a:r>
              <a:rPr lang="tr-TR" sz="1800" b="1" dirty="0" err="1">
                <a:latin typeface="Courier New" charset="0"/>
              </a:rPr>
              <a:t>XMLSchema-instance</a:t>
            </a:r>
            <a:r>
              <a:rPr lang="tr-TR" sz="18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 err="1">
                <a:latin typeface="Courier New" charset="0"/>
              </a:rPr>
              <a:t>xsi:SchemaLocation</a:t>
            </a:r>
            <a:r>
              <a:rPr lang="tr-TR" sz="1800" b="1" dirty="0">
                <a:latin typeface="Courier New" charset="0"/>
              </a:rPr>
              <a:t>="http://</a:t>
            </a:r>
            <a:r>
              <a:rPr lang="tr-TR" sz="1800" b="1" dirty="0" err="1">
                <a:latin typeface="Courier New" charset="0"/>
              </a:rPr>
              <a:t>www.microsoft.com</a:t>
            </a:r>
            <a:r>
              <a:rPr lang="tr-TR" sz="1800" b="1" dirty="0">
                <a:latin typeface="Courier New" charset="0"/>
              </a:rPr>
              <a:t> </a:t>
            </a:r>
            <a:r>
              <a:rPr lang="tr-TR" sz="1800" b="1" dirty="0" err="1">
                <a:latin typeface="Courier New" charset="0"/>
              </a:rPr>
              <a:t>family.xsd</a:t>
            </a:r>
            <a:endParaRPr lang="tr-TR" sz="1800" b="1" dirty="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http://www.w3schools.com </a:t>
            </a:r>
            <a:r>
              <a:rPr lang="tr-TR" sz="1800" b="1" dirty="0" err="1">
                <a:latin typeface="Courier New" charset="0"/>
              </a:rPr>
              <a:t>children.xsd</a:t>
            </a:r>
            <a:r>
              <a:rPr lang="tr-TR" sz="1800" b="1" dirty="0">
                <a:latin typeface="Courier New" charset="0"/>
              </a:rPr>
              <a:t>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&lt;</a:t>
            </a:r>
            <a:r>
              <a:rPr lang="tr-TR" sz="1800" b="1" dirty="0" err="1">
                <a:latin typeface="Courier New" charset="0"/>
              </a:rPr>
              <a:t>person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&lt;</a:t>
            </a:r>
            <a:r>
              <a:rPr lang="tr-TR" sz="1800" b="1" dirty="0" err="1">
                <a:latin typeface="Courier New" charset="0"/>
              </a:rPr>
              <a:t>firstname</a:t>
            </a:r>
            <a:r>
              <a:rPr lang="tr-TR" sz="1800" b="1" dirty="0">
                <a:latin typeface="Courier New" charset="0"/>
              </a:rPr>
              <a:t>&gt;</a:t>
            </a:r>
            <a:r>
              <a:rPr lang="tr-TR" sz="1800" b="1" dirty="0" err="1">
                <a:latin typeface="Courier New" charset="0"/>
              </a:rPr>
              <a:t>Hege</a:t>
            </a:r>
            <a:r>
              <a:rPr lang="tr-TR" sz="1800" b="1" dirty="0">
                <a:latin typeface="Courier New" charset="0"/>
              </a:rPr>
              <a:t>&lt;/</a:t>
            </a:r>
            <a:r>
              <a:rPr lang="tr-TR" sz="1800" b="1" dirty="0" err="1">
                <a:latin typeface="Courier New" charset="0"/>
              </a:rPr>
              <a:t>firstname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&lt;</a:t>
            </a:r>
            <a:r>
              <a:rPr lang="tr-TR" sz="1800" b="1" dirty="0" err="1">
                <a:latin typeface="Courier New" charset="0"/>
              </a:rPr>
              <a:t>lastname</a:t>
            </a:r>
            <a:r>
              <a:rPr lang="tr-TR" sz="1800" b="1" dirty="0">
                <a:latin typeface="Courier New" charset="0"/>
              </a:rPr>
              <a:t>&gt;</a:t>
            </a:r>
            <a:r>
              <a:rPr lang="tr-TR" sz="1800" b="1" dirty="0" err="1">
                <a:latin typeface="Courier New" charset="0"/>
              </a:rPr>
              <a:t>Refsnes</a:t>
            </a:r>
            <a:r>
              <a:rPr lang="tr-TR" sz="1800" b="1" dirty="0">
                <a:latin typeface="Courier New" charset="0"/>
              </a:rPr>
              <a:t>&lt;/</a:t>
            </a:r>
            <a:r>
              <a:rPr lang="tr-TR" sz="1800" b="1" dirty="0" err="1">
                <a:latin typeface="Courier New" charset="0"/>
              </a:rPr>
              <a:t>lastname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&lt;</a:t>
            </a:r>
            <a:r>
              <a:rPr lang="tr-TR" sz="1800" b="1" dirty="0" err="1">
                <a:latin typeface="Courier New" charset="0"/>
              </a:rPr>
              <a:t>children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  &lt;</a:t>
            </a:r>
            <a:r>
              <a:rPr lang="tr-TR" sz="1800" b="1" dirty="0" err="1">
                <a:latin typeface="Courier New" charset="0"/>
              </a:rPr>
              <a:t>childname</a:t>
            </a:r>
            <a:r>
              <a:rPr lang="tr-TR" sz="1800" b="1" dirty="0">
                <a:latin typeface="Courier New" charset="0"/>
              </a:rPr>
              <a:t>&gt;</a:t>
            </a:r>
            <a:r>
              <a:rPr lang="tr-TR" sz="1800" b="1" dirty="0" err="1">
                <a:latin typeface="Courier New" charset="0"/>
              </a:rPr>
              <a:t>Cecilie</a:t>
            </a:r>
            <a:r>
              <a:rPr lang="tr-TR" sz="1800" b="1" dirty="0">
                <a:latin typeface="Courier New" charset="0"/>
              </a:rPr>
              <a:t>&lt;/</a:t>
            </a:r>
            <a:r>
              <a:rPr lang="tr-TR" sz="1800" b="1" dirty="0" err="1">
                <a:latin typeface="Courier New" charset="0"/>
              </a:rPr>
              <a:t>childname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&lt;/</a:t>
            </a:r>
            <a:r>
              <a:rPr lang="tr-TR" sz="1800" b="1" dirty="0" err="1">
                <a:latin typeface="Courier New" charset="0"/>
              </a:rPr>
              <a:t>children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&lt;/</a:t>
            </a:r>
            <a:r>
              <a:rPr lang="tr-TR" sz="1800" b="1" dirty="0" err="1">
                <a:latin typeface="Courier New" charset="0"/>
              </a:rPr>
              <a:t>person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&lt;</a:t>
            </a:r>
            <a:r>
              <a:rPr lang="tr-TR" sz="1800" b="1" dirty="0" err="1">
                <a:latin typeface="Courier New" charset="0"/>
              </a:rPr>
              <a:t>person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&lt;</a:t>
            </a:r>
            <a:r>
              <a:rPr lang="tr-TR" sz="1800" b="1" dirty="0" err="1">
                <a:latin typeface="Courier New" charset="0"/>
              </a:rPr>
              <a:t>firstname</a:t>
            </a:r>
            <a:r>
              <a:rPr lang="tr-TR" sz="1800" b="1" dirty="0">
                <a:latin typeface="Courier New" charset="0"/>
              </a:rPr>
              <a:t>&gt;</a:t>
            </a:r>
            <a:r>
              <a:rPr lang="tr-TR" sz="1800" b="1" dirty="0" err="1">
                <a:latin typeface="Courier New" charset="0"/>
              </a:rPr>
              <a:t>Stale</a:t>
            </a:r>
            <a:r>
              <a:rPr lang="tr-TR" sz="1800" b="1" dirty="0">
                <a:latin typeface="Courier New" charset="0"/>
              </a:rPr>
              <a:t>&lt;/</a:t>
            </a:r>
            <a:r>
              <a:rPr lang="tr-TR" sz="1800" b="1" dirty="0" err="1">
                <a:latin typeface="Courier New" charset="0"/>
              </a:rPr>
              <a:t>firstname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  &lt;</a:t>
            </a:r>
            <a:r>
              <a:rPr lang="tr-TR" sz="1800" b="1" dirty="0" err="1">
                <a:latin typeface="Courier New" charset="0"/>
              </a:rPr>
              <a:t>lastname</a:t>
            </a:r>
            <a:r>
              <a:rPr lang="tr-TR" sz="1800" b="1" dirty="0">
                <a:latin typeface="Courier New" charset="0"/>
              </a:rPr>
              <a:t>&gt;</a:t>
            </a:r>
            <a:r>
              <a:rPr lang="tr-TR" sz="1800" b="1" dirty="0" err="1">
                <a:latin typeface="Courier New" charset="0"/>
              </a:rPr>
              <a:t>Refsnes</a:t>
            </a:r>
            <a:r>
              <a:rPr lang="tr-TR" sz="1800" b="1" dirty="0">
                <a:latin typeface="Courier New" charset="0"/>
              </a:rPr>
              <a:t>&lt;/</a:t>
            </a:r>
            <a:r>
              <a:rPr lang="tr-TR" sz="1800" b="1" dirty="0" err="1">
                <a:latin typeface="Courier New" charset="0"/>
              </a:rPr>
              <a:t>lastname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  &lt;/</a:t>
            </a:r>
            <a:r>
              <a:rPr lang="tr-TR" sz="1800" b="1" dirty="0" err="1">
                <a:latin typeface="Courier New" charset="0"/>
              </a:rPr>
              <a:t>person</a:t>
            </a:r>
            <a:r>
              <a:rPr lang="tr-TR" sz="18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1800" b="1" dirty="0">
                <a:latin typeface="Courier New" charset="0"/>
              </a:rPr>
              <a:t>&lt;/</a:t>
            </a:r>
            <a:r>
              <a:rPr lang="tr-TR" sz="1800" b="1" dirty="0" err="1">
                <a:latin typeface="Courier New" charset="0"/>
              </a:rPr>
              <a:t>persons</a:t>
            </a:r>
            <a:r>
              <a:rPr lang="tr-TR" sz="1800" b="1" dirty="0">
                <a:latin typeface="Courier New" charset="0"/>
              </a:rPr>
              <a:t>&gt;</a:t>
            </a:r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816577" y="1324791"/>
            <a:ext cx="8174038" cy="50450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The </a:t>
            </a:r>
            <a:r>
              <a:rPr lang="en-US" sz="3500">
                <a:latin typeface="Courier New" charset="0"/>
              </a:rPr>
              <a:t>&lt;anyAttribute&gt;</a:t>
            </a:r>
            <a:r>
              <a:rPr lang="en-US" sz="3500"/>
              <a:t> Element</a:t>
            </a:r>
            <a:endParaRPr lang="tr-TR" sz="350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28050" cy="4730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latin typeface="Courier New" charset="0"/>
              </a:rPr>
              <a:t>&lt;anyAttribute&gt;</a:t>
            </a:r>
            <a:r>
              <a:rPr lang="en-US" sz="2000"/>
              <a:t> element enables us to extend the XML document with attributes not specified by the schema.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tr-TR" sz="2000"/>
              <a:t>Extending family.xsd by using </a:t>
            </a:r>
            <a:r>
              <a:rPr lang="en-US" sz="2000">
                <a:latin typeface="Courier New" charset="0"/>
              </a:rPr>
              <a:t>&lt;anyAttribute&gt;</a:t>
            </a:r>
            <a:r>
              <a:rPr lang="en-US" sz="2000"/>
              <a:t> element</a:t>
            </a:r>
            <a:r>
              <a:rPr lang="tr-TR" sz="2000"/>
              <a:t>: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name="person"&gt;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 &lt;xs:element name="firstname" type="xs:string"/&gt;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 &lt;xs:element name="lastname" type="xs:string"/&gt;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&lt;/xs:sequence&gt;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 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&lt;xs:anyAttribute/&gt;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&lt;/xs:complexType&gt;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&lt;/xs:element&gt;</a:t>
            </a:r>
            <a:r>
              <a:rPr lang="en-US" sz="1700"/>
              <a:t> </a:t>
            </a:r>
          </a:p>
          <a:p>
            <a:pPr>
              <a:lnSpc>
                <a:spcPct val="80000"/>
              </a:lnSpc>
            </a:pPr>
            <a:endParaRPr lang="tr-TR" sz="190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715963" y="3008313"/>
            <a:ext cx="8344929" cy="3324443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Extension example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832252" y="1463566"/>
            <a:ext cx="8229600" cy="48688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900" dirty="0"/>
              <a:t>E</a:t>
            </a:r>
            <a:r>
              <a:rPr lang="en-US" sz="1900" dirty="0" err="1"/>
              <a:t>xtend</a:t>
            </a:r>
            <a:r>
              <a:rPr lang="en-US" sz="1900" dirty="0"/>
              <a:t> the "person" element with a "gender" attribute</a:t>
            </a:r>
            <a:r>
              <a:rPr lang="tr-TR" sz="1900" dirty="0"/>
              <a:t> of </a:t>
            </a:r>
            <a:r>
              <a:rPr lang="en-US" sz="1900" dirty="0"/>
              <a:t>"</a:t>
            </a:r>
            <a:r>
              <a:rPr lang="en-US" sz="1900" dirty="0" err="1">
                <a:solidFill>
                  <a:srgbClr val="FF3300"/>
                </a:solidFill>
              </a:rPr>
              <a:t>attribute.xsd</a:t>
            </a:r>
            <a:r>
              <a:rPr lang="en-US" sz="1900" dirty="0"/>
              <a:t>":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&lt;?xml version="1.0" encoding="ISO-8859-1"?&gt;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xs:schema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xmlns:xs</a:t>
            </a:r>
            <a:r>
              <a:rPr lang="en-US" sz="2000" b="1" dirty="0">
                <a:latin typeface="Courier New" charset="0"/>
              </a:rPr>
              <a:t>="http://www.w3.org/2001/</a:t>
            </a:r>
            <a:r>
              <a:rPr lang="en-US" sz="2000" b="1" dirty="0" err="1">
                <a:latin typeface="Courier New" charset="0"/>
              </a:rPr>
              <a:t>XMLSchema</a:t>
            </a:r>
            <a:r>
              <a:rPr lang="en-US" sz="20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 dirty="0" err="1">
                <a:latin typeface="Courier New" charset="0"/>
              </a:rPr>
              <a:t>targetNamespace</a:t>
            </a:r>
            <a:r>
              <a:rPr lang="en-US" sz="2000" b="1" dirty="0">
                <a:latin typeface="Courier New" charset="0"/>
              </a:rPr>
              <a:t>="http://www.w3schools.com"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 dirty="0" err="1">
                <a:latin typeface="Courier New" charset="0"/>
              </a:rPr>
              <a:t>xmlns</a:t>
            </a:r>
            <a:r>
              <a:rPr lang="en-US" sz="2000" b="1" dirty="0">
                <a:latin typeface="Courier New" charset="0"/>
              </a:rPr>
              <a:t>="http://www.w3schools.com"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 dirty="0" err="1">
                <a:latin typeface="Courier New" charset="0"/>
              </a:rPr>
              <a:t>elementFormDefault</a:t>
            </a:r>
            <a:r>
              <a:rPr lang="en-US" sz="2000" b="1" dirty="0">
                <a:latin typeface="Courier New" charset="0"/>
              </a:rPr>
              <a:t>="qualified"&gt;</a:t>
            </a:r>
            <a:endParaRPr lang="tr-TR" sz="2000" b="1" dirty="0"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xs:attribute</a:t>
            </a:r>
            <a:r>
              <a:rPr lang="en-US" sz="2000" b="1" dirty="0">
                <a:latin typeface="Courier New" charset="0"/>
              </a:rPr>
              <a:t> name="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gender</a:t>
            </a:r>
            <a:r>
              <a:rPr lang="en-US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 base="</a:t>
            </a:r>
            <a:r>
              <a:rPr lang="en-US" sz="2000" b="1" dirty="0" err="1">
                <a:latin typeface="Courier New" charset="0"/>
              </a:rPr>
              <a:t>xs:string</a:t>
            </a:r>
            <a:r>
              <a:rPr lang="en-US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  &lt;</a:t>
            </a:r>
            <a:r>
              <a:rPr lang="en-US" sz="2000" b="1" dirty="0" err="1">
                <a:latin typeface="Courier New" charset="0"/>
              </a:rPr>
              <a:t>xs:pattern</a:t>
            </a:r>
            <a:r>
              <a:rPr lang="en-US" sz="2000" b="1" dirty="0">
                <a:latin typeface="Courier New" charset="0"/>
              </a:rPr>
              <a:t> value="</a:t>
            </a:r>
            <a:r>
              <a:rPr lang="en-US" sz="2000" b="1" dirty="0" err="1">
                <a:latin typeface="Courier New" charset="0"/>
              </a:rPr>
              <a:t>male|female</a:t>
            </a:r>
            <a:r>
              <a:rPr lang="en-US" sz="2000" b="1" dirty="0">
                <a:latin typeface="Courier New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  &lt;/</a:t>
            </a:r>
            <a:r>
              <a:rPr lang="en-US" sz="2000" b="1" dirty="0" err="1">
                <a:latin typeface="Courier New" charset="0"/>
              </a:rPr>
              <a:t>xs:restriction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  &lt;/</a:t>
            </a:r>
            <a:r>
              <a:rPr lang="en-US" sz="2000" b="1" dirty="0" err="1">
                <a:latin typeface="Courier New" charset="0"/>
              </a:rPr>
              <a:t>xs:simpleType</a:t>
            </a:r>
            <a:r>
              <a:rPr lang="en-US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xs:attribute</a:t>
            </a:r>
            <a:r>
              <a:rPr lang="en-US" sz="2000" b="1" dirty="0">
                <a:latin typeface="Courier New" charset="0"/>
              </a:rPr>
              <a:t>&gt;</a:t>
            </a:r>
            <a:endParaRPr lang="tr-TR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&lt;/</a:t>
            </a:r>
            <a:r>
              <a:rPr lang="en-US" sz="2000" b="1" dirty="0" err="1">
                <a:latin typeface="Courier New" charset="0"/>
              </a:rPr>
              <a:t>xs:schema</a:t>
            </a:r>
            <a:r>
              <a:rPr lang="en-US" sz="2000" b="1" dirty="0">
                <a:latin typeface="Courier New" charset="0"/>
              </a:rPr>
              <a:t>&gt;</a:t>
            </a:r>
            <a:r>
              <a:rPr lang="en-US" sz="2000" b="1" dirty="0"/>
              <a:t> </a:t>
            </a:r>
            <a:endParaRPr lang="tr-TR" sz="2000" b="1" dirty="0"/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759854" y="2003317"/>
            <a:ext cx="7591425" cy="43513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Using extended attribute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813382" y="1529909"/>
            <a:ext cx="8229600" cy="468184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&lt;?</a:t>
            </a:r>
            <a:r>
              <a:rPr lang="tr-TR" sz="2000" b="1" dirty="0" err="1">
                <a:latin typeface="Courier New" charset="0"/>
              </a:rPr>
              <a:t>xml</a:t>
            </a:r>
            <a:r>
              <a:rPr lang="tr-TR" sz="2000" b="1" dirty="0">
                <a:latin typeface="Courier New" charset="0"/>
              </a:rPr>
              <a:t> </a:t>
            </a:r>
            <a:r>
              <a:rPr lang="tr-TR" sz="2000" b="1" dirty="0" err="1">
                <a:latin typeface="Courier New" charset="0"/>
              </a:rPr>
              <a:t>version</a:t>
            </a:r>
            <a:r>
              <a:rPr lang="tr-TR" sz="2000" b="1" dirty="0">
                <a:latin typeface="Courier New" charset="0"/>
              </a:rPr>
              <a:t>="1.0" </a:t>
            </a:r>
            <a:r>
              <a:rPr lang="tr-TR" sz="2000" b="1" dirty="0" err="1">
                <a:latin typeface="Courier New" charset="0"/>
              </a:rPr>
              <a:t>encoding</a:t>
            </a:r>
            <a:r>
              <a:rPr lang="tr-TR" sz="2000" b="1" dirty="0">
                <a:latin typeface="Courier New" charset="0"/>
              </a:rPr>
              <a:t>="ISO-8859-1"?&gt;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</a:t>
            </a:r>
            <a:r>
              <a:rPr lang="tr-TR" sz="2000" b="1" dirty="0" err="1">
                <a:latin typeface="Courier New" charset="0"/>
              </a:rPr>
              <a:t>persons</a:t>
            </a:r>
            <a:r>
              <a:rPr lang="tr-TR" sz="2000" b="1" dirty="0">
                <a:latin typeface="Courier New" charset="0"/>
              </a:rPr>
              <a:t> </a:t>
            </a:r>
            <a:r>
              <a:rPr lang="tr-TR" sz="2000" b="1" dirty="0" err="1">
                <a:latin typeface="Courier New" charset="0"/>
              </a:rPr>
              <a:t>xmlns</a:t>
            </a:r>
            <a:r>
              <a:rPr lang="tr-TR" sz="2000" b="1" dirty="0">
                <a:latin typeface="Courier New" charset="0"/>
              </a:rPr>
              <a:t>="http://</a:t>
            </a:r>
            <a:r>
              <a:rPr lang="tr-TR" sz="2000" b="1" dirty="0" err="1">
                <a:latin typeface="Courier New" charset="0"/>
              </a:rPr>
              <a:t>www.microsoft.com</a:t>
            </a:r>
            <a:r>
              <a:rPr lang="tr-TR" sz="20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 err="1">
                <a:latin typeface="Courier New" charset="0"/>
              </a:rPr>
              <a:t>xmlns:xsi</a:t>
            </a:r>
            <a:r>
              <a:rPr lang="tr-TR" sz="2000" b="1" dirty="0">
                <a:latin typeface="Courier New" charset="0"/>
              </a:rPr>
              <a:t>="http://www.w3.org/2001/</a:t>
            </a:r>
            <a:r>
              <a:rPr lang="tr-TR" sz="2000" b="1" dirty="0" err="1">
                <a:latin typeface="Courier New" charset="0"/>
              </a:rPr>
              <a:t>XMLSchema-instance</a:t>
            </a:r>
            <a:r>
              <a:rPr lang="tr-TR" sz="2000" b="1" dirty="0">
                <a:latin typeface="Courier New" charset="0"/>
              </a:rPr>
              <a:t>"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 err="1">
                <a:latin typeface="Courier New" charset="0"/>
              </a:rPr>
              <a:t>xsi:SchemaLocation</a:t>
            </a:r>
            <a:r>
              <a:rPr lang="tr-TR" sz="2000" b="1" dirty="0">
                <a:latin typeface="Courier New" charset="0"/>
              </a:rPr>
              <a:t>="http://</a:t>
            </a:r>
            <a:r>
              <a:rPr lang="tr-TR" sz="2000" b="1" dirty="0" err="1">
                <a:latin typeface="Courier New" charset="0"/>
              </a:rPr>
              <a:t>www.microsoft.com</a:t>
            </a:r>
            <a:r>
              <a:rPr lang="tr-TR" sz="2000" b="1" dirty="0">
                <a:latin typeface="Courier New" charset="0"/>
              </a:rPr>
              <a:t> </a:t>
            </a:r>
            <a:r>
              <a:rPr lang="tr-TR" sz="2000" b="1" dirty="0" err="1">
                <a:solidFill>
                  <a:srgbClr val="FF3300"/>
                </a:solidFill>
                <a:latin typeface="Courier New" charset="0"/>
              </a:rPr>
              <a:t>family.xsd</a:t>
            </a:r>
            <a:endParaRPr lang="tr-TR" sz="2000" b="1" dirty="0">
              <a:solidFill>
                <a:srgbClr val="FF3300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http://www.w3schools.com </a:t>
            </a:r>
            <a:r>
              <a:rPr lang="tr-TR" sz="2000" b="1" dirty="0" err="1">
                <a:solidFill>
                  <a:srgbClr val="FF3300"/>
                </a:solidFill>
                <a:latin typeface="Courier New" charset="0"/>
              </a:rPr>
              <a:t>attribute.xsd</a:t>
            </a:r>
            <a:r>
              <a:rPr lang="tr-TR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</a:t>
            </a:r>
            <a:r>
              <a:rPr lang="tr-TR" sz="2000" b="1" dirty="0" err="1">
                <a:latin typeface="Courier New" charset="0"/>
              </a:rPr>
              <a:t>person</a:t>
            </a:r>
            <a:r>
              <a:rPr lang="tr-TR" sz="2000" b="1" dirty="0">
                <a:latin typeface="Courier New" charset="0"/>
              </a:rPr>
              <a:t> </a:t>
            </a:r>
            <a:r>
              <a:rPr lang="tr-TR" sz="2000" b="1" dirty="0" err="1">
                <a:latin typeface="Courier New" charset="0"/>
              </a:rPr>
              <a:t>gender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female</a:t>
            </a:r>
            <a:r>
              <a:rPr lang="tr-TR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</a:t>
            </a:r>
            <a:r>
              <a:rPr lang="tr-TR" sz="2000" b="1" dirty="0" err="1">
                <a:latin typeface="Courier New" charset="0"/>
              </a:rPr>
              <a:t>firstname</a:t>
            </a:r>
            <a:r>
              <a:rPr lang="tr-TR" sz="2000" b="1" dirty="0">
                <a:latin typeface="Courier New" charset="0"/>
              </a:rPr>
              <a:t>&gt;</a:t>
            </a:r>
            <a:r>
              <a:rPr lang="tr-TR" sz="2000" b="1" dirty="0" err="1">
                <a:latin typeface="Courier New" charset="0"/>
              </a:rPr>
              <a:t>Hege</a:t>
            </a: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firstname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</a:t>
            </a:r>
            <a:r>
              <a:rPr lang="tr-TR" sz="2000" b="1" dirty="0" err="1">
                <a:latin typeface="Courier New" charset="0"/>
              </a:rPr>
              <a:t>lastname</a:t>
            </a:r>
            <a:r>
              <a:rPr lang="tr-TR" sz="2000" b="1" dirty="0">
                <a:latin typeface="Courier New" charset="0"/>
              </a:rPr>
              <a:t>&gt;</a:t>
            </a:r>
            <a:r>
              <a:rPr lang="tr-TR" sz="2000" b="1" dirty="0" err="1">
                <a:latin typeface="Courier New" charset="0"/>
              </a:rPr>
              <a:t>Refsnes</a:t>
            </a: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lastname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person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</a:t>
            </a:r>
            <a:r>
              <a:rPr lang="tr-TR" sz="2000" b="1" dirty="0" err="1">
                <a:latin typeface="Courier New" charset="0"/>
              </a:rPr>
              <a:t>person</a:t>
            </a:r>
            <a:r>
              <a:rPr lang="tr-TR" sz="2000" b="1" dirty="0">
                <a:latin typeface="Courier New" charset="0"/>
              </a:rPr>
              <a:t> </a:t>
            </a:r>
            <a:r>
              <a:rPr lang="tr-TR" sz="2000" b="1" dirty="0" err="1">
                <a:latin typeface="Courier New" charset="0"/>
              </a:rPr>
              <a:t>gender</a:t>
            </a:r>
            <a:r>
              <a:rPr lang="tr-TR" sz="2000" b="1" dirty="0">
                <a:latin typeface="Courier New" charset="0"/>
              </a:rPr>
              <a:t>="</a:t>
            </a:r>
            <a:r>
              <a:rPr lang="tr-TR" sz="2000" b="1" dirty="0" err="1">
                <a:latin typeface="Courier New" charset="0"/>
              </a:rPr>
              <a:t>male</a:t>
            </a:r>
            <a:r>
              <a:rPr lang="tr-TR" sz="2000" b="1" dirty="0">
                <a:latin typeface="Courier New" charset="0"/>
              </a:rPr>
              <a:t>"&gt;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</a:t>
            </a:r>
            <a:r>
              <a:rPr lang="tr-TR" sz="2000" b="1" dirty="0" err="1">
                <a:latin typeface="Courier New" charset="0"/>
              </a:rPr>
              <a:t>firstname</a:t>
            </a:r>
            <a:r>
              <a:rPr lang="tr-TR" sz="2000" b="1" dirty="0">
                <a:latin typeface="Courier New" charset="0"/>
              </a:rPr>
              <a:t>&gt;</a:t>
            </a:r>
            <a:r>
              <a:rPr lang="tr-TR" sz="2000" b="1" dirty="0" err="1">
                <a:latin typeface="Courier New" charset="0"/>
              </a:rPr>
              <a:t>Stale</a:t>
            </a: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firstname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</a:t>
            </a:r>
            <a:r>
              <a:rPr lang="tr-TR" sz="2000" b="1" dirty="0" err="1">
                <a:latin typeface="Courier New" charset="0"/>
              </a:rPr>
              <a:t>lastname</a:t>
            </a:r>
            <a:r>
              <a:rPr lang="tr-TR" sz="2000" b="1" dirty="0">
                <a:latin typeface="Courier New" charset="0"/>
              </a:rPr>
              <a:t>&gt;</a:t>
            </a:r>
            <a:r>
              <a:rPr lang="tr-TR" sz="2000" b="1" dirty="0" err="1">
                <a:latin typeface="Courier New" charset="0"/>
              </a:rPr>
              <a:t>Refsnes</a:t>
            </a: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lastname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  &lt;/</a:t>
            </a:r>
            <a:r>
              <a:rPr lang="tr-TR" sz="2000" b="1" dirty="0" err="1">
                <a:latin typeface="Courier New" charset="0"/>
              </a:rPr>
              <a:t>person</a:t>
            </a:r>
            <a:r>
              <a:rPr lang="tr-TR" sz="2000" b="1" dirty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tr-TR" sz="2000" b="1" dirty="0">
                <a:latin typeface="Courier New" charset="0"/>
              </a:rPr>
              <a:t>&lt;/</a:t>
            </a:r>
            <a:r>
              <a:rPr lang="tr-TR" sz="2000" b="1" dirty="0" err="1">
                <a:latin typeface="Courier New" charset="0"/>
              </a:rPr>
              <a:t>persons</a:t>
            </a:r>
            <a:r>
              <a:rPr lang="tr-TR" sz="2000" b="1" dirty="0">
                <a:latin typeface="Courier New" charset="0"/>
              </a:rPr>
              <a:t>&gt;</a:t>
            </a: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08355" y="1400236"/>
            <a:ext cx="7252955" cy="463420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Data Type</a:t>
            </a:r>
            <a:endParaRPr lang="tr-TR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 dirty="0"/>
              <a:t>The string data type can contain characters, line feeds, carriage returns, and tab characters.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</a:t>
            </a:r>
            <a:r>
              <a:rPr lang="en-US" sz="2000" b="1" dirty="0" err="1">
                <a:latin typeface="Courier New" charset="0"/>
              </a:rPr>
              <a:t>xs:element</a:t>
            </a:r>
            <a:r>
              <a:rPr lang="en-US" sz="2000" b="1" dirty="0">
                <a:latin typeface="Courier New" charset="0"/>
              </a:rPr>
              <a:t> name="customer" type="</a:t>
            </a:r>
            <a:r>
              <a:rPr lang="en-US" sz="2000" b="1" dirty="0" err="1">
                <a:latin typeface="Courier New" charset="0"/>
              </a:rPr>
              <a:t>xs:string</a:t>
            </a:r>
            <a:r>
              <a:rPr lang="en-US" sz="2000" b="1" dirty="0">
                <a:latin typeface="Courier New" charset="0"/>
              </a:rPr>
              <a:t>"/&gt;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1900" dirty="0"/>
              <a:t>An element in your document might look like this: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&lt;customer&gt;John Smith&lt;/customer&gt;</a:t>
            </a:r>
            <a:r>
              <a:rPr lang="en-US" sz="2000" dirty="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1900" dirty="0"/>
              <a:t>Or</a:t>
            </a:r>
            <a:endParaRPr lang="tr-TR" sz="1900" dirty="0"/>
          </a:p>
          <a:p>
            <a:pPr>
              <a:lnSpc>
                <a:spcPct val="80000"/>
              </a:lnSpc>
            </a:pPr>
            <a:endParaRPr lang="en-US" sz="19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700" b="1" dirty="0">
                <a:latin typeface="Courier New" charset="0"/>
              </a:rPr>
              <a:t>&lt;customer&gt;	John Smith	&lt;/customer&gt;</a:t>
            </a:r>
            <a:r>
              <a:rPr lang="en-US" sz="1700" dirty="0"/>
              <a:t> </a:t>
            </a:r>
          </a:p>
          <a:p>
            <a:pPr>
              <a:lnSpc>
                <a:spcPct val="80000"/>
              </a:lnSpc>
            </a:pPr>
            <a:endParaRPr lang="en-US" sz="1900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solidFill>
                  <a:srgbClr val="FF3300"/>
                </a:solidFill>
              </a:rPr>
              <a:t>Note:</a:t>
            </a:r>
            <a:r>
              <a:rPr lang="en-US" sz="1900" dirty="0"/>
              <a:t> The XML processor will not modify the value if you use the string data type.</a:t>
            </a:r>
          </a:p>
          <a:p>
            <a:pPr>
              <a:lnSpc>
                <a:spcPct val="80000"/>
              </a:lnSpc>
            </a:pPr>
            <a:endParaRPr lang="en-US" sz="1900" dirty="0"/>
          </a:p>
          <a:p>
            <a:pPr>
              <a:lnSpc>
                <a:spcPct val="80000"/>
              </a:lnSpc>
            </a:pPr>
            <a:endParaRPr lang="tr-TR" sz="1900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727075" y="2379663"/>
            <a:ext cx="7413625" cy="6175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749300" y="3646488"/>
            <a:ext cx="6059488" cy="5286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5622" name="Rectangle 6"/>
          <p:cNvSpPr>
            <a:spLocks noChangeArrowheads="1"/>
          </p:cNvSpPr>
          <p:nvPr/>
        </p:nvSpPr>
        <p:spPr bwMode="auto">
          <a:xfrm>
            <a:off x="715963" y="4814888"/>
            <a:ext cx="6081712" cy="4397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Data Type</a:t>
            </a:r>
            <a:endParaRPr lang="tr-TR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NormalizedString</a:t>
            </a:r>
            <a:r>
              <a:rPr lang="en-US" b="1" dirty="0"/>
              <a:t> Data Type</a:t>
            </a:r>
            <a:r>
              <a:rPr lang="tr-TR" b="1" dirty="0"/>
              <a:t>: </a:t>
            </a:r>
            <a:r>
              <a:rPr lang="en-US" dirty="0"/>
              <a:t>derived from the String data type</a:t>
            </a:r>
            <a:r>
              <a:rPr lang="tr-TR" dirty="0"/>
              <a:t>,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en-US" dirty="0"/>
              <a:t>contains characters, but the XML processor will remove line feeds, carriage returns, and tab characters.</a:t>
            </a:r>
          </a:p>
          <a:p>
            <a:endParaRPr lang="en-US" dirty="0"/>
          </a:p>
          <a:p>
            <a:pPr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&lt;</a:t>
            </a:r>
            <a:r>
              <a:rPr lang="en-US" sz="1800" b="1" dirty="0" err="1">
                <a:latin typeface="Courier New" charset="0"/>
              </a:rPr>
              <a:t>xs:element</a:t>
            </a:r>
            <a:r>
              <a:rPr lang="en-US" sz="1800" b="1" dirty="0">
                <a:latin typeface="Courier New" charset="0"/>
              </a:rPr>
              <a:t> name="customer" type="</a:t>
            </a:r>
            <a:r>
              <a:rPr lang="en-US" sz="1800" b="1" dirty="0" err="1">
                <a:latin typeface="Courier New" charset="0"/>
              </a:rPr>
              <a:t>xs:normalizedString</a:t>
            </a:r>
            <a:r>
              <a:rPr lang="en-US" sz="1800" b="1" dirty="0">
                <a:latin typeface="Courier New" charset="0"/>
              </a:rPr>
              <a:t>"/&gt;</a:t>
            </a:r>
            <a:r>
              <a:rPr lang="en-US" dirty="0"/>
              <a:t> </a:t>
            </a:r>
          </a:p>
          <a:p>
            <a:endParaRPr lang="tr-TR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385763" y="4883807"/>
            <a:ext cx="8317126" cy="611871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Data Type</a:t>
            </a:r>
            <a:endParaRPr lang="tr-TR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Token Data Type</a:t>
            </a:r>
            <a:r>
              <a:rPr lang="tr-TR" b="1"/>
              <a:t>: </a:t>
            </a:r>
            <a:r>
              <a:rPr lang="en-US"/>
              <a:t>derived from the String data type</a:t>
            </a:r>
            <a:r>
              <a:rPr lang="tr-TR"/>
              <a:t>, and may </a:t>
            </a:r>
            <a:r>
              <a:rPr lang="en-US"/>
              <a:t>contains characters, but the XML processor will remove line feeds, carriage returns, tabs, leading and trailing spaces, and multiple spaces.</a:t>
            </a:r>
          </a:p>
          <a:p>
            <a:endParaRPr lang="en-US"/>
          </a:p>
          <a:p>
            <a:pPr lvl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&lt;xs:element name="customer" type="xs:token"/&gt;</a:t>
            </a:r>
            <a:r>
              <a:rPr lang="en-US"/>
              <a:t> </a:t>
            </a:r>
          </a:p>
          <a:p>
            <a:endParaRPr lang="tr-TR"/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771525" y="4729513"/>
            <a:ext cx="7513638" cy="782637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Data Type</a:t>
            </a:r>
            <a:endParaRPr lang="tr-TR"/>
          </a:p>
        </p:txBody>
      </p:sp>
      <p:graphicFrame>
        <p:nvGraphicFramePr>
          <p:cNvPr id="498827" name="Group 13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25543316"/>
              </p:ext>
            </p:extLst>
          </p:nvPr>
        </p:nvGraphicFramePr>
        <p:xfrm>
          <a:off x="1070561" y="1417791"/>
          <a:ext cx="6969125" cy="4687253"/>
        </p:xfrm>
        <a:graphic>
          <a:graphicData uri="http://schemas.openxmlformats.org/drawingml/2006/table">
            <a:tbl>
              <a:tblPr/>
              <a:tblGrid>
                <a:gridCol w="1562100"/>
                <a:gridCol w="5407025"/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Name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Description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3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date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date value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dateTime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date and time value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duration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time interval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gDay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part of a date - the day (DD)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gMonth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part of a date - the month (MM)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gMonthDay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part of a date - the month and day (MM-DD)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gYear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part of a date - the year (YYYY)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gYearMonth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part of a date - the year and month (YYYY-MM)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time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Defines a time value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XSD - The &lt;schema&gt; Element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&lt;schema&gt; element is the root element of every XML Schema</a:t>
            </a:r>
            <a:endParaRPr lang="tr-TR"/>
          </a:p>
          <a:p>
            <a:endParaRPr lang="tr-TR"/>
          </a:p>
          <a:p>
            <a:pPr lvl="1">
              <a:buFont typeface="Wingdings" charset="0"/>
              <a:buNone/>
            </a:pPr>
            <a:r>
              <a:rPr lang="de-DE" sz="2400" b="1">
                <a:latin typeface="Courier New" charset="0"/>
              </a:rPr>
              <a:t>&lt;?xml version="1.0"?&gt;</a:t>
            </a:r>
            <a:endParaRPr lang="tr-TR" sz="24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de-DE" sz="2400" b="1">
                <a:latin typeface="Courier New" charset="0"/>
              </a:rPr>
              <a:t>&lt;xs:schema&gt;</a:t>
            </a:r>
            <a:endParaRPr lang="tr-TR" sz="24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de-DE" sz="2400" b="1">
                <a:latin typeface="Courier New" charset="0"/>
              </a:rPr>
              <a:t>...</a:t>
            </a:r>
          </a:p>
          <a:p>
            <a:pPr lvl="1">
              <a:buFont typeface="Wingdings" charset="0"/>
              <a:buNone/>
            </a:pPr>
            <a:r>
              <a:rPr lang="de-DE" sz="2400" b="1">
                <a:latin typeface="Courier New" charset="0"/>
              </a:rPr>
              <a:t>...</a:t>
            </a:r>
            <a:endParaRPr lang="tr-TR" sz="2400" b="1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de-DE" sz="2400" b="1">
                <a:latin typeface="Courier New" charset="0"/>
              </a:rPr>
              <a:t>&lt;/xs:schema&gt;</a:t>
            </a:r>
            <a:endParaRPr lang="en-US" sz="2400" b="1">
              <a:latin typeface="Courier New" charset="0"/>
            </a:endParaRP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771583" y="3020088"/>
            <a:ext cx="7005638" cy="2820988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85850"/>
          </a:xfrm>
        </p:spPr>
        <p:txBody>
          <a:bodyPr/>
          <a:lstStyle/>
          <a:p>
            <a:r>
              <a:rPr lang="tr-TR"/>
              <a:t>Numeric Data Types </a:t>
            </a:r>
          </a:p>
        </p:txBody>
      </p:sp>
      <p:graphicFrame>
        <p:nvGraphicFramePr>
          <p:cNvPr id="499906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2161"/>
              </p:ext>
            </p:extLst>
          </p:nvPr>
        </p:nvGraphicFramePr>
        <p:xfrm>
          <a:off x="1405954" y="1032029"/>
          <a:ext cx="6677025" cy="5335591"/>
        </p:xfrm>
        <a:graphic>
          <a:graphicData uri="http://schemas.openxmlformats.org/drawingml/2006/table">
            <a:tbl>
              <a:tblPr/>
              <a:tblGrid>
                <a:gridCol w="2250794"/>
                <a:gridCol w="4426231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Description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>
                        <a:alpha val="30000"/>
                      </a:srgb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byte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 signed 8-bit integer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decimal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 decimal value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 signed 32-bit integer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integer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integer value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long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 signed 64-bit integer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negativeInteger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integer containing only negative values ( .., -2, -1.)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nonNegativeInteger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integer containing only non-negative values (0, 1, 2, ..)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nonPositiveInteger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integer containing only non-positive values (.., -2, -1, 0)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positiveInteger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integer containing only positive values (1, 2, ..)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short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 signed 16-bit integer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unsignedLong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unsigned 64-bit integer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unsignedInt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unsigned 32-bit integer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unsignedShort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unsigned 16-bit integer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unsignedByte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 unsigned 8-bit integer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9898" name="Rectangle 186"/>
          <p:cNvSpPr>
            <a:spLocks noChangeArrowheads="1"/>
          </p:cNvSpPr>
          <p:nvPr/>
        </p:nvSpPr>
        <p:spPr bwMode="auto">
          <a:xfrm>
            <a:off x="0" y="4892675"/>
            <a:ext cx="184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900"/>
              <a:t/>
            </a:r>
            <a:br>
              <a:rPr lang="en-US" sz="900"/>
            </a:b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The End</a:t>
            </a: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For more information and interactive examples, please visit the pages at </a:t>
            </a:r>
            <a:br>
              <a:rPr lang="tr-TR"/>
            </a:br>
            <a:r>
              <a:rPr lang="tr-TR">
                <a:solidFill>
                  <a:srgbClr val="FF3300"/>
                </a:solidFill>
              </a:rPr>
              <a:t>http://www.w3schools.com</a:t>
            </a:r>
            <a:endParaRPr 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XSD - The &lt;schema&gt; Element</a:t>
            </a:r>
          </a:p>
        </p:txBody>
      </p:sp>
      <p:sp>
        <p:nvSpPr>
          <p:cNvPr id="423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The &lt;schema&gt; element may contain some attributes. A schema declaration often looks something like this: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&lt;?xml version="1.0"?&gt;&lt;xs:schema xmlns:xs="http://www.w3.org/2001/XMLSchema"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targetNamespace="http://www.w3schools.com"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xmlns="http://www.w3schools.com"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elementFormDefault="qualified"&gt;</a:t>
            </a:r>
            <a:endParaRPr lang="tr-TR" sz="2000" b="1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...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...</a:t>
            </a:r>
            <a:endParaRPr lang="tr-TR" sz="2000" b="1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&lt;/xs:schema&gt; </a:t>
            </a:r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703392" y="3079750"/>
            <a:ext cx="7967663" cy="3089275"/>
          </a:xfrm>
          <a:prstGeom prst="rect">
            <a:avLst/>
          </a:prstGeom>
          <a:solidFill>
            <a:srgbClr val="FFFF99">
              <a:alpha val="30000"/>
            </a:srgb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UCE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DEUCENG.thmx</Template>
  <TotalTime>2639</TotalTime>
  <Words>8061</Words>
  <Application>Microsoft Macintosh PowerPoint</Application>
  <PresentationFormat>On-screen Show (4:3)</PresentationFormat>
  <Paragraphs>952</Paragraphs>
  <Slides>81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DEUCENG</vt:lpstr>
      <vt:lpstr>XML Validation  (XSD = XML Schema)</vt:lpstr>
      <vt:lpstr>XML Validation</vt:lpstr>
      <vt:lpstr>XML Validation</vt:lpstr>
      <vt:lpstr>XSD = XML Schema</vt:lpstr>
      <vt:lpstr>A Simple DTD</vt:lpstr>
      <vt:lpstr>A Simple XML Schema</vt:lpstr>
      <vt:lpstr>A Reference to an XML Schema</vt:lpstr>
      <vt:lpstr>XSD - The &lt;schema&gt; Element</vt:lpstr>
      <vt:lpstr>XSD - The &lt;schema&gt; Element</vt:lpstr>
      <vt:lpstr>XSD Simple Elements</vt:lpstr>
      <vt:lpstr>Defining a Simple Element</vt:lpstr>
      <vt:lpstr>Defining a Simple Element</vt:lpstr>
      <vt:lpstr>Default and Fixed Values for Simple Elements</vt:lpstr>
      <vt:lpstr>XSD Attributes</vt:lpstr>
      <vt:lpstr>How to Define an Attribute?</vt:lpstr>
      <vt:lpstr>Default and Fixed Values for Attributes</vt:lpstr>
      <vt:lpstr>Optional and Required Attributes</vt:lpstr>
      <vt:lpstr>Restrictions on Content</vt:lpstr>
      <vt:lpstr>Restrictions on Values</vt:lpstr>
      <vt:lpstr>Restrictions on a Set of Values</vt:lpstr>
      <vt:lpstr>Restrictions on a Set of Values</vt:lpstr>
      <vt:lpstr>Restrictions on a Series of Values</vt:lpstr>
      <vt:lpstr>Restrictions on a Series of Values</vt:lpstr>
      <vt:lpstr>Restrictions on a Series of Values</vt:lpstr>
      <vt:lpstr>Restrictions on a Series of Values</vt:lpstr>
      <vt:lpstr>Restrictions on a Series of Values</vt:lpstr>
      <vt:lpstr>Restrictions on a Series of Values</vt:lpstr>
      <vt:lpstr>Restrictions on a Series of Values</vt:lpstr>
      <vt:lpstr>Restrictions on a Series of Values</vt:lpstr>
      <vt:lpstr>Restrictions on a Series of Values</vt:lpstr>
      <vt:lpstr>Restrictions on Whitespace Characters</vt:lpstr>
      <vt:lpstr>Restrictions on Whitespace Characters</vt:lpstr>
      <vt:lpstr>Restrictions on Whitespace Characters</vt:lpstr>
      <vt:lpstr>Restrictions on Length</vt:lpstr>
      <vt:lpstr>Restrictions on Length</vt:lpstr>
      <vt:lpstr>PowerPoint Presentation</vt:lpstr>
      <vt:lpstr>What is a Complex Element?</vt:lpstr>
      <vt:lpstr>Examples of Complex Elements</vt:lpstr>
      <vt:lpstr>Examples of Complex Elements</vt:lpstr>
      <vt:lpstr>How to Define a Complex Element</vt:lpstr>
      <vt:lpstr>How to Define a Complex Element: Alternative #1</vt:lpstr>
      <vt:lpstr>How to Define a Complex Element: Alternative #2</vt:lpstr>
      <vt:lpstr>Complex type example</vt:lpstr>
      <vt:lpstr>Complex type Example</vt:lpstr>
      <vt:lpstr>XSD Complex Empty Elements</vt:lpstr>
      <vt:lpstr>Complex Empty Elements</vt:lpstr>
      <vt:lpstr>Complex Empty Elements: More Compact way</vt:lpstr>
      <vt:lpstr>Complex Empty Elements:  More Alternatives</vt:lpstr>
      <vt:lpstr>Complex Types Containing Elements Only</vt:lpstr>
      <vt:lpstr>Complex Types Containing Elements Only</vt:lpstr>
      <vt:lpstr>Complex Text-Only Elements</vt:lpstr>
      <vt:lpstr>Complex Text-Only Elements</vt:lpstr>
      <vt:lpstr>Complex Text-Only Elements</vt:lpstr>
      <vt:lpstr>Complex Text-Only Elements</vt:lpstr>
      <vt:lpstr>Complex Types with Mixed Content</vt:lpstr>
      <vt:lpstr>XSD for Letter</vt:lpstr>
      <vt:lpstr>XSD for Letter</vt:lpstr>
      <vt:lpstr>XSD Complex Types Indicators</vt:lpstr>
      <vt:lpstr>All Indicator</vt:lpstr>
      <vt:lpstr>Choice Indicator</vt:lpstr>
      <vt:lpstr>Sequence Indicator</vt:lpstr>
      <vt:lpstr>maxOccurs Indicator</vt:lpstr>
      <vt:lpstr>minOccurs Indicator</vt:lpstr>
      <vt:lpstr>A working example:Family.xml</vt:lpstr>
      <vt:lpstr>A working example:Family.xsd</vt:lpstr>
      <vt:lpstr>Element Groups</vt:lpstr>
      <vt:lpstr>Element Groups</vt:lpstr>
      <vt:lpstr>Attribute Groups</vt:lpstr>
      <vt:lpstr>Attribute Groups</vt:lpstr>
      <vt:lpstr>The &lt;any&gt; Element</vt:lpstr>
      <vt:lpstr>Children.xsd</vt:lpstr>
      <vt:lpstr>Myfamily.xml</vt:lpstr>
      <vt:lpstr>The &lt;anyAttribute&gt; Element</vt:lpstr>
      <vt:lpstr>Extension example</vt:lpstr>
      <vt:lpstr>Using extended attribute</vt:lpstr>
      <vt:lpstr>String Data Type</vt:lpstr>
      <vt:lpstr>String Data Type</vt:lpstr>
      <vt:lpstr>String Data Type</vt:lpstr>
      <vt:lpstr>Date Data Type</vt:lpstr>
      <vt:lpstr>Numeric Data Types 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Adil Alpkocak</cp:lastModifiedBy>
  <cp:revision>248</cp:revision>
  <cp:lastPrinted>1601-01-01T00:00:00Z</cp:lastPrinted>
  <dcterms:created xsi:type="dcterms:W3CDTF">1601-01-01T00:00:00Z</dcterms:created>
  <dcterms:modified xsi:type="dcterms:W3CDTF">2017-03-08T11:35:31Z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