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0"/>
  </p:notesMasterIdLst>
  <p:sldIdLst>
    <p:sldId id="301" r:id="rId2"/>
    <p:sldId id="306" r:id="rId3"/>
    <p:sldId id="308" r:id="rId4"/>
    <p:sldId id="304" r:id="rId5"/>
    <p:sldId id="305" r:id="rId6"/>
    <p:sldId id="326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9" r:id="rId15"/>
    <p:sldId id="321" r:id="rId16"/>
    <p:sldId id="320" r:id="rId17"/>
    <p:sldId id="324" r:id="rId18"/>
    <p:sldId id="325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9900"/>
    <a:srgbClr val="0000FF"/>
    <a:srgbClr val="66FF33"/>
    <a:srgbClr val="FF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5" autoAdjust="0"/>
    <p:restoredTop sz="90247" autoAdjust="0"/>
  </p:normalViewPr>
  <p:slideViewPr>
    <p:cSldViewPr snapToGrid="0">
      <p:cViewPr varScale="1">
        <p:scale>
          <a:sx n="78" d="100"/>
          <a:sy n="78" d="100"/>
        </p:scale>
        <p:origin x="-9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7" y="39965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658C3DC-6F7A-456F-AFCC-448734744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0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B5F56F-EC0D-354F-980F-0A90BAF7554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tr-T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E7E78-7C83-9742-A08F-FB59A1091F0C}" type="slidenum">
              <a:rPr lang="en-US"/>
              <a:pPr/>
              <a:t>5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E7E78-7C83-9742-A08F-FB59A1091F0C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EF2C1-EC5F-4146-B968-9FAAB8033681}" type="slidenum">
              <a:rPr lang="en-US"/>
              <a:pPr/>
              <a:t>15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0EF82-E77B-2440-964B-C9CD4B8FC283}" type="slidenum">
              <a:rPr lang="en-US"/>
              <a:pPr/>
              <a:t>16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6488668"/>
            <a:ext cx="79248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tr-TR" sz="1600" kern="0" spc="900" dirty="0" smtClean="0">
                <a:solidFill>
                  <a:schemeClr val="bg1">
                    <a:lumMod val="95000"/>
                  </a:schemeClr>
                </a:solidFill>
              </a:rPr>
              <a:t>Department</a:t>
            </a:r>
            <a:r>
              <a:rPr lang="tr-TR" sz="1600" kern="0" spc="900" baseline="0" dirty="0" smtClean="0">
                <a:solidFill>
                  <a:schemeClr val="bg1">
                    <a:lumMod val="95000"/>
                  </a:schemeClr>
                </a:solidFill>
              </a:rPr>
              <a:t> of Computer Engineering</a:t>
            </a:r>
            <a:endParaRPr lang="tr-TR" sz="1600" kern="0" spc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B3C7DA8E-4EC4-45E2-99F6-C282D15CC2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E4F7C073-9D90-4363-B082-8702DFEA8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712CAD58-E6C6-458F-8E00-0676ECAA0D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1474"/>
            <a:ext cx="8229600" cy="1046163"/>
          </a:xfrm>
        </p:spPr>
        <p:txBody>
          <a:bodyPr>
            <a:normAutofit/>
          </a:bodyPr>
          <a:lstStyle>
            <a:lvl1pPr>
              <a:defRPr sz="4000">
                <a:latin typeface="Aharoni" pitchFamily="2" charset="-79"/>
                <a:cs typeface="Aharoni" pitchFamily="2" charset="-79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4E6EB281-AD53-4563-A253-9849A0F37FD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0275D0C3-1949-47A9-BFA0-EB52EE9B00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B71B1E86-F4B0-4C04-BAC0-966363BFF1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42FA24EF-28FA-4D4A-9B08-51FE41C7B4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5B6A0E85-8D0A-4A34-947A-6D411181ED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648639DA-06B4-47BA-B3B9-80B44E35FB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A063DA1E-B211-4E97-A86A-0531FCA258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951" y="1683327"/>
            <a:ext cx="8229600" cy="4681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6" name="Picture 2" descr="C:\Users\Adil\Pictures\deuceng.JPG"/>
          <p:cNvPicPr>
            <a:picLocks noChangeAspect="1" noChangeArrowheads="1"/>
          </p:cNvPicPr>
          <p:nvPr/>
        </p:nvPicPr>
        <p:blipFill>
          <a:blip r:embed="rId14" cstate="print"/>
          <a:srcRect r="1124"/>
          <a:stretch>
            <a:fillRect/>
          </a:stretch>
        </p:blipFill>
        <p:spPr bwMode="auto">
          <a:xfrm>
            <a:off x="0" y="6057900"/>
            <a:ext cx="838200" cy="800100"/>
          </a:xfrm>
          <a:prstGeom prst="rect">
            <a:avLst/>
          </a:prstGeom>
          <a:noFill/>
        </p:spPr>
      </p:pic>
      <p:sp>
        <p:nvSpPr>
          <p:cNvPr id="14" name="Freeform 13"/>
          <p:cNvSpPr/>
          <p:nvPr/>
        </p:nvSpPr>
        <p:spPr>
          <a:xfrm>
            <a:off x="429256" y="6479607"/>
            <a:ext cx="411900" cy="378394"/>
          </a:xfrm>
          <a:custGeom>
            <a:avLst/>
            <a:gdLst>
              <a:gd name="connsiteX0" fmla="*/ 555955 w 563270"/>
              <a:gd name="connsiteY0" fmla="*/ 0 h 402336"/>
              <a:gd name="connsiteX1" fmla="*/ 563270 w 563270"/>
              <a:gd name="connsiteY1" fmla="*/ 402336 h 402336"/>
              <a:gd name="connsiteX2" fmla="*/ 0 w 563270"/>
              <a:gd name="connsiteY2" fmla="*/ 402336 h 402336"/>
              <a:gd name="connsiteX3" fmla="*/ 555955 w 563270"/>
              <a:gd name="connsiteY3" fmla="*/ 0 h 402336"/>
              <a:gd name="connsiteX0" fmla="*/ 555955 w 563271"/>
              <a:gd name="connsiteY0" fmla="*/ 0 h 402336"/>
              <a:gd name="connsiteX1" fmla="*/ 563271 w 563271"/>
              <a:gd name="connsiteY1" fmla="*/ 113386 h 402336"/>
              <a:gd name="connsiteX2" fmla="*/ 563270 w 563271"/>
              <a:gd name="connsiteY2" fmla="*/ 402336 h 402336"/>
              <a:gd name="connsiteX3" fmla="*/ 0 w 563271"/>
              <a:gd name="connsiteY3" fmla="*/ 402336 h 402336"/>
              <a:gd name="connsiteX4" fmla="*/ 555955 w 563271"/>
              <a:gd name="connsiteY4" fmla="*/ 0 h 402336"/>
              <a:gd name="connsiteX0" fmla="*/ 460857 w 563271"/>
              <a:gd name="connsiteY0" fmla="*/ 0 h 336499"/>
              <a:gd name="connsiteX1" fmla="*/ 563271 w 563271"/>
              <a:gd name="connsiteY1" fmla="*/ 47549 h 336499"/>
              <a:gd name="connsiteX2" fmla="*/ 563270 w 563271"/>
              <a:gd name="connsiteY2" fmla="*/ 336499 h 336499"/>
              <a:gd name="connsiteX3" fmla="*/ 0 w 563271"/>
              <a:gd name="connsiteY3" fmla="*/ 336499 h 336499"/>
              <a:gd name="connsiteX4" fmla="*/ 460857 w 563271"/>
              <a:gd name="connsiteY4" fmla="*/ 0 h 336499"/>
              <a:gd name="connsiteX0" fmla="*/ 460857 w 563271"/>
              <a:gd name="connsiteY0" fmla="*/ 40234 h 376733"/>
              <a:gd name="connsiteX1" fmla="*/ 563271 w 563271"/>
              <a:gd name="connsiteY1" fmla="*/ 0 h 376733"/>
              <a:gd name="connsiteX2" fmla="*/ 563270 w 563271"/>
              <a:gd name="connsiteY2" fmla="*/ 376733 h 376733"/>
              <a:gd name="connsiteX3" fmla="*/ 0 w 563271"/>
              <a:gd name="connsiteY3" fmla="*/ 376733 h 376733"/>
              <a:gd name="connsiteX4" fmla="*/ 460857 w 563271"/>
              <a:gd name="connsiteY4" fmla="*/ 40234 h 376733"/>
              <a:gd name="connsiteX0" fmla="*/ 535855 w 563271"/>
              <a:gd name="connsiteY0" fmla="*/ 0 h 379767"/>
              <a:gd name="connsiteX1" fmla="*/ 563271 w 563271"/>
              <a:gd name="connsiteY1" fmla="*/ 3034 h 379767"/>
              <a:gd name="connsiteX2" fmla="*/ 563270 w 563271"/>
              <a:gd name="connsiteY2" fmla="*/ 379767 h 379767"/>
              <a:gd name="connsiteX3" fmla="*/ 0 w 563271"/>
              <a:gd name="connsiteY3" fmla="*/ 379767 h 379767"/>
              <a:gd name="connsiteX4" fmla="*/ 535855 w 563271"/>
              <a:gd name="connsiteY4" fmla="*/ 0 h 379767"/>
              <a:gd name="connsiteX0" fmla="*/ 449319 w 476735"/>
              <a:gd name="connsiteY0" fmla="*/ 0 h 379767"/>
              <a:gd name="connsiteX1" fmla="*/ 476735 w 476735"/>
              <a:gd name="connsiteY1" fmla="*/ 3034 h 379767"/>
              <a:gd name="connsiteX2" fmla="*/ 476734 w 476735"/>
              <a:gd name="connsiteY2" fmla="*/ 379767 h 379767"/>
              <a:gd name="connsiteX3" fmla="*/ 0 w 476735"/>
              <a:gd name="connsiteY3" fmla="*/ 379767 h 379767"/>
              <a:gd name="connsiteX4" fmla="*/ 449319 w 476735"/>
              <a:gd name="connsiteY4" fmla="*/ 0 h 379767"/>
              <a:gd name="connsiteX0" fmla="*/ 417589 w 445005"/>
              <a:gd name="connsiteY0" fmla="*/ 0 h 379767"/>
              <a:gd name="connsiteX1" fmla="*/ 445005 w 445005"/>
              <a:gd name="connsiteY1" fmla="*/ 3034 h 379767"/>
              <a:gd name="connsiteX2" fmla="*/ 445004 w 445005"/>
              <a:gd name="connsiteY2" fmla="*/ 379767 h 379767"/>
              <a:gd name="connsiteX3" fmla="*/ 0 w 445005"/>
              <a:gd name="connsiteY3" fmla="*/ 379767 h 379767"/>
              <a:gd name="connsiteX4" fmla="*/ 417589 w 445005"/>
              <a:gd name="connsiteY4" fmla="*/ 0 h 379767"/>
              <a:gd name="connsiteX0" fmla="*/ 394513 w 421929"/>
              <a:gd name="connsiteY0" fmla="*/ 0 h 379767"/>
              <a:gd name="connsiteX1" fmla="*/ 421929 w 421929"/>
              <a:gd name="connsiteY1" fmla="*/ 3034 h 379767"/>
              <a:gd name="connsiteX2" fmla="*/ 421928 w 421929"/>
              <a:gd name="connsiteY2" fmla="*/ 379767 h 379767"/>
              <a:gd name="connsiteX3" fmla="*/ 0 w 421929"/>
              <a:gd name="connsiteY3" fmla="*/ 379767 h 379767"/>
              <a:gd name="connsiteX4" fmla="*/ 394513 w 421929"/>
              <a:gd name="connsiteY4" fmla="*/ 0 h 379767"/>
              <a:gd name="connsiteX0" fmla="*/ 385859 w 413275"/>
              <a:gd name="connsiteY0" fmla="*/ 0 h 379767"/>
              <a:gd name="connsiteX1" fmla="*/ 413275 w 413275"/>
              <a:gd name="connsiteY1" fmla="*/ 3034 h 379767"/>
              <a:gd name="connsiteX2" fmla="*/ 413274 w 413275"/>
              <a:gd name="connsiteY2" fmla="*/ 379767 h 379767"/>
              <a:gd name="connsiteX3" fmla="*/ 0 w 413275"/>
              <a:gd name="connsiteY3" fmla="*/ 379767 h 379767"/>
              <a:gd name="connsiteX4" fmla="*/ 385859 w 413275"/>
              <a:gd name="connsiteY4" fmla="*/ 0 h 379767"/>
              <a:gd name="connsiteX0" fmla="*/ 382974 w 413275"/>
              <a:gd name="connsiteY0" fmla="*/ 0 h 385536"/>
              <a:gd name="connsiteX1" fmla="*/ 413275 w 413275"/>
              <a:gd name="connsiteY1" fmla="*/ 8803 h 385536"/>
              <a:gd name="connsiteX2" fmla="*/ 413274 w 413275"/>
              <a:gd name="connsiteY2" fmla="*/ 385536 h 385536"/>
              <a:gd name="connsiteX3" fmla="*/ 0 w 413275"/>
              <a:gd name="connsiteY3" fmla="*/ 385536 h 385536"/>
              <a:gd name="connsiteX4" fmla="*/ 382974 w 413275"/>
              <a:gd name="connsiteY4" fmla="*/ 0 h 385536"/>
              <a:gd name="connsiteX0" fmla="*/ 382974 w 413275"/>
              <a:gd name="connsiteY0" fmla="*/ 0 h 385536"/>
              <a:gd name="connsiteX1" fmla="*/ 413275 w 413275"/>
              <a:gd name="connsiteY1" fmla="*/ 150 h 385536"/>
              <a:gd name="connsiteX2" fmla="*/ 413274 w 413275"/>
              <a:gd name="connsiteY2" fmla="*/ 385536 h 385536"/>
              <a:gd name="connsiteX3" fmla="*/ 0 w 413275"/>
              <a:gd name="connsiteY3" fmla="*/ 385536 h 385536"/>
              <a:gd name="connsiteX4" fmla="*/ 382974 w 413275"/>
              <a:gd name="connsiteY4" fmla="*/ 0 h 385536"/>
              <a:gd name="connsiteX0" fmla="*/ 388743 w 419044"/>
              <a:gd name="connsiteY0" fmla="*/ 0 h 385536"/>
              <a:gd name="connsiteX1" fmla="*/ 419044 w 419044"/>
              <a:gd name="connsiteY1" fmla="*/ 150 h 385536"/>
              <a:gd name="connsiteX2" fmla="*/ 419043 w 419044"/>
              <a:gd name="connsiteY2" fmla="*/ 385536 h 385536"/>
              <a:gd name="connsiteX3" fmla="*/ 0 w 419044"/>
              <a:gd name="connsiteY3" fmla="*/ 385536 h 385536"/>
              <a:gd name="connsiteX4" fmla="*/ 388743 w 419044"/>
              <a:gd name="connsiteY4" fmla="*/ 0 h 385536"/>
              <a:gd name="connsiteX0" fmla="*/ 388743 w 421425"/>
              <a:gd name="connsiteY0" fmla="*/ 0 h 385536"/>
              <a:gd name="connsiteX1" fmla="*/ 421425 w 421425"/>
              <a:gd name="connsiteY1" fmla="*/ 7294 h 385536"/>
              <a:gd name="connsiteX2" fmla="*/ 419043 w 421425"/>
              <a:gd name="connsiteY2" fmla="*/ 385536 h 385536"/>
              <a:gd name="connsiteX3" fmla="*/ 0 w 421425"/>
              <a:gd name="connsiteY3" fmla="*/ 385536 h 385536"/>
              <a:gd name="connsiteX4" fmla="*/ 388743 w 421425"/>
              <a:gd name="connsiteY4" fmla="*/ 0 h 385536"/>
              <a:gd name="connsiteX0" fmla="*/ 386362 w 421425"/>
              <a:gd name="connsiteY0" fmla="*/ 0 h 378392"/>
              <a:gd name="connsiteX1" fmla="*/ 421425 w 421425"/>
              <a:gd name="connsiteY1" fmla="*/ 150 h 378392"/>
              <a:gd name="connsiteX2" fmla="*/ 419043 w 421425"/>
              <a:gd name="connsiteY2" fmla="*/ 378392 h 378392"/>
              <a:gd name="connsiteX3" fmla="*/ 0 w 421425"/>
              <a:gd name="connsiteY3" fmla="*/ 378392 h 378392"/>
              <a:gd name="connsiteX4" fmla="*/ 386362 w 421425"/>
              <a:gd name="connsiteY4" fmla="*/ 0 h 378392"/>
              <a:gd name="connsiteX0" fmla="*/ 376837 w 421425"/>
              <a:gd name="connsiteY0" fmla="*/ 2231 h 378242"/>
              <a:gd name="connsiteX1" fmla="*/ 421425 w 421425"/>
              <a:gd name="connsiteY1" fmla="*/ 0 h 378242"/>
              <a:gd name="connsiteX2" fmla="*/ 419043 w 421425"/>
              <a:gd name="connsiteY2" fmla="*/ 378242 h 378242"/>
              <a:gd name="connsiteX3" fmla="*/ 0 w 421425"/>
              <a:gd name="connsiteY3" fmla="*/ 378242 h 378242"/>
              <a:gd name="connsiteX4" fmla="*/ 376837 w 421425"/>
              <a:gd name="connsiteY4" fmla="*/ 2231 h 378242"/>
              <a:gd name="connsiteX0" fmla="*/ 383980 w 421425"/>
              <a:gd name="connsiteY0" fmla="*/ 2231 h 378242"/>
              <a:gd name="connsiteX1" fmla="*/ 421425 w 421425"/>
              <a:gd name="connsiteY1" fmla="*/ 0 h 378242"/>
              <a:gd name="connsiteX2" fmla="*/ 419043 w 421425"/>
              <a:gd name="connsiteY2" fmla="*/ 378242 h 378242"/>
              <a:gd name="connsiteX3" fmla="*/ 0 w 421425"/>
              <a:gd name="connsiteY3" fmla="*/ 378242 h 378242"/>
              <a:gd name="connsiteX4" fmla="*/ 383980 w 421425"/>
              <a:gd name="connsiteY4" fmla="*/ 2231 h 378242"/>
              <a:gd name="connsiteX0" fmla="*/ 379218 w 421425"/>
              <a:gd name="connsiteY0" fmla="*/ 0 h 378393"/>
              <a:gd name="connsiteX1" fmla="*/ 421425 w 421425"/>
              <a:gd name="connsiteY1" fmla="*/ 151 h 378393"/>
              <a:gd name="connsiteX2" fmla="*/ 419043 w 421425"/>
              <a:gd name="connsiteY2" fmla="*/ 378393 h 378393"/>
              <a:gd name="connsiteX3" fmla="*/ 0 w 421425"/>
              <a:gd name="connsiteY3" fmla="*/ 378393 h 378393"/>
              <a:gd name="connsiteX4" fmla="*/ 379218 w 421425"/>
              <a:gd name="connsiteY4" fmla="*/ 0 h 378393"/>
              <a:gd name="connsiteX0" fmla="*/ 372074 w 414281"/>
              <a:gd name="connsiteY0" fmla="*/ 0 h 378394"/>
              <a:gd name="connsiteX1" fmla="*/ 414281 w 414281"/>
              <a:gd name="connsiteY1" fmla="*/ 151 h 378394"/>
              <a:gd name="connsiteX2" fmla="*/ 411899 w 414281"/>
              <a:gd name="connsiteY2" fmla="*/ 378393 h 378394"/>
              <a:gd name="connsiteX3" fmla="*/ 0 w 414281"/>
              <a:gd name="connsiteY3" fmla="*/ 378394 h 378394"/>
              <a:gd name="connsiteX4" fmla="*/ 372074 w 414281"/>
              <a:gd name="connsiteY4" fmla="*/ 0 h 378394"/>
              <a:gd name="connsiteX0" fmla="*/ 379218 w 414281"/>
              <a:gd name="connsiteY0" fmla="*/ 0 h 378394"/>
              <a:gd name="connsiteX1" fmla="*/ 414281 w 414281"/>
              <a:gd name="connsiteY1" fmla="*/ 151 h 378394"/>
              <a:gd name="connsiteX2" fmla="*/ 411899 w 414281"/>
              <a:gd name="connsiteY2" fmla="*/ 378393 h 378394"/>
              <a:gd name="connsiteX3" fmla="*/ 0 w 414281"/>
              <a:gd name="connsiteY3" fmla="*/ 378394 h 378394"/>
              <a:gd name="connsiteX4" fmla="*/ 379218 w 414281"/>
              <a:gd name="connsiteY4" fmla="*/ 0 h 378394"/>
              <a:gd name="connsiteX0" fmla="*/ 379218 w 414281"/>
              <a:gd name="connsiteY0" fmla="*/ 6993 h 385387"/>
              <a:gd name="connsiteX1" fmla="*/ 414281 w 414281"/>
              <a:gd name="connsiteY1" fmla="*/ 0 h 385387"/>
              <a:gd name="connsiteX2" fmla="*/ 411899 w 414281"/>
              <a:gd name="connsiteY2" fmla="*/ 385386 h 385387"/>
              <a:gd name="connsiteX3" fmla="*/ 0 w 414281"/>
              <a:gd name="connsiteY3" fmla="*/ 385387 h 385387"/>
              <a:gd name="connsiteX4" fmla="*/ 379218 w 414281"/>
              <a:gd name="connsiteY4" fmla="*/ 6993 h 385387"/>
              <a:gd name="connsiteX0" fmla="*/ 379218 w 411900"/>
              <a:gd name="connsiteY0" fmla="*/ 0 h 378394"/>
              <a:gd name="connsiteX1" fmla="*/ 411900 w 411900"/>
              <a:gd name="connsiteY1" fmla="*/ 150 h 378394"/>
              <a:gd name="connsiteX2" fmla="*/ 411899 w 411900"/>
              <a:gd name="connsiteY2" fmla="*/ 378393 h 378394"/>
              <a:gd name="connsiteX3" fmla="*/ 0 w 411900"/>
              <a:gd name="connsiteY3" fmla="*/ 378394 h 378394"/>
              <a:gd name="connsiteX4" fmla="*/ 379218 w 411900"/>
              <a:gd name="connsiteY4" fmla="*/ 0 h 3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900" h="378394">
                <a:moveTo>
                  <a:pt x="379218" y="0"/>
                </a:moveTo>
                <a:lnTo>
                  <a:pt x="411900" y="150"/>
                </a:lnTo>
                <a:cubicBezTo>
                  <a:pt x="411900" y="96467"/>
                  <a:pt x="411899" y="282076"/>
                  <a:pt x="411899" y="378393"/>
                </a:cubicBezTo>
                <a:lnTo>
                  <a:pt x="0" y="378394"/>
                </a:lnTo>
                <a:lnTo>
                  <a:pt x="37921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Freeform 14"/>
          <p:cNvSpPr/>
          <p:nvPr/>
        </p:nvSpPr>
        <p:spPr>
          <a:xfrm rot="5400000">
            <a:off x="15035" y="6449881"/>
            <a:ext cx="393083" cy="423155"/>
          </a:xfrm>
          <a:custGeom>
            <a:avLst/>
            <a:gdLst>
              <a:gd name="connsiteX0" fmla="*/ 555955 w 563270"/>
              <a:gd name="connsiteY0" fmla="*/ 0 h 402336"/>
              <a:gd name="connsiteX1" fmla="*/ 563270 w 563270"/>
              <a:gd name="connsiteY1" fmla="*/ 402336 h 402336"/>
              <a:gd name="connsiteX2" fmla="*/ 0 w 563270"/>
              <a:gd name="connsiteY2" fmla="*/ 402336 h 402336"/>
              <a:gd name="connsiteX3" fmla="*/ 555955 w 563270"/>
              <a:gd name="connsiteY3" fmla="*/ 0 h 402336"/>
              <a:gd name="connsiteX0" fmla="*/ 555955 w 563271"/>
              <a:gd name="connsiteY0" fmla="*/ 0 h 402336"/>
              <a:gd name="connsiteX1" fmla="*/ 563271 w 563271"/>
              <a:gd name="connsiteY1" fmla="*/ 113386 h 402336"/>
              <a:gd name="connsiteX2" fmla="*/ 563270 w 563271"/>
              <a:gd name="connsiteY2" fmla="*/ 402336 h 402336"/>
              <a:gd name="connsiteX3" fmla="*/ 0 w 563271"/>
              <a:gd name="connsiteY3" fmla="*/ 402336 h 402336"/>
              <a:gd name="connsiteX4" fmla="*/ 555955 w 563271"/>
              <a:gd name="connsiteY4" fmla="*/ 0 h 402336"/>
              <a:gd name="connsiteX0" fmla="*/ 460857 w 563271"/>
              <a:gd name="connsiteY0" fmla="*/ 0 h 336499"/>
              <a:gd name="connsiteX1" fmla="*/ 563271 w 563271"/>
              <a:gd name="connsiteY1" fmla="*/ 47549 h 336499"/>
              <a:gd name="connsiteX2" fmla="*/ 563270 w 563271"/>
              <a:gd name="connsiteY2" fmla="*/ 336499 h 336499"/>
              <a:gd name="connsiteX3" fmla="*/ 0 w 563271"/>
              <a:gd name="connsiteY3" fmla="*/ 336499 h 336499"/>
              <a:gd name="connsiteX4" fmla="*/ 460857 w 563271"/>
              <a:gd name="connsiteY4" fmla="*/ 0 h 336499"/>
              <a:gd name="connsiteX0" fmla="*/ 460857 w 563271"/>
              <a:gd name="connsiteY0" fmla="*/ 40234 h 376733"/>
              <a:gd name="connsiteX1" fmla="*/ 563271 w 563271"/>
              <a:gd name="connsiteY1" fmla="*/ 0 h 376733"/>
              <a:gd name="connsiteX2" fmla="*/ 563270 w 563271"/>
              <a:gd name="connsiteY2" fmla="*/ 376733 h 376733"/>
              <a:gd name="connsiteX3" fmla="*/ 0 w 563271"/>
              <a:gd name="connsiteY3" fmla="*/ 376733 h 376733"/>
              <a:gd name="connsiteX4" fmla="*/ 460857 w 563271"/>
              <a:gd name="connsiteY4" fmla="*/ 40234 h 376733"/>
              <a:gd name="connsiteX0" fmla="*/ 535855 w 563271"/>
              <a:gd name="connsiteY0" fmla="*/ 0 h 379767"/>
              <a:gd name="connsiteX1" fmla="*/ 563271 w 563271"/>
              <a:gd name="connsiteY1" fmla="*/ 3034 h 379767"/>
              <a:gd name="connsiteX2" fmla="*/ 563270 w 563271"/>
              <a:gd name="connsiteY2" fmla="*/ 379767 h 379767"/>
              <a:gd name="connsiteX3" fmla="*/ 0 w 563271"/>
              <a:gd name="connsiteY3" fmla="*/ 379767 h 379767"/>
              <a:gd name="connsiteX4" fmla="*/ 535855 w 563271"/>
              <a:gd name="connsiteY4" fmla="*/ 0 h 379767"/>
              <a:gd name="connsiteX0" fmla="*/ 449319 w 476735"/>
              <a:gd name="connsiteY0" fmla="*/ 0 h 379767"/>
              <a:gd name="connsiteX1" fmla="*/ 476735 w 476735"/>
              <a:gd name="connsiteY1" fmla="*/ 3034 h 379767"/>
              <a:gd name="connsiteX2" fmla="*/ 476734 w 476735"/>
              <a:gd name="connsiteY2" fmla="*/ 379767 h 379767"/>
              <a:gd name="connsiteX3" fmla="*/ 0 w 476735"/>
              <a:gd name="connsiteY3" fmla="*/ 379767 h 379767"/>
              <a:gd name="connsiteX4" fmla="*/ 449319 w 476735"/>
              <a:gd name="connsiteY4" fmla="*/ 0 h 379767"/>
              <a:gd name="connsiteX0" fmla="*/ 417589 w 445005"/>
              <a:gd name="connsiteY0" fmla="*/ 0 h 379767"/>
              <a:gd name="connsiteX1" fmla="*/ 445005 w 445005"/>
              <a:gd name="connsiteY1" fmla="*/ 3034 h 379767"/>
              <a:gd name="connsiteX2" fmla="*/ 445004 w 445005"/>
              <a:gd name="connsiteY2" fmla="*/ 379767 h 379767"/>
              <a:gd name="connsiteX3" fmla="*/ 0 w 445005"/>
              <a:gd name="connsiteY3" fmla="*/ 379767 h 379767"/>
              <a:gd name="connsiteX4" fmla="*/ 417589 w 445005"/>
              <a:gd name="connsiteY4" fmla="*/ 0 h 379767"/>
              <a:gd name="connsiteX0" fmla="*/ 394513 w 421929"/>
              <a:gd name="connsiteY0" fmla="*/ 0 h 379767"/>
              <a:gd name="connsiteX1" fmla="*/ 421929 w 421929"/>
              <a:gd name="connsiteY1" fmla="*/ 3034 h 379767"/>
              <a:gd name="connsiteX2" fmla="*/ 421928 w 421929"/>
              <a:gd name="connsiteY2" fmla="*/ 379767 h 379767"/>
              <a:gd name="connsiteX3" fmla="*/ 0 w 421929"/>
              <a:gd name="connsiteY3" fmla="*/ 379767 h 379767"/>
              <a:gd name="connsiteX4" fmla="*/ 394513 w 421929"/>
              <a:gd name="connsiteY4" fmla="*/ 0 h 379767"/>
              <a:gd name="connsiteX0" fmla="*/ 385859 w 413275"/>
              <a:gd name="connsiteY0" fmla="*/ 0 h 379767"/>
              <a:gd name="connsiteX1" fmla="*/ 413275 w 413275"/>
              <a:gd name="connsiteY1" fmla="*/ 3034 h 379767"/>
              <a:gd name="connsiteX2" fmla="*/ 413274 w 413275"/>
              <a:gd name="connsiteY2" fmla="*/ 379767 h 379767"/>
              <a:gd name="connsiteX3" fmla="*/ 0 w 413275"/>
              <a:gd name="connsiteY3" fmla="*/ 379767 h 379767"/>
              <a:gd name="connsiteX4" fmla="*/ 385859 w 413275"/>
              <a:gd name="connsiteY4" fmla="*/ 0 h 379767"/>
              <a:gd name="connsiteX0" fmla="*/ 382974 w 413275"/>
              <a:gd name="connsiteY0" fmla="*/ 0 h 385536"/>
              <a:gd name="connsiteX1" fmla="*/ 413275 w 413275"/>
              <a:gd name="connsiteY1" fmla="*/ 8803 h 385536"/>
              <a:gd name="connsiteX2" fmla="*/ 413274 w 413275"/>
              <a:gd name="connsiteY2" fmla="*/ 385536 h 385536"/>
              <a:gd name="connsiteX3" fmla="*/ 0 w 413275"/>
              <a:gd name="connsiteY3" fmla="*/ 385536 h 385536"/>
              <a:gd name="connsiteX4" fmla="*/ 382974 w 413275"/>
              <a:gd name="connsiteY4" fmla="*/ 0 h 385536"/>
              <a:gd name="connsiteX0" fmla="*/ 382974 w 413275"/>
              <a:gd name="connsiteY0" fmla="*/ 0 h 385536"/>
              <a:gd name="connsiteX1" fmla="*/ 413275 w 413275"/>
              <a:gd name="connsiteY1" fmla="*/ 150 h 385536"/>
              <a:gd name="connsiteX2" fmla="*/ 413274 w 413275"/>
              <a:gd name="connsiteY2" fmla="*/ 385536 h 385536"/>
              <a:gd name="connsiteX3" fmla="*/ 0 w 413275"/>
              <a:gd name="connsiteY3" fmla="*/ 385536 h 385536"/>
              <a:gd name="connsiteX4" fmla="*/ 382974 w 413275"/>
              <a:gd name="connsiteY4" fmla="*/ 0 h 385536"/>
              <a:gd name="connsiteX0" fmla="*/ 388743 w 419044"/>
              <a:gd name="connsiteY0" fmla="*/ 0 h 385536"/>
              <a:gd name="connsiteX1" fmla="*/ 419044 w 419044"/>
              <a:gd name="connsiteY1" fmla="*/ 150 h 385536"/>
              <a:gd name="connsiteX2" fmla="*/ 419043 w 419044"/>
              <a:gd name="connsiteY2" fmla="*/ 385536 h 385536"/>
              <a:gd name="connsiteX3" fmla="*/ 0 w 419044"/>
              <a:gd name="connsiteY3" fmla="*/ 385536 h 385536"/>
              <a:gd name="connsiteX4" fmla="*/ 388743 w 419044"/>
              <a:gd name="connsiteY4" fmla="*/ 0 h 385536"/>
              <a:gd name="connsiteX0" fmla="*/ 29617 w 419044"/>
              <a:gd name="connsiteY0" fmla="*/ 345995 h 385386"/>
              <a:gd name="connsiteX1" fmla="*/ 419044 w 419044"/>
              <a:gd name="connsiteY1" fmla="*/ 0 h 385386"/>
              <a:gd name="connsiteX2" fmla="*/ 419043 w 419044"/>
              <a:gd name="connsiteY2" fmla="*/ 385386 h 385386"/>
              <a:gd name="connsiteX3" fmla="*/ 0 w 419044"/>
              <a:gd name="connsiteY3" fmla="*/ 385386 h 385386"/>
              <a:gd name="connsiteX4" fmla="*/ 29617 w 419044"/>
              <a:gd name="connsiteY4" fmla="*/ 345995 h 385386"/>
              <a:gd name="connsiteX0" fmla="*/ 29617 w 419044"/>
              <a:gd name="connsiteY0" fmla="*/ 383494 h 422885"/>
              <a:gd name="connsiteX1" fmla="*/ 419044 w 419044"/>
              <a:gd name="connsiteY1" fmla="*/ 0 h 422885"/>
              <a:gd name="connsiteX2" fmla="*/ 419043 w 419044"/>
              <a:gd name="connsiteY2" fmla="*/ 422885 h 422885"/>
              <a:gd name="connsiteX3" fmla="*/ 0 w 419044"/>
              <a:gd name="connsiteY3" fmla="*/ 422885 h 422885"/>
              <a:gd name="connsiteX4" fmla="*/ 29617 w 419044"/>
              <a:gd name="connsiteY4" fmla="*/ 383494 h 422885"/>
              <a:gd name="connsiteX0" fmla="*/ 12307 w 401734"/>
              <a:gd name="connsiteY0" fmla="*/ 383494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12307 w 401734"/>
              <a:gd name="connsiteY4" fmla="*/ 383494 h 422888"/>
              <a:gd name="connsiteX0" fmla="*/ 0 w 406735"/>
              <a:gd name="connsiteY0" fmla="*/ 386379 h 422888"/>
              <a:gd name="connsiteX1" fmla="*/ 406735 w 406735"/>
              <a:gd name="connsiteY1" fmla="*/ 0 h 422888"/>
              <a:gd name="connsiteX2" fmla="*/ 406734 w 406735"/>
              <a:gd name="connsiteY2" fmla="*/ 422885 h 422888"/>
              <a:gd name="connsiteX3" fmla="*/ 5001 w 406735"/>
              <a:gd name="connsiteY3" fmla="*/ 422888 h 422888"/>
              <a:gd name="connsiteX4" fmla="*/ 0 w 406735"/>
              <a:gd name="connsiteY4" fmla="*/ 386379 h 422888"/>
              <a:gd name="connsiteX0" fmla="*/ 6540 w 401734"/>
              <a:gd name="connsiteY0" fmla="*/ 386379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6540 w 401734"/>
              <a:gd name="connsiteY4" fmla="*/ 386379 h 422888"/>
              <a:gd name="connsiteX0" fmla="*/ 12309 w 401734"/>
              <a:gd name="connsiteY0" fmla="*/ 371956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12309 w 401734"/>
              <a:gd name="connsiteY4" fmla="*/ 371956 h 422888"/>
              <a:gd name="connsiteX0" fmla="*/ 20963 w 401734"/>
              <a:gd name="connsiteY0" fmla="*/ 377725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20963 w 401734"/>
              <a:gd name="connsiteY4" fmla="*/ 377725 h 422888"/>
              <a:gd name="connsiteX0" fmla="*/ 771 w 401734"/>
              <a:gd name="connsiteY0" fmla="*/ 386379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771 w 401734"/>
              <a:gd name="connsiteY4" fmla="*/ 386379 h 422888"/>
              <a:gd name="connsiteX0" fmla="*/ 771 w 401734"/>
              <a:gd name="connsiteY0" fmla="*/ 380610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771 w 401734"/>
              <a:gd name="connsiteY4" fmla="*/ 380610 h 422888"/>
              <a:gd name="connsiteX0" fmla="*/ 0 w 412501"/>
              <a:gd name="connsiteY0" fmla="*/ 383494 h 422888"/>
              <a:gd name="connsiteX1" fmla="*/ 412501 w 412501"/>
              <a:gd name="connsiteY1" fmla="*/ 0 h 422888"/>
              <a:gd name="connsiteX2" fmla="*/ 412500 w 412501"/>
              <a:gd name="connsiteY2" fmla="*/ 422885 h 422888"/>
              <a:gd name="connsiteX3" fmla="*/ 10767 w 412501"/>
              <a:gd name="connsiteY3" fmla="*/ 422888 h 422888"/>
              <a:gd name="connsiteX4" fmla="*/ 0 w 412501"/>
              <a:gd name="connsiteY4" fmla="*/ 383494 h 422888"/>
              <a:gd name="connsiteX0" fmla="*/ 124808 w 537309"/>
              <a:gd name="connsiteY0" fmla="*/ 383494 h 422887"/>
              <a:gd name="connsiteX1" fmla="*/ 537309 w 537309"/>
              <a:gd name="connsiteY1" fmla="*/ 0 h 422887"/>
              <a:gd name="connsiteX2" fmla="*/ 537308 w 537309"/>
              <a:gd name="connsiteY2" fmla="*/ 422885 h 422887"/>
              <a:gd name="connsiteX3" fmla="*/ 0 w 537309"/>
              <a:gd name="connsiteY3" fmla="*/ 422887 h 422887"/>
              <a:gd name="connsiteX4" fmla="*/ 124808 w 537309"/>
              <a:gd name="connsiteY4" fmla="*/ 383494 h 422887"/>
              <a:gd name="connsiteX0" fmla="*/ 147884 w 537309"/>
              <a:gd name="connsiteY0" fmla="*/ 383494 h 422887"/>
              <a:gd name="connsiteX1" fmla="*/ 537309 w 537309"/>
              <a:gd name="connsiteY1" fmla="*/ 0 h 422887"/>
              <a:gd name="connsiteX2" fmla="*/ 537308 w 537309"/>
              <a:gd name="connsiteY2" fmla="*/ 422885 h 422887"/>
              <a:gd name="connsiteX3" fmla="*/ 0 w 537309"/>
              <a:gd name="connsiteY3" fmla="*/ 422887 h 422887"/>
              <a:gd name="connsiteX4" fmla="*/ 147884 w 537309"/>
              <a:gd name="connsiteY4" fmla="*/ 383494 h 422887"/>
              <a:gd name="connsiteX0" fmla="*/ 3657 w 393082"/>
              <a:gd name="connsiteY0" fmla="*/ 383494 h 422885"/>
              <a:gd name="connsiteX1" fmla="*/ 393082 w 393082"/>
              <a:gd name="connsiteY1" fmla="*/ 0 h 422885"/>
              <a:gd name="connsiteX2" fmla="*/ 393081 w 393082"/>
              <a:gd name="connsiteY2" fmla="*/ 422885 h 422885"/>
              <a:gd name="connsiteX3" fmla="*/ 0 w 393082"/>
              <a:gd name="connsiteY3" fmla="*/ 422885 h 422885"/>
              <a:gd name="connsiteX4" fmla="*/ 3657 w 393082"/>
              <a:gd name="connsiteY4" fmla="*/ 383494 h 422885"/>
              <a:gd name="connsiteX0" fmla="*/ 10801 w 393082"/>
              <a:gd name="connsiteY0" fmla="*/ 385821 h 422885"/>
              <a:gd name="connsiteX1" fmla="*/ 393082 w 393082"/>
              <a:gd name="connsiteY1" fmla="*/ 0 h 422885"/>
              <a:gd name="connsiteX2" fmla="*/ 393081 w 393082"/>
              <a:gd name="connsiteY2" fmla="*/ 422885 h 422885"/>
              <a:gd name="connsiteX3" fmla="*/ 0 w 393082"/>
              <a:gd name="connsiteY3" fmla="*/ 422885 h 422885"/>
              <a:gd name="connsiteX4" fmla="*/ 10801 w 393082"/>
              <a:gd name="connsiteY4" fmla="*/ 385821 h 422885"/>
              <a:gd name="connsiteX0" fmla="*/ 10801 w 393081"/>
              <a:gd name="connsiteY0" fmla="*/ 376512 h 413576"/>
              <a:gd name="connsiteX1" fmla="*/ 393080 w 393081"/>
              <a:gd name="connsiteY1" fmla="*/ 0 h 413576"/>
              <a:gd name="connsiteX2" fmla="*/ 393081 w 393081"/>
              <a:gd name="connsiteY2" fmla="*/ 413576 h 413576"/>
              <a:gd name="connsiteX3" fmla="*/ 0 w 393081"/>
              <a:gd name="connsiteY3" fmla="*/ 413576 h 413576"/>
              <a:gd name="connsiteX4" fmla="*/ 10801 w 393081"/>
              <a:gd name="connsiteY4" fmla="*/ 376512 h 4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081" h="413576">
                <a:moveTo>
                  <a:pt x="10801" y="376512"/>
                </a:moveTo>
                <a:lnTo>
                  <a:pt x="393080" y="0"/>
                </a:lnTo>
                <a:cubicBezTo>
                  <a:pt x="393080" y="96317"/>
                  <a:pt x="393081" y="317259"/>
                  <a:pt x="393081" y="413576"/>
                </a:cubicBezTo>
                <a:lnTo>
                  <a:pt x="0" y="413576"/>
                </a:lnTo>
                <a:lnTo>
                  <a:pt x="10801" y="37651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38200" y="6488668"/>
            <a:ext cx="79248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tr-TR" sz="1600" kern="0" spc="900" dirty="0" smtClean="0">
                <a:solidFill>
                  <a:schemeClr val="bg1">
                    <a:lumMod val="95000"/>
                  </a:schemeClr>
                </a:solidFill>
              </a:rPr>
              <a:t>Department</a:t>
            </a:r>
            <a:r>
              <a:rPr lang="tr-TR" sz="1600" kern="0" spc="900" baseline="0" dirty="0" smtClean="0">
                <a:solidFill>
                  <a:schemeClr val="bg1">
                    <a:lumMod val="95000"/>
                  </a:schemeClr>
                </a:solidFill>
              </a:rPr>
              <a:t> of Computer Engineering</a:t>
            </a:r>
            <a:endParaRPr lang="tr-TR" sz="1600" kern="0" spc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725" y="0"/>
            <a:ext cx="7394369" cy="3800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tr-TR" sz="1600" kern="0" spc="1500" dirty="0" smtClean="0">
                <a:solidFill>
                  <a:schemeClr val="bg1">
                    <a:lumMod val="95000"/>
                  </a:schemeClr>
                </a:solidFill>
              </a:rPr>
              <a:t>Dokuz Eylül</a:t>
            </a:r>
            <a:r>
              <a:rPr lang="tr-TR" sz="1600" kern="0" spc="1500" baseline="0" dirty="0" smtClean="0">
                <a:solidFill>
                  <a:schemeClr val="bg1">
                    <a:lumMod val="95000"/>
                  </a:schemeClr>
                </a:solidFill>
              </a:rPr>
              <a:t> University</a:t>
            </a:r>
            <a:endParaRPr lang="tr-TR" sz="1600" kern="0" spc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712CAD58-E6C6-458F-8E00-0676ECAA0DD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9461" name="Picture 5" descr="C:\Users\Adil\Pictures\köşe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8345" y="1"/>
            <a:ext cx="1065654" cy="9144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86" y="381000"/>
            <a:ext cx="8229600" cy="1162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FF0000"/>
          </a:solidFill>
          <a:latin typeface="Aharoni" pitchFamily="2" charset="-79"/>
          <a:ea typeface="+mj-ea"/>
          <a:cs typeface="Aharoni" pitchFamily="2" charset="-79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6975" y="1268413"/>
            <a:ext cx="6781800" cy="1636712"/>
          </a:xfrm>
        </p:spPr>
        <p:txBody>
          <a:bodyPr/>
          <a:lstStyle/>
          <a:p>
            <a:pPr eaLnBrk="1" hangingPunct="1"/>
            <a:r>
              <a:rPr lang="tr-TR" sz="4300" dirty="0" smtClean="0">
                <a:latin typeface="Aharoni" charset="0"/>
              </a:rPr>
              <a:t>JSON</a:t>
            </a:r>
            <a:endParaRPr lang="en-US" sz="4300" dirty="0">
              <a:latin typeface="Aharoni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9150"/>
            <a:ext cx="6400800" cy="17526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charset="2"/>
              <a:buNone/>
              <a:defRPr/>
            </a:pPr>
            <a:r>
              <a:rPr lang="tr-TR" dirty="0" smtClean="0">
                <a:ea typeface="+mn-ea"/>
              </a:rPr>
              <a:t>CSE2002 </a:t>
            </a:r>
            <a:r>
              <a:rPr lang="tr-TR" dirty="0">
                <a:ea typeface="+mn-ea"/>
              </a:rPr>
              <a:t>Data </a:t>
            </a:r>
            <a:r>
              <a:rPr lang="tr-TR" dirty="0" err="1" smtClean="0">
                <a:ea typeface="+mn-ea"/>
              </a:rPr>
              <a:t>Organization</a:t>
            </a:r>
            <a:r>
              <a:rPr lang="tr-TR" dirty="0" smtClean="0">
                <a:ea typeface="+mn-ea"/>
              </a:rPr>
              <a:t> &amp; Management</a:t>
            </a:r>
            <a:endParaRPr lang="tr-TR" dirty="0">
              <a:ea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charset="2"/>
              <a:buNone/>
              <a:defRPr/>
            </a:pPr>
            <a:endParaRPr lang="tr-TR" sz="1900" dirty="0">
              <a:ea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charset="2"/>
              <a:buNone/>
              <a:defRPr/>
            </a:pPr>
            <a:r>
              <a:rPr lang="tr-TR" sz="1900" b="1" dirty="0" err="1" smtClean="0">
                <a:ea typeface="+mn-ea"/>
              </a:rPr>
              <a:t>Assoc.Prof.Dr.Adil</a:t>
            </a:r>
            <a:r>
              <a:rPr lang="tr-TR" sz="1900" b="1" dirty="0" smtClean="0">
                <a:ea typeface="+mn-ea"/>
              </a:rPr>
              <a:t> </a:t>
            </a:r>
            <a:r>
              <a:rPr lang="tr-TR" sz="1900" b="1" dirty="0">
                <a:ea typeface="+mn-ea"/>
              </a:rPr>
              <a:t>Alpkocak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charset="2"/>
              <a:buNone/>
              <a:defRPr/>
            </a:pPr>
            <a:r>
              <a:rPr lang="tr-TR" sz="1900" dirty="0">
                <a:ea typeface="+mn-ea"/>
              </a:rPr>
              <a:t>Dokuz </a:t>
            </a:r>
            <a:r>
              <a:rPr lang="tr-TR" sz="1900" dirty="0" err="1">
                <a:ea typeface="+mn-ea"/>
              </a:rPr>
              <a:t>Eylul</a:t>
            </a:r>
            <a:r>
              <a:rPr lang="tr-TR" sz="1900" dirty="0">
                <a:ea typeface="+mn-ea"/>
              </a:rPr>
              <a:t> </a:t>
            </a:r>
            <a:r>
              <a:rPr lang="tr-TR" sz="1900" dirty="0" err="1">
                <a:ea typeface="+mn-ea"/>
              </a:rPr>
              <a:t>University</a:t>
            </a:r>
            <a:endParaRPr lang="tr-TR" sz="1900" dirty="0">
              <a:ea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charset="2"/>
              <a:buNone/>
              <a:defRPr/>
            </a:pPr>
            <a:r>
              <a:rPr lang="tr-TR" sz="1900" dirty="0" err="1">
                <a:ea typeface="+mn-ea"/>
              </a:rPr>
              <a:t>Dept</a:t>
            </a:r>
            <a:r>
              <a:rPr lang="tr-TR" sz="1900" dirty="0">
                <a:ea typeface="+mn-ea"/>
              </a:rPr>
              <a:t> of </a:t>
            </a:r>
            <a:r>
              <a:rPr lang="tr-TR" sz="1900" dirty="0" err="1">
                <a:ea typeface="+mn-ea"/>
              </a:rPr>
              <a:t>Computer</a:t>
            </a:r>
            <a:r>
              <a:rPr lang="tr-TR" sz="1900" dirty="0">
                <a:ea typeface="+mn-ea"/>
              </a:rPr>
              <a:t> </a:t>
            </a:r>
            <a:r>
              <a:rPr lang="tr-TR" sz="1900" dirty="0" err="1" smtClean="0">
                <a:ea typeface="+mn-ea"/>
              </a:rPr>
              <a:t>Engineering</a:t>
            </a:r>
            <a:endParaRPr lang="tr-TR" sz="19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47130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Array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778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employeeData = {    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"employee_id": 1236937,    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"name": "Jeff Fox",    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"hire_date": "1/1/2013",    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"location": "Norwalk, CT",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"consultant": false,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"random_nums": [ 24,65,12,94 ]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9422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2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Sequence of 0 or more Unicode characters</a:t>
            </a:r>
          </a:p>
          <a:p>
            <a:r>
              <a:rPr lang="en-US" dirty="0" smtClean="0"/>
              <a:t>Wrapped in "double quotes“</a:t>
            </a:r>
          </a:p>
          <a:p>
            <a:r>
              <a:rPr lang="en-US" dirty="0" smtClean="0"/>
              <a:t>Backslash escapement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0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Types: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Integer</a:t>
            </a:r>
          </a:p>
          <a:p>
            <a:r>
              <a:rPr lang="en-US" dirty="0" smtClean="0"/>
              <a:t>Real</a:t>
            </a:r>
            <a:endParaRPr lang="en-US" dirty="0"/>
          </a:p>
          <a:p>
            <a:r>
              <a:rPr lang="en-US" dirty="0" smtClean="0"/>
              <a:t>Scientific</a:t>
            </a:r>
            <a:endParaRPr lang="en-US" dirty="0"/>
          </a:p>
          <a:p>
            <a:pPr lvl="1"/>
            <a:r>
              <a:rPr lang="en-US" dirty="0" smtClean="0"/>
              <a:t>No octal or hex</a:t>
            </a:r>
          </a:p>
          <a:p>
            <a:pPr lvl="1"/>
            <a:r>
              <a:rPr lang="en-US" dirty="0" smtClean="0"/>
              <a:t>No NaN or Infinity – Use </a:t>
            </a:r>
            <a:r>
              <a:rPr lang="en-US" b="1" dirty="0" smtClean="0"/>
              <a:t>null</a:t>
            </a:r>
            <a:r>
              <a:rPr lang="en-US" dirty="0" smtClean="0"/>
              <a:t> instead.</a:t>
            </a:r>
          </a:p>
          <a:p>
            <a:r>
              <a:rPr lang="en-US" dirty="0"/>
              <a:t>Booleans: true or false</a:t>
            </a:r>
          </a:p>
          <a:p>
            <a:pPr lvl="1"/>
            <a:r>
              <a:rPr lang="en-US" dirty="0"/>
              <a:t>Null: A value that specifies nothing or no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5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Types: Objects &amp;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Objects: Unordered key/value pairs wrapped in </a:t>
            </a:r>
            <a:r>
              <a:rPr lang="en-US" dirty="0" smtClean="0">
                <a:solidFill>
                  <a:srgbClr val="FF0000"/>
                </a:solidFill>
              </a:rPr>
              <a:t>{ }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Arrays: Ordered key/value pairs wrapped in </a:t>
            </a:r>
            <a:r>
              <a:rPr lang="en-US" dirty="0" smtClean="0">
                <a:solidFill>
                  <a:srgbClr val="FF0000"/>
                </a:solidFill>
              </a:rPr>
              <a:t>[ 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54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 and—methods?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In addition to instance variables, objects typically have methods</a:t>
            </a:r>
          </a:p>
          <a:p>
            <a:r>
              <a:rPr lang="en-US"/>
              <a:t>There is nothing in the JSON specification about methods</a:t>
            </a:r>
          </a:p>
          <a:p>
            <a:r>
              <a:rPr lang="en-US"/>
              <a:t>However, a method can be represented as a string, and (when received by the client) evaluated with eval</a:t>
            </a:r>
          </a:p>
          <a:p>
            <a:pPr lvl="1"/>
            <a:r>
              <a:rPr lang="en-US"/>
              <a:t>Obviously, this breaks language-independence</a:t>
            </a:r>
          </a:p>
          <a:p>
            <a:pPr lvl="1"/>
            <a:r>
              <a:rPr lang="en-US"/>
              <a:t>Also, JavaScript is rarely used on the server side</a:t>
            </a:r>
          </a:p>
        </p:txBody>
      </p:sp>
    </p:spTree>
    <p:extLst>
      <p:ext uri="{BB962C8B-B14F-4D97-AF65-F5344CB8AC3E}">
        <p14:creationId xmlns:p14="http://schemas.microsoft.com/office/powerpoint/2010/main" val="101526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j-lt"/>
              </a:rPr>
              <a:t>eval</a:t>
            </a:r>
            <a:r>
              <a:rPr lang="en-US" b="1" dirty="0">
                <a:latin typeface="+mj-lt"/>
              </a:rPr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525" y="1482130"/>
            <a:ext cx="8229600" cy="46818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JavaScript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rebuchet MS" charset="0"/>
              </a:rPr>
              <a:t>eval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(</a:t>
            </a:r>
            <a:r>
              <a:rPr lang="en-US" b="1" i="1" dirty="0">
                <a:solidFill>
                  <a:schemeClr val="hlink"/>
                </a:solidFill>
              </a:rPr>
              <a:t>string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) </a:t>
            </a:r>
            <a:r>
              <a:rPr lang="en-US" dirty="0"/>
              <a:t>method compiles and executes the given string</a:t>
            </a:r>
          </a:p>
          <a:p>
            <a:pPr lvl="1"/>
            <a:r>
              <a:rPr lang="en-US" dirty="0"/>
              <a:t>The string can be an expression, a statement, or a sequence of statements</a:t>
            </a:r>
          </a:p>
          <a:p>
            <a:pPr lvl="1"/>
            <a:r>
              <a:rPr lang="en-US" dirty="0"/>
              <a:t>Expressions can include variables and object properties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  <a:latin typeface="Trebuchet MS" charset="0"/>
              </a:rPr>
              <a:t>eval</a:t>
            </a:r>
            <a:r>
              <a:rPr lang="en-US" dirty="0"/>
              <a:t> returns the value of the last expression evaluated</a:t>
            </a:r>
          </a:p>
          <a:p>
            <a:r>
              <a:rPr lang="en-US" dirty="0"/>
              <a:t>When applied to JSON, </a:t>
            </a:r>
            <a:r>
              <a:rPr lang="en-US" dirty="0" err="1">
                <a:solidFill>
                  <a:schemeClr val="accent2"/>
                </a:solidFill>
                <a:latin typeface="Trebuchet MS" charset="0"/>
              </a:rPr>
              <a:t>eval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 </a:t>
            </a:r>
            <a:r>
              <a:rPr lang="en-US" dirty="0"/>
              <a:t>returns the described object </a:t>
            </a:r>
          </a:p>
        </p:txBody>
      </p:sp>
    </p:spTree>
    <p:extLst>
      <p:ext uri="{BB962C8B-B14F-4D97-AF65-F5344CB8AC3E}">
        <p14:creationId xmlns:p14="http://schemas.microsoft.com/office/powerpoint/2010/main" val="273248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227102" y="441895"/>
            <a:ext cx="8186218" cy="6096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&lt;?xml version='1.0' encoding='UTF-8'?&gt;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&lt;card&gt;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&lt;</a:t>
            </a:r>
            <a:r>
              <a:rPr kumimoji="1" lang="en-US" altLang="zh-TW" sz="1600" dirty="0" err="1">
                <a:latin typeface="Courier New" charset="0"/>
              </a:rPr>
              <a:t>fullname</a:t>
            </a:r>
            <a:r>
              <a:rPr kumimoji="1" lang="en-US" altLang="zh-TW" sz="1600" dirty="0">
                <a:latin typeface="Courier New" charset="0"/>
              </a:rPr>
              <a:t>&gt;Sean Kelly&lt;/</a:t>
            </a:r>
            <a:r>
              <a:rPr kumimoji="1" lang="en-US" altLang="zh-TW" sz="1600" dirty="0" err="1">
                <a:latin typeface="Courier New" charset="0"/>
              </a:rPr>
              <a:t>fullname</a:t>
            </a:r>
            <a:r>
              <a:rPr kumimoji="1" lang="en-US" altLang="zh-TW" sz="1600" dirty="0">
                <a:latin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&lt;org&gt;SK Consulting&lt;/org&gt;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&lt;</a:t>
            </a:r>
            <a:r>
              <a:rPr kumimoji="1" lang="en-US" altLang="zh-TW" sz="1600" dirty="0" err="1">
                <a:latin typeface="Courier New" charset="0"/>
              </a:rPr>
              <a:t>emailaddrs</a:t>
            </a:r>
            <a:r>
              <a:rPr kumimoji="1" lang="en-US" altLang="zh-TW" sz="1600" dirty="0">
                <a:latin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&lt;address type='work'&gt;</a:t>
            </a:r>
            <a:r>
              <a:rPr kumimoji="1" lang="en-US" altLang="zh-TW" sz="1600" dirty="0" err="1">
                <a:latin typeface="Courier New" charset="0"/>
              </a:rPr>
              <a:t>kelly@seankelly.biz</a:t>
            </a:r>
            <a:r>
              <a:rPr kumimoji="1" lang="en-US" altLang="zh-TW" sz="1600" dirty="0">
                <a:latin typeface="Courier New" charset="0"/>
              </a:rPr>
              <a:t>&lt;/address&gt;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&lt;address type='home' </a:t>
            </a:r>
            <a:r>
              <a:rPr kumimoji="1" lang="en-US" altLang="zh-TW" sz="1600" dirty="0" err="1">
                <a:latin typeface="Courier New" charset="0"/>
              </a:rPr>
              <a:t>pref</a:t>
            </a:r>
            <a:r>
              <a:rPr kumimoji="1" lang="en-US" altLang="zh-TW" sz="1600" dirty="0">
                <a:latin typeface="Courier New" charset="0"/>
              </a:rPr>
              <a:t>='1'&gt;</a:t>
            </a:r>
            <a:r>
              <a:rPr kumimoji="1" lang="en-US" altLang="zh-TW" sz="1600" dirty="0" err="1">
                <a:latin typeface="Courier New" charset="0"/>
              </a:rPr>
              <a:t>kelly@seankelly.tv</a:t>
            </a:r>
            <a:r>
              <a:rPr kumimoji="1" lang="en-US" altLang="zh-TW" sz="1600" dirty="0">
                <a:latin typeface="Courier New" charset="0"/>
              </a:rPr>
              <a:t>&lt;/address&gt;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&lt;/</a:t>
            </a:r>
            <a:r>
              <a:rPr kumimoji="1" lang="en-US" altLang="zh-TW" sz="1600" dirty="0" err="1">
                <a:latin typeface="Courier New" charset="0"/>
              </a:rPr>
              <a:t>emailaddrs</a:t>
            </a:r>
            <a:r>
              <a:rPr kumimoji="1" lang="en-US" altLang="zh-TW" sz="1600" dirty="0">
                <a:latin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&lt;telephones&gt;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&lt;</a:t>
            </a:r>
            <a:r>
              <a:rPr kumimoji="1" lang="en-US" altLang="zh-TW" sz="1600" dirty="0" err="1">
                <a:latin typeface="Courier New" charset="0"/>
              </a:rPr>
              <a:t>tel</a:t>
            </a:r>
            <a:r>
              <a:rPr kumimoji="1" lang="en-US" altLang="zh-TW" sz="1600" dirty="0">
                <a:latin typeface="Courier New" charset="0"/>
              </a:rPr>
              <a:t> type='work' </a:t>
            </a:r>
            <a:r>
              <a:rPr kumimoji="1" lang="en-US" altLang="zh-TW" sz="1600" dirty="0" err="1">
                <a:latin typeface="Courier New" charset="0"/>
              </a:rPr>
              <a:t>pref</a:t>
            </a:r>
            <a:r>
              <a:rPr kumimoji="1" lang="en-US" altLang="zh-TW" sz="1600" dirty="0">
                <a:latin typeface="Courier New" charset="0"/>
              </a:rPr>
              <a:t>='1'&gt;+1 214 555 1212&lt;/</a:t>
            </a:r>
            <a:r>
              <a:rPr kumimoji="1" lang="en-US" altLang="zh-TW" sz="1600" dirty="0" err="1">
                <a:latin typeface="Courier New" charset="0"/>
              </a:rPr>
              <a:t>tel</a:t>
            </a:r>
            <a:r>
              <a:rPr kumimoji="1" lang="en-US" altLang="zh-TW" sz="1600" dirty="0">
                <a:latin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&lt;</a:t>
            </a:r>
            <a:r>
              <a:rPr kumimoji="1" lang="en-US" altLang="zh-TW" sz="1600" dirty="0" err="1">
                <a:latin typeface="Courier New" charset="0"/>
              </a:rPr>
              <a:t>tel</a:t>
            </a:r>
            <a:r>
              <a:rPr kumimoji="1" lang="en-US" altLang="zh-TW" sz="1600" dirty="0">
                <a:latin typeface="Courier New" charset="0"/>
              </a:rPr>
              <a:t> type='fax'&gt;+1 214 555 1213&lt;/</a:t>
            </a:r>
            <a:r>
              <a:rPr kumimoji="1" lang="en-US" altLang="zh-TW" sz="1600" dirty="0" err="1">
                <a:latin typeface="Courier New" charset="0"/>
              </a:rPr>
              <a:t>tel</a:t>
            </a:r>
            <a:r>
              <a:rPr kumimoji="1" lang="en-US" altLang="zh-TW" sz="1600" dirty="0">
                <a:latin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&lt;</a:t>
            </a:r>
            <a:r>
              <a:rPr kumimoji="1" lang="en-US" altLang="zh-TW" sz="1600" dirty="0" err="1">
                <a:latin typeface="Courier New" charset="0"/>
              </a:rPr>
              <a:t>tel</a:t>
            </a:r>
            <a:r>
              <a:rPr kumimoji="1" lang="en-US" altLang="zh-TW" sz="1600" dirty="0">
                <a:latin typeface="Courier New" charset="0"/>
              </a:rPr>
              <a:t> type='mobile'&gt;+1 214 555 1214&lt;/</a:t>
            </a:r>
            <a:r>
              <a:rPr kumimoji="1" lang="en-US" altLang="zh-TW" sz="1600" dirty="0" err="1">
                <a:latin typeface="Courier New" charset="0"/>
              </a:rPr>
              <a:t>tel</a:t>
            </a:r>
            <a:r>
              <a:rPr kumimoji="1" lang="en-US" altLang="zh-TW" sz="1600" dirty="0">
                <a:latin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&lt;/telephones&gt;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&lt;addresses&gt;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&lt;address type='work' format='us'&gt;1234 Main St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   Springfield, TX 78080-1216&lt;/address&gt;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&lt;address type='home' format='us'&gt;5678 Main St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   Springfield, TX 78080-1316&lt;/address&gt;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&lt;/addresses&gt;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&lt;</a:t>
            </a:r>
            <a:r>
              <a:rPr kumimoji="1" lang="en-US" altLang="zh-TW" sz="1600" dirty="0" err="1">
                <a:latin typeface="Courier New" charset="0"/>
              </a:rPr>
              <a:t>urls</a:t>
            </a:r>
            <a:r>
              <a:rPr kumimoji="1" lang="en-US" altLang="zh-TW" sz="1600" dirty="0">
                <a:latin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&lt;address type='work'&gt;http://</a:t>
            </a:r>
            <a:r>
              <a:rPr kumimoji="1" lang="en-US" altLang="zh-TW" sz="1600" dirty="0" err="1">
                <a:latin typeface="Courier New" charset="0"/>
              </a:rPr>
              <a:t>seankelly.biz</a:t>
            </a:r>
            <a:r>
              <a:rPr kumimoji="1" lang="en-US" altLang="zh-TW" sz="1600" dirty="0">
                <a:latin typeface="Courier New" charset="0"/>
              </a:rPr>
              <a:t>/&lt;/address&gt;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&lt;address type='home'&gt;http://</a:t>
            </a:r>
            <a:r>
              <a:rPr kumimoji="1" lang="en-US" altLang="zh-TW" sz="1600" dirty="0" err="1">
                <a:latin typeface="Courier New" charset="0"/>
              </a:rPr>
              <a:t>seankelly.tv</a:t>
            </a:r>
            <a:r>
              <a:rPr kumimoji="1" lang="en-US" altLang="zh-TW" sz="1600" dirty="0">
                <a:latin typeface="Courier New" charset="0"/>
              </a:rPr>
              <a:t>/&lt;/address&gt;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&lt;/</a:t>
            </a:r>
            <a:r>
              <a:rPr kumimoji="1" lang="en-US" altLang="zh-TW" sz="1600" dirty="0" err="1">
                <a:latin typeface="Courier New" charset="0"/>
              </a:rPr>
              <a:t>urls</a:t>
            </a:r>
            <a:r>
              <a:rPr kumimoji="1" lang="en-US" altLang="zh-TW" sz="1600" dirty="0">
                <a:latin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&lt;/card&gt;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0" y="-74708"/>
            <a:ext cx="8021135" cy="461665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C0504D"/>
                </a:solidFill>
              </a:rPr>
              <a:t>Example: An address book data encoded in XML</a:t>
            </a:r>
          </a:p>
        </p:txBody>
      </p:sp>
    </p:spTree>
    <p:extLst>
      <p:ext uri="{BB962C8B-B14F-4D97-AF65-F5344CB8AC3E}">
        <p14:creationId xmlns:p14="http://schemas.microsoft.com/office/powerpoint/2010/main" val="3577865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196093" y="516604"/>
            <a:ext cx="8291929" cy="5721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"</a:t>
            </a:r>
            <a:r>
              <a:rPr kumimoji="1" lang="en-US" altLang="zh-TW" sz="1600" dirty="0" err="1">
                <a:latin typeface="Courier New" charset="0"/>
              </a:rPr>
              <a:t>fullname</a:t>
            </a:r>
            <a:r>
              <a:rPr kumimoji="1" lang="en-US" altLang="zh-TW" sz="1600" dirty="0">
                <a:latin typeface="Courier New" charset="0"/>
              </a:rPr>
              <a:t>": "Sean Kelly",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"org": "SK Consulting",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"</a:t>
            </a:r>
            <a:r>
              <a:rPr kumimoji="1" lang="en-US" altLang="zh-TW" sz="1600" dirty="0" err="1">
                <a:latin typeface="Courier New" charset="0"/>
              </a:rPr>
              <a:t>emailaddrs</a:t>
            </a:r>
            <a:r>
              <a:rPr kumimoji="1" lang="en-US" altLang="zh-TW" sz="1600" dirty="0">
                <a:latin typeface="Courier New" charset="0"/>
              </a:rPr>
              <a:t>": [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{"type": "work", "value": "</a:t>
            </a:r>
            <a:r>
              <a:rPr kumimoji="1" lang="en-US" altLang="zh-TW" sz="1600" dirty="0" err="1">
                <a:latin typeface="Courier New" charset="0"/>
              </a:rPr>
              <a:t>kelly@seankelly.biz</a:t>
            </a:r>
            <a:r>
              <a:rPr kumimoji="1" lang="en-US" altLang="zh-TW" sz="1600" dirty="0">
                <a:latin typeface="Courier New" charset="0"/>
              </a:rPr>
              <a:t>"},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{"type": "home", "</a:t>
            </a:r>
            <a:r>
              <a:rPr kumimoji="1" lang="en-US" altLang="zh-TW" sz="1600" dirty="0" err="1">
                <a:latin typeface="Courier New" charset="0"/>
              </a:rPr>
              <a:t>pref</a:t>
            </a:r>
            <a:r>
              <a:rPr kumimoji="1" lang="en-US" altLang="zh-TW" sz="1600" dirty="0">
                <a:latin typeface="Courier New" charset="0"/>
              </a:rPr>
              <a:t>": 1, "value": "</a:t>
            </a:r>
            <a:r>
              <a:rPr kumimoji="1" lang="en-US" altLang="zh-TW" sz="1600" dirty="0" err="1">
                <a:latin typeface="Courier New" charset="0"/>
              </a:rPr>
              <a:t>kelly@seankelly.tv</a:t>
            </a:r>
            <a:r>
              <a:rPr kumimoji="1" lang="en-US" altLang="zh-TW" sz="1600" dirty="0">
                <a:latin typeface="Courier New" charset="0"/>
              </a:rPr>
              <a:t>"}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],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"telephones": [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{"type": "work", "</a:t>
            </a:r>
            <a:r>
              <a:rPr kumimoji="1" lang="en-US" altLang="zh-TW" sz="1600" dirty="0" err="1">
                <a:latin typeface="Courier New" charset="0"/>
              </a:rPr>
              <a:t>pref</a:t>
            </a:r>
            <a:r>
              <a:rPr kumimoji="1" lang="en-US" altLang="zh-TW" sz="1600" dirty="0">
                <a:latin typeface="Courier New" charset="0"/>
              </a:rPr>
              <a:t>": 1, "value": "+1 214 555 1212"},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{"type": "fax", "value": "+1 214 555 1213"},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{"type": "mobile", "value": "+1 214 555 1214"}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],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"addresses": [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{"type": "work", "format": "us",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 "value": "1234 Main </a:t>
            </a:r>
            <a:r>
              <a:rPr kumimoji="1" lang="en-US" altLang="zh-TW" sz="1600" dirty="0" err="1">
                <a:latin typeface="Courier New" charset="0"/>
              </a:rPr>
              <a:t>StnSpringfield</a:t>
            </a:r>
            <a:r>
              <a:rPr kumimoji="1" lang="en-US" altLang="zh-TW" sz="1600" dirty="0">
                <a:latin typeface="Courier New" charset="0"/>
              </a:rPr>
              <a:t>, TX 78080-1216"},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{"type": "home", "format": "us",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 "value": "5678 Main </a:t>
            </a:r>
            <a:r>
              <a:rPr kumimoji="1" lang="en-US" altLang="zh-TW" sz="1600" dirty="0" err="1">
                <a:latin typeface="Courier New" charset="0"/>
              </a:rPr>
              <a:t>StnSpringfield</a:t>
            </a:r>
            <a:r>
              <a:rPr kumimoji="1" lang="en-US" altLang="zh-TW" sz="1600" dirty="0">
                <a:latin typeface="Courier New" charset="0"/>
              </a:rPr>
              <a:t>, TX 78080-1316"}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],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"</a:t>
            </a:r>
            <a:r>
              <a:rPr kumimoji="1" lang="en-US" altLang="zh-TW" sz="1600" dirty="0" err="1">
                <a:latin typeface="Courier New" charset="0"/>
              </a:rPr>
              <a:t>urls</a:t>
            </a:r>
            <a:r>
              <a:rPr kumimoji="1" lang="en-US" altLang="zh-TW" sz="1600" dirty="0">
                <a:latin typeface="Courier New" charset="0"/>
              </a:rPr>
              <a:t>": [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{"type": "work", "value": "http://</a:t>
            </a:r>
            <a:r>
              <a:rPr kumimoji="1" lang="en-US" altLang="zh-TW" sz="1600" dirty="0" err="1">
                <a:latin typeface="Courier New" charset="0"/>
              </a:rPr>
              <a:t>seankelly.biz</a:t>
            </a:r>
            <a:r>
              <a:rPr kumimoji="1" lang="en-US" altLang="zh-TW" sz="1600" dirty="0">
                <a:latin typeface="Courier New" charset="0"/>
              </a:rPr>
              <a:t>/"},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   {"type": "home", "value": "http://</a:t>
            </a:r>
            <a:r>
              <a:rPr kumimoji="1" lang="en-US" altLang="zh-TW" sz="1600" dirty="0" err="1">
                <a:latin typeface="Courier New" charset="0"/>
              </a:rPr>
              <a:t>seankelly.tv</a:t>
            </a:r>
            <a:r>
              <a:rPr kumimoji="1" lang="en-US" altLang="zh-TW" sz="1600" dirty="0">
                <a:latin typeface="Courier New" charset="0"/>
              </a:rPr>
              <a:t>/"}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   ]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r>
              <a:rPr kumimoji="1" lang="en-US" altLang="zh-TW" sz="1600" dirty="0">
                <a:latin typeface="Courier New" charset="0"/>
              </a:rPr>
              <a:t>}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1392" y="-18678"/>
            <a:ext cx="7797028" cy="400110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0504D"/>
                </a:solidFill>
              </a:rPr>
              <a:t>Example: An address book data encoded in </a:t>
            </a:r>
            <a:r>
              <a:rPr lang="en-US" altLang="zh-TW" sz="2000" dirty="0" smtClean="0">
                <a:solidFill>
                  <a:srgbClr val="C0504D"/>
                </a:solidFill>
              </a:rPr>
              <a:t>JSON</a:t>
            </a:r>
            <a:endParaRPr lang="en-US" altLang="zh-TW" sz="20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4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16530"/>
            <a:ext cx="8229600" cy="4473608"/>
          </a:xfrm>
        </p:spPr>
        <p:txBody>
          <a:bodyPr>
            <a:normAutofit/>
          </a:bodyPr>
          <a:lstStyle/>
          <a:p>
            <a:r>
              <a:rPr lang="en-US" dirty="0" smtClean="0"/>
              <a:t>A lightweight text based data-interchange format</a:t>
            </a:r>
            <a:endParaRPr lang="en-US" dirty="0"/>
          </a:p>
          <a:p>
            <a:r>
              <a:rPr lang="en-US" dirty="0" smtClean="0"/>
              <a:t>Completely language independent</a:t>
            </a:r>
          </a:p>
          <a:p>
            <a:r>
              <a:rPr lang="en-US" dirty="0" smtClean="0"/>
              <a:t>Based on a subset of the JavaScript Programming Language</a:t>
            </a:r>
          </a:p>
          <a:p>
            <a:r>
              <a:rPr lang="en-US" dirty="0" smtClean="0"/>
              <a:t>Easy to understand, manipulate and generate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8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is NOT…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Overly Complex</a:t>
            </a:r>
          </a:p>
          <a:p>
            <a:r>
              <a:rPr lang="en-US" dirty="0" smtClean="0"/>
              <a:t>A “document” format</a:t>
            </a:r>
          </a:p>
          <a:p>
            <a:r>
              <a:rPr lang="en-US" dirty="0" smtClean="0"/>
              <a:t>A markup language</a:t>
            </a:r>
          </a:p>
          <a:p>
            <a:r>
              <a:rPr lang="en-US" dirty="0" smtClean="0"/>
              <a:t>A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21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Plain text formats</a:t>
            </a:r>
          </a:p>
          <a:p>
            <a:r>
              <a:rPr lang="en-US" dirty="0" smtClean="0"/>
              <a:t>“</a:t>
            </a:r>
            <a:r>
              <a:rPr lang="en-US" dirty="0"/>
              <a:t>Self-describing“ (human readable)</a:t>
            </a:r>
          </a:p>
          <a:p>
            <a:r>
              <a:rPr lang="en-US" dirty="0" smtClean="0"/>
              <a:t>Hierarchical </a:t>
            </a:r>
            <a:r>
              <a:rPr lang="en-US" dirty="0"/>
              <a:t>(Values can contain lists of objects or values</a:t>
            </a:r>
            <a:r>
              <a:rPr lang="en-US" dirty="0" smtClean="0"/>
              <a:t>)</a:t>
            </a:r>
          </a:p>
          <a:p>
            <a:r>
              <a:rPr lang="en-US" dirty="0"/>
              <a:t>Lighter and faster than XML </a:t>
            </a:r>
          </a:p>
          <a:p>
            <a:r>
              <a:rPr lang="en-US" dirty="0" smtClean="0"/>
              <a:t>JSON </a:t>
            </a:r>
            <a:r>
              <a:rPr lang="en-US" dirty="0"/>
              <a:t>uses typed objects. All XML values are type-less strings and must be parsed at runtime.</a:t>
            </a:r>
          </a:p>
          <a:p>
            <a:r>
              <a:rPr lang="en-US" dirty="0" smtClean="0"/>
              <a:t>Less </a:t>
            </a:r>
            <a:r>
              <a:rPr lang="en-US" dirty="0"/>
              <a:t>syntax, no semantics</a:t>
            </a:r>
          </a:p>
          <a:p>
            <a:r>
              <a:rPr lang="en-US" dirty="0" smtClean="0"/>
              <a:t>Properties </a:t>
            </a:r>
            <a:r>
              <a:rPr lang="en-US" dirty="0"/>
              <a:t>are immediately accessible to JavaScript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47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 err="1" smtClean="0"/>
              <a:t>vs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Similarities: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Both are human readable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Both have very simple syntax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Both are hierarchical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Both are language independent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Both can be used by </a:t>
            </a:r>
            <a:r>
              <a:rPr lang="en-US" sz="2000" dirty="0" smtClean="0"/>
              <a:t>Ajax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397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 err="1" smtClean="0"/>
              <a:t>vs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Differences</a:t>
            </a:r>
            <a:r>
              <a:rPr lang="en-US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Syntax is different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JSON is less verbose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JSON can be parsed by JavaScript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</a:t>
            </a:r>
            <a:r>
              <a:rPr lang="en-US" sz="2000" dirty="0" err="1">
                <a:solidFill>
                  <a:schemeClr val="accent2"/>
                </a:solidFill>
                <a:latin typeface="Trebuchet MS" charset="0"/>
              </a:rPr>
              <a:t>eval</a:t>
            </a:r>
            <a:r>
              <a:rPr lang="en-US" sz="2000" dirty="0"/>
              <a:t> method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JSON includes arrays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Names in JSON must not be JavaScript reserved words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XML can be validated, No inherit validation (XML has DTD and templates, but there is </a:t>
            </a:r>
            <a:r>
              <a:rPr lang="en-US" sz="2000" dirty="0" err="1"/>
              <a:t>JSONlint</a:t>
            </a:r>
            <a:r>
              <a:rPr lang="en-US" sz="20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JavaScript </a:t>
            </a:r>
            <a:r>
              <a:rPr lang="en-US" sz="2000" dirty="0"/>
              <a:t>is not typically used on the server </a:t>
            </a:r>
            <a:r>
              <a:rPr lang="en-US" sz="2000" dirty="0" smtClean="0"/>
              <a:t>side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JSON Lack </a:t>
            </a:r>
            <a:r>
              <a:rPr lang="en-US" sz="2000" dirty="0"/>
              <a:t>of </a:t>
            </a:r>
            <a:r>
              <a:rPr lang="en-US" sz="2000" dirty="0" smtClean="0"/>
              <a:t>namespace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425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Unordered sets of name/value pairs</a:t>
            </a:r>
          </a:p>
          <a:p>
            <a:r>
              <a:rPr lang="en-US" dirty="0" smtClean="0"/>
              <a:t>Begins with </a:t>
            </a:r>
            <a:r>
              <a:rPr lang="en-US" b="1" dirty="0" smtClean="0">
                <a:solidFill>
                  <a:srgbClr val="FF0000"/>
                </a:solidFill>
              </a:rPr>
              <a:t>{</a:t>
            </a:r>
            <a:r>
              <a:rPr lang="en-US" dirty="0" smtClean="0"/>
              <a:t>  (left brace) </a:t>
            </a:r>
          </a:p>
          <a:p>
            <a:r>
              <a:rPr lang="en-US" dirty="0" smtClean="0"/>
              <a:t>Ends with 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  (right brace) </a:t>
            </a:r>
          </a:p>
          <a:p>
            <a:r>
              <a:rPr lang="en-US" dirty="0" smtClean="0"/>
              <a:t>Each name is followed by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 (colon) </a:t>
            </a:r>
          </a:p>
          <a:p>
            <a:r>
              <a:rPr lang="en-US" dirty="0" smtClean="0"/>
              <a:t>Name/value pairs are separated by 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  (comma)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626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employeeData =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	"employee_id": 1234567,    </a:t>
            </a:r>
          </a:p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	"name": "Jeff Fox",    </a:t>
            </a:r>
          </a:p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	"hire_date": "1/1/2013",    </a:t>
            </a:r>
          </a:p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	"location": "Norwalk, CT",</a:t>
            </a:r>
          </a:p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	"consultant": false</a:t>
            </a:r>
          </a:p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2125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An ordered collection of values</a:t>
            </a:r>
          </a:p>
          <a:p>
            <a:r>
              <a:rPr lang="en-US" dirty="0" smtClean="0"/>
              <a:t>Begins with </a:t>
            </a: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dirty="0" smtClean="0"/>
              <a:t>  (left bracket) </a:t>
            </a:r>
          </a:p>
          <a:p>
            <a:r>
              <a:rPr lang="en-US" dirty="0" smtClean="0"/>
              <a:t>Ends with 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  (right bracket) </a:t>
            </a:r>
          </a:p>
          <a:p>
            <a:r>
              <a:rPr lang="en-US" dirty="0" smtClean="0"/>
              <a:t>Name/value pairs are separated by 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  (comma)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1179</TotalTime>
  <Words>1084</Words>
  <Application>Microsoft Macintosh PowerPoint</Application>
  <PresentationFormat>On-screen Show (4:3)</PresentationFormat>
  <Paragraphs>151</Paragraphs>
  <Slides>18</Slides>
  <Notes>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Theme1</vt:lpstr>
      <vt:lpstr>JSON</vt:lpstr>
      <vt:lpstr>What is JSON</vt:lpstr>
      <vt:lpstr>JSON is NOT…</vt:lpstr>
      <vt:lpstr>JSON</vt:lpstr>
      <vt:lpstr>JSON vs XML</vt:lpstr>
      <vt:lpstr>JSON vs XML</vt:lpstr>
      <vt:lpstr>JSON Object Syntax</vt:lpstr>
      <vt:lpstr>JSON Example</vt:lpstr>
      <vt:lpstr>Arrays in JSON</vt:lpstr>
      <vt:lpstr>JSON Array Example</vt:lpstr>
      <vt:lpstr>Data Types</vt:lpstr>
      <vt:lpstr>Data Types: Strings</vt:lpstr>
      <vt:lpstr>Data Types: Numbers</vt:lpstr>
      <vt:lpstr>Data Types: Objects &amp; Arrays</vt:lpstr>
      <vt:lpstr>JSON and—methods?</vt:lpstr>
      <vt:lpstr>eval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</dc:creator>
  <cp:lastModifiedBy>Adil Alpkocak</cp:lastModifiedBy>
  <cp:revision>147</cp:revision>
  <cp:lastPrinted>1601-01-01T00:00:00Z</cp:lastPrinted>
  <dcterms:created xsi:type="dcterms:W3CDTF">1601-01-01T00:00:00Z</dcterms:created>
  <dcterms:modified xsi:type="dcterms:W3CDTF">2017-03-08T09:56:43Z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