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29"/>
  </p:notesMasterIdLst>
  <p:sldIdLst>
    <p:sldId id="256" r:id="rId2"/>
    <p:sldId id="503" r:id="rId3"/>
    <p:sldId id="439" r:id="rId4"/>
    <p:sldId id="467" r:id="rId5"/>
    <p:sldId id="469" r:id="rId6"/>
    <p:sldId id="471" r:id="rId7"/>
    <p:sldId id="472" r:id="rId8"/>
    <p:sldId id="474" r:id="rId9"/>
    <p:sldId id="504" r:id="rId10"/>
    <p:sldId id="445" r:id="rId11"/>
    <p:sldId id="486" r:id="rId12"/>
    <p:sldId id="475" r:id="rId13"/>
    <p:sldId id="476" r:id="rId14"/>
    <p:sldId id="477" r:id="rId15"/>
    <p:sldId id="478" r:id="rId16"/>
    <p:sldId id="481" r:id="rId17"/>
    <p:sldId id="482" r:id="rId18"/>
    <p:sldId id="452" r:id="rId19"/>
    <p:sldId id="453" r:id="rId20"/>
    <p:sldId id="369" r:id="rId21"/>
    <p:sldId id="377" r:id="rId22"/>
    <p:sldId id="378" r:id="rId23"/>
    <p:sldId id="382" r:id="rId24"/>
    <p:sldId id="383" r:id="rId25"/>
    <p:sldId id="384" r:id="rId26"/>
    <p:sldId id="487" r:id="rId27"/>
    <p:sldId id="50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8" autoAdjust="0"/>
    <p:restoredTop sz="90000" autoAdjust="0"/>
  </p:normalViewPr>
  <p:slideViewPr>
    <p:cSldViewPr>
      <p:cViewPr varScale="1">
        <p:scale>
          <a:sx n="55" d="100"/>
          <a:sy n="55" d="100"/>
        </p:scale>
        <p:origin x="-768" y="-96"/>
      </p:cViewPr>
      <p:guideLst>
        <p:guide orient="horz" pos="2160"/>
        <p:guide pos="2880"/>
      </p:guideLst>
    </p:cSldViewPr>
  </p:slideViewPr>
  <p:outlineViewPr>
    <p:cViewPr>
      <p:scale>
        <a:sx n="33" d="100"/>
        <a:sy n="33" d="100"/>
      </p:scale>
      <p:origin x="0" y="197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n-ea"/>
              </a:defRPr>
            </a:lvl1pPr>
          </a:lstStyle>
          <a:p>
            <a:pPr>
              <a:defRPr/>
            </a:pPr>
            <a:endParaRPr lang="en-US"/>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Asıl metin stillerini düzenlemek için tıklatın</a:t>
            </a:r>
          </a:p>
          <a:p>
            <a:pPr lvl="1"/>
            <a:r>
              <a:rPr lang="en-US"/>
              <a:t>İkinci düzey</a:t>
            </a:r>
          </a:p>
          <a:p>
            <a:pPr lvl="2"/>
            <a:r>
              <a:rPr lang="en-US"/>
              <a:t>Üçüncü düzey</a:t>
            </a:r>
          </a:p>
          <a:p>
            <a:pPr lvl="3"/>
            <a:r>
              <a:rPr lang="en-US"/>
              <a:t>Dördüncü düzey</a:t>
            </a:r>
          </a:p>
          <a:p>
            <a:pPr lvl="4"/>
            <a:r>
              <a:rPr lang="en-US"/>
              <a:t>Beşinci düzey</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E924781-B452-3540-BD00-234E123A2CB3}" type="slidenum">
              <a:rPr lang="en-US"/>
              <a:pPr/>
              <a:t>‹#›</a:t>
            </a:fld>
            <a:endParaRPr lang="en-US"/>
          </a:p>
        </p:txBody>
      </p:sp>
    </p:spTree>
    <p:extLst>
      <p:ext uri="{BB962C8B-B14F-4D97-AF65-F5344CB8AC3E}">
        <p14:creationId xmlns:p14="http://schemas.microsoft.com/office/powerpoint/2010/main" val="35379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F896FE-D5A5-9B43-AAC6-7A144736CE4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C3511EC-A1F8-45EC-BE02-2C18D7CED10A}"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C3511EC-A1F8-45EC-BE02-2C18D7CED10A}"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C3511EC-A1F8-45EC-BE02-2C18D7CED10A}"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5D91D854-B4C1-4EF0-A2A4-1983E470872E}"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D91D854-B4C1-4EF0-A2A4-1983E470872E}" type="slidenum">
              <a:rPr lang="tr-TR" smtClean="0"/>
              <a:pPr/>
              <a:t>10</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D91D854-B4C1-4EF0-A2A4-1983E470872E}" type="slidenum">
              <a:rPr lang="tr-TR" smtClean="0"/>
              <a:pPr/>
              <a:t>18</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D91D854-B4C1-4EF0-A2A4-1983E470872E}" type="slidenum">
              <a:rPr lang="tr-TR" smtClean="0"/>
              <a:pPr/>
              <a:t>19</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D91D854-B4C1-4EF0-A2A4-1983E470872E}" type="slidenum">
              <a:rPr lang="tr-TR" smtClean="0"/>
              <a:pPr/>
              <a:t>20</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C3511EC-A1F8-45EC-BE02-2C18D7CED10A}"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7" name="TextBox 6"/>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ABC4F43-EFB5-154A-AF22-534064ABD21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4"/>
            <a:ext cx="8229600" cy="1046163"/>
          </a:xfrm>
        </p:spPr>
        <p:txBody>
          <a:bodyPr>
            <a:normAutofit/>
          </a:bodyPr>
          <a:lstStyle>
            <a:lvl1pPr>
              <a:defRPr sz="4000">
                <a:latin typeface="Aharoni" pitchFamily="2" charset="-79"/>
                <a:cs typeface="Aharoni" pitchFamily="2" charset="-79"/>
              </a:defRPr>
            </a:lvl1pPr>
          </a:lstStyle>
          <a:p>
            <a:r>
              <a:rPr lang="tr-TR"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918A390A-E1A7-A746-A89F-9254B03DBAE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72841E0-1A83-214E-829F-D1DF582DA62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10"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292074C-329F-AA4F-8E25-33032C3EAA7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6804C75-27CC-484B-9367-8E91F37057D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767C3C75-AE73-5145-9548-DAC22EBE27BD}"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D2BBE83A-18E3-5947-AFC9-A94266EC3BC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C03EF40-5A62-0141-8EB0-73C5BD6C415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2"/>
          <p:cNvSpPr>
            <a:spLocks noGrp="1"/>
          </p:cNvSpPr>
          <p:nvPr>
            <p:ph type="body" idx="1"/>
          </p:nvPr>
        </p:nvSpPr>
        <p:spPr>
          <a:xfrm>
            <a:off x="480951" y="1683327"/>
            <a:ext cx="8229600" cy="4681847"/>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8" name="Rectangle 7"/>
          <p:cNvSpPr/>
          <p:nvPr/>
        </p:nvSpPr>
        <p:spPr>
          <a:xfrm>
            <a:off x="0" y="6477000"/>
            <a:ext cx="9144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descr="C:\Users\Adil\Pictures\deuceng.JPG"/>
          <p:cNvPicPr>
            <a:picLocks noChangeAspect="1" noChangeArrowheads="1"/>
          </p:cNvPicPr>
          <p:nvPr/>
        </p:nvPicPr>
        <p:blipFill>
          <a:blip r:embed="rId12" cstate="print"/>
          <a:srcRect r="1124"/>
          <a:stretch>
            <a:fillRect/>
          </a:stretch>
        </p:blipFill>
        <p:spPr bwMode="auto">
          <a:xfrm>
            <a:off x="0" y="6057900"/>
            <a:ext cx="838200" cy="800100"/>
          </a:xfrm>
          <a:prstGeom prst="rect">
            <a:avLst/>
          </a:prstGeom>
          <a:noFill/>
        </p:spPr>
      </p:pic>
      <p:sp>
        <p:nvSpPr>
          <p:cNvPr id="14" name="Freeform 13"/>
          <p:cNvSpPr/>
          <p:nvPr/>
        </p:nvSpPr>
        <p:spPr>
          <a:xfrm>
            <a:off x="429256" y="6479607"/>
            <a:ext cx="411900" cy="378394"/>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388743 w 421425"/>
              <a:gd name="connsiteY0" fmla="*/ 0 h 385536"/>
              <a:gd name="connsiteX1" fmla="*/ 421425 w 421425"/>
              <a:gd name="connsiteY1" fmla="*/ 7294 h 385536"/>
              <a:gd name="connsiteX2" fmla="*/ 419043 w 421425"/>
              <a:gd name="connsiteY2" fmla="*/ 385536 h 385536"/>
              <a:gd name="connsiteX3" fmla="*/ 0 w 421425"/>
              <a:gd name="connsiteY3" fmla="*/ 385536 h 385536"/>
              <a:gd name="connsiteX4" fmla="*/ 388743 w 421425"/>
              <a:gd name="connsiteY4" fmla="*/ 0 h 385536"/>
              <a:gd name="connsiteX0" fmla="*/ 386362 w 421425"/>
              <a:gd name="connsiteY0" fmla="*/ 0 h 378392"/>
              <a:gd name="connsiteX1" fmla="*/ 421425 w 421425"/>
              <a:gd name="connsiteY1" fmla="*/ 150 h 378392"/>
              <a:gd name="connsiteX2" fmla="*/ 419043 w 421425"/>
              <a:gd name="connsiteY2" fmla="*/ 378392 h 378392"/>
              <a:gd name="connsiteX3" fmla="*/ 0 w 421425"/>
              <a:gd name="connsiteY3" fmla="*/ 378392 h 378392"/>
              <a:gd name="connsiteX4" fmla="*/ 386362 w 421425"/>
              <a:gd name="connsiteY4" fmla="*/ 0 h 378392"/>
              <a:gd name="connsiteX0" fmla="*/ 376837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76837 w 421425"/>
              <a:gd name="connsiteY4" fmla="*/ 2231 h 378242"/>
              <a:gd name="connsiteX0" fmla="*/ 383980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83980 w 421425"/>
              <a:gd name="connsiteY4" fmla="*/ 2231 h 378242"/>
              <a:gd name="connsiteX0" fmla="*/ 379218 w 421425"/>
              <a:gd name="connsiteY0" fmla="*/ 0 h 378393"/>
              <a:gd name="connsiteX1" fmla="*/ 421425 w 421425"/>
              <a:gd name="connsiteY1" fmla="*/ 151 h 378393"/>
              <a:gd name="connsiteX2" fmla="*/ 419043 w 421425"/>
              <a:gd name="connsiteY2" fmla="*/ 378393 h 378393"/>
              <a:gd name="connsiteX3" fmla="*/ 0 w 421425"/>
              <a:gd name="connsiteY3" fmla="*/ 378393 h 378393"/>
              <a:gd name="connsiteX4" fmla="*/ 379218 w 421425"/>
              <a:gd name="connsiteY4" fmla="*/ 0 h 378393"/>
              <a:gd name="connsiteX0" fmla="*/ 372074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2074 w 414281"/>
              <a:gd name="connsiteY4" fmla="*/ 0 h 378394"/>
              <a:gd name="connsiteX0" fmla="*/ 379218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9218 w 414281"/>
              <a:gd name="connsiteY4" fmla="*/ 0 h 378394"/>
              <a:gd name="connsiteX0" fmla="*/ 379218 w 414281"/>
              <a:gd name="connsiteY0" fmla="*/ 6993 h 385387"/>
              <a:gd name="connsiteX1" fmla="*/ 414281 w 414281"/>
              <a:gd name="connsiteY1" fmla="*/ 0 h 385387"/>
              <a:gd name="connsiteX2" fmla="*/ 411899 w 414281"/>
              <a:gd name="connsiteY2" fmla="*/ 385386 h 385387"/>
              <a:gd name="connsiteX3" fmla="*/ 0 w 414281"/>
              <a:gd name="connsiteY3" fmla="*/ 385387 h 385387"/>
              <a:gd name="connsiteX4" fmla="*/ 379218 w 414281"/>
              <a:gd name="connsiteY4" fmla="*/ 6993 h 385387"/>
              <a:gd name="connsiteX0" fmla="*/ 379218 w 411900"/>
              <a:gd name="connsiteY0" fmla="*/ 0 h 378394"/>
              <a:gd name="connsiteX1" fmla="*/ 411900 w 411900"/>
              <a:gd name="connsiteY1" fmla="*/ 150 h 378394"/>
              <a:gd name="connsiteX2" fmla="*/ 411899 w 411900"/>
              <a:gd name="connsiteY2" fmla="*/ 378393 h 378394"/>
              <a:gd name="connsiteX3" fmla="*/ 0 w 411900"/>
              <a:gd name="connsiteY3" fmla="*/ 378394 h 378394"/>
              <a:gd name="connsiteX4" fmla="*/ 379218 w 411900"/>
              <a:gd name="connsiteY4" fmla="*/ 0 h 37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00" h="378394">
                <a:moveTo>
                  <a:pt x="379218" y="0"/>
                </a:moveTo>
                <a:lnTo>
                  <a:pt x="411900" y="150"/>
                </a:lnTo>
                <a:cubicBezTo>
                  <a:pt x="411900" y="96467"/>
                  <a:pt x="411899" y="282076"/>
                  <a:pt x="411899" y="378393"/>
                </a:cubicBezTo>
                <a:lnTo>
                  <a:pt x="0" y="378394"/>
                </a:lnTo>
                <a:lnTo>
                  <a:pt x="379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Freeform 14"/>
          <p:cNvSpPr/>
          <p:nvPr/>
        </p:nvSpPr>
        <p:spPr>
          <a:xfrm rot="5400000">
            <a:off x="15035" y="6449881"/>
            <a:ext cx="393083" cy="423155"/>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29617 w 419044"/>
              <a:gd name="connsiteY0" fmla="*/ 345995 h 385386"/>
              <a:gd name="connsiteX1" fmla="*/ 419044 w 419044"/>
              <a:gd name="connsiteY1" fmla="*/ 0 h 385386"/>
              <a:gd name="connsiteX2" fmla="*/ 419043 w 419044"/>
              <a:gd name="connsiteY2" fmla="*/ 385386 h 385386"/>
              <a:gd name="connsiteX3" fmla="*/ 0 w 419044"/>
              <a:gd name="connsiteY3" fmla="*/ 385386 h 385386"/>
              <a:gd name="connsiteX4" fmla="*/ 29617 w 419044"/>
              <a:gd name="connsiteY4" fmla="*/ 345995 h 385386"/>
              <a:gd name="connsiteX0" fmla="*/ 29617 w 419044"/>
              <a:gd name="connsiteY0" fmla="*/ 383494 h 422885"/>
              <a:gd name="connsiteX1" fmla="*/ 419044 w 419044"/>
              <a:gd name="connsiteY1" fmla="*/ 0 h 422885"/>
              <a:gd name="connsiteX2" fmla="*/ 419043 w 419044"/>
              <a:gd name="connsiteY2" fmla="*/ 422885 h 422885"/>
              <a:gd name="connsiteX3" fmla="*/ 0 w 419044"/>
              <a:gd name="connsiteY3" fmla="*/ 422885 h 422885"/>
              <a:gd name="connsiteX4" fmla="*/ 29617 w 419044"/>
              <a:gd name="connsiteY4" fmla="*/ 383494 h 422885"/>
              <a:gd name="connsiteX0" fmla="*/ 12307 w 401734"/>
              <a:gd name="connsiteY0" fmla="*/ 383494 h 422888"/>
              <a:gd name="connsiteX1" fmla="*/ 401734 w 401734"/>
              <a:gd name="connsiteY1" fmla="*/ 0 h 422888"/>
              <a:gd name="connsiteX2" fmla="*/ 401733 w 401734"/>
              <a:gd name="connsiteY2" fmla="*/ 422885 h 422888"/>
              <a:gd name="connsiteX3" fmla="*/ 0 w 401734"/>
              <a:gd name="connsiteY3" fmla="*/ 422888 h 422888"/>
              <a:gd name="connsiteX4" fmla="*/ 12307 w 401734"/>
              <a:gd name="connsiteY4" fmla="*/ 383494 h 422888"/>
              <a:gd name="connsiteX0" fmla="*/ 0 w 406735"/>
              <a:gd name="connsiteY0" fmla="*/ 386379 h 422888"/>
              <a:gd name="connsiteX1" fmla="*/ 406735 w 406735"/>
              <a:gd name="connsiteY1" fmla="*/ 0 h 422888"/>
              <a:gd name="connsiteX2" fmla="*/ 406734 w 406735"/>
              <a:gd name="connsiteY2" fmla="*/ 422885 h 422888"/>
              <a:gd name="connsiteX3" fmla="*/ 5001 w 406735"/>
              <a:gd name="connsiteY3" fmla="*/ 422888 h 422888"/>
              <a:gd name="connsiteX4" fmla="*/ 0 w 406735"/>
              <a:gd name="connsiteY4" fmla="*/ 386379 h 422888"/>
              <a:gd name="connsiteX0" fmla="*/ 6540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6540 w 401734"/>
              <a:gd name="connsiteY4" fmla="*/ 386379 h 422888"/>
              <a:gd name="connsiteX0" fmla="*/ 12309 w 401734"/>
              <a:gd name="connsiteY0" fmla="*/ 371956 h 422888"/>
              <a:gd name="connsiteX1" fmla="*/ 401734 w 401734"/>
              <a:gd name="connsiteY1" fmla="*/ 0 h 422888"/>
              <a:gd name="connsiteX2" fmla="*/ 401733 w 401734"/>
              <a:gd name="connsiteY2" fmla="*/ 422885 h 422888"/>
              <a:gd name="connsiteX3" fmla="*/ 0 w 401734"/>
              <a:gd name="connsiteY3" fmla="*/ 422888 h 422888"/>
              <a:gd name="connsiteX4" fmla="*/ 12309 w 401734"/>
              <a:gd name="connsiteY4" fmla="*/ 371956 h 422888"/>
              <a:gd name="connsiteX0" fmla="*/ 20963 w 401734"/>
              <a:gd name="connsiteY0" fmla="*/ 377725 h 422888"/>
              <a:gd name="connsiteX1" fmla="*/ 401734 w 401734"/>
              <a:gd name="connsiteY1" fmla="*/ 0 h 422888"/>
              <a:gd name="connsiteX2" fmla="*/ 401733 w 401734"/>
              <a:gd name="connsiteY2" fmla="*/ 422885 h 422888"/>
              <a:gd name="connsiteX3" fmla="*/ 0 w 401734"/>
              <a:gd name="connsiteY3" fmla="*/ 422888 h 422888"/>
              <a:gd name="connsiteX4" fmla="*/ 20963 w 401734"/>
              <a:gd name="connsiteY4" fmla="*/ 377725 h 422888"/>
              <a:gd name="connsiteX0" fmla="*/ 771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6379 h 422888"/>
              <a:gd name="connsiteX0" fmla="*/ 771 w 401734"/>
              <a:gd name="connsiteY0" fmla="*/ 380610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0610 h 422888"/>
              <a:gd name="connsiteX0" fmla="*/ 0 w 412501"/>
              <a:gd name="connsiteY0" fmla="*/ 383494 h 422888"/>
              <a:gd name="connsiteX1" fmla="*/ 412501 w 412501"/>
              <a:gd name="connsiteY1" fmla="*/ 0 h 422888"/>
              <a:gd name="connsiteX2" fmla="*/ 412500 w 412501"/>
              <a:gd name="connsiteY2" fmla="*/ 422885 h 422888"/>
              <a:gd name="connsiteX3" fmla="*/ 10767 w 412501"/>
              <a:gd name="connsiteY3" fmla="*/ 422888 h 422888"/>
              <a:gd name="connsiteX4" fmla="*/ 0 w 412501"/>
              <a:gd name="connsiteY4" fmla="*/ 383494 h 422888"/>
              <a:gd name="connsiteX0" fmla="*/ 124808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24808 w 537309"/>
              <a:gd name="connsiteY4" fmla="*/ 383494 h 422887"/>
              <a:gd name="connsiteX0" fmla="*/ 147884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47884 w 537309"/>
              <a:gd name="connsiteY4" fmla="*/ 383494 h 422887"/>
              <a:gd name="connsiteX0" fmla="*/ 3657 w 393082"/>
              <a:gd name="connsiteY0" fmla="*/ 383494 h 422885"/>
              <a:gd name="connsiteX1" fmla="*/ 393082 w 393082"/>
              <a:gd name="connsiteY1" fmla="*/ 0 h 422885"/>
              <a:gd name="connsiteX2" fmla="*/ 393081 w 393082"/>
              <a:gd name="connsiteY2" fmla="*/ 422885 h 422885"/>
              <a:gd name="connsiteX3" fmla="*/ 0 w 393082"/>
              <a:gd name="connsiteY3" fmla="*/ 422885 h 422885"/>
              <a:gd name="connsiteX4" fmla="*/ 3657 w 393082"/>
              <a:gd name="connsiteY4" fmla="*/ 383494 h 422885"/>
              <a:gd name="connsiteX0" fmla="*/ 10801 w 393082"/>
              <a:gd name="connsiteY0" fmla="*/ 385821 h 422885"/>
              <a:gd name="connsiteX1" fmla="*/ 393082 w 393082"/>
              <a:gd name="connsiteY1" fmla="*/ 0 h 422885"/>
              <a:gd name="connsiteX2" fmla="*/ 393081 w 393082"/>
              <a:gd name="connsiteY2" fmla="*/ 422885 h 422885"/>
              <a:gd name="connsiteX3" fmla="*/ 0 w 393082"/>
              <a:gd name="connsiteY3" fmla="*/ 422885 h 422885"/>
              <a:gd name="connsiteX4" fmla="*/ 10801 w 393082"/>
              <a:gd name="connsiteY4" fmla="*/ 385821 h 422885"/>
              <a:gd name="connsiteX0" fmla="*/ 10801 w 393081"/>
              <a:gd name="connsiteY0" fmla="*/ 376512 h 413576"/>
              <a:gd name="connsiteX1" fmla="*/ 393080 w 393081"/>
              <a:gd name="connsiteY1" fmla="*/ 0 h 413576"/>
              <a:gd name="connsiteX2" fmla="*/ 393081 w 393081"/>
              <a:gd name="connsiteY2" fmla="*/ 413576 h 413576"/>
              <a:gd name="connsiteX3" fmla="*/ 0 w 393081"/>
              <a:gd name="connsiteY3" fmla="*/ 413576 h 413576"/>
              <a:gd name="connsiteX4" fmla="*/ 10801 w 393081"/>
              <a:gd name="connsiteY4" fmla="*/ 376512 h 4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081" h="413576">
                <a:moveTo>
                  <a:pt x="10801" y="376512"/>
                </a:moveTo>
                <a:lnTo>
                  <a:pt x="393080" y="0"/>
                </a:lnTo>
                <a:cubicBezTo>
                  <a:pt x="393080" y="96317"/>
                  <a:pt x="393081" y="317259"/>
                  <a:pt x="393081" y="413576"/>
                </a:cubicBezTo>
                <a:lnTo>
                  <a:pt x="0" y="413576"/>
                </a:lnTo>
                <a:lnTo>
                  <a:pt x="10801" y="3765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
        <p:nvSpPr>
          <p:cNvPr id="18" name="TextBox 17"/>
          <p:cNvSpPr txBox="1"/>
          <p:nvPr/>
        </p:nvSpPr>
        <p:spPr>
          <a:xfrm>
            <a:off x="597725" y="0"/>
            <a:ext cx="7394369" cy="380009"/>
          </a:xfrm>
          <a:prstGeom prst="rect">
            <a:avLst/>
          </a:prstGeom>
          <a:noFill/>
        </p:spPr>
        <p:txBody>
          <a:bodyPr wrap="square" rtlCol="0">
            <a:noAutofit/>
          </a:bodyPr>
          <a:lstStyle/>
          <a:p>
            <a:pPr algn="ctr"/>
            <a:r>
              <a:rPr lang="tr-TR" sz="1600" kern="0" spc="1500" dirty="0" smtClean="0">
                <a:solidFill>
                  <a:schemeClr val="bg1">
                    <a:lumMod val="95000"/>
                  </a:schemeClr>
                </a:solidFill>
              </a:rPr>
              <a:t>Dokuz Eylül</a:t>
            </a:r>
            <a:r>
              <a:rPr lang="tr-TR" sz="1600" kern="0" spc="1500" baseline="0" dirty="0" smtClean="0">
                <a:solidFill>
                  <a:schemeClr val="bg1">
                    <a:lumMod val="95000"/>
                  </a:schemeClr>
                </a:solidFill>
              </a:rPr>
              <a:t> University</a:t>
            </a:r>
            <a:endParaRPr lang="tr-TR" sz="1600" kern="0" spc="1500" dirty="0">
              <a:solidFill>
                <a:schemeClr val="bg1">
                  <a:lumMod val="95000"/>
                </a:schemeClr>
              </a:solidFill>
            </a:endParaRPr>
          </a:p>
        </p:txBody>
      </p:sp>
      <p:sp>
        <p:nvSpPr>
          <p:cNvPr id="17" name="Slide Number Placeholder 5"/>
          <p:cNvSpPr>
            <a:spLocks noGrp="1"/>
          </p:cNvSpPr>
          <p:nvPr>
            <p:ph type="sldNum" sz="quarter" idx="4"/>
          </p:nvPr>
        </p:nvSpPr>
        <p:spPr>
          <a:xfrm>
            <a:off x="8667750" y="6492875"/>
            <a:ext cx="476250" cy="365125"/>
          </a:xfrm>
          <a:prstGeom prst="rect">
            <a:avLst/>
          </a:prstGeom>
        </p:spPr>
        <p:txBody>
          <a:bodyPr/>
          <a:lstStyle>
            <a:lvl1pPr>
              <a:defRPr b="1">
                <a:solidFill>
                  <a:srgbClr val="FF0000"/>
                </a:solidFill>
              </a:defRPr>
            </a:lvl1pPr>
          </a:lstStyle>
          <a:p>
            <a:fld id="{28E31A16-BA05-A741-A3F8-07C3EFB07269}" type="slidenum">
              <a:rPr lang="en-US" smtClean="0"/>
              <a:pPr/>
              <a:t>‹#›</a:t>
            </a:fld>
            <a:endParaRPr lang="en-US"/>
          </a:p>
        </p:txBody>
      </p:sp>
      <p:pic>
        <p:nvPicPr>
          <p:cNvPr id="19461" name="Picture 5" descr="C:\Users\Adil\Pictures\köşe.png"/>
          <p:cNvPicPr>
            <a:picLocks noChangeAspect="1" noChangeArrowheads="1"/>
          </p:cNvPicPr>
          <p:nvPr/>
        </p:nvPicPr>
        <p:blipFill>
          <a:blip r:embed="rId13" cstate="print"/>
          <a:srcRect/>
          <a:stretch>
            <a:fillRect/>
          </a:stretch>
        </p:blipFill>
        <p:spPr bwMode="auto">
          <a:xfrm>
            <a:off x="8078345" y="1"/>
            <a:ext cx="1065654" cy="914400"/>
          </a:xfrm>
          <a:prstGeom prst="rect">
            <a:avLst/>
          </a:prstGeom>
          <a:noFill/>
        </p:spPr>
      </p:pic>
      <p:sp>
        <p:nvSpPr>
          <p:cNvPr id="2" name="Title Placeholder 1"/>
          <p:cNvSpPr>
            <a:spLocks noGrp="1"/>
          </p:cNvSpPr>
          <p:nvPr>
            <p:ph type="title"/>
          </p:nvPr>
        </p:nvSpPr>
        <p:spPr>
          <a:xfrm>
            <a:off x="468086" y="381000"/>
            <a:ext cx="8229600" cy="1162792"/>
          </a:xfrm>
          <a:prstGeom prst="rect">
            <a:avLst/>
          </a:prstGeom>
        </p:spPr>
        <p:txBody>
          <a:bodyPr vert="horz" lIns="91440" tIns="45720" rIns="91440" bIns="45720" rtlCol="0" anchor="ctr">
            <a:normAutofit/>
          </a:bodyPr>
          <a:lstStyle/>
          <a:p>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title</a:t>
            </a:r>
            <a:r>
              <a:rPr lang="tr-TR" dirty="0" smtClean="0"/>
              <a:t> </a:t>
            </a:r>
            <a:r>
              <a:rPr lang="tr-TR" dirty="0" err="1" smtClean="0"/>
              <a:t>style</a:t>
            </a:r>
            <a:endParaRPr lang="en-US" dirty="0"/>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000" b="1" kern="1200">
          <a:solidFill>
            <a:srgbClr val="FF0000"/>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95400" y="3124200"/>
            <a:ext cx="7162800" cy="1447800"/>
          </a:xfrm>
        </p:spPr>
        <p:txBody>
          <a:bodyPr vert="horz" wrap="square" lIns="91440" tIns="45720" rIns="91440" bIns="45720" numCol="1" anchorCtr="0" compatLnSpc="1">
            <a:prstTxWarp prst="textNoShape">
              <a:avLst/>
            </a:prstTxWarp>
            <a:normAutofit/>
          </a:bodyPr>
          <a:lstStyle/>
          <a:p>
            <a:pPr eaLnBrk="1" hangingPunct="1"/>
            <a:r>
              <a:rPr lang="tr-TR" sz="3200" b="0" dirty="0" err="1">
                <a:effectLst>
                  <a:outerShdw blurRad="38100" dist="38100" dir="2700000" algn="tl">
                    <a:srgbClr val="DDDDDD"/>
                  </a:outerShdw>
                </a:effectLst>
                <a:latin typeface="Gill Sans MT" charset="0"/>
              </a:rPr>
              <a:t>Lecture</a:t>
            </a:r>
            <a:r>
              <a:rPr lang="tr-TR" sz="3200" b="0" dirty="0">
                <a:effectLst>
                  <a:outerShdw blurRad="38100" dist="38100" dir="2700000" algn="tl">
                    <a:srgbClr val="DDDDDD"/>
                  </a:outerShdw>
                </a:effectLst>
                <a:latin typeface="Gill Sans MT" charset="0"/>
              </a:rPr>
              <a:t> </a:t>
            </a:r>
            <a:r>
              <a:rPr lang="tr-TR" sz="3200" b="0" dirty="0" smtClean="0">
                <a:effectLst>
                  <a:outerShdw blurRad="38100" dist="38100" dir="2700000" algn="tl">
                    <a:srgbClr val="DDDDDD"/>
                  </a:outerShdw>
                </a:effectLst>
                <a:latin typeface="Gill Sans MT" charset="0"/>
              </a:rPr>
              <a:t>#9: </a:t>
            </a:r>
            <a:r>
              <a:rPr lang="tr-TR" sz="3200" dirty="0" smtClean="0">
                <a:effectLst>
                  <a:outerShdw blurRad="38100" dist="38100" dir="2700000" algn="tl">
                    <a:srgbClr val="DDDDDD"/>
                  </a:outerShdw>
                </a:effectLst>
                <a:latin typeface="Gill Sans MT" charset="0"/>
              </a:rPr>
              <a:t>Simple </a:t>
            </a:r>
            <a:r>
              <a:rPr lang="tr-TR" sz="3200" dirty="0" err="1" smtClean="0">
                <a:effectLst>
                  <a:outerShdw blurRad="38100" dist="38100" dir="2700000" algn="tl">
                    <a:srgbClr val="DDDDDD"/>
                  </a:outerShdw>
                </a:effectLst>
                <a:latin typeface="Gill Sans MT" charset="0"/>
              </a:rPr>
              <a:t>Indexing</a:t>
            </a:r>
            <a:endParaRPr lang="en-US" sz="3200" dirty="0">
              <a:effectLst>
                <a:outerShdw blurRad="38100" dist="38100" dir="2700000" algn="tl">
                  <a:srgbClr val="DDDDDD"/>
                </a:outerShdw>
              </a:effectLst>
              <a:latin typeface="Gill Sans MT" charset="0"/>
            </a:endParaRPr>
          </a:p>
        </p:txBody>
      </p:sp>
      <p:sp>
        <p:nvSpPr>
          <p:cNvPr id="4099" name="Rectangle 3"/>
          <p:cNvSpPr>
            <a:spLocks noGrp="1" noChangeArrowheads="1"/>
          </p:cNvSpPr>
          <p:nvPr>
            <p:ph type="subTitle" idx="1"/>
          </p:nvPr>
        </p:nvSpPr>
        <p:spPr>
          <a:xfrm>
            <a:off x="1295400" y="5181600"/>
            <a:ext cx="7407275" cy="990600"/>
          </a:xfrm>
        </p:spPr>
        <p:txBody>
          <a:bodyPr anchor="ctr">
            <a:normAutofit/>
          </a:bodyPr>
          <a:lstStyle/>
          <a:p>
            <a:pPr eaLnBrk="1" fontAlgn="auto" hangingPunct="1">
              <a:lnSpc>
                <a:spcPct val="90000"/>
              </a:lnSpc>
              <a:spcAft>
                <a:spcPts val="0"/>
              </a:spcAft>
              <a:buFont typeface="Wingdings 2"/>
              <a:buNone/>
              <a:defRPr/>
            </a:pPr>
            <a:r>
              <a:rPr lang="tr-TR" sz="2800" dirty="0" err="1" smtClean="0">
                <a:ea typeface="+mn-ea"/>
              </a:rPr>
              <a:t>Dr.Adil</a:t>
            </a:r>
            <a:r>
              <a:rPr lang="tr-TR" sz="2800" dirty="0" smtClean="0">
                <a:ea typeface="+mn-ea"/>
              </a:rPr>
              <a:t> Alpkocak</a:t>
            </a:r>
            <a:endParaRPr lang="tr-TR" sz="2800" dirty="0">
              <a:ea typeface="+mn-ea"/>
            </a:endParaRPr>
          </a:p>
        </p:txBody>
      </p:sp>
      <p:sp>
        <p:nvSpPr>
          <p:cNvPr id="7" name="Title 1"/>
          <p:cNvSpPr txBox="1">
            <a:spLocks/>
          </p:cNvSpPr>
          <p:nvPr/>
        </p:nvSpPr>
        <p:spPr>
          <a:xfrm>
            <a:off x="381000" y="1143000"/>
            <a:ext cx="8321675" cy="2133600"/>
          </a:xfrm>
          <a:prstGeom prst="rect">
            <a:avLst/>
          </a:prstGeom>
        </p:spPr>
        <p:txBody>
          <a:bodyPr anchor="b">
            <a:no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lnSpc>
                <a:spcPct val="90000"/>
              </a:lnSpc>
            </a:pPr>
            <a:r>
              <a:rPr lang="tr-TR" sz="4400" b="1" dirty="0">
                <a:solidFill>
                  <a:srgbClr val="000000"/>
                </a:solidFill>
                <a:effectLst>
                  <a:outerShdw blurRad="38100" dist="38100" dir="2700000" algn="tl">
                    <a:srgbClr val="DDDDDD"/>
                  </a:outerShdw>
                </a:effectLst>
                <a:latin typeface="Gill Sans MT" charset="0"/>
              </a:rPr>
              <a:t>CME2002</a:t>
            </a:r>
            <a:r>
              <a:rPr lang="tr-TR" sz="4400" dirty="0">
                <a:solidFill>
                  <a:srgbClr val="000000"/>
                </a:solidFill>
                <a:effectLst>
                  <a:outerShdw blurRad="38100" dist="38100" dir="2700000" algn="tl">
                    <a:srgbClr val="DDDDDD"/>
                  </a:outerShdw>
                </a:effectLst>
                <a:latin typeface="Gill Sans MT" charset="0"/>
              </a:rPr>
              <a:t>  </a:t>
            </a:r>
            <a:br>
              <a:rPr lang="tr-TR" sz="4400" dirty="0">
                <a:solidFill>
                  <a:srgbClr val="000000"/>
                </a:solidFill>
                <a:effectLst>
                  <a:outerShdw blurRad="38100" dist="38100" dir="2700000" algn="tl">
                    <a:srgbClr val="DDDDDD"/>
                  </a:outerShdw>
                </a:effectLst>
                <a:latin typeface="Gill Sans MT" charset="0"/>
              </a:rPr>
            </a:br>
            <a:r>
              <a:rPr lang="tr-TR" sz="4400" dirty="0">
                <a:solidFill>
                  <a:srgbClr val="000000"/>
                </a:solidFill>
                <a:effectLst>
                  <a:outerShdw blurRad="38100" dist="38100" dir="2700000" algn="tl">
                    <a:srgbClr val="DDDDDD"/>
                  </a:outerShdw>
                </a:effectLst>
                <a:latin typeface="Gill Sans MT" charset="0"/>
              </a:rPr>
              <a:t>Data </a:t>
            </a:r>
            <a:r>
              <a:rPr lang="tr-TR" sz="4400" dirty="0" err="1">
                <a:solidFill>
                  <a:srgbClr val="000000"/>
                </a:solidFill>
                <a:effectLst>
                  <a:outerShdw blurRad="38100" dist="38100" dir="2700000" algn="tl">
                    <a:srgbClr val="DDDDDD"/>
                  </a:outerShdw>
                </a:effectLst>
                <a:latin typeface="Gill Sans MT" charset="0"/>
              </a:rPr>
              <a:t>Organization</a:t>
            </a:r>
            <a:r>
              <a:rPr lang="tr-TR" sz="4400" dirty="0">
                <a:solidFill>
                  <a:srgbClr val="000000"/>
                </a:solidFill>
                <a:effectLst>
                  <a:outerShdw blurRad="38100" dist="38100" dir="2700000" algn="tl">
                    <a:srgbClr val="DDDDDD"/>
                  </a:outerShdw>
                </a:effectLst>
                <a:latin typeface="Gill Sans MT" charset="0"/>
              </a:rPr>
              <a:t> </a:t>
            </a:r>
            <a:r>
              <a:rPr lang="tr-TR" sz="4400" dirty="0" err="1">
                <a:solidFill>
                  <a:srgbClr val="000000"/>
                </a:solidFill>
                <a:effectLst>
                  <a:outerShdw blurRad="38100" dist="38100" dir="2700000" algn="tl">
                    <a:srgbClr val="DDDDDD"/>
                  </a:outerShdw>
                </a:effectLst>
                <a:latin typeface="Gill Sans MT" charset="0"/>
              </a:rPr>
              <a:t>and</a:t>
            </a:r>
            <a:r>
              <a:rPr lang="tr-TR" sz="4400" dirty="0">
                <a:solidFill>
                  <a:srgbClr val="000000"/>
                </a:solidFill>
                <a:effectLst>
                  <a:outerShdw blurRad="38100" dist="38100" dir="2700000" algn="tl">
                    <a:srgbClr val="DDDDDD"/>
                  </a:outerShdw>
                </a:effectLst>
                <a:latin typeface="Gill Sans MT" charset="0"/>
              </a:rPr>
              <a:t> Management</a:t>
            </a:r>
            <a:br>
              <a:rPr lang="tr-TR" sz="4400" dirty="0">
                <a:solidFill>
                  <a:srgbClr val="000000"/>
                </a:solidFill>
                <a:effectLst>
                  <a:outerShdw blurRad="38100" dist="38100" dir="2700000" algn="tl">
                    <a:srgbClr val="DDDDDD"/>
                  </a:outerShdw>
                </a:effectLst>
                <a:latin typeface="Gill Sans MT" charset="0"/>
              </a:rPr>
            </a:br>
            <a:endParaRPr lang="tr-TR" sz="4400" dirty="0">
              <a:solidFill>
                <a:srgbClr val="000000"/>
              </a:solidFill>
              <a:effectLst>
                <a:outerShdw blurRad="38100" dist="38100" dir="2700000" algn="tl">
                  <a:srgbClr val="DDDDDD"/>
                </a:outerShdw>
              </a:effectLst>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sz="4000" dirty="0" err="1" smtClean="0"/>
              <a:t>KeySorting</a:t>
            </a:r>
            <a:endParaRPr lang="en-US" sz="4000" dirty="0"/>
          </a:p>
        </p:txBody>
      </p:sp>
      <p:sp>
        <p:nvSpPr>
          <p:cNvPr id="44035" name="Rectangle 3"/>
          <p:cNvSpPr>
            <a:spLocks noGrp="1" noChangeArrowheads="1"/>
          </p:cNvSpPr>
          <p:nvPr>
            <p:ph type="body" idx="1"/>
          </p:nvPr>
        </p:nvSpPr>
        <p:spPr>
          <a:xfrm>
            <a:off x="515319" y="1379349"/>
            <a:ext cx="8229600" cy="4778644"/>
          </a:xfrm>
        </p:spPr>
        <p:txBody>
          <a:bodyPr>
            <a:normAutofit lnSpcReduction="10000"/>
          </a:bodyPr>
          <a:lstStyle/>
          <a:p>
            <a:r>
              <a:rPr lang="en-US" sz="2800" b="1" dirty="0">
                <a:latin typeface="+mn-lt"/>
              </a:rPr>
              <a:t>Overview</a:t>
            </a:r>
            <a:r>
              <a:rPr lang="en-US" sz="2800" dirty="0">
                <a:latin typeface="+mn-lt"/>
              </a:rPr>
              <a:t>: when sorting a file in memory, the only thing that really needs sorting are record keys.</a:t>
            </a:r>
          </a:p>
          <a:p>
            <a:r>
              <a:rPr lang="en-US" sz="2800" dirty="0" err="1">
                <a:latin typeface="+mn-lt"/>
              </a:rPr>
              <a:t>Keysort</a:t>
            </a:r>
            <a:r>
              <a:rPr lang="en-US" sz="2800" dirty="0">
                <a:latin typeface="+mn-lt"/>
              </a:rPr>
              <a:t> algorithms work like internal sort, but with </a:t>
            </a:r>
            <a:r>
              <a:rPr lang="en-US" sz="2800" dirty="0" smtClean="0">
                <a:latin typeface="+mn-lt"/>
              </a:rPr>
              <a:t>two </a:t>
            </a:r>
            <a:r>
              <a:rPr lang="en-US" sz="2800" dirty="0">
                <a:latin typeface="+mn-lt"/>
              </a:rPr>
              <a:t>important differences:</a:t>
            </a:r>
          </a:p>
          <a:p>
            <a:pPr lvl="1"/>
            <a:r>
              <a:rPr lang="en-US" dirty="0">
                <a:latin typeface="+mn-lt"/>
              </a:rPr>
              <a:t>Rather than read an entire record into a memory array, we simply read each record into a temporary buffer, extract the key and then discard.</a:t>
            </a:r>
          </a:p>
          <a:p>
            <a:pPr lvl="1"/>
            <a:r>
              <a:rPr lang="en-US" dirty="0">
                <a:latin typeface="+mn-lt"/>
              </a:rPr>
              <a:t>If we want to write the records in sorted order, we have to read them a second time. </a:t>
            </a:r>
          </a:p>
        </p:txBody>
      </p:sp>
    </p:spTree>
    <p:extLst>
      <p:ext uri="{BB962C8B-B14F-4D97-AF65-F5344CB8AC3E}">
        <p14:creationId xmlns:p14="http://schemas.microsoft.com/office/powerpoint/2010/main" val="3873780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Simple Indexing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88274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248400"/>
            <a:ext cx="1905000" cy="457200"/>
          </a:xfrm>
          <a:prstGeom prst="rect">
            <a:avLst/>
          </a:prstGeom>
        </p:spPr>
        <p:txBody>
          <a:bodyPr/>
          <a:lstStyle/>
          <a:p>
            <a:fld id="{3B06A577-6A55-5543-BB1A-757027AD94AD}" type="slidenum">
              <a:rPr lang="en-US" altLang="ko-KR"/>
              <a:pPr/>
              <a:t>12</a:t>
            </a:fld>
            <a:endParaRPr lang="en-US" altLang="ko-KR"/>
          </a:p>
        </p:txBody>
      </p:sp>
      <p:sp>
        <p:nvSpPr>
          <p:cNvPr id="69634" name="Rectangle 2"/>
          <p:cNvSpPr>
            <a:spLocks noGrp="1" noChangeArrowheads="1"/>
          </p:cNvSpPr>
          <p:nvPr>
            <p:ph type="title"/>
          </p:nvPr>
        </p:nvSpPr>
        <p:spPr>
          <a:xfrm>
            <a:off x="685800" y="410439"/>
            <a:ext cx="7772400" cy="707886"/>
          </a:xfrm>
          <a:noFill/>
          <a:ln/>
        </p:spPr>
        <p:txBody>
          <a:bodyPr>
            <a:spAutoFit/>
          </a:bodyPr>
          <a:lstStyle/>
          <a:p>
            <a:r>
              <a:rPr lang="en-US" altLang="ko-KR" dirty="0">
                <a:latin typeface="+mj-lt"/>
              </a:rPr>
              <a:t>What is an Index?</a:t>
            </a:r>
          </a:p>
        </p:txBody>
      </p:sp>
      <p:sp>
        <p:nvSpPr>
          <p:cNvPr id="69635" name="Rectangle 3"/>
          <p:cNvSpPr>
            <a:spLocks noGrp="1" noChangeArrowheads="1"/>
          </p:cNvSpPr>
          <p:nvPr>
            <p:ph idx="1"/>
          </p:nvPr>
        </p:nvSpPr>
        <p:spPr>
          <a:xfrm>
            <a:off x="684213" y="1484313"/>
            <a:ext cx="7848600" cy="4537075"/>
          </a:xfrm>
        </p:spPr>
        <p:txBody>
          <a:bodyPr>
            <a:normAutofit fontScale="92500" lnSpcReduction="20000"/>
          </a:bodyPr>
          <a:lstStyle/>
          <a:p>
            <a:r>
              <a:rPr lang="en-US" altLang="ko-KR" dirty="0" smtClean="0">
                <a:latin typeface="+mn-lt"/>
              </a:rPr>
              <a:t>First, </a:t>
            </a:r>
            <a:r>
              <a:rPr lang="en-US" altLang="ko-KR" dirty="0">
                <a:latin typeface="+mn-lt"/>
              </a:rPr>
              <a:t>we examine simple indexes which use simple arrays of a pair (key, reference fields)</a:t>
            </a:r>
          </a:p>
          <a:p>
            <a:pPr lvl="1"/>
            <a:r>
              <a:rPr lang="en-US" altLang="ko-KR" dirty="0">
                <a:latin typeface="+mn-lt"/>
              </a:rPr>
              <a:t>e.g., indexes of may books, library card catalog</a:t>
            </a:r>
          </a:p>
          <a:p>
            <a:pPr lvl="1"/>
            <a:endParaRPr lang="en-US" altLang="ko-KR" dirty="0">
              <a:latin typeface="+mn-lt"/>
            </a:endParaRPr>
          </a:p>
          <a:p>
            <a:r>
              <a:rPr lang="en-US" altLang="ko-KR" dirty="0">
                <a:latin typeface="+mn-lt"/>
              </a:rPr>
              <a:t>How can we index fixed-length record or variable-length record files?</a:t>
            </a:r>
          </a:p>
          <a:p>
            <a:endParaRPr lang="en-US" altLang="ko-KR" dirty="0">
              <a:latin typeface="+mn-lt"/>
            </a:endParaRPr>
          </a:p>
          <a:p>
            <a:r>
              <a:rPr lang="en-US" altLang="ko-KR" dirty="0">
                <a:latin typeface="+mn-lt"/>
              </a:rPr>
              <a:t>From now on, assume an extensive collection of musical recordings</a:t>
            </a:r>
          </a:p>
          <a:p>
            <a:pPr lvl="1"/>
            <a:r>
              <a:rPr lang="en-US" altLang="ko-KR" dirty="0">
                <a:latin typeface="+mn-lt"/>
              </a:rPr>
              <a:t>Primary key: label + </a:t>
            </a:r>
            <a:r>
              <a:rPr lang="en-US" altLang="ko-KR" dirty="0" smtClean="0">
                <a:latin typeface="+mn-lt"/>
              </a:rPr>
              <a:t>ID (</a:t>
            </a:r>
            <a:r>
              <a:rPr lang="en-US" altLang="ko-KR" dirty="0">
                <a:latin typeface="+mn-lt"/>
              </a:rPr>
              <a:t>e.g., LON2312)</a:t>
            </a:r>
          </a:p>
        </p:txBody>
      </p:sp>
    </p:spTree>
    <p:extLst>
      <p:ext uri="{BB962C8B-B14F-4D97-AF65-F5344CB8AC3E}">
        <p14:creationId xmlns:p14="http://schemas.microsoft.com/office/powerpoint/2010/main" val="17687236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304800"/>
            <a:ext cx="7772400" cy="838200"/>
          </a:xfrm>
        </p:spPr>
        <p:txBody>
          <a:bodyPr>
            <a:normAutofit fontScale="90000"/>
          </a:bodyPr>
          <a:lstStyle/>
          <a:p>
            <a:r>
              <a:rPr lang="en-US" altLang="ko-KR" dirty="0">
                <a:latin typeface="+mj-lt"/>
              </a:rPr>
              <a:t>Contents of Sample Recording File</a:t>
            </a:r>
          </a:p>
        </p:txBody>
      </p:sp>
      <p:sp>
        <p:nvSpPr>
          <p:cNvPr id="80899" name="Text Box 3"/>
          <p:cNvSpPr txBox="1">
            <a:spLocks noChangeArrowheads="1"/>
          </p:cNvSpPr>
          <p:nvPr/>
        </p:nvSpPr>
        <p:spPr bwMode="auto">
          <a:xfrm>
            <a:off x="593725" y="1454150"/>
            <a:ext cx="9334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80000"/>
              </a:lnSpc>
            </a:pPr>
            <a:r>
              <a:rPr lang="en-US" altLang="ko-KR" sz="1800" b="1" dirty="0"/>
              <a:t>Record</a:t>
            </a:r>
          </a:p>
          <a:p>
            <a:pPr>
              <a:lnSpc>
                <a:spcPct val="80000"/>
              </a:lnSpc>
            </a:pPr>
            <a:r>
              <a:rPr lang="en-US" altLang="ko-KR" sz="1800" b="1" dirty="0"/>
              <a:t>address</a:t>
            </a:r>
          </a:p>
        </p:txBody>
      </p:sp>
      <p:sp>
        <p:nvSpPr>
          <p:cNvPr id="80900" name="Text Box 4"/>
          <p:cNvSpPr txBox="1">
            <a:spLocks noChangeArrowheads="1"/>
          </p:cNvSpPr>
          <p:nvPr/>
        </p:nvSpPr>
        <p:spPr bwMode="auto">
          <a:xfrm>
            <a:off x="1524000" y="15240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b="1"/>
              <a:t>Label</a:t>
            </a:r>
          </a:p>
        </p:txBody>
      </p:sp>
      <p:sp>
        <p:nvSpPr>
          <p:cNvPr id="80901" name="Text Box 5"/>
          <p:cNvSpPr txBox="1">
            <a:spLocks noChangeArrowheads="1"/>
          </p:cNvSpPr>
          <p:nvPr/>
        </p:nvSpPr>
        <p:spPr bwMode="auto">
          <a:xfrm>
            <a:off x="2454275" y="1447800"/>
            <a:ext cx="9588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80000"/>
              </a:lnSpc>
            </a:pPr>
            <a:r>
              <a:rPr lang="en-US" altLang="ko-KR" sz="1800" b="1"/>
              <a:t>ID</a:t>
            </a:r>
          </a:p>
          <a:p>
            <a:pPr>
              <a:lnSpc>
                <a:spcPct val="80000"/>
              </a:lnSpc>
            </a:pPr>
            <a:r>
              <a:rPr lang="en-US" altLang="ko-KR" sz="1800" b="1"/>
              <a:t>number</a:t>
            </a:r>
          </a:p>
        </p:txBody>
      </p:sp>
      <p:sp>
        <p:nvSpPr>
          <p:cNvPr id="80902" name="Text Box 6"/>
          <p:cNvSpPr txBox="1">
            <a:spLocks noChangeArrowheads="1"/>
          </p:cNvSpPr>
          <p:nvPr/>
        </p:nvSpPr>
        <p:spPr bwMode="auto">
          <a:xfrm>
            <a:off x="3854450" y="15240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b="1"/>
              <a:t>Title</a:t>
            </a:r>
          </a:p>
        </p:txBody>
      </p:sp>
      <p:sp>
        <p:nvSpPr>
          <p:cNvPr id="80903" name="Text Box 7"/>
          <p:cNvSpPr txBox="1">
            <a:spLocks noChangeArrowheads="1"/>
          </p:cNvSpPr>
          <p:nvPr/>
        </p:nvSpPr>
        <p:spPr bwMode="auto">
          <a:xfrm>
            <a:off x="5178425" y="152400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b="1"/>
              <a:t>Composer(s)</a:t>
            </a:r>
          </a:p>
        </p:txBody>
      </p:sp>
      <p:sp>
        <p:nvSpPr>
          <p:cNvPr id="80904" name="Text Box 8"/>
          <p:cNvSpPr txBox="1">
            <a:spLocks noChangeArrowheads="1"/>
          </p:cNvSpPr>
          <p:nvPr/>
        </p:nvSpPr>
        <p:spPr bwMode="auto">
          <a:xfrm>
            <a:off x="7010400" y="15240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b="1"/>
              <a:t>Artists(s)</a:t>
            </a:r>
          </a:p>
        </p:txBody>
      </p:sp>
      <p:sp>
        <p:nvSpPr>
          <p:cNvPr id="80905" name="Text Box 9"/>
          <p:cNvSpPr txBox="1">
            <a:spLocks noChangeArrowheads="1"/>
          </p:cNvSpPr>
          <p:nvPr/>
        </p:nvSpPr>
        <p:spPr bwMode="auto">
          <a:xfrm>
            <a:off x="685800" y="2286000"/>
            <a:ext cx="8153400" cy="346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US" altLang="ko-KR" sz="1600" dirty="0"/>
              <a:t>17	LON	2312	Romeo and Juliet	Prokofiev		</a:t>
            </a:r>
            <a:r>
              <a:rPr lang="en-US" altLang="ko-KR" sz="1600" dirty="0" err="1"/>
              <a:t>Maazel</a:t>
            </a:r>
            <a:endParaRPr lang="en-US" altLang="ko-KR" sz="1600" dirty="0"/>
          </a:p>
          <a:p>
            <a:pPr>
              <a:spcBef>
                <a:spcPct val="20000"/>
              </a:spcBef>
            </a:pPr>
            <a:r>
              <a:rPr lang="en-US" altLang="ko-KR" sz="1600" dirty="0"/>
              <a:t>62	RCA	2626	Quartet in C	</a:t>
            </a:r>
            <a:r>
              <a:rPr lang="en-US" altLang="ko-KR" sz="1600" dirty="0" smtClean="0"/>
              <a:t>Beethoven	Julliard</a:t>
            </a:r>
            <a:r>
              <a:rPr lang="en-US" altLang="ko-KR" sz="1600" dirty="0"/>
              <a:t>	</a:t>
            </a:r>
          </a:p>
          <a:p>
            <a:r>
              <a:rPr lang="en-US" altLang="ko-KR" sz="1600" dirty="0"/>
              <a:t>			Sharp Minor</a:t>
            </a:r>
          </a:p>
          <a:p>
            <a:pPr>
              <a:spcBef>
                <a:spcPct val="20000"/>
              </a:spcBef>
            </a:pPr>
            <a:r>
              <a:rPr lang="en-US" altLang="ko-KR" sz="1600" dirty="0"/>
              <a:t>117	WAR	23699	Touchstone	</a:t>
            </a:r>
            <a:r>
              <a:rPr lang="en-US" altLang="ko-KR" sz="1600" dirty="0" err="1"/>
              <a:t>Corea</a:t>
            </a:r>
            <a:r>
              <a:rPr lang="en-US" altLang="ko-KR" sz="1600" dirty="0"/>
              <a:t>		</a:t>
            </a:r>
            <a:r>
              <a:rPr lang="en-US" altLang="ko-KR" sz="1600" dirty="0" err="1"/>
              <a:t>Corea</a:t>
            </a:r>
            <a:endParaRPr lang="en-US" altLang="ko-KR" sz="1600" dirty="0"/>
          </a:p>
          <a:p>
            <a:pPr>
              <a:spcBef>
                <a:spcPct val="20000"/>
              </a:spcBef>
            </a:pPr>
            <a:r>
              <a:rPr lang="en-US" altLang="ko-KR" sz="1600" dirty="0"/>
              <a:t>152	ANG	3795	Symphony No.9	Beethoven	</a:t>
            </a:r>
            <a:r>
              <a:rPr lang="en-US" altLang="ko-KR" sz="1600" dirty="0" err="1" smtClean="0"/>
              <a:t>Giulini</a:t>
            </a:r>
            <a:endParaRPr lang="en-US" altLang="ko-KR" sz="1600" dirty="0"/>
          </a:p>
          <a:p>
            <a:pPr>
              <a:spcBef>
                <a:spcPct val="20000"/>
              </a:spcBef>
            </a:pPr>
            <a:r>
              <a:rPr lang="en-US" altLang="ko-KR" sz="1600" dirty="0"/>
              <a:t>196	COL	38358	Nebraska		Springsteen	Springsteen</a:t>
            </a:r>
          </a:p>
          <a:p>
            <a:pPr>
              <a:spcBef>
                <a:spcPct val="20000"/>
              </a:spcBef>
            </a:pPr>
            <a:r>
              <a:rPr lang="en-US" altLang="ko-KR" sz="1600" dirty="0"/>
              <a:t>241	DG	18807	Symphony No.9	Beethoven	</a:t>
            </a:r>
            <a:r>
              <a:rPr lang="en-US" altLang="ko-KR" sz="1600" dirty="0" smtClean="0"/>
              <a:t>Karajan</a:t>
            </a:r>
            <a:endParaRPr lang="en-US" altLang="ko-KR" sz="1600" dirty="0"/>
          </a:p>
          <a:p>
            <a:pPr>
              <a:spcBef>
                <a:spcPct val="20000"/>
              </a:spcBef>
            </a:pPr>
            <a:r>
              <a:rPr lang="en-US" altLang="ko-KR" sz="1600" dirty="0"/>
              <a:t>285	MER	75016	Coq d</a:t>
            </a:r>
            <a:r>
              <a:rPr lang="ko-KR" altLang="en-US" sz="1600" dirty="0"/>
              <a:t>’</a:t>
            </a:r>
            <a:r>
              <a:rPr lang="en-US" altLang="ko-KR" sz="1600" dirty="0"/>
              <a:t>or Suite	Rimsky-Korsakov	Leinsdorf</a:t>
            </a:r>
          </a:p>
          <a:p>
            <a:pPr>
              <a:spcBef>
                <a:spcPct val="20000"/>
              </a:spcBef>
            </a:pPr>
            <a:r>
              <a:rPr lang="en-US" altLang="ko-KR" sz="1600" dirty="0"/>
              <a:t>338	COL	31809	Symphony NO.9	Dvorak		Bernstein</a:t>
            </a:r>
          </a:p>
          <a:p>
            <a:pPr>
              <a:spcBef>
                <a:spcPct val="20000"/>
              </a:spcBef>
            </a:pPr>
            <a:r>
              <a:rPr lang="en-US" altLang="ko-KR" sz="1600" dirty="0"/>
              <a:t>382	DG	139201	Violin Concerto	Beethoven	</a:t>
            </a:r>
            <a:r>
              <a:rPr lang="en-US" altLang="ko-KR" sz="1600" dirty="0" err="1" smtClean="0"/>
              <a:t>Ferras</a:t>
            </a:r>
            <a:endParaRPr lang="en-US" altLang="ko-KR" sz="1600" dirty="0"/>
          </a:p>
          <a:p>
            <a:pPr>
              <a:spcBef>
                <a:spcPct val="20000"/>
              </a:spcBef>
            </a:pPr>
            <a:r>
              <a:rPr lang="en-US" altLang="ko-KR" sz="1600" dirty="0"/>
              <a:t>427	FF	245	Good News	Sweet Honey	Sweet Honey</a:t>
            </a:r>
          </a:p>
          <a:p>
            <a:r>
              <a:rPr lang="en-US" altLang="ko-KR" sz="1600" dirty="0"/>
              <a:t>					in the Rock	in the Rock</a:t>
            </a:r>
          </a:p>
        </p:txBody>
      </p:sp>
      <p:sp>
        <p:nvSpPr>
          <p:cNvPr id="80906" name="Line 10"/>
          <p:cNvSpPr>
            <a:spLocks noChangeShapeType="1"/>
          </p:cNvSpPr>
          <p:nvPr/>
        </p:nvSpPr>
        <p:spPr bwMode="auto">
          <a:xfrm>
            <a:off x="685800" y="2133600"/>
            <a:ext cx="7543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783595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381000"/>
            <a:ext cx="7772400" cy="609600"/>
          </a:xfrm>
        </p:spPr>
        <p:txBody>
          <a:bodyPr>
            <a:normAutofit fontScale="90000"/>
          </a:bodyPr>
          <a:lstStyle/>
          <a:p>
            <a:r>
              <a:rPr lang="en-US" altLang="ko-KR" dirty="0">
                <a:latin typeface="+mj-lt"/>
              </a:rPr>
              <a:t>Index of the Sample Recording File</a:t>
            </a:r>
          </a:p>
        </p:txBody>
      </p:sp>
      <p:sp>
        <p:nvSpPr>
          <p:cNvPr id="81923" name="Rectangle 3"/>
          <p:cNvSpPr>
            <a:spLocks noChangeArrowheads="1"/>
          </p:cNvSpPr>
          <p:nvPr/>
        </p:nvSpPr>
        <p:spPr bwMode="auto">
          <a:xfrm>
            <a:off x="533400" y="2282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ANG3795        </a:t>
            </a:r>
            <a:r>
              <a:rPr lang="en-US" altLang="ko-KR" sz="1800" dirty="0" smtClean="0"/>
              <a:t>152</a:t>
            </a:r>
            <a:endParaRPr lang="en-US" altLang="ko-KR" sz="1800" dirty="0"/>
          </a:p>
        </p:txBody>
      </p:sp>
      <p:sp>
        <p:nvSpPr>
          <p:cNvPr id="81924" name="Rectangle 4"/>
          <p:cNvSpPr>
            <a:spLocks noChangeArrowheads="1"/>
          </p:cNvSpPr>
          <p:nvPr/>
        </p:nvSpPr>
        <p:spPr bwMode="auto">
          <a:xfrm>
            <a:off x="533400" y="2663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COL31809       </a:t>
            </a:r>
            <a:r>
              <a:rPr lang="en-US" altLang="ko-KR" sz="1800" dirty="0" smtClean="0"/>
              <a:t>338</a:t>
            </a:r>
            <a:endParaRPr lang="en-US" altLang="ko-KR" sz="1800" dirty="0"/>
          </a:p>
        </p:txBody>
      </p:sp>
      <p:sp>
        <p:nvSpPr>
          <p:cNvPr id="81925" name="Rectangle 5"/>
          <p:cNvSpPr>
            <a:spLocks noChangeArrowheads="1"/>
          </p:cNvSpPr>
          <p:nvPr/>
        </p:nvSpPr>
        <p:spPr bwMode="auto">
          <a:xfrm>
            <a:off x="3962400" y="2282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LON|2312|Romeo and Juliet|Prokofiev|...</a:t>
            </a:r>
          </a:p>
        </p:txBody>
      </p:sp>
      <p:sp>
        <p:nvSpPr>
          <p:cNvPr id="81926" name="Rectangle 6"/>
          <p:cNvSpPr>
            <a:spLocks noChangeArrowheads="1"/>
          </p:cNvSpPr>
          <p:nvPr/>
        </p:nvSpPr>
        <p:spPr bwMode="auto">
          <a:xfrm>
            <a:off x="3962400" y="2663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RCA|2626|Quarter in C Sharp Minor|...</a:t>
            </a:r>
          </a:p>
        </p:txBody>
      </p:sp>
      <p:sp>
        <p:nvSpPr>
          <p:cNvPr id="81927" name="Rectangle 7"/>
          <p:cNvSpPr>
            <a:spLocks noChangeArrowheads="1"/>
          </p:cNvSpPr>
          <p:nvPr/>
        </p:nvSpPr>
        <p:spPr bwMode="auto">
          <a:xfrm>
            <a:off x="3962400" y="3044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WAR|23699|Touchstone|Corea|...</a:t>
            </a:r>
          </a:p>
        </p:txBody>
      </p:sp>
      <p:sp>
        <p:nvSpPr>
          <p:cNvPr id="81928" name="Rectangle 8"/>
          <p:cNvSpPr>
            <a:spLocks noChangeArrowheads="1"/>
          </p:cNvSpPr>
          <p:nvPr/>
        </p:nvSpPr>
        <p:spPr bwMode="auto">
          <a:xfrm>
            <a:off x="3962400" y="3425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ANG|3795|Symphony No.9|Beethoven|...</a:t>
            </a:r>
          </a:p>
        </p:txBody>
      </p:sp>
      <p:sp>
        <p:nvSpPr>
          <p:cNvPr id="81929" name="Rectangle 9"/>
          <p:cNvSpPr>
            <a:spLocks noChangeArrowheads="1"/>
          </p:cNvSpPr>
          <p:nvPr/>
        </p:nvSpPr>
        <p:spPr bwMode="auto">
          <a:xfrm>
            <a:off x="3962400" y="3806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COL|38358|Nebraska|Springsteen|...</a:t>
            </a:r>
          </a:p>
        </p:txBody>
      </p:sp>
      <p:sp>
        <p:nvSpPr>
          <p:cNvPr id="81930" name="Rectangle 10"/>
          <p:cNvSpPr>
            <a:spLocks noChangeArrowheads="1"/>
          </p:cNvSpPr>
          <p:nvPr/>
        </p:nvSpPr>
        <p:spPr bwMode="auto">
          <a:xfrm>
            <a:off x="3962400" y="4187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DG|18807|Symphony No.9|Beethoven|...</a:t>
            </a:r>
          </a:p>
        </p:txBody>
      </p:sp>
      <p:sp>
        <p:nvSpPr>
          <p:cNvPr id="81931" name="Rectangle 11"/>
          <p:cNvSpPr>
            <a:spLocks noChangeArrowheads="1"/>
          </p:cNvSpPr>
          <p:nvPr/>
        </p:nvSpPr>
        <p:spPr bwMode="auto">
          <a:xfrm>
            <a:off x="3962400" y="4568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MER|75016|Coq d</a:t>
            </a:r>
            <a:r>
              <a:rPr lang="ko-KR" altLang="en-US" sz="1800" dirty="0"/>
              <a:t>’</a:t>
            </a:r>
            <a:r>
              <a:rPr lang="en-US" altLang="ko-KR" sz="1800" dirty="0"/>
              <a:t>or </a:t>
            </a:r>
            <a:r>
              <a:rPr lang="en-US" altLang="ko-KR" sz="1800" dirty="0" err="1"/>
              <a:t>Suite|Rimsky-Korsakov</a:t>
            </a:r>
            <a:r>
              <a:rPr lang="en-US" altLang="ko-KR" sz="1800" dirty="0"/>
              <a:t>|...</a:t>
            </a:r>
          </a:p>
        </p:txBody>
      </p:sp>
      <p:sp>
        <p:nvSpPr>
          <p:cNvPr id="81932" name="Rectangle 12"/>
          <p:cNvSpPr>
            <a:spLocks noChangeArrowheads="1"/>
          </p:cNvSpPr>
          <p:nvPr/>
        </p:nvSpPr>
        <p:spPr bwMode="auto">
          <a:xfrm>
            <a:off x="3962400" y="4949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COL|31809|Symphony No.9|Dvorak|...</a:t>
            </a:r>
          </a:p>
        </p:txBody>
      </p:sp>
      <p:sp>
        <p:nvSpPr>
          <p:cNvPr id="81933" name="Rectangle 13"/>
          <p:cNvSpPr>
            <a:spLocks noChangeArrowheads="1"/>
          </p:cNvSpPr>
          <p:nvPr/>
        </p:nvSpPr>
        <p:spPr bwMode="auto">
          <a:xfrm>
            <a:off x="3962400" y="5330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DG|139201|Violin Concerto|Beethoven|...</a:t>
            </a:r>
          </a:p>
        </p:txBody>
      </p:sp>
      <p:sp>
        <p:nvSpPr>
          <p:cNvPr id="81934" name="Rectangle 14"/>
          <p:cNvSpPr>
            <a:spLocks noChangeArrowheads="1"/>
          </p:cNvSpPr>
          <p:nvPr/>
        </p:nvSpPr>
        <p:spPr bwMode="auto">
          <a:xfrm>
            <a:off x="3962400" y="5711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FF|245|Good </a:t>
            </a:r>
            <a:r>
              <a:rPr lang="en-US" altLang="ko-KR" sz="1800" dirty="0" err="1"/>
              <a:t>News|Sweet</a:t>
            </a:r>
            <a:r>
              <a:rPr lang="en-US" altLang="ko-KR" sz="1800" dirty="0"/>
              <a:t> Honey In the Rock|...</a:t>
            </a:r>
          </a:p>
        </p:txBody>
      </p:sp>
      <p:sp>
        <p:nvSpPr>
          <p:cNvPr id="81935" name="Rectangle 15"/>
          <p:cNvSpPr>
            <a:spLocks noChangeArrowheads="1"/>
          </p:cNvSpPr>
          <p:nvPr/>
        </p:nvSpPr>
        <p:spPr bwMode="auto">
          <a:xfrm>
            <a:off x="533400" y="3044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COL38358       </a:t>
            </a:r>
            <a:r>
              <a:rPr lang="en-US" altLang="ko-KR" sz="1800" dirty="0" smtClean="0"/>
              <a:t>196</a:t>
            </a:r>
            <a:endParaRPr lang="en-US" altLang="ko-KR" sz="1800" dirty="0"/>
          </a:p>
        </p:txBody>
      </p:sp>
      <p:sp>
        <p:nvSpPr>
          <p:cNvPr id="81936" name="Rectangle 16"/>
          <p:cNvSpPr>
            <a:spLocks noChangeArrowheads="1"/>
          </p:cNvSpPr>
          <p:nvPr/>
        </p:nvSpPr>
        <p:spPr bwMode="auto">
          <a:xfrm>
            <a:off x="533400" y="3425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DG139201       </a:t>
            </a:r>
            <a:r>
              <a:rPr lang="en-US" altLang="ko-KR" sz="1800" dirty="0" smtClean="0"/>
              <a:t>382</a:t>
            </a:r>
            <a:endParaRPr lang="en-US" altLang="ko-KR" dirty="0"/>
          </a:p>
        </p:txBody>
      </p:sp>
      <p:sp>
        <p:nvSpPr>
          <p:cNvPr id="81937" name="Rectangle 17"/>
          <p:cNvSpPr>
            <a:spLocks noChangeArrowheads="1"/>
          </p:cNvSpPr>
          <p:nvPr/>
        </p:nvSpPr>
        <p:spPr bwMode="auto">
          <a:xfrm>
            <a:off x="533400" y="4187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FF245              </a:t>
            </a:r>
            <a:r>
              <a:rPr lang="en-US" altLang="ko-KR" sz="1800" dirty="0" smtClean="0"/>
              <a:t>427</a:t>
            </a:r>
            <a:endParaRPr lang="en-US" altLang="ko-KR" dirty="0"/>
          </a:p>
        </p:txBody>
      </p:sp>
      <p:sp>
        <p:nvSpPr>
          <p:cNvPr id="81938" name="Rectangle 18"/>
          <p:cNvSpPr>
            <a:spLocks noChangeArrowheads="1"/>
          </p:cNvSpPr>
          <p:nvPr/>
        </p:nvSpPr>
        <p:spPr bwMode="auto">
          <a:xfrm>
            <a:off x="533400" y="4568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LON2312         </a:t>
            </a:r>
            <a:r>
              <a:rPr lang="en-US" altLang="ko-KR" sz="1800" dirty="0" smtClean="0"/>
              <a:t>17</a:t>
            </a:r>
            <a:endParaRPr lang="en-US" altLang="ko-KR" sz="1800" dirty="0"/>
          </a:p>
        </p:txBody>
      </p:sp>
      <p:sp>
        <p:nvSpPr>
          <p:cNvPr id="81939" name="Rectangle 19"/>
          <p:cNvSpPr>
            <a:spLocks noChangeArrowheads="1"/>
          </p:cNvSpPr>
          <p:nvPr/>
        </p:nvSpPr>
        <p:spPr bwMode="auto">
          <a:xfrm>
            <a:off x="533400" y="4949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MER75016      </a:t>
            </a:r>
            <a:r>
              <a:rPr lang="en-US" altLang="ko-KR" sz="1800" dirty="0" smtClean="0"/>
              <a:t>285</a:t>
            </a:r>
            <a:endParaRPr lang="en-US" altLang="ko-KR" sz="1800" dirty="0"/>
          </a:p>
        </p:txBody>
      </p:sp>
      <p:sp>
        <p:nvSpPr>
          <p:cNvPr id="81940" name="Rectangle 20"/>
          <p:cNvSpPr>
            <a:spLocks noChangeArrowheads="1"/>
          </p:cNvSpPr>
          <p:nvPr/>
        </p:nvSpPr>
        <p:spPr bwMode="auto">
          <a:xfrm>
            <a:off x="533400" y="5330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RCA2626         </a:t>
            </a:r>
            <a:r>
              <a:rPr lang="en-US" altLang="ko-KR" sz="1800" dirty="0" smtClean="0"/>
              <a:t>62</a:t>
            </a:r>
            <a:endParaRPr lang="en-US" altLang="ko-KR" sz="1800" dirty="0"/>
          </a:p>
        </p:txBody>
      </p:sp>
      <p:sp>
        <p:nvSpPr>
          <p:cNvPr id="81941" name="Rectangle 21"/>
          <p:cNvSpPr>
            <a:spLocks noChangeArrowheads="1"/>
          </p:cNvSpPr>
          <p:nvPr/>
        </p:nvSpPr>
        <p:spPr bwMode="auto">
          <a:xfrm>
            <a:off x="533400" y="5711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WAR23699     </a:t>
            </a:r>
            <a:r>
              <a:rPr lang="en-US" altLang="ko-KR" sz="1800" dirty="0" smtClean="0"/>
              <a:t>117</a:t>
            </a:r>
            <a:endParaRPr lang="en-US" altLang="ko-KR" sz="1800" dirty="0"/>
          </a:p>
        </p:txBody>
      </p:sp>
      <p:sp>
        <p:nvSpPr>
          <p:cNvPr id="81942" name="Rectangle 22"/>
          <p:cNvSpPr>
            <a:spLocks noChangeArrowheads="1"/>
          </p:cNvSpPr>
          <p:nvPr/>
        </p:nvSpPr>
        <p:spPr bwMode="auto">
          <a:xfrm>
            <a:off x="533400" y="3806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DG18807        </a:t>
            </a:r>
            <a:r>
              <a:rPr lang="en-US" altLang="ko-KR" sz="1800" dirty="0" smtClean="0"/>
              <a:t> </a:t>
            </a:r>
            <a:r>
              <a:rPr lang="en-US" altLang="ko-KR" sz="1800" dirty="0"/>
              <a:t>241</a:t>
            </a:r>
            <a:endParaRPr lang="en-US" altLang="ko-KR" dirty="0"/>
          </a:p>
        </p:txBody>
      </p:sp>
      <p:sp>
        <p:nvSpPr>
          <p:cNvPr id="81943" name="Text Box 23"/>
          <p:cNvSpPr txBox="1">
            <a:spLocks noChangeArrowheads="1"/>
          </p:cNvSpPr>
          <p:nvPr/>
        </p:nvSpPr>
        <p:spPr bwMode="auto">
          <a:xfrm>
            <a:off x="3352800" y="2282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17</a:t>
            </a:r>
          </a:p>
        </p:txBody>
      </p:sp>
      <p:sp>
        <p:nvSpPr>
          <p:cNvPr id="81944" name="Text Box 24"/>
          <p:cNvSpPr txBox="1">
            <a:spLocks noChangeArrowheads="1"/>
          </p:cNvSpPr>
          <p:nvPr/>
        </p:nvSpPr>
        <p:spPr bwMode="auto">
          <a:xfrm>
            <a:off x="3352800" y="2663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62</a:t>
            </a:r>
          </a:p>
        </p:txBody>
      </p:sp>
      <p:sp>
        <p:nvSpPr>
          <p:cNvPr id="81945" name="Text Box 25"/>
          <p:cNvSpPr txBox="1">
            <a:spLocks noChangeArrowheads="1"/>
          </p:cNvSpPr>
          <p:nvPr/>
        </p:nvSpPr>
        <p:spPr bwMode="auto">
          <a:xfrm>
            <a:off x="3276600" y="3044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117</a:t>
            </a:r>
          </a:p>
        </p:txBody>
      </p:sp>
      <p:sp>
        <p:nvSpPr>
          <p:cNvPr id="81946" name="Text Box 26"/>
          <p:cNvSpPr txBox="1">
            <a:spLocks noChangeArrowheads="1"/>
          </p:cNvSpPr>
          <p:nvPr/>
        </p:nvSpPr>
        <p:spPr bwMode="auto">
          <a:xfrm>
            <a:off x="3276600" y="3425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dirty="0"/>
              <a:t>152</a:t>
            </a:r>
          </a:p>
        </p:txBody>
      </p:sp>
      <p:sp>
        <p:nvSpPr>
          <p:cNvPr id="81947" name="Text Box 27"/>
          <p:cNvSpPr txBox="1">
            <a:spLocks noChangeArrowheads="1"/>
          </p:cNvSpPr>
          <p:nvPr/>
        </p:nvSpPr>
        <p:spPr bwMode="auto">
          <a:xfrm>
            <a:off x="3276600" y="3806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196</a:t>
            </a:r>
          </a:p>
        </p:txBody>
      </p:sp>
      <p:sp>
        <p:nvSpPr>
          <p:cNvPr id="81948" name="Text Box 28"/>
          <p:cNvSpPr txBox="1">
            <a:spLocks noChangeArrowheads="1"/>
          </p:cNvSpPr>
          <p:nvPr/>
        </p:nvSpPr>
        <p:spPr bwMode="auto">
          <a:xfrm>
            <a:off x="3276600" y="4187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241</a:t>
            </a:r>
          </a:p>
        </p:txBody>
      </p:sp>
      <p:sp>
        <p:nvSpPr>
          <p:cNvPr id="81949" name="Text Box 29"/>
          <p:cNvSpPr txBox="1">
            <a:spLocks noChangeArrowheads="1"/>
          </p:cNvSpPr>
          <p:nvPr/>
        </p:nvSpPr>
        <p:spPr bwMode="auto">
          <a:xfrm>
            <a:off x="3276600" y="4568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285</a:t>
            </a:r>
          </a:p>
        </p:txBody>
      </p:sp>
      <p:sp>
        <p:nvSpPr>
          <p:cNvPr id="81950" name="Text Box 30"/>
          <p:cNvSpPr txBox="1">
            <a:spLocks noChangeArrowheads="1"/>
          </p:cNvSpPr>
          <p:nvPr/>
        </p:nvSpPr>
        <p:spPr bwMode="auto">
          <a:xfrm>
            <a:off x="3276600" y="4949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338</a:t>
            </a:r>
          </a:p>
        </p:txBody>
      </p:sp>
      <p:sp>
        <p:nvSpPr>
          <p:cNvPr id="81951" name="Text Box 31"/>
          <p:cNvSpPr txBox="1">
            <a:spLocks noChangeArrowheads="1"/>
          </p:cNvSpPr>
          <p:nvPr/>
        </p:nvSpPr>
        <p:spPr bwMode="auto">
          <a:xfrm>
            <a:off x="3276600" y="5330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382</a:t>
            </a:r>
          </a:p>
        </p:txBody>
      </p:sp>
      <p:sp>
        <p:nvSpPr>
          <p:cNvPr id="81952" name="Text Box 32"/>
          <p:cNvSpPr txBox="1">
            <a:spLocks noChangeArrowheads="1"/>
          </p:cNvSpPr>
          <p:nvPr/>
        </p:nvSpPr>
        <p:spPr bwMode="auto">
          <a:xfrm>
            <a:off x="3276600" y="5711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427</a:t>
            </a:r>
          </a:p>
        </p:txBody>
      </p:sp>
      <p:sp>
        <p:nvSpPr>
          <p:cNvPr id="81953" name="Text Box 33"/>
          <p:cNvSpPr txBox="1">
            <a:spLocks noChangeArrowheads="1"/>
          </p:cNvSpPr>
          <p:nvPr/>
        </p:nvSpPr>
        <p:spPr bwMode="auto">
          <a:xfrm>
            <a:off x="539750" y="1822450"/>
            <a:ext cx="5871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i="1" dirty="0"/>
              <a:t>Key</a:t>
            </a:r>
            <a:endParaRPr lang="en-US" altLang="ko-KR" sz="1800" i="1" dirty="0"/>
          </a:p>
        </p:txBody>
      </p:sp>
      <p:sp>
        <p:nvSpPr>
          <p:cNvPr id="81954" name="Text Box 34"/>
          <p:cNvSpPr txBox="1">
            <a:spLocks noChangeArrowheads="1"/>
          </p:cNvSpPr>
          <p:nvPr/>
        </p:nvSpPr>
        <p:spPr bwMode="auto">
          <a:xfrm>
            <a:off x="1775223" y="1739900"/>
            <a:ext cx="1180304" cy="4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70000"/>
              </a:lnSpc>
            </a:pPr>
            <a:r>
              <a:rPr lang="en-US" altLang="ko-KR" sz="1600" i="1" dirty="0"/>
              <a:t>Reference</a:t>
            </a:r>
          </a:p>
          <a:p>
            <a:pPr algn="ctr">
              <a:lnSpc>
                <a:spcPct val="70000"/>
              </a:lnSpc>
            </a:pPr>
            <a:r>
              <a:rPr lang="en-US" altLang="ko-KR" sz="1600" i="1" dirty="0"/>
              <a:t>field</a:t>
            </a:r>
          </a:p>
        </p:txBody>
      </p:sp>
      <p:sp>
        <p:nvSpPr>
          <p:cNvPr id="81955" name="Text Box 35"/>
          <p:cNvSpPr txBox="1">
            <a:spLocks noChangeArrowheads="1"/>
          </p:cNvSpPr>
          <p:nvPr/>
        </p:nvSpPr>
        <p:spPr bwMode="auto">
          <a:xfrm>
            <a:off x="2935309" y="1739900"/>
            <a:ext cx="1108033" cy="4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70000"/>
              </a:lnSpc>
            </a:pPr>
            <a:r>
              <a:rPr lang="en-US" altLang="ko-KR" sz="1600" i="1" dirty="0">
                <a:latin typeface="+mn-lt"/>
              </a:rPr>
              <a:t>Address of</a:t>
            </a:r>
          </a:p>
          <a:p>
            <a:pPr algn="ctr">
              <a:lnSpc>
                <a:spcPct val="70000"/>
              </a:lnSpc>
            </a:pPr>
            <a:r>
              <a:rPr lang="en-US" altLang="ko-KR" sz="1600" i="1" dirty="0">
                <a:latin typeface="+mn-lt"/>
              </a:rPr>
              <a:t>record</a:t>
            </a:r>
          </a:p>
        </p:txBody>
      </p:sp>
      <p:sp>
        <p:nvSpPr>
          <p:cNvPr id="81956" name="Text Box 36"/>
          <p:cNvSpPr txBox="1">
            <a:spLocks noChangeArrowheads="1"/>
          </p:cNvSpPr>
          <p:nvPr/>
        </p:nvSpPr>
        <p:spPr bwMode="auto">
          <a:xfrm>
            <a:off x="3937000" y="1895475"/>
            <a:ext cx="19113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70000"/>
              </a:lnSpc>
            </a:pPr>
            <a:r>
              <a:rPr lang="en-US" altLang="ko-KR" sz="1600" i="1" dirty="0"/>
              <a:t>Actual data record</a:t>
            </a:r>
          </a:p>
        </p:txBody>
      </p:sp>
      <p:sp>
        <p:nvSpPr>
          <p:cNvPr id="81957" name="Text Box 37"/>
          <p:cNvSpPr txBox="1">
            <a:spLocks noChangeArrowheads="1"/>
          </p:cNvSpPr>
          <p:nvPr/>
        </p:nvSpPr>
        <p:spPr bwMode="auto">
          <a:xfrm>
            <a:off x="990600" y="1265238"/>
            <a:ext cx="1371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ko-KR" sz="2000" b="1" dirty="0" smtClean="0"/>
              <a:t>Index file</a:t>
            </a:r>
            <a:endParaRPr lang="en-US" altLang="ko-KR" sz="2000" b="1" dirty="0"/>
          </a:p>
        </p:txBody>
      </p:sp>
      <p:sp>
        <p:nvSpPr>
          <p:cNvPr id="81958" name="Text Box 38"/>
          <p:cNvSpPr txBox="1">
            <a:spLocks noChangeArrowheads="1"/>
          </p:cNvSpPr>
          <p:nvPr/>
        </p:nvSpPr>
        <p:spPr bwMode="auto">
          <a:xfrm>
            <a:off x="5105400" y="1268413"/>
            <a:ext cx="15814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2000" b="1" dirty="0" smtClean="0"/>
              <a:t>Record </a:t>
            </a:r>
            <a:r>
              <a:rPr lang="en-US" altLang="ko-KR" sz="2000" b="1" dirty="0"/>
              <a:t>File</a:t>
            </a:r>
          </a:p>
        </p:txBody>
      </p:sp>
      <p:sp>
        <p:nvSpPr>
          <p:cNvPr id="81959" name="Line 39"/>
          <p:cNvSpPr>
            <a:spLocks noChangeShapeType="1"/>
          </p:cNvSpPr>
          <p:nvPr/>
        </p:nvSpPr>
        <p:spPr bwMode="auto">
          <a:xfrm>
            <a:off x="1981200" y="2282825"/>
            <a:ext cx="0" cy="3810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1790411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685800"/>
            <a:ext cx="7772400" cy="609600"/>
          </a:xfrm>
        </p:spPr>
        <p:txBody>
          <a:bodyPr>
            <a:normAutofit fontScale="90000"/>
          </a:bodyPr>
          <a:lstStyle/>
          <a:p>
            <a:r>
              <a:rPr lang="en-US" altLang="ko-KR" dirty="0">
                <a:latin typeface="+mn-lt"/>
              </a:rPr>
              <a:t>Some Features of a Simple Index with a Entry-Sequenced File</a:t>
            </a:r>
          </a:p>
        </p:txBody>
      </p:sp>
      <p:sp>
        <p:nvSpPr>
          <p:cNvPr id="82984" name="Rectangle 40"/>
          <p:cNvSpPr>
            <a:spLocks noChangeArrowheads="1"/>
          </p:cNvSpPr>
          <p:nvPr/>
        </p:nvSpPr>
        <p:spPr bwMode="auto">
          <a:xfrm>
            <a:off x="685800" y="1752600"/>
            <a:ext cx="78486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altLang="ko-KR" sz="3200" dirty="0">
                <a:latin typeface="+mn-lt"/>
              </a:rPr>
              <a:t>The data file is entry sequenced, meaning that the records occur in the order that they are entered into the file</a:t>
            </a:r>
          </a:p>
          <a:p>
            <a:pPr marL="342900" indent="-342900">
              <a:spcBef>
                <a:spcPct val="20000"/>
              </a:spcBef>
              <a:buFontTx/>
              <a:buChar char="•"/>
            </a:pPr>
            <a:endParaRPr lang="en-US" altLang="ko-KR" sz="3200" dirty="0">
              <a:latin typeface="+mn-lt"/>
            </a:endParaRPr>
          </a:p>
          <a:p>
            <a:pPr marL="342900" indent="-342900">
              <a:spcBef>
                <a:spcPct val="20000"/>
              </a:spcBef>
              <a:buFontTx/>
              <a:buChar char="•"/>
            </a:pPr>
            <a:r>
              <a:rPr lang="en-US" altLang="ko-KR" sz="3200" dirty="0">
                <a:latin typeface="+mn-lt"/>
              </a:rPr>
              <a:t>The index file consists of fixed-length records and </a:t>
            </a:r>
            <a:r>
              <a:rPr lang="en-US" altLang="ko-KR" sz="3200" i="1" dirty="0">
                <a:latin typeface="+mn-lt"/>
              </a:rPr>
              <a:t>much smaller</a:t>
            </a:r>
            <a:r>
              <a:rPr lang="en-US" altLang="ko-KR" sz="3200" dirty="0">
                <a:latin typeface="+mn-lt"/>
              </a:rPr>
              <a:t> than the data file</a:t>
            </a:r>
          </a:p>
          <a:p>
            <a:pPr marL="342900" indent="-342900">
              <a:spcBef>
                <a:spcPct val="20000"/>
              </a:spcBef>
            </a:pPr>
            <a:endParaRPr lang="en-US" altLang="ko-KR" sz="3200" dirty="0">
              <a:latin typeface="+mn-lt"/>
            </a:endParaRPr>
          </a:p>
        </p:txBody>
      </p:sp>
    </p:spTree>
    <p:extLst>
      <p:ext uri="{BB962C8B-B14F-4D97-AF65-F5344CB8AC3E}">
        <p14:creationId xmlns:p14="http://schemas.microsoft.com/office/powerpoint/2010/main" val="28196132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609600"/>
            <a:ext cx="7772400" cy="609600"/>
          </a:xfrm>
        </p:spPr>
        <p:txBody>
          <a:bodyPr>
            <a:normAutofit fontScale="90000"/>
          </a:bodyPr>
          <a:lstStyle/>
          <a:p>
            <a:r>
              <a:rPr lang="en-US" altLang="ko-KR" dirty="0">
                <a:latin typeface="+mj-lt"/>
              </a:rPr>
              <a:t>Indexing to Provide Access </a:t>
            </a:r>
            <a:r>
              <a:rPr lang="en-US" altLang="ko-KR" dirty="0" smtClean="0">
                <a:latin typeface="+mj-lt"/>
              </a:rPr>
              <a:t>by</a:t>
            </a:r>
            <a:br>
              <a:rPr lang="en-US" altLang="ko-KR" dirty="0" smtClean="0">
                <a:latin typeface="+mj-lt"/>
              </a:rPr>
            </a:br>
            <a:r>
              <a:rPr lang="en-US" altLang="ko-KR" dirty="0" smtClean="0">
                <a:latin typeface="+mj-lt"/>
              </a:rPr>
              <a:t> </a:t>
            </a:r>
            <a:r>
              <a:rPr lang="en-US" altLang="ko-KR" dirty="0">
                <a:latin typeface="+mj-lt"/>
              </a:rPr>
              <a:t>Multiple </a:t>
            </a:r>
            <a:r>
              <a:rPr lang="en-US" altLang="ko-KR" dirty="0" smtClean="0">
                <a:latin typeface="+mj-lt"/>
              </a:rPr>
              <a:t>Keys</a:t>
            </a:r>
            <a:endParaRPr lang="en-US" altLang="ko-KR" dirty="0">
              <a:latin typeface="+mj-lt"/>
            </a:endParaRPr>
          </a:p>
        </p:txBody>
      </p:sp>
      <p:sp>
        <p:nvSpPr>
          <p:cNvPr id="86020" name="Rectangle 4"/>
          <p:cNvSpPr>
            <a:spLocks noGrp="1" noChangeArrowheads="1"/>
          </p:cNvSpPr>
          <p:nvPr>
            <p:ph type="body" idx="1"/>
          </p:nvPr>
        </p:nvSpPr>
        <p:spPr>
          <a:xfrm>
            <a:off x="533400" y="5791200"/>
            <a:ext cx="7467600" cy="566738"/>
          </a:xfrm>
          <a:noFill/>
          <a:ln/>
        </p:spPr>
        <p:txBody>
          <a:bodyPr>
            <a:noAutofit/>
          </a:bodyPr>
          <a:lstStyle/>
          <a:p>
            <a:pPr>
              <a:spcBef>
                <a:spcPct val="40000"/>
              </a:spcBef>
              <a:spcAft>
                <a:spcPct val="40000"/>
              </a:spcAft>
            </a:pPr>
            <a:r>
              <a:rPr lang="en-US" altLang="ko-KR" sz="1600" dirty="0">
                <a:solidFill>
                  <a:srgbClr val="008000"/>
                </a:solidFill>
              </a:rPr>
              <a:t>Note that secondary key references (e.g., Beethoven) are related to a primary key (e.g., DG18807) rather than a byte offset (e.g., 241).</a:t>
            </a:r>
          </a:p>
        </p:txBody>
      </p:sp>
      <p:grpSp>
        <p:nvGrpSpPr>
          <p:cNvPr id="2" name="Group 1"/>
          <p:cNvGrpSpPr/>
          <p:nvPr/>
        </p:nvGrpSpPr>
        <p:grpSpPr>
          <a:xfrm>
            <a:off x="685800" y="1447800"/>
            <a:ext cx="8231187" cy="4202112"/>
            <a:chOff x="684213" y="1295400"/>
            <a:chExt cx="8231187" cy="4202112"/>
          </a:xfrm>
        </p:grpSpPr>
        <p:sp>
          <p:nvSpPr>
            <p:cNvPr id="86021" name="Rectangle 5"/>
            <p:cNvSpPr>
              <a:spLocks noChangeArrowheads="1"/>
            </p:cNvSpPr>
            <p:nvPr/>
          </p:nvSpPr>
          <p:spPr bwMode="auto">
            <a:xfrm>
              <a:off x="715962" y="1687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ANG3795</a:t>
              </a:r>
            </a:p>
          </p:txBody>
        </p:sp>
        <p:sp>
          <p:nvSpPr>
            <p:cNvPr id="86022" name="Rectangle 6"/>
            <p:cNvSpPr>
              <a:spLocks noChangeArrowheads="1"/>
            </p:cNvSpPr>
            <p:nvPr/>
          </p:nvSpPr>
          <p:spPr bwMode="auto">
            <a:xfrm>
              <a:off x="715962" y="2068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DG139201</a:t>
              </a:r>
            </a:p>
          </p:txBody>
        </p:sp>
        <p:sp>
          <p:nvSpPr>
            <p:cNvPr id="86023" name="Rectangle 7"/>
            <p:cNvSpPr>
              <a:spLocks noChangeArrowheads="1"/>
            </p:cNvSpPr>
            <p:nvPr/>
          </p:nvSpPr>
          <p:spPr bwMode="auto">
            <a:xfrm>
              <a:off x="715962" y="2449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DG18807</a:t>
              </a:r>
            </a:p>
          </p:txBody>
        </p:sp>
        <p:sp>
          <p:nvSpPr>
            <p:cNvPr id="86024" name="Rectangle 8"/>
            <p:cNvSpPr>
              <a:spLocks noChangeArrowheads="1"/>
            </p:cNvSpPr>
            <p:nvPr/>
          </p:nvSpPr>
          <p:spPr bwMode="auto">
            <a:xfrm>
              <a:off x="715962" y="2830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RCA2626</a:t>
              </a:r>
            </a:p>
          </p:txBody>
        </p:sp>
        <p:sp>
          <p:nvSpPr>
            <p:cNvPr id="86025" name="Rectangle 9"/>
            <p:cNvSpPr>
              <a:spLocks noChangeArrowheads="1"/>
            </p:cNvSpPr>
            <p:nvPr/>
          </p:nvSpPr>
          <p:spPr bwMode="auto">
            <a:xfrm>
              <a:off x="715962" y="3211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COREA               </a:t>
              </a:r>
              <a:r>
                <a:rPr lang="en-US" altLang="ko-KR" sz="1600" dirty="0" smtClean="0"/>
                <a:t>                 </a:t>
              </a:r>
              <a:r>
                <a:rPr lang="en-US" altLang="ko-KR" sz="1600" dirty="0"/>
                <a:t>WAR23699</a:t>
              </a:r>
            </a:p>
          </p:txBody>
        </p:sp>
        <p:sp>
          <p:nvSpPr>
            <p:cNvPr id="86026" name="Rectangle 10"/>
            <p:cNvSpPr>
              <a:spLocks noChangeArrowheads="1"/>
            </p:cNvSpPr>
            <p:nvPr/>
          </p:nvSpPr>
          <p:spPr bwMode="auto">
            <a:xfrm>
              <a:off x="715962" y="3592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DVORAK            </a:t>
              </a:r>
              <a:r>
                <a:rPr lang="en-US" altLang="ko-KR" sz="1600" dirty="0" smtClean="0"/>
                <a:t>                 </a:t>
              </a:r>
              <a:r>
                <a:rPr lang="en-US" altLang="ko-KR" sz="1600" dirty="0"/>
                <a:t>COL31809</a:t>
              </a:r>
            </a:p>
          </p:txBody>
        </p:sp>
        <p:sp>
          <p:nvSpPr>
            <p:cNvPr id="86027" name="Rectangle 11"/>
            <p:cNvSpPr>
              <a:spLocks noChangeArrowheads="1"/>
            </p:cNvSpPr>
            <p:nvPr/>
          </p:nvSpPr>
          <p:spPr bwMode="auto">
            <a:xfrm>
              <a:off x="715962" y="3973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PROKOFIEV        </a:t>
              </a:r>
              <a:r>
                <a:rPr lang="en-US" altLang="ko-KR" sz="1600" dirty="0" smtClean="0"/>
                <a:t>                </a:t>
              </a:r>
              <a:r>
                <a:rPr lang="en-US" altLang="ko-KR" sz="1600" dirty="0"/>
                <a:t>LON2312</a:t>
              </a:r>
            </a:p>
          </p:txBody>
        </p:sp>
        <p:sp>
          <p:nvSpPr>
            <p:cNvPr id="86028" name="Rectangle 12"/>
            <p:cNvSpPr>
              <a:spLocks noChangeArrowheads="1"/>
            </p:cNvSpPr>
            <p:nvPr/>
          </p:nvSpPr>
          <p:spPr bwMode="auto">
            <a:xfrm>
              <a:off x="715962" y="4354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RIMSKY-</a:t>
              </a:r>
              <a:r>
                <a:rPr lang="en-US" altLang="ko-KR" sz="1600" dirty="0" smtClean="0"/>
                <a:t>KORSAKOV         </a:t>
              </a:r>
              <a:r>
                <a:rPr lang="en-US" altLang="ko-KR" sz="1600" dirty="0"/>
                <a:t>MER75016</a:t>
              </a:r>
            </a:p>
          </p:txBody>
        </p:sp>
        <p:sp>
          <p:nvSpPr>
            <p:cNvPr id="86029" name="Rectangle 13"/>
            <p:cNvSpPr>
              <a:spLocks noChangeArrowheads="1"/>
            </p:cNvSpPr>
            <p:nvPr/>
          </p:nvSpPr>
          <p:spPr bwMode="auto">
            <a:xfrm>
              <a:off x="715962" y="4735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SPRINGSTEEN        </a:t>
              </a:r>
              <a:r>
                <a:rPr lang="en-US" altLang="ko-KR" sz="1600" dirty="0" smtClean="0"/>
                <a:t>          </a:t>
              </a:r>
              <a:r>
                <a:rPr lang="en-US" altLang="ko-KR" sz="1600" dirty="0"/>
                <a:t>COL38358</a:t>
              </a:r>
            </a:p>
          </p:txBody>
        </p:sp>
        <p:sp>
          <p:nvSpPr>
            <p:cNvPr id="86030" name="Rectangle 14"/>
            <p:cNvSpPr>
              <a:spLocks noChangeArrowheads="1"/>
            </p:cNvSpPr>
            <p:nvPr/>
          </p:nvSpPr>
          <p:spPr bwMode="auto">
            <a:xfrm>
              <a:off x="715962" y="5116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SWEET HONEY IN THE </a:t>
              </a:r>
              <a:r>
                <a:rPr lang="en-US" altLang="ko-KR" sz="1600" dirty="0" smtClean="0"/>
                <a:t>R  </a:t>
              </a:r>
              <a:r>
                <a:rPr lang="en-US" altLang="ko-KR" sz="1600" dirty="0"/>
                <a:t>FF245</a:t>
              </a:r>
            </a:p>
          </p:txBody>
        </p:sp>
        <p:sp>
          <p:nvSpPr>
            <p:cNvPr id="86031" name="Text Box 15"/>
            <p:cNvSpPr txBox="1">
              <a:spLocks noChangeArrowheads="1"/>
            </p:cNvSpPr>
            <p:nvPr/>
          </p:nvSpPr>
          <p:spPr bwMode="auto">
            <a:xfrm>
              <a:off x="684213" y="1306512"/>
              <a:ext cx="1398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dirty="0"/>
                <a:t>Secondary key</a:t>
              </a:r>
              <a:endParaRPr lang="en-US" altLang="ko-KR" sz="1600" b="1" dirty="0"/>
            </a:p>
          </p:txBody>
        </p:sp>
        <p:sp>
          <p:nvSpPr>
            <p:cNvPr id="86032" name="Text Box 16"/>
            <p:cNvSpPr txBox="1">
              <a:spLocks noChangeArrowheads="1"/>
            </p:cNvSpPr>
            <p:nvPr/>
          </p:nvSpPr>
          <p:spPr bwMode="auto">
            <a:xfrm>
              <a:off x="3154363" y="1306512"/>
              <a:ext cx="1208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dirty="0"/>
                <a:t>Primary key</a:t>
              </a:r>
              <a:endParaRPr lang="en-US" altLang="ko-KR" sz="1600" i="1" dirty="0"/>
            </a:p>
          </p:txBody>
        </p:sp>
        <p:sp>
          <p:nvSpPr>
            <p:cNvPr id="86033" name="Rectangle 17"/>
            <p:cNvSpPr>
              <a:spLocks noChangeArrowheads="1"/>
            </p:cNvSpPr>
            <p:nvPr/>
          </p:nvSpPr>
          <p:spPr bwMode="auto">
            <a:xfrm>
              <a:off x="4800600" y="1676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COD D</a:t>
              </a:r>
              <a:r>
                <a:rPr lang="ko-KR" altLang="en-US" sz="1600" dirty="0"/>
                <a:t>’</a:t>
              </a:r>
              <a:r>
                <a:rPr lang="en-US" altLang="ko-KR" sz="1600" dirty="0"/>
                <a:t>OR SUITE          </a:t>
              </a:r>
              <a:r>
                <a:rPr lang="en-US" altLang="ko-KR" sz="1600" dirty="0" smtClean="0"/>
                <a:t>     </a:t>
              </a:r>
              <a:r>
                <a:rPr lang="en-US" altLang="ko-KR" sz="1600" dirty="0"/>
                <a:t>MER75016</a:t>
              </a:r>
            </a:p>
          </p:txBody>
        </p:sp>
        <p:sp>
          <p:nvSpPr>
            <p:cNvPr id="86034" name="Rectangle 18"/>
            <p:cNvSpPr>
              <a:spLocks noChangeArrowheads="1"/>
            </p:cNvSpPr>
            <p:nvPr/>
          </p:nvSpPr>
          <p:spPr bwMode="auto">
            <a:xfrm>
              <a:off x="4800600" y="2057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GOOD NEWS           </a:t>
              </a:r>
              <a:r>
                <a:rPr lang="en-US" altLang="ko-KR" sz="1600" dirty="0" smtClean="0"/>
                <a:t>            </a:t>
              </a:r>
              <a:r>
                <a:rPr lang="en-US" altLang="ko-KR" sz="1600" dirty="0"/>
                <a:t>FF245</a:t>
              </a:r>
            </a:p>
          </p:txBody>
        </p:sp>
        <p:sp>
          <p:nvSpPr>
            <p:cNvPr id="86035" name="Rectangle 19"/>
            <p:cNvSpPr>
              <a:spLocks noChangeArrowheads="1"/>
            </p:cNvSpPr>
            <p:nvPr/>
          </p:nvSpPr>
          <p:spPr bwMode="auto">
            <a:xfrm>
              <a:off x="4800600" y="2438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NEBRASKA                        </a:t>
              </a:r>
              <a:r>
                <a:rPr lang="en-US" altLang="ko-KR" sz="1600" dirty="0" smtClean="0"/>
                <a:t>  </a:t>
              </a:r>
              <a:r>
                <a:rPr lang="en-US" altLang="ko-KR" sz="1600" dirty="0"/>
                <a:t>COL38358</a:t>
              </a:r>
            </a:p>
          </p:txBody>
        </p:sp>
        <p:sp>
          <p:nvSpPr>
            <p:cNvPr id="86036" name="Rectangle 20"/>
            <p:cNvSpPr>
              <a:spLocks noChangeArrowheads="1"/>
            </p:cNvSpPr>
            <p:nvPr/>
          </p:nvSpPr>
          <p:spPr bwMode="auto">
            <a:xfrm>
              <a:off x="4800600" y="2819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QUARTET IN C SHARP M   RCA2626</a:t>
              </a:r>
            </a:p>
          </p:txBody>
        </p:sp>
        <p:sp>
          <p:nvSpPr>
            <p:cNvPr id="86037" name="Rectangle 21"/>
            <p:cNvSpPr>
              <a:spLocks noChangeArrowheads="1"/>
            </p:cNvSpPr>
            <p:nvPr/>
          </p:nvSpPr>
          <p:spPr bwMode="auto">
            <a:xfrm>
              <a:off x="4800600" y="3200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ROMEO AND JULIET           LON2312</a:t>
              </a:r>
            </a:p>
          </p:txBody>
        </p:sp>
        <p:sp>
          <p:nvSpPr>
            <p:cNvPr id="86038" name="Rectangle 22"/>
            <p:cNvSpPr>
              <a:spLocks noChangeArrowheads="1"/>
            </p:cNvSpPr>
            <p:nvPr/>
          </p:nvSpPr>
          <p:spPr bwMode="auto">
            <a:xfrm>
              <a:off x="4800600" y="3581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SYMPHONY NO.9                 ANG3759</a:t>
              </a:r>
            </a:p>
          </p:txBody>
        </p:sp>
        <p:sp>
          <p:nvSpPr>
            <p:cNvPr id="86039" name="Rectangle 23"/>
            <p:cNvSpPr>
              <a:spLocks noChangeArrowheads="1"/>
            </p:cNvSpPr>
            <p:nvPr/>
          </p:nvSpPr>
          <p:spPr bwMode="auto">
            <a:xfrm>
              <a:off x="4800600" y="3962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SYMPHONY NO.9                 COL31809</a:t>
              </a:r>
            </a:p>
          </p:txBody>
        </p:sp>
        <p:sp>
          <p:nvSpPr>
            <p:cNvPr id="86040" name="Rectangle 24"/>
            <p:cNvSpPr>
              <a:spLocks noChangeArrowheads="1"/>
            </p:cNvSpPr>
            <p:nvPr/>
          </p:nvSpPr>
          <p:spPr bwMode="auto">
            <a:xfrm>
              <a:off x="4800600" y="4343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SYMPHONY NO.9                 DG18807</a:t>
              </a:r>
            </a:p>
          </p:txBody>
        </p:sp>
        <p:sp>
          <p:nvSpPr>
            <p:cNvPr id="86041" name="Rectangle 25"/>
            <p:cNvSpPr>
              <a:spLocks noChangeArrowheads="1"/>
            </p:cNvSpPr>
            <p:nvPr/>
          </p:nvSpPr>
          <p:spPr bwMode="auto">
            <a:xfrm>
              <a:off x="4800600" y="4724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TOUCHSTONE                      WAR23699</a:t>
              </a:r>
            </a:p>
          </p:txBody>
        </p:sp>
        <p:sp>
          <p:nvSpPr>
            <p:cNvPr id="86042" name="Rectangle 26"/>
            <p:cNvSpPr>
              <a:spLocks noChangeArrowheads="1"/>
            </p:cNvSpPr>
            <p:nvPr/>
          </p:nvSpPr>
          <p:spPr bwMode="auto">
            <a:xfrm>
              <a:off x="4800600" y="5105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VIOLIN CONCERTO             DG139201</a:t>
              </a:r>
            </a:p>
          </p:txBody>
        </p:sp>
        <p:sp>
          <p:nvSpPr>
            <p:cNvPr id="86043" name="Text Box 27"/>
            <p:cNvSpPr txBox="1">
              <a:spLocks noChangeArrowheads="1"/>
            </p:cNvSpPr>
            <p:nvPr/>
          </p:nvSpPr>
          <p:spPr bwMode="auto">
            <a:xfrm>
              <a:off x="4768850" y="1295400"/>
              <a:ext cx="1398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dirty="0"/>
                <a:t>Secondary key</a:t>
              </a:r>
              <a:endParaRPr lang="en-US" altLang="ko-KR" sz="1600" b="1" dirty="0"/>
            </a:p>
          </p:txBody>
        </p:sp>
        <p:sp>
          <p:nvSpPr>
            <p:cNvPr id="86044" name="Text Box 28"/>
            <p:cNvSpPr txBox="1">
              <a:spLocks noChangeArrowheads="1"/>
            </p:cNvSpPr>
            <p:nvPr/>
          </p:nvSpPr>
          <p:spPr bwMode="auto">
            <a:xfrm>
              <a:off x="7239000" y="1295400"/>
              <a:ext cx="120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a:t>Primary key</a:t>
              </a:r>
              <a:endParaRPr lang="en-US" altLang="ko-KR" sz="1600" i="1"/>
            </a:p>
          </p:txBody>
        </p:sp>
      </p:grpSp>
    </p:spTree>
    <p:extLst>
      <p:ext uri="{BB962C8B-B14F-4D97-AF65-F5344CB8AC3E}">
        <p14:creationId xmlns:p14="http://schemas.microsoft.com/office/powerpoint/2010/main" val="15817574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09600" y="609600"/>
            <a:ext cx="7772400" cy="609600"/>
          </a:xfrm>
        </p:spPr>
        <p:txBody>
          <a:bodyPr>
            <a:normAutofit fontScale="90000"/>
          </a:bodyPr>
          <a:lstStyle/>
          <a:p>
            <a:r>
              <a:rPr lang="en-US" altLang="ko-KR" dirty="0">
                <a:latin typeface="+mn-lt"/>
              </a:rPr>
              <a:t>Indexing to Provide Access by </a:t>
            </a:r>
            <a:r>
              <a:rPr lang="en-US" altLang="ko-KR" dirty="0" smtClean="0">
                <a:latin typeface="+mn-lt"/>
              </a:rPr>
              <a:t/>
            </a:r>
            <a:br>
              <a:rPr lang="en-US" altLang="ko-KR" dirty="0" smtClean="0">
                <a:latin typeface="+mn-lt"/>
              </a:rPr>
            </a:br>
            <a:r>
              <a:rPr lang="en-US" altLang="ko-KR" dirty="0" smtClean="0">
                <a:latin typeface="+mn-lt"/>
              </a:rPr>
              <a:t>Multiple Keys </a:t>
            </a:r>
            <a:endParaRPr lang="en-US" altLang="ko-KR" dirty="0">
              <a:latin typeface="+mn-lt"/>
            </a:endParaRPr>
          </a:p>
        </p:txBody>
      </p:sp>
      <p:sp>
        <p:nvSpPr>
          <p:cNvPr id="87068" name="Rectangle 28"/>
          <p:cNvSpPr>
            <a:spLocks noGrp="1" noChangeArrowheads="1"/>
          </p:cNvSpPr>
          <p:nvPr>
            <p:ph type="body" idx="1"/>
          </p:nvPr>
        </p:nvSpPr>
        <p:spPr/>
        <p:txBody>
          <a:bodyPr>
            <a:normAutofit fontScale="85000" lnSpcReduction="20000"/>
          </a:bodyPr>
          <a:lstStyle/>
          <a:p>
            <a:pPr>
              <a:lnSpc>
                <a:spcPct val="90000"/>
              </a:lnSpc>
            </a:pPr>
            <a:r>
              <a:rPr lang="en-US" altLang="ko-KR" dirty="0">
                <a:latin typeface="+mn-lt"/>
              </a:rPr>
              <a:t>Secondary indexes affects fundamental file operations:</a:t>
            </a:r>
          </a:p>
          <a:p>
            <a:pPr lvl="1">
              <a:lnSpc>
                <a:spcPct val="90000"/>
              </a:lnSpc>
            </a:pPr>
            <a:r>
              <a:rPr lang="en-US" altLang="ko-KR" dirty="0">
                <a:latin typeface="+mn-lt"/>
              </a:rPr>
              <a:t>Record Addition</a:t>
            </a:r>
          </a:p>
          <a:p>
            <a:pPr lvl="2">
              <a:lnSpc>
                <a:spcPct val="90000"/>
              </a:lnSpc>
            </a:pPr>
            <a:r>
              <a:rPr lang="en-US" altLang="ko-KR" dirty="0">
                <a:latin typeface="+mn-lt"/>
              </a:rPr>
              <a:t>Adding a record to the data file means adding an entry to the secondary index</a:t>
            </a:r>
          </a:p>
          <a:p>
            <a:pPr lvl="2">
              <a:lnSpc>
                <a:spcPct val="90000"/>
              </a:lnSpc>
            </a:pPr>
            <a:r>
              <a:rPr lang="en-US" altLang="ko-KR" dirty="0">
                <a:latin typeface="+mn-lt"/>
              </a:rPr>
              <a:t>records in secondary index must be shifted</a:t>
            </a:r>
          </a:p>
          <a:p>
            <a:pPr lvl="1">
              <a:lnSpc>
                <a:spcPct val="90000"/>
              </a:lnSpc>
            </a:pPr>
            <a:r>
              <a:rPr lang="en-US" altLang="ko-KR" dirty="0">
                <a:latin typeface="+mn-lt"/>
              </a:rPr>
              <a:t>Record Deletion</a:t>
            </a:r>
          </a:p>
          <a:p>
            <a:pPr lvl="2">
              <a:lnSpc>
                <a:spcPct val="90000"/>
              </a:lnSpc>
            </a:pPr>
            <a:r>
              <a:rPr lang="en-US" altLang="ko-KR" dirty="0">
                <a:latin typeface="+mn-lt"/>
              </a:rPr>
              <a:t>Removing a record from the data file means</a:t>
            </a:r>
          </a:p>
          <a:p>
            <a:pPr lvl="3">
              <a:lnSpc>
                <a:spcPct val="90000"/>
              </a:lnSpc>
            </a:pPr>
            <a:r>
              <a:rPr lang="en-US" altLang="ko-KR" dirty="0">
                <a:latin typeface="+mn-lt"/>
              </a:rPr>
              <a:t>Removing the corresponding entry in the primary index</a:t>
            </a:r>
          </a:p>
          <a:p>
            <a:pPr lvl="3">
              <a:lnSpc>
                <a:spcPct val="90000"/>
              </a:lnSpc>
            </a:pPr>
            <a:r>
              <a:rPr lang="en-US" altLang="ko-KR" dirty="0">
                <a:latin typeface="+mn-lt"/>
              </a:rPr>
              <a:t>Removing all of the entries in the secondary indexes referring to this primary index entry</a:t>
            </a:r>
          </a:p>
          <a:p>
            <a:pPr lvl="1">
              <a:lnSpc>
                <a:spcPct val="90000"/>
              </a:lnSpc>
            </a:pPr>
            <a:r>
              <a:rPr lang="en-US" altLang="ko-KR" dirty="0">
                <a:latin typeface="+mn-lt"/>
              </a:rPr>
              <a:t>Record Updating</a:t>
            </a:r>
          </a:p>
          <a:p>
            <a:pPr lvl="2">
              <a:lnSpc>
                <a:spcPct val="90000"/>
              </a:lnSpc>
            </a:pPr>
            <a:r>
              <a:rPr lang="en-US" altLang="ko-KR" dirty="0">
                <a:latin typeface="+mn-lt"/>
              </a:rPr>
              <a:t>When changing the secondary key, we have to </a:t>
            </a:r>
            <a:r>
              <a:rPr lang="en-US" altLang="ko-KR" i="1" dirty="0">
                <a:latin typeface="+mn-lt"/>
              </a:rPr>
              <a:t>reorder</a:t>
            </a:r>
            <a:r>
              <a:rPr lang="en-US" altLang="ko-KR" dirty="0">
                <a:latin typeface="+mn-lt"/>
              </a:rPr>
              <a:t> the secondary index</a:t>
            </a:r>
          </a:p>
          <a:p>
            <a:pPr lvl="2">
              <a:lnSpc>
                <a:spcPct val="90000"/>
              </a:lnSpc>
            </a:pPr>
            <a:r>
              <a:rPr lang="en-US" altLang="ko-KR" dirty="0">
                <a:latin typeface="+mn-lt"/>
              </a:rPr>
              <a:t>When changing the primary key, we update only the affected reference field(e.g., label ID) in all the secondary indexes</a:t>
            </a:r>
          </a:p>
          <a:p>
            <a:pPr lvl="1">
              <a:lnSpc>
                <a:spcPct val="90000"/>
              </a:lnSpc>
            </a:pPr>
            <a:endParaRPr lang="en-US" altLang="ko-KR" dirty="0">
              <a:latin typeface="+mn-lt"/>
            </a:endParaRPr>
          </a:p>
        </p:txBody>
      </p:sp>
    </p:spTree>
    <p:extLst>
      <p:ext uri="{BB962C8B-B14F-4D97-AF65-F5344CB8AC3E}">
        <p14:creationId xmlns:p14="http://schemas.microsoft.com/office/powerpoint/2010/main" val="26667102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endParaRPr lang="tr-TR"/>
          </a:p>
        </p:txBody>
      </p:sp>
      <p:pic>
        <p:nvPicPr>
          <p:cNvPr id="11268" name="Picture 4" descr="p6"/>
          <p:cNvPicPr>
            <a:picLocks noChangeAspect="1" noChangeArrowheads="1"/>
          </p:cNvPicPr>
          <p:nvPr/>
        </p:nvPicPr>
        <p:blipFill rotWithShape="1">
          <a:blip r:embed="rId3" cstate="print"/>
          <a:srcRect l="2942" t="27906" r="33333" b="41504"/>
          <a:stretch/>
        </p:blipFill>
        <p:spPr bwMode="auto">
          <a:xfrm>
            <a:off x="914400" y="1066800"/>
            <a:ext cx="7162800" cy="4745101"/>
          </a:xfrm>
          <a:prstGeom prst="rect">
            <a:avLst/>
          </a:prstGeom>
          <a:noFill/>
        </p:spPr>
      </p:pic>
    </p:spTree>
    <p:extLst>
      <p:ext uri="{BB962C8B-B14F-4D97-AF65-F5344CB8AC3E}">
        <p14:creationId xmlns:p14="http://schemas.microsoft.com/office/powerpoint/2010/main" val="23160404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p7"/>
          <p:cNvPicPr>
            <a:picLocks noChangeAspect="1" noChangeArrowheads="1"/>
          </p:cNvPicPr>
          <p:nvPr/>
        </p:nvPicPr>
        <p:blipFill>
          <a:blip r:embed="rId3" cstate="print"/>
          <a:srcRect l="21568" t="37926" r="14706" b="25851"/>
          <a:stretch>
            <a:fillRect/>
          </a:stretch>
        </p:blipFill>
        <p:spPr bwMode="auto">
          <a:xfrm>
            <a:off x="800746" y="835617"/>
            <a:ext cx="6858000" cy="5380038"/>
          </a:xfrm>
          <a:prstGeom prst="rect">
            <a:avLst/>
          </a:prstGeom>
          <a:noFill/>
        </p:spPr>
      </p:pic>
    </p:spTree>
    <p:extLst>
      <p:ext uri="{BB962C8B-B14F-4D97-AF65-F5344CB8AC3E}">
        <p14:creationId xmlns:p14="http://schemas.microsoft.com/office/powerpoint/2010/main" val="1060952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Cost of Reading</a:t>
            </a:r>
            <a:endParaRPr lang="tr-TR" b="1" dirty="0"/>
          </a:p>
        </p:txBody>
      </p:sp>
      <p:sp>
        <p:nvSpPr>
          <p:cNvPr id="3" name="Content Placeholder 2"/>
          <p:cNvSpPr>
            <a:spLocks noGrp="1"/>
          </p:cNvSpPr>
          <p:nvPr>
            <p:ph idx="1"/>
          </p:nvPr>
        </p:nvSpPr>
        <p:spPr/>
        <p:txBody>
          <a:bodyPr>
            <a:normAutofit lnSpcReduction="10000"/>
          </a:bodyPr>
          <a:lstStyle/>
          <a:p>
            <a:pPr>
              <a:buNone/>
            </a:pPr>
            <a:r>
              <a:rPr lang="tr-TR" b="1" dirty="0" smtClean="0"/>
              <a:t>Cost of Reading = </a:t>
            </a:r>
            <a:r>
              <a:rPr lang="tr-TR" sz="4400" b="1" dirty="0" smtClean="0">
                <a:solidFill>
                  <a:srgbClr val="FF0000"/>
                </a:solidFill>
              </a:rPr>
              <a:t>s + r + btt </a:t>
            </a:r>
            <a:endParaRPr lang="tr-TR" b="1" dirty="0" smtClean="0">
              <a:solidFill>
                <a:srgbClr val="FF0000"/>
              </a:solidFill>
            </a:endParaRPr>
          </a:p>
          <a:p>
            <a:r>
              <a:rPr lang="tr-TR" b="1" dirty="0" smtClean="0"/>
              <a:t>seek time (s) </a:t>
            </a:r>
            <a:r>
              <a:rPr lang="tr-TR" dirty="0" smtClean="0"/>
              <a:t>: the time required to move the access arm to the correct cylinder</a:t>
            </a:r>
          </a:p>
          <a:p>
            <a:r>
              <a:rPr lang="tr-TR" b="1" dirty="0" smtClean="0"/>
              <a:t>Rotational Delay (r)</a:t>
            </a:r>
            <a:r>
              <a:rPr lang="tr-TR" dirty="0" smtClean="0"/>
              <a:t> : average time it takes to locate the correct block on a track once the head is on the correct track</a:t>
            </a:r>
          </a:p>
          <a:p>
            <a:r>
              <a:rPr lang="tr-TR" b="1" dirty="0" smtClean="0"/>
              <a:t>Block transfer time (btt)</a:t>
            </a:r>
            <a:r>
              <a:rPr lang="tr-TR" dirty="0" smtClean="0"/>
              <a:t>: the time it takes to transfer the information in one block on the disk to memory</a:t>
            </a:r>
            <a:endParaRPr lang="tr-TR" b="1" dirty="0"/>
          </a:p>
        </p:txBody>
      </p:sp>
    </p:spTree>
    <p:extLst>
      <p:ext uri="{BB962C8B-B14F-4D97-AF65-F5344CB8AC3E}">
        <p14:creationId xmlns:p14="http://schemas.microsoft.com/office/powerpoint/2010/main" val="1819857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228600" y="381000"/>
            <a:ext cx="8915400" cy="1219200"/>
          </a:xfrm>
        </p:spPr>
        <p:txBody>
          <a:bodyPr>
            <a:normAutofit fontScale="90000"/>
          </a:bodyPr>
          <a:lstStyle/>
          <a:p>
            <a:r>
              <a:rPr lang="en-US" dirty="0" smtClean="0"/>
              <a:t>Binary </a:t>
            </a:r>
            <a:r>
              <a:rPr lang="en-US" dirty="0"/>
              <a:t>Search versus </a:t>
            </a:r>
            <a:r>
              <a:rPr lang="tr-TR" dirty="0" smtClean="0"/>
              <a:t/>
            </a:r>
            <a:br>
              <a:rPr lang="tr-TR" dirty="0" smtClean="0"/>
            </a:br>
            <a:r>
              <a:rPr lang="en-US" dirty="0" smtClean="0"/>
              <a:t>Sequential </a:t>
            </a:r>
            <a:r>
              <a:rPr lang="en-US" dirty="0"/>
              <a:t>Search</a:t>
            </a:r>
          </a:p>
        </p:txBody>
      </p:sp>
      <p:sp>
        <p:nvSpPr>
          <p:cNvPr id="40963" name="Rectangle 3"/>
          <p:cNvSpPr>
            <a:spLocks noGrp="1" noChangeArrowheads="1"/>
          </p:cNvSpPr>
          <p:nvPr>
            <p:ph type="body" idx="1"/>
          </p:nvPr>
        </p:nvSpPr>
        <p:spPr>
          <a:xfrm>
            <a:off x="480447" y="1534332"/>
            <a:ext cx="8229600" cy="4333068"/>
          </a:xfrm>
        </p:spPr>
        <p:txBody>
          <a:bodyPr>
            <a:normAutofit fontScale="92500"/>
          </a:bodyPr>
          <a:lstStyle/>
          <a:p>
            <a:pPr>
              <a:lnSpc>
                <a:spcPct val="85000"/>
              </a:lnSpc>
              <a:spcBef>
                <a:spcPct val="15000"/>
              </a:spcBef>
            </a:pPr>
            <a:r>
              <a:rPr lang="en-US" sz="2800" dirty="0"/>
              <a:t>Binary Search of a file with </a:t>
            </a:r>
            <a:r>
              <a:rPr lang="en-US" sz="2800" i="1" dirty="0"/>
              <a:t>n</a:t>
            </a:r>
            <a:r>
              <a:rPr lang="en-US" sz="2800" dirty="0"/>
              <a:t> records takes O(log</a:t>
            </a:r>
            <a:r>
              <a:rPr lang="en-US" sz="2800" baseline="-25000" dirty="0"/>
              <a:t>2</a:t>
            </a:r>
            <a:r>
              <a:rPr lang="en-US" sz="2800" dirty="0"/>
              <a:t>n) comparisons.</a:t>
            </a:r>
          </a:p>
          <a:p>
            <a:pPr>
              <a:lnSpc>
                <a:spcPct val="85000"/>
              </a:lnSpc>
              <a:spcBef>
                <a:spcPct val="15000"/>
              </a:spcBef>
            </a:pPr>
            <a:r>
              <a:rPr lang="en-US" sz="2800" dirty="0"/>
              <a:t>Sequential search takes O(</a:t>
            </a:r>
            <a:r>
              <a:rPr lang="en-US" sz="2800" i="1" dirty="0"/>
              <a:t>n</a:t>
            </a:r>
            <a:r>
              <a:rPr lang="en-US" sz="2800" dirty="0"/>
              <a:t>) comparisons.</a:t>
            </a:r>
          </a:p>
          <a:p>
            <a:pPr>
              <a:lnSpc>
                <a:spcPct val="85000"/>
              </a:lnSpc>
              <a:spcBef>
                <a:spcPct val="15000"/>
              </a:spcBef>
            </a:pPr>
            <a:r>
              <a:rPr lang="en-US" sz="2800" dirty="0"/>
              <a:t>When </a:t>
            </a:r>
            <a:r>
              <a:rPr lang="en-US" sz="2800" b="1" i="1" u="sng" dirty="0"/>
              <a:t>sequential search</a:t>
            </a:r>
            <a:r>
              <a:rPr lang="en-US" sz="2800" dirty="0"/>
              <a:t> is used, </a:t>
            </a:r>
            <a:r>
              <a:rPr lang="en-US" sz="2800" b="1" i="1" u="sng" dirty="0"/>
              <a:t>doubling</a:t>
            </a:r>
            <a:r>
              <a:rPr lang="en-US" sz="2800" dirty="0"/>
              <a:t> the number of records in the file </a:t>
            </a:r>
            <a:r>
              <a:rPr lang="en-US" sz="2800" b="1" i="1" u="sng" dirty="0"/>
              <a:t>doubles</a:t>
            </a:r>
            <a:r>
              <a:rPr lang="en-US" sz="2800" dirty="0"/>
              <a:t> the number of comparisons required for sequential search.</a:t>
            </a:r>
          </a:p>
          <a:p>
            <a:pPr>
              <a:lnSpc>
                <a:spcPct val="85000"/>
              </a:lnSpc>
              <a:spcBef>
                <a:spcPct val="15000"/>
              </a:spcBef>
            </a:pPr>
            <a:r>
              <a:rPr lang="en-US" sz="2800" dirty="0"/>
              <a:t>When binary search is used, </a:t>
            </a:r>
            <a:r>
              <a:rPr lang="en-US" sz="2800" b="1" i="1" u="sng" dirty="0"/>
              <a:t>doubling</a:t>
            </a:r>
            <a:r>
              <a:rPr lang="en-US" sz="2800" dirty="0"/>
              <a:t> the number of records in the file only </a:t>
            </a:r>
            <a:r>
              <a:rPr lang="en-US" sz="2800" b="1" i="1" u="sng" dirty="0"/>
              <a:t>adds one</a:t>
            </a:r>
            <a:r>
              <a:rPr lang="en-US" sz="2800" dirty="0"/>
              <a:t> more guess to our worst case.</a:t>
            </a:r>
          </a:p>
          <a:p>
            <a:pPr>
              <a:lnSpc>
                <a:spcPct val="85000"/>
              </a:lnSpc>
              <a:spcBef>
                <a:spcPct val="15000"/>
              </a:spcBef>
            </a:pPr>
            <a:r>
              <a:rPr lang="en-US" sz="2800" dirty="0"/>
              <a:t>In order to use binary search, though, the file first has to be sorted. This can be very expensive. </a:t>
            </a:r>
          </a:p>
        </p:txBody>
      </p:sp>
    </p:spTree>
    <p:extLst>
      <p:ext uri="{BB962C8B-B14F-4D97-AF65-F5344CB8AC3E}">
        <p14:creationId xmlns:p14="http://schemas.microsoft.com/office/powerpoint/2010/main" val="1283362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C01057-B934-4E8B-A9E5-5D642113A211}" type="slidenum">
              <a:rPr lang="en-US"/>
              <a:pPr/>
              <a:t>21</a:t>
            </a:fld>
            <a:endParaRPr lang="en-US"/>
          </a:p>
        </p:txBody>
      </p:sp>
      <p:sp>
        <p:nvSpPr>
          <p:cNvPr id="208898" name="Rectangle 2"/>
          <p:cNvSpPr>
            <a:spLocks noGrp="1" noChangeArrowheads="1"/>
          </p:cNvSpPr>
          <p:nvPr>
            <p:ph type="title"/>
          </p:nvPr>
        </p:nvSpPr>
        <p:spPr>
          <a:xfrm>
            <a:off x="457200" y="685800"/>
            <a:ext cx="8229600" cy="1046163"/>
          </a:xfrm>
        </p:spPr>
        <p:txBody>
          <a:bodyPr>
            <a:normAutofit fontScale="90000"/>
          </a:bodyPr>
          <a:lstStyle/>
          <a:p>
            <a:r>
              <a:rPr lang="en-US" dirty="0"/>
              <a:t>Indexing with Binary Search Trees: Positive Aspects</a:t>
            </a:r>
          </a:p>
        </p:txBody>
      </p:sp>
      <p:sp>
        <p:nvSpPr>
          <p:cNvPr id="208899" name="Rectangle 3"/>
          <p:cNvSpPr>
            <a:spLocks noGrp="1" noChangeArrowheads="1"/>
          </p:cNvSpPr>
          <p:nvPr>
            <p:ph type="body" idx="1"/>
          </p:nvPr>
        </p:nvSpPr>
        <p:spPr>
          <a:xfrm>
            <a:off x="304800" y="1828800"/>
            <a:ext cx="8839200" cy="4114800"/>
          </a:xfrm>
        </p:spPr>
        <p:txBody>
          <a:bodyPr>
            <a:normAutofit/>
          </a:bodyPr>
          <a:lstStyle/>
          <a:p>
            <a:pPr>
              <a:spcBef>
                <a:spcPct val="10000"/>
              </a:spcBef>
            </a:pPr>
            <a:r>
              <a:rPr lang="en-US" sz="2800" dirty="0"/>
              <a:t>N</a:t>
            </a:r>
            <a:r>
              <a:rPr lang="en-US" sz="2800" smtClean="0"/>
              <a:t>o </a:t>
            </a:r>
            <a:r>
              <a:rPr lang="en-US" sz="2800" dirty="0"/>
              <a:t>longer have to sort the file to perform a binary search.</a:t>
            </a:r>
          </a:p>
          <a:p>
            <a:pPr>
              <a:spcBef>
                <a:spcPct val="10000"/>
              </a:spcBef>
            </a:pPr>
            <a:r>
              <a:rPr lang="en-US" sz="2800" dirty="0"/>
              <a:t>To add a new key, we simply link it to the appropriate leaf node. </a:t>
            </a:r>
          </a:p>
          <a:p>
            <a:pPr>
              <a:spcBef>
                <a:spcPct val="10000"/>
              </a:spcBef>
            </a:pPr>
            <a:r>
              <a:rPr lang="en-US" sz="2800" dirty="0"/>
              <a:t>If the tree remains </a:t>
            </a:r>
            <a:r>
              <a:rPr lang="en-US" sz="2800" b="1" i="1" u="sng" dirty="0"/>
              <a:t>balanced</a:t>
            </a:r>
            <a:r>
              <a:rPr lang="en-US" sz="2800" dirty="0"/>
              <a:t>, then the search performance on this tree is good.</a:t>
            </a:r>
          </a:p>
          <a:p>
            <a:pPr>
              <a:spcBef>
                <a:spcPct val="10000"/>
              </a:spcBef>
            </a:pPr>
            <a:r>
              <a:rPr lang="en-US" sz="2800" dirty="0"/>
              <a:t>Problems occur when the tree gets </a:t>
            </a:r>
            <a:r>
              <a:rPr lang="en-US" sz="2800" b="1" i="1" u="sng" dirty="0"/>
              <a:t>unbalanced</a:t>
            </a:r>
            <a:r>
              <a:rPr lang="en-US" sz="2800" dirty="0" smtClean="0"/>
              <a:t>.</a:t>
            </a:r>
            <a:endParaRPr lang="en-US" sz="2800" dirty="0"/>
          </a:p>
        </p:txBody>
      </p:sp>
      <p:sp>
        <p:nvSpPr>
          <p:cNvPr id="33794" name="Comment 2"/>
          <p:cNvSpPr>
            <a:spLocks noRot="1" noChangeAspect="1" noEditPoints="1" noChangeArrowheads="1" noChangeShapeType="1" noTextEdit="1"/>
          </p:cNvSpPr>
          <p:nvPr/>
        </p:nvSpPr>
        <p:spPr bwMode="auto">
          <a:xfrm>
            <a:off x="7005638" y="32030988"/>
            <a:ext cx="0" cy="0"/>
          </a:xfrm>
          <a:custGeom>
            <a:avLst/>
            <a:gdLst>
              <a:gd name="T0" fmla="+- 0 3597 3597"/>
              <a:gd name="T1" fmla="*/ T0 w 1"/>
              <a:gd name="T2" fmla="+- 0 16447 16447"/>
              <a:gd name="T3" fmla="*/ 16447 h 1"/>
              <a:gd name="T4" fmla="+- 0 3597 3597"/>
              <a:gd name="T5" fmla="*/ T4 w 1"/>
              <a:gd name="T6" fmla="+- 0 16447 16447"/>
              <a:gd name="T7" fmla="*/ 16447 h 1"/>
            </a:gdLst>
            <a:ahLst/>
            <a:cxnLst>
              <a:cxn ang="0">
                <a:pos x="T1" y="T3"/>
              </a:cxn>
              <a:cxn ang="0">
                <a:pos x="T5" y="T7"/>
              </a:cxn>
            </a:cxnLst>
            <a:rect l="0" t="0" r="r" b="b"/>
            <a:pathLst>
              <a:path w="1" h="1" extrusionOk="0">
                <a:moveTo>
                  <a:pt x="0" y="0"/>
                </a:moveTo>
                <a:lnTo>
                  <a:pt x="0" y="0"/>
                </a:ln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683886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914400" y="1143000"/>
            <a:ext cx="7206711" cy="4556502"/>
            <a:chOff x="604435" y="433953"/>
            <a:chExt cx="7206711" cy="4556502"/>
          </a:xfrm>
        </p:grpSpPr>
        <p:sp>
          <p:nvSpPr>
            <p:cNvPr id="162" name="Oval 161"/>
            <p:cNvSpPr/>
            <p:nvPr/>
          </p:nvSpPr>
          <p:spPr bwMode="auto">
            <a:xfrm>
              <a:off x="604435" y="3694338"/>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164" name="Oval 163"/>
            <p:cNvSpPr/>
            <p:nvPr/>
          </p:nvSpPr>
          <p:spPr bwMode="auto">
            <a:xfrm>
              <a:off x="1008153" y="3694248"/>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188" name="Oval 187"/>
            <p:cNvSpPr/>
            <p:nvPr/>
          </p:nvSpPr>
          <p:spPr bwMode="auto">
            <a:xfrm>
              <a:off x="1414850" y="3675780"/>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190" name="Oval 189"/>
            <p:cNvSpPr/>
            <p:nvPr/>
          </p:nvSpPr>
          <p:spPr bwMode="auto">
            <a:xfrm>
              <a:off x="1818567" y="3675691"/>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52" name="Oval 251"/>
            <p:cNvSpPr/>
            <p:nvPr/>
          </p:nvSpPr>
          <p:spPr bwMode="auto">
            <a:xfrm>
              <a:off x="2283150" y="3657222"/>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54" name="Oval 253"/>
            <p:cNvSpPr/>
            <p:nvPr/>
          </p:nvSpPr>
          <p:spPr bwMode="auto">
            <a:xfrm>
              <a:off x="2648276" y="3647855"/>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80" name="Oval 279"/>
            <p:cNvSpPr/>
            <p:nvPr/>
          </p:nvSpPr>
          <p:spPr bwMode="auto">
            <a:xfrm>
              <a:off x="3846091" y="3675780"/>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82" name="Oval 281"/>
            <p:cNvSpPr/>
            <p:nvPr/>
          </p:nvSpPr>
          <p:spPr bwMode="auto">
            <a:xfrm>
              <a:off x="4249808" y="3675691"/>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37" name="Straight Connector 36"/>
            <p:cNvCxnSpPr>
              <a:stCxn id="40" idx="3"/>
              <a:endCxn id="231" idx="7"/>
            </p:cNvCxnSpPr>
            <p:nvPr/>
          </p:nvCxnSpPr>
          <p:spPr bwMode="auto">
            <a:xfrm rot="5400000">
              <a:off x="1634833" y="1869132"/>
              <a:ext cx="736733" cy="635585"/>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38" name="Straight Connector 37"/>
            <p:cNvCxnSpPr>
              <a:stCxn id="40" idx="5"/>
              <a:endCxn id="262" idx="0"/>
            </p:cNvCxnSpPr>
            <p:nvPr/>
          </p:nvCxnSpPr>
          <p:spPr bwMode="auto">
            <a:xfrm rot="16200000" flipH="1">
              <a:off x="2388499" y="1988555"/>
              <a:ext cx="756730" cy="416735"/>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40" name="Oval 39"/>
            <p:cNvSpPr/>
            <p:nvPr/>
          </p:nvSpPr>
          <p:spPr bwMode="auto">
            <a:xfrm>
              <a:off x="2271803" y="1664715"/>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46" name="Straight Connector 45"/>
            <p:cNvCxnSpPr>
              <a:stCxn id="48" idx="4"/>
              <a:endCxn id="290" idx="7"/>
            </p:cNvCxnSpPr>
            <p:nvPr/>
          </p:nvCxnSpPr>
          <p:spPr bwMode="auto">
            <a:xfrm rot="5400000">
              <a:off x="4565725" y="1992070"/>
              <a:ext cx="770197" cy="356247"/>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47" name="Straight Connector 46"/>
            <p:cNvCxnSpPr>
              <a:stCxn id="48" idx="5"/>
            </p:cNvCxnSpPr>
            <p:nvPr/>
          </p:nvCxnSpPr>
          <p:spPr bwMode="auto">
            <a:xfrm rot="16200000" flipH="1">
              <a:off x="5271025" y="1735371"/>
              <a:ext cx="809324" cy="855979"/>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48" name="Oval 47"/>
            <p:cNvSpPr/>
            <p:nvPr/>
          </p:nvSpPr>
          <p:spPr bwMode="auto">
            <a:xfrm>
              <a:off x="4961004" y="1604857"/>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52" name="Straight Connector 51"/>
            <p:cNvCxnSpPr>
              <a:stCxn id="54" idx="3"/>
              <a:endCxn id="40" idx="7"/>
            </p:cNvCxnSpPr>
            <p:nvPr/>
          </p:nvCxnSpPr>
          <p:spPr bwMode="auto">
            <a:xfrm rot="5400000">
              <a:off x="2743216" y="577823"/>
              <a:ext cx="928569" cy="1298006"/>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53" name="Straight Connector 52"/>
            <p:cNvCxnSpPr>
              <a:stCxn id="54" idx="5"/>
              <a:endCxn id="48" idx="1"/>
            </p:cNvCxnSpPr>
            <p:nvPr/>
          </p:nvCxnSpPr>
          <p:spPr bwMode="auto">
            <a:xfrm rot="16200000" flipH="1">
              <a:off x="4117744" y="738803"/>
              <a:ext cx="868710" cy="916186"/>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3807313" y="608699"/>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160" name="Straight Connector 159"/>
            <p:cNvCxnSpPr>
              <a:stCxn id="273" idx="4"/>
              <a:endCxn id="74" idx="0"/>
            </p:cNvCxnSpPr>
            <p:nvPr/>
          </p:nvCxnSpPr>
          <p:spPr bwMode="auto">
            <a:xfrm rot="16200000" flipH="1">
              <a:off x="6803000" y="4045306"/>
              <a:ext cx="796244" cy="386698"/>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161" name="Straight Connector 160"/>
            <p:cNvCxnSpPr>
              <a:stCxn id="163" idx="5"/>
              <a:endCxn id="164" idx="0"/>
            </p:cNvCxnSpPr>
            <p:nvPr/>
          </p:nvCxnSpPr>
          <p:spPr bwMode="auto">
            <a:xfrm rot="5400000">
              <a:off x="1013929" y="3466569"/>
              <a:ext cx="389846" cy="6551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163" name="Oval 162"/>
            <p:cNvSpPr/>
            <p:nvPr/>
          </p:nvSpPr>
          <p:spPr bwMode="auto">
            <a:xfrm>
              <a:off x="954915" y="3150560"/>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186" name="Straight Connector 185"/>
            <p:cNvCxnSpPr>
              <a:stCxn id="189" idx="3"/>
              <a:endCxn id="188" idx="0"/>
            </p:cNvCxnSpPr>
            <p:nvPr/>
          </p:nvCxnSpPr>
          <p:spPr bwMode="auto">
            <a:xfrm rot="16200000" flipH="1">
              <a:off x="1377897" y="3470886"/>
              <a:ext cx="371378" cy="38411"/>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187" name="Straight Connector 186"/>
            <p:cNvCxnSpPr>
              <a:stCxn id="189" idx="5"/>
              <a:endCxn id="190" idx="0"/>
            </p:cNvCxnSpPr>
            <p:nvPr/>
          </p:nvCxnSpPr>
          <p:spPr bwMode="auto">
            <a:xfrm rot="16200000" flipH="1">
              <a:off x="1698553" y="3387734"/>
              <a:ext cx="371289" cy="20462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189" name="Oval 188"/>
            <p:cNvSpPr/>
            <p:nvPr/>
          </p:nvSpPr>
          <p:spPr bwMode="auto">
            <a:xfrm>
              <a:off x="1495192" y="3150560"/>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28" name="Straight Connector 227"/>
            <p:cNvCxnSpPr>
              <a:stCxn id="231" idx="4"/>
              <a:endCxn id="163" idx="0"/>
            </p:cNvCxnSpPr>
            <p:nvPr/>
          </p:nvCxnSpPr>
          <p:spPr bwMode="auto">
            <a:xfrm rot="5400000">
              <a:off x="1124045" y="2707948"/>
              <a:ext cx="441426" cy="443798"/>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29" name="Straight Connector 228"/>
            <p:cNvCxnSpPr>
              <a:stCxn id="231" idx="5"/>
              <a:endCxn id="189" idx="0"/>
            </p:cNvCxnSpPr>
            <p:nvPr/>
          </p:nvCxnSpPr>
          <p:spPr bwMode="auto">
            <a:xfrm rot="5400000">
              <a:off x="1440360" y="2905512"/>
              <a:ext cx="467821" cy="22273"/>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31" name="Oval 230"/>
            <p:cNvSpPr/>
            <p:nvPr/>
          </p:nvSpPr>
          <p:spPr bwMode="auto">
            <a:xfrm>
              <a:off x="1398713" y="2528896"/>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50" name="Straight Connector 249"/>
            <p:cNvCxnSpPr>
              <a:stCxn id="253" idx="3"/>
              <a:endCxn id="252" idx="0"/>
            </p:cNvCxnSpPr>
            <p:nvPr/>
          </p:nvCxnSpPr>
          <p:spPr bwMode="auto">
            <a:xfrm rot="5400000">
              <a:off x="2361971" y="3374966"/>
              <a:ext cx="371378" cy="193135"/>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51" name="Straight Connector 250"/>
            <p:cNvCxnSpPr>
              <a:stCxn id="253" idx="5"/>
              <a:endCxn id="254" idx="0"/>
            </p:cNvCxnSpPr>
            <p:nvPr/>
          </p:nvCxnSpPr>
          <p:spPr bwMode="auto">
            <a:xfrm rot="5400000">
              <a:off x="2667971" y="3434093"/>
              <a:ext cx="362010" cy="6551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53" name="Oval 252"/>
            <p:cNvSpPr/>
            <p:nvPr/>
          </p:nvSpPr>
          <p:spPr bwMode="auto">
            <a:xfrm>
              <a:off x="2595038" y="3132002"/>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55" name="Straight Connector 254"/>
            <p:cNvCxnSpPr>
              <a:stCxn id="258" idx="4"/>
              <a:endCxn id="257" idx="0"/>
            </p:cNvCxnSpPr>
            <p:nvPr/>
          </p:nvCxnSpPr>
          <p:spPr bwMode="auto">
            <a:xfrm rot="5400000">
              <a:off x="3090596" y="3444560"/>
              <a:ext cx="344983" cy="80342"/>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56" name="Straight Connector 255"/>
            <p:cNvCxnSpPr>
              <a:stCxn id="258" idx="5"/>
              <a:endCxn id="259" idx="0"/>
            </p:cNvCxnSpPr>
            <p:nvPr/>
          </p:nvCxnSpPr>
          <p:spPr bwMode="auto">
            <a:xfrm rot="16200000" flipH="1">
              <a:off x="3338676" y="3369176"/>
              <a:ext cx="371289" cy="20462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57" name="Oval 256"/>
            <p:cNvSpPr/>
            <p:nvPr/>
          </p:nvSpPr>
          <p:spPr bwMode="auto">
            <a:xfrm>
              <a:off x="3054973" y="3657222"/>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58" name="Oval 257"/>
            <p:cNvSpPr/>
            <p:nvPr/>
          </p:nvSpPr>
          <p:spPr bwMode="auto">
            <a:xfrm>
              <a:off x="3135314" y="3132002"/>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59" name="Oval 258"/>
            <p:cNvSpPr/>
            <p:nvPr/>
          </p:nvSpPr>
          <p:spPr bwMode="auto">
            <a:xfrm>
              <a:off x="3458690" y="3657133"/>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60" name="Straight Connector 259"/>
            <p:cNvCxnSpPr>
              <a:stCxn id="262" idx="4"/>
              <a:endCxn id="253" idx="0"/>
            </p:cNvCxnSpPr>
            <p:nvPr/>
          </p:nvCxnSpPr>
          <p:spPr bwMode="auto">
            <a:xfrm rot="5400000">
              <a:off x="2680868" y="2837638"/>
              <a:ext cx="376475" cy="212252"/>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61" name="Straight Connector 260"/>
            <p:cNvCxnSpPr>
              <a:stCxn id="262" idx="5"/>
              <a:endCxn id="258" idx="0"/>
            </p:cNvCxnSpPr>
            <p:nvPr/>
          </p:nvCxnSpPr>
          <p:spPr bwMode="auto">
            <a:xfrm rot="16200000" flipH="1">
              <a:off x="2997185" y="2825929"/>
              <a:ext cx="402870" cy="209273"/>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62" name="Oval 261"/>
            <p:cNvSpPr/>
            <p:nvPr/>
          </p:nvSpPr>
          <p:spPr bwMode="auto">
            <a:xfrm>
              <a:off x="2807290" y="2575288"/>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64" name="Straight Connector 263"/>
            <p:cNvCxnSpPr>
              <a:stCxn id="267" idx="3"/>
              <a:endCxn id="266" idx="7"/>
            </p:cNvCxnSpPr>
            <p:nvPr/>
          </p:nvCxnSpPr>
          <p:spPr bwMode="auto">
            <a:xfrm rot="5400000">
              <a:off x="5621231" y="3409687"/>
              <a:ext cx="416331" cy="112975"/>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65" name="Straight Connector 264"/>
            <p:cNvCxnSpPr>
              <a:stCxn id="267" idx="5"/>
              <a:endCxn id="268" idx="0"/>
            </p:cNvCxnSpPr>
            <p:nvPr/>
          </p:nvCxnSpPr>
          <p:spPr bwMode="auto">
            <a:xfrm rot="5400000">
              <a:off x="5895709" y="3420176"/>
              <a:ext cx="389846" cy="6551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66" name="Oval 265"/>
            <p:cNvSpPr/>
            <p:nvPr/>
          </p:nvSpPr>
          <p:spPr bwMode="auto">
            <a:xfrm>
              <a:off x="5486215" y="3647945"/>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67" name="Oval 266"/>
            <p:cNvSpPr/>
            <p:nvPr/>
          </p:nvSpPr>
          <p:spPr bwMode="auto">
            <a:xfrm>
              <a:off x="5836694" y="3104166"/>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68" name="Oval 267"/>
            <p:cNvSpPr/>
            <p:nvPr/>
          </p:nvSpPr>
          <p:spPr bwMode="auto">
            <a:xfrm>
              <a:off x="5889932" y="3647855"/>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69" name="Straight Connector 268"/>
            <p:cNvCxnSpPr>
              <a:stCxn id="272" idx="3"/>
            </p:cNvCxnSpPr>
            <p:nvPr/>
          </p:nvCxnSpPr>
          <p:spPr bwMode="auto">
            <a:xfrm rot="16200000" flipH="1">
              <a:off x="6213309" y="3470861"/>
              <a:ext cx="469831" cy="44128"/>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70" name="Straight Connector 269"/>
            <p:cNvCxnSpPr>
              <a:stCxn id="272" idx="5"/>
              <a:endCxn id="273" idx="0"/>
            </p:cNvCxnSpPr>
            <p:nvPr/>
          </p:nvCxnSpPr>
          <p:spPr bwMode="auto">
            <a:xfrm rot="16200000" flipH="1">
              <a:off x="6634576" y="3287098"/>
              <a:ext cx="402286" cy="344108"/>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71" name="Oval 270"/>
            <p:cNvSpPr/>
            <p:nvPr/>
          </p:nvSpPr>
          <p:spPr bwMode="auto">
            <a:xfrm>
              <a:off x="6296629" y="3629387"/>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72" name="Oval 271"/>
            <p:cNvSpPr/>
            <p:nvPr/>
          </p:nvSpPr>
          <p:spPr bwMode="auto">
            <a:xfrm>
              <a:off x="6376971" y="3104166"/>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73" name="Oval 272"/>
            <p:cNvSpPr/>
            <p:nvPr/>
          </p:nvSpPr>
          <p:spPr bwMode="auto">
            <a:xfrm>
              <a:off x="6839831" y="3660295"/>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74" name="Straight Connector 273"/>
            <p:cNvCxnSpPr>
              <a:stCxn id="276" idx="4"/>
              <a:endCxn id="267" idx="0"/>
            </p:cNvCxnSpPr>
            <p:nvPr/>
          </p:nvCxnSpPr>
          <p:spPr bwMode="auto">
            <a:xfrm rot="5400000">
              <a:off x="5841811" y="2825567"/>
              <a:ext cx="441425" cy="11577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75" name="Straight Connector 274"/>
            <p:cNvCxnSpPr>
              <a:stCxn id="276" idx="5"/>
              <a:endCxn id="272" idx="0"/>
            </p:cNvCxnSpPr>
            <p:nvPr/>
          </p:nvCxnSpPr>
          <p:spPr bwMode="auto">
            <a:xfrm rot="16200000" flipH="1">
              <a:off x="6158128" y="2717380"/>
              <a:ext cx="467820" cy="305751"/>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76" name="Oval 275"/>
            <p:cNvSpPr/>
            <p:nvPr/>
          </p:nvSpPr>
          <p:spPr bwMode="auto">
            <a:xfrm>
              <a:off x="5952468" y="2482503"/>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78" name="Straight Connector 277"/>
            <p:cNvCxnSpPr>
              <a:stCxn id="281" idx="3"/>
              <a:endCxn id="280" idx="0"/>
            </p:cNvCxnSpPr>
            <p:nvPr/>
          </p:nvCxnSpPr>
          <p:spPr bwMode="auto">
            <a:xfrm rot="5400000">
              <a:off x="3934929" y="3364949"/>
              <a:ext cx="389935" cy="231727"/>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79" name="Straight Connector 278"/>
            <p:cNvCxnSpPr>
              <a:stCxn id="281" idx="5"/>
              <a:endCxn id="282" idx="0"/>
            </p:cNvCxnSpPr>
            <p:nvPr/>
          </p:nvCxnSpPr>
          <p:spPr bwMode="auto">
            <a:xfrm rot="5400000">
              <a:off x="4255585" y="3448011"/>
              <a:ext cx="389846" cy="6551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81" name="Oval 280"/>
            <p:cNvSpPr/>
            <p:nvPr/>
          </p:nvSpPr>
          <p:spPr bwMode="auto">
            <a:xfrm>
              <a:off x="4196570" y="3132002"/>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83" name="Straight Connector 282"/>
            <p:cNvCxnSpPr>
              <a:stCxn id="286" idx="3"/>
              <a:endCxn id="285" idx="0"/>
            </p:cNvCxnSpPr>
            <p:nvPr/>
          </p:nvCxnSpPr>
          <p:spPr bwMode="auto">
            <a:xfrm rot="16200000" flipH="1">
              <a:off x="4619553" y="3452328"/>
              <a:ext cx="371378" cy="38411"/>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84" name="Straight Connector 283"/>
            <p:cNvCxnSpPr>
              <a:stCxn id="286" idx="5"/>
              <a:endCxn id="287" idx="0"/>
            </p:cNvCxnSpPr>
            <p:nvPr/>
          </p:nvCxnSpPr>
          <p:spPr bwMode="auto">
            <a:xfrm rot="16200000" flipH="1">
              <a:off x="4940208" y="3369177"/>
              <a:ext cx="371289" cy="204624"/>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85" name="Oval 284"/>
            <p:cNvSpPr/>
            <p:nvPr/>
          </p:nvSpPr>
          <p:spPr bwMode="auto">
            <a:xfrm>
              <a:off x="4656505" y="3657223"/>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86" name="Oval 285"/>
            <p:cNvSpPr/>
            <p:nvPr/>
          </p:nvSpPr>
          <p:spPr bwMode="auto">
            <a:xfrm>
              <a:off x="4736847" y="3132002"/>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287" name="Oval 286"/>
            <p:cNvSpPr/>
            <p:nvPr/>
          </p:nvSpPr>
          <p:spPr bwMode="auto">
            <a:xfrm>
              <a:off x="5060223" y="3657134"/>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cxnSp>
          <p:nvCxnSpPr>
            <p:cNvPr id="288" name="Straight Connector 287"/>
            <p:cNvCxnSpPr>
              <a:stCxn id="290" idx="4"/>
              <a:endCxn id="281" idx="0"/>
            </p:cNvCxnSpPr>
            <p:nvPr/>
          </p:nvCxnSpPr>
          <p:spPr bwMode="auto">
            <a:xfrm rot="5400000">
              <a:off x="4297797" y="2775850"/>
              <a:ext cx="422868" cy="289435"/>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289" name="Straight Connector 288"/>
            <p:cNvCxnSpPr>
              <a:stCxn id="290" idx="5"/>
              <a:endCxn id="286" idx="0"/>
            </p:cNvCxnSpPr>
            <p:nvPr/>
          </p:nvCxnSpPr>
          <p:spPr bwMode="auto">
            <a:xfrm rot="16200000" flipH="1">
              <a:off x="4614112" y="2841326"/>
              <a:ext cx="449263" cy="132090"/>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290" name="Oval 289"/>
            <p:cNvSpPr/>
            <p:nvPr/>
          </p:nvSpPr>
          <p:spPr bwMode="auto">
            <a:xfrm>
              <a:off x="4486006" y="2528896"/>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341" name="Rounded Rectangle 340"/>
            <p:cNvSpPr/>
            <p:nvPr/>
          </p:nvSpPr>
          <p:spPr bwMode="auto">
            <a:xfrm>
              <a:off x="1627099" y="433953"/>
              <a:ext cx="4611643" cy="1549519"/>
            </a:xfrm>
            <a:prstGeom prst="roundRect">
              <a:avLst/>
            </a:prstGeom>
            <a:solidFill>
              <a:schemeClr val="accent2">
                <a:lumMod val="60000"/>
                <a:lumOff val="40000"/>
                <a:alpha val="30000"/>
              </a:schemeClr>
            </a:solidFill>
            <a:ln w="9525">
              <a:solidFill>
                <a:schemeClr val="tx1"/>
              </a:solidFill>
              <a:miter lim="800000"/>
              <a:headEnd/>
              <a:tailEnd/>
            </a:ln>
            <a:effectLst/>
          </p:spPr>
          <p:txBody>
            <a:bodyPr wrap="square" rtlCol="0" anchor="ctr">
              <a:noAutofit/>
            </a:bodyPr>
            <a:lstStyle/>
            <a:p>
              <a:pPr algn="ctr"/>
              <a:endParaRPr lang="tr-TR"/>
            </a:p>
          </p:txBody>
        </p:sp>
        <p:sp>
          <p:nvSpPr>
            <p:cNvPr id="342" name="Rounded Rectangle 341"/>
            <p:cNvSpPr/>
            <p:nvPr/>
          </p:nvSpPr>
          <p:spPr bwMode="auto">
            <a:xfrm>
              <a:off x="5582693" y="2438122"/>
              <a:ext cx="1389280" cy="918577"/>
            </a:xfrm>
            <a:prstGeom prst="roundRect">
              <a:avLst/>
            </a:prstGeom>
            <a:solidFill>
              <a:schemeClr val="accent2">
                <a:lumMod val="60000"/>
                <a:lumOff val="40000"/>
                <a:alpha val="30000"/>
              </a:schemeClr>
            </a:solidFill>
            <a:ln w="9525">
              <a:solidFill>
                <a:schemeClr val="tx1"/>
              </a:solidFill>
              <a:miter lim="800000"/>
              <a:headEnd/>
              <a:tailEnd/>
            </a:ln>
            <a:effectLst/>
          </p:spPr>
          <p:txBody>
            <a:bodyPr wrap="square" rtlCol="0" anchor="ctr">
              <a:noAutofit/>
            </a:bodyPr>
            <a:lstStyle/>
            <a:p>
              <a:pPr algn="ctr"/>
              <a:endParaRPr lang="tr-TR"/>
            </a:p>
          </p:txBody>
        </p:sp>
        <p:sp>
          <p:nvSpPr>
            <p:cNvPr id="343" name="Rounded Rectangle 342"/>
            <p:cNvSpPr/>
            <p:nvPr/>
          </p:nvSpPr>
          <p:spPr bwMode="auto">
            <a:xfrm>
              <a:off x="3942569" y="2475236"/>
              <a:ext cx="1389280" cy="918577"/>
            </a:xfrm>
            <a:prstGeom prst="roundRect">
              <a:avLst/>
            </a:prstGeom>
            <a:solidFill>
              <a:schemeClr val="accent2">
                <a:lumMod val="60000"/>
                <a:lumOff val="40000"/>
                <a:alpha val="30000"/>
              </a:schemeClr>
            </a:solidFill>
            <a:ln w="9525">
              <a:solidFill>
                <a:schemeClr val="tx1"/>
              </a:solidFill>
              <a:miter lim="800000"/>
              <a:headEnd/>
              <a:tailEnd/>
            </a:ln>
            <a:effectLst/>
          </p:spPr>
          <p:txBody>
            <a:bodyPr wrap="square" rtlCol="0" anchor="ctr">
              <a:noAutofit/>
            </a:bodyPr>
            <a:lstStyle/>
            <a:p>
              <a:pPr algn="ctr"/>
              <a:endParaRPr lang="tr-TR"/>
            </a:p>
          </p:txBody>
        </p:sp>
        <p:sp>
          <p:nvSpPr>
            <p:cNvPr id="344" name="Rounded Rectangle 343"/>
            <p:cNvSpPr/>
            <p:nvPr/>
          </p:nvSpPr>
          <p:spPr bwMode="auto">
            <a:xfrm>
              <a:off x="2244559" y="2465957"/>
              <a:ext cx="1389280" cy="918577"/>
            </a:xfrm>
            <a:prstGeom prst="roundRect">
              <a:avLst/>
            </a:prstGeom>
            <a:solidFill>
              <a:schemeClr val="accent2">
                <a:lumMod val="60000"/>
                <a:lumOff val="40000"/>
                <a:alpha val="30000"/>
              </a:schemeClr>
            </a:solidFill>
            <a:ln w="9525">
              <a:solidFill>
                <a:schemeClr val="tx1"/>
              </a:solidFill>
              <a:miter lim="800000"/>
              <a:headEnd/>
              <a:tailEnd/>
            </a:ln>
            <a:effectLst/>
          </p:spPr>
          <p:txBody>
            <a:bodyPr wrap="square" rtlCol="0" anchor="ctr">
              <a:noAutofit/>
            </a:bodyPr>
            <a:lstStyle/>
            <a:p>
              <a:pPr algn="ctr"/>
              <a:endParaRPr lang="tr-TR"/>
            </a:p>
          </p:txBody>
        </p:sp>
        <p:sp>
          <p:nvSpPr>
            <p:cNvPr id="345" name="Rounded Rectangle 344"/>
            <p:cNvSpPr/>
            <p:nvPr/>
          </p:nvSpPr>
          <p:spPr bwMode="auto">
            <a:xfrm>
              <a:off x="758798" y="2450460"/>
              <a:ext cx="1389280" cy="918577"/>
            </a:xfrm>
            <a:prstGeom prst="roundRect">
              <a:avLst/>
            </a:prstGeom>
            <a:solidFill>
              <a:schemeClr val="accent2">
                <a:lumMod val="60000"/>
                <a:lumOff val="40000"/>
                <a:alpha val="30000"/>
              </a:schemeClr>
            </a:solidFill>
            <a:ln w="9525">
              <a:solidFill>
                <a:schemeClr val="tx1"/>
              </a:solidFill>
              <a:miter lim="800000"/>
              <a:headEnd/>
              <a:tailEnd/>
            </a:ln>
            <a:effectLst/>
          </p:spPr>
          <p:txBody>
            <a:bodyPr wrap="square" rtlCol="0" anchor="ctr">
              <a:noAutofit/>
            </a:bodyPr>
            <a:lstStyle/>
            <a:p>
              <a:pPr algn="ctr"/>
              <a:endParaRPr lang="tr-TR"/>
            </a:p>
          </p:txBody>
        </p:sp>
        <p:cxnSp>
          <p:nvCxnSpPr>
            <p:cNvPr id="364" name="Straight Connector 363"/>
            <p:cNvCxnSpPr>
              <a:stCxn id="273" idx="4"/>
              <a:endCxn id="75" idx="0"/>
            </p:cNvCxnSpPr>
            <p:nvPr/>
          </p:nvCxnSpPr>
          <p:spPr bwMode="auto">
            <a:xfrm rot="5400000">
              <a:off x="6570526" y="4168532"/>
              <a:ext cx="765246" cy="109249"/>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cxnSp>
          <p:nvCxnSpPr>
            <p:cNvPr id="371" name="Straight Connector 370"/>
            <p:cNvCxnSpPr>
              <a:stCxn id="163" idx="3"/>
              <a:endCxn id="162" idx="0"/>
            </p:cNvCxnSpPr>
            <p:nvPr/>
          </p:nvCxnSpPr>
          <p:spPr bwMode="auto">
            <a:xfrm rot="5400000">
              <a:off x="693274" y="3383507"/>
              <a:ext cx="389935" cy="231727"/>
            </a:xfrm>
            <a:prstGeom prst="line">
              <a:avLst/>
            </a:prstGeom>
            <a:solidFill>
              <a:schemeClr val="accent1">
                <a:alpha val="30000"/>
              </a:schemeClr>
            </a:solidFill>
            <a:ln w="9525" cap="flat" cmpd="sng" algn="ctr">
              <a:solidFill>
                <a:schemeClr val="tx1"/>
              </a:solidFill>
              <a:prstDash val="solid"/>
              <a:round/>
              <a:headEnd type="none" w="med" len="med"/>
              <a:tailEnd type="none" w="med" len="med"/>
            </a:ln>
            <a:effectLst/>
          </p:spPr>
        </p:cxnSp>
        <p:sp>
          <p:nvSpPr>
            <p:cNvPr id="73" name="Rounded Rectangle 72"/>
            <p:cNvSpPr/>
            <p:nvPr/>
          </p:nvSpPr>
          <p:spPr bwMode="auto">
            <a:xfrm>
              <a:off x="6633276" y="3550841"/>
              <a:ext cx="1177870" cy="1439614"/>
            </a:xfrm>
            <a:prstGeom prst="roundRect">
              <a:avLst/>
            </a:prstGeom>
            <a:solidFill>
              <a:schemeClr val="accent2">
                <a:lumMod val="60000"/>
                <a:lumOff val="40000"/>
                <a:alpha val="30000"/>
              </a:schemeClr>
            </a:solidFill>
            <a:ln w="9525">
              <a:solidFill>
                <a:schemeClr val="tx1"/>
              </a:solidFill>
              <a:miter lim="800000"/>
              <a:headEnd/>
              <a:tailEnd/>
            </a:ln>
            <a:effectLst/>
          </p:spPr>
          <p:txBody>
            <a:bodyPr wrap="square" rtlCol="0" anchor="ctr">
              <a:noAutofit/>
            </a:bodyPr>
            <a:lstStyle/>
            <a:p>
              <a:pPr algn="ctr"/>
              <a:endParaRPr lang="tr-TR"/>
            </a:p>
          </p:txBody>
        </p:sp>
        <p:sp>
          <p:nvSpPr>
            <p:cNvPr id="74" name="Oval 73"/>
            <p:cNvSpPr/>
            <p:nvPr/>
          </p:nvSpPr>
          <p:spPr bwMode="auto">
            <a:xfrm>
              <a:off x="7226529" y="4636777"/>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sp>
          <p:nvSpPr>
            <p:cNvPr id="75" name="Oval 74"/>
            <p:cNvSpPr/>
            <p:nvPr/>
          </p:nvSpPr>
          <p:spPr bwMode="auto">
            <a:xfrm>
              <a:off x="6730582" y="4605779"/>
              <a:ext cx="335883" cy="180238"/>
            </a:xfrm>
            <a:prstGeom prst="ellipse">
              <a:avLst/>
            </a:prstGeom>
            <a:solidFill>
              <a:srgbClr val="FFFFFF">
                <a:alpha val="98039"/>
              </a:srgbClr>
            </a:solidFill>
            <a:ln w="9525">
              <a:solidFill>
                <a:schemeClr val="tx1"/>
              </a:solidFill>
              <a:miter lim="800000"/>
              <a:headEnd/>
              <a:tailEnd/>
            </a:ln>
            <a:effectLst/>
          </p:spPr>
          <p:txBody>
            <a:bodyPr wrap="square" rtlCol="0" anchor="ctr">
              <a:noAutofit/>
            </a:bodyPr>
            <a:lstStyle/>
            <a:p>
              <a:pPr algn="ctr"/>
              <a:endParaRPr lang="tr-TR"/>
            </a:p>
          </p:txBody>
        </p:sp>
      </p:grpSp>
      <p:sp>
        <p:nvSpPr>
          <p:cNvPr id="94" name="Rectangle 2"/>
          <p:cNvSpPr>
            <a:spLocks noGrp="1" noChangeArrowheads="1"/>
          </p:cNvSpPr>
          <p:nvPr>
            <p:ph type="title"/>
          </p:nvPr>
        </p:nvSpPr>
        <p:spPr>
          <a:xfrm>
            <a:off x="457200" y="350838"/>
            <a:ext cx="7543800" cy="868362"/>
          </a:xfrm>
        </p:spPr>
        <p:txBody>
          <a:bodyPr/>
          <a:lstStyle/>
          <a:p>
            <a:r>
              <a:rPr lang="en-US" dirty="0" smtClean="0"/>
              <a:t>Binary </a:t>
            </a:r>
            <a:r>
              <a:rPr lang="tr-TR" dirty="0" smtClean="0"/>
              <a:t>Search </a:t>
            </a:r>
            <a:r>
              <a:rPr lang="en-US" dirty="0" smtClean="0"/>
              <a:t>Trees</a:t>
            </a:r>
            <a:endParaRPr lang="en-US" dirty="0"/>
          </a:p>
        </p:txBody>
      </p:sp>
      <p:sp>
        <p:nvSpPr>
          <p:cNvPr id="34831" name="Comment 15"/>
          <p:cNvSpPr>
            <a:spLocks noRot="1" noChangeAspect="1" noEditPoints="1" noChangeArrowheads="1" noChangeShapeType="1" noTextEdit="1"/>
          </p:cNvSpPr>
          <p:nvPr/>
        </p:nvSpPr>
        <p:spPr bwMode="auto">
          <a:xfrm>
            <a:off x="27246263" y="34447163"/>
            <a:ext cx="0" cy="0"/>
          </a:xfrm>
          <a:custGeom>
            <a:avLst/>
            <a:gdLst>
              <a:gd name="T0" fmla="+- 0 13990 13990"/>
              <a:gd name="T1" fmla="*/ T0 w 1"/>
              <a:gd name="T2" fmla="+- 0 17688 17688"/>
              <a:gd name="T3" fmla="*/ 17688 h 1"/>
              <a:gd name="T4" fmla="+- 0 13990 13990"/>
              <a:gd name="T5" fmla="*/ T4 w 1"/>
              <a:gd name="T6" fmla="+- 0 17688 17688"/>
              <a:gd name="T7" fmla="*/ 17688 h 1"/>
            </a:gdLst>
            <a:ahLst/>
            <a:cxnLst>
              <a:cxn ang="0">
                <a:pos x="T1" y="T3"/>
              </a:cxn>
              <a:cxn ang="0">
                <a:pos x="T5" y="T7"/>
              </a:cxn>
            </a:cxnLst>
            <a:rect l="0" t="0" r="r" b="b"/>
            <a:pathLst>
              <a:path w="1" h="1" extrusionOk="0">
                <a:moveTo>
                  <a:pt x="0" y="0"/>
                </a:moveTo>
                <a:lnTo>
                  <a:pt x="0" y="0"/>
                </a:ln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33" name="Comment 17"/>
          <p:cNvSpPr>
            <a:spLocks noRot="1" noChangeAspect="1" noEditPoints="1" noChangeArrowheads="1" noChangeShapeType="1" noTextEdit="1"/>
          </p:cNvSpPr>
          <p:nvPr/>
        </p:nvSpPr>
        <p:spPr bwMode="auto">
          <a:xfrm>
            <a:off x="31643638" y="0"/>
            <a:ext cx="0" cy="0"/>
          </a:xfrm>
          <a:custGeom>
            <a:avLst/>
            <a:gdLst>
              <a:gd name="T0" fmla="+- 0 16248 16248"/>
              <a:gd name="T1" fmla="*/ T0 w 1"/>
              <a:gd name="T2" fmla="*/ 0 h 1"/>
              <a:gd name="T3" fmla="+- 0 16248 16248"/>
              <a:gd name="T4" fmla="*/ T3 w 1"/>
              <a:gd name="T5" fmla="*/ 0 h 1"/>
            </a:gdLst>
            <a:ahLst/>
            <a:cxnLst>
              <a:cxn ang="0">
                <a:pos x="T1" y="T2"/>
              </a:cxn>
              <a:cxn ang="0">
                <a:pos x="T4" y="T5"/>
              </a:cxn>
            </a:cxnLst>
            <a:rect l="0" t="0" r="r" b="b"/>
            <a:pathLst>
              <a:path w="1" h="1" extrusionOk="0">
                <a:moveTo>
                  <a:pt x="0" y="0"/>
                </a:moveTo>
                <a:lnTo>
                  <a:pt x="0" y="0"/>
                </a:ln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Rectangle 3"/>
          <p:cNvSpPr txBox="1">
            <a:spLocks noChangeArrowheads="1"/>
          </p:cNvSpPr>
          <p:nvPr/>
        </p:nvSpPr>
        <p:spPr>
          <a:xfrm>
            <a:off x="838200" y="4953000"/>
            <a:ext cx="5410200" cy="14478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5000"/>
              </a:spcBef>
            </a:pPr>
            <a:r>
              <a:rPr lang="en-US" sz="2800" dirty="0" smtClean="0"/>
              <a:t>You read in an entire page from the file.</a:t>
            </a:r>
          </a:p>
          <a:p>
            <a:pPr>
              <a:spcBef>
                <a:spcPct val="5000"/>
              </a:spcBef>
            </a:pPr>
            <a:r>
              <a:rPr lang="en-US" sz="2800" dirty="0" smtClean="0"/>
              <a:t>When searching a Binary Tree, the number of seeks necessary is </a:t>
            </a:r>
            <a:r>
              <a:rPr lang="en-US" sz="2800" b="1" i="1" dirty="0" smtClean="0"/>
              <a:t>log</a:t>
            </a:r>
            <a:r>
              <a:rPr lang="en-US" sz="2800" b="1" i="1" baseline="-25000" dirty="0" smtClean="0"/>
              <a:t>2</a:t>
            </a:r>
            <a:r>
              <a:rPr lang="en-US" sz="2800" b="1" i="1" dirty="0" smtClean="0"/>
              <a:t>(N+1).</a:t>
            </a:r>
            <a:r>
              <a:rPr lang="en-US" sz="2800" dirty="0" smtClean="0"/>
              <a:t> </a:t>
            </a:r>
          </a:p>
          <a:p>
            <a:pPr>
              <a:spcBef>
                <a:spcPct val="5000"/>
              </a:spcBef>
            </a:pPr>
            <a:r>
              <a:rPr lang="en-US" sz="2800" dirty="0" smtClean="0"/>
              <a:t>It is </a:t>
            </a:r>
            <a:r>
              <a:rPr lang="en-US" sz="2800" b="1" i="1" dirty="0" smtClean="0"/>
              <a:t>log</a:t>
            </a:r>
            <a:r>
              <a:rPr lang="en-US" sz="2800" b="1" i="1" baseline="-25000" dirty="0" smtClean="0"/>
              <a:t>k+1</a:t>
            </a:r>
            <a:r>
              <a:rPr lang="en-US" sz="2800" b="1" i="1" dirty="0" smtClean="0"/>
              <a:t>(N+1)</a:t>
            </a:r>
            <a:r>
              <a:rPr lang="en-US" sz="2800" dirty="0" smtClean="0"/>
              <a:t> in the paged binary tree version</a:t>
            </a:r>
            <a:endParaRPr lang="en-US" sz="2800" dirty="0"/>
          </a:p>
        </p:txBody>
      </p:sp>
    </p:spTree>
    <p:extLst>
      <p:ext uri="{BB962C8B-B14F-4D97-AF65-F5344CB8AC3E}">
        <p14:creationId xmlns:p14="http://schemas.microsoft.com/office/powerpoint/2010/main" val="5425063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ADC7AE-00E2-4A38-BF55-0223839519ED}" type="slidenum">
              <a:rPr lang="en-US"/>
              <a:pPr/>
              <a:t>23</a:t>
            </a:fld>
            <a:endParaRPr lang="en-US"/>
          </a:p>
        </p:txBody>
      </p:sp>
      <p:sp>
        <p:nvSpPr>
          <p:cNvPr id="216066" name="Rectangle 2"/>
          <p:cNvSpPr>
            <a:spLocks noGrp="1" noChangeArrowheads="1"/>
          </p:cNvSpPr>
          <p:nvPr>
            <p:ph type="title"/>
          </p:nvPr>
        </p:nvSpPr>
        <p:spPr/>
        <p:txBody>
          <a:bodyPr>
            <a:normAutofit fontScale="90000"/>
          </a:bodyPr>
          <a:lstStyle/>
          <a:p>
            <a:r>
              <a:rPr lang="en-US"/>
              <a:t>Multi-Level Indexing: A Better Approach to Tree Indexes</a:t>
            </a:r>
          </a:p>
        </p:txBody>
      </p:sp>
      <p:sp>
        <p:nvSpPr>
          <p:cNvPr id="216067" name="Rectangle 3"/>
          <p:cNvSpPr>
            <a:spLocks noGrp="1" noChangeArrowheads="1"/>
          </p:cNvSpPr>
          <p:nvPr>
            <p:ph type="body" idx="1"/>
          </p:nvPr>
        </p:nvSpPr>
        <p:spPr>
          <a:xfrm>
            <a:off x="0" y="1518834"/>
            <a:ext cx="9144000" cy="3962400"/>
          </a:xfrm>
        </p:spPr>
        <p:txBody>
          <a:bodyPr/>
          <a:lstStyle/>
          <a:p>
            <a:r>
              <a:rPr lang="en-US" sz="2400" dirty="0"/>
              <a:t>Up to this point, in this lecture, we’ve looked at indexing a file based on building a search tree. </a:t>
            </a:r>
          </a:p>
          <a:p>
            <a:r>
              <a:rPr lang="en-US" sz="2400" dirty="0"/>
              <a:t>Instead, we get back to the notion of the simple indexes we saw earlier in the course, but we extend this notion to that of </a:t>
            </a:r>
            <a:r>
              <a:rPr lang="en-US" sz="2400" b="1" i="1" u="sng" dirty="0"/>
              <a:t>multi-record indexes</a:t>
            </a:r>
            <a:r>
              <a:rPr lang="en-US" sz="2400" dirty="0"/>
              <a:t> and then, </a:t>
            </a:r>
            <a:r>
              <a:rPr lang="en-US" sz="2400" b="1" i="1" u="sng" dirty="0"/>
              <a:t>multi-level indexes</a:t>
            </a:r>
            <a:r>
              <a:rPr lang="en-US" sz="2400" dirty="0"/>
              <a:t>.</a:t>
            </a:r>
          </a:p>
          <a:p>
            <a:r>
              <a:rPr lang="en-US" sz="2400" dirty="0"/>
              <a:t>While multi-record multi-level indexes really help reduce the number of disk accesses and their overhead space costs are minimal, </a:t>
            </a:r>
            <a:r>
              <a:rPr lang="en-US" sz="2400" b="1" i="1" u="sng" dirty="0"/>
              <a:t>inserting</a:t>
            </a:r>
            <a:r>
              <a:rPr lang="en-US" sz="2400" dirty="0"/>
              <a:t> a new key or </a:t>
            </a:r>
            <a:r>
              <a:rPr lang="en-US" sz="2400" b="1" i="1" u="sng" dirty="0"/>
              <a:t>deleting</a:t>
            </a:r>
            <a:r>
              <a:rPr lang="en-US" sz="2400" dirty="0"/>
              <a:t> an old one is very costly.  </a:t>
            </a:r>
          </a:p>
        </p:txBody>
      </p:sp>
    </p:spTree>
    <p:extLst>
      <p:ext uri="{BB962C8B-B14F-4D97-AF65-F5344CB8AC3E}">
        <p14:creationId xmlns:p14="http://schemas.microsoft.com/office/powerpoint/2010/main" val="14013581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1B8AB0-367B-4CFA-88C8-885333164F58}" type="slidenum">
              <a:rPr lang="en-US"/>
              <a:pPr/>
              <a:t>24</a:t>
            </a:fld>
            <a:endParaRPr lang="en-US"/>
          </a:p>
        </p:txBody>
      </p:sp>
      <p:sp>
        <p:nvSpPr>
          <p:cNvPr id="217090" name="Rectangle 2"/>
          <p:cNvSpPr>
            <a:spLocks noGrp="1" noChangeArrowheads="1"/>
          </p:cNvSpPr>
          <p:nvPr>
            <p:ph type="title"/>
          </p:nvPr>
        </p:nvSpPr>
        <p:spPr>
          <a:xfrm>
            <a:off x="0" y="381000"/>
            <a:ext cx="9144000" cy="990600"/>
          </a:xfrm>
        </p:spPr>
        <p:txBody>
          <a:bodyPr>
            <a:normAutofit fontScale="90000"/>
          </a:bodyPr>
          <a:lstStyle/>
          <a:p>
            <a:r>
              <a:rPr lang="en-US" sz="4000" dirty="0"/>
              <a:t>B-Trees: Addressing the problems of Paged Trees and Multi-Level Indexing</a:t>
            </a:r>
            <a:r>
              <a:rPr lang="en-US" dirty="0"/>
              <a:t> </a:t>
            </a:r>
          </a:p>
        </p:txBody>
      </p:sp>
      <p:sp>
        <p:nvSpPr>
          <p:cNvPr id="217091" name="Rectangle 3"/>
          <p:cNvSpPr>
            <a:spLocks noGrp="1" noChangeArrowheads="1"/>
          </p:cNvSpPr>
          <p:nvPr>
            <p:ph type="body" idx="1"/>
          </p:nvPr>
        </p:nvSpPr>
        <p:spPr>
          <a:xfrm>
            <a:off x="0" y="1752600"/>
            <a:ext cx="9144000" cy="4038600"/>
          </a:xfrm>
        </p:spPr>
        <p:txBody>
          <a:bodyPr/>
          <a:lstStyle/>
          <a:p>
            <a:pPr>
              <a:lnSpc>
                <a:spcPct val="85000"/>
              </a:lnSpc>
              <a:spcBef>
                <a:spcPct val="10000"/>
              </a:spcBef>
            </a:pPr>
            <a:r>
              <a:rPr lang="en-US" sz="2400" b="1" i="1" u="sng" dirty="0"/>
              <a:t>Trees</a:t>
            </a:r>
            <a:r>
              <a:rPr lang="en-US" sz="2400" dirty="0"/>
              <a:t> appear to be a good general solution to indexing, but each particular solution we’ve looked at so far presents some problems.</a:t>
            </a:r>
          </a:p>
          <a:p>
            <a:pPr>
              <a:lnSpc>
                <a:spcPct val="85000"/>
              </a:lnSpc>
              <a:spcBef>
                <a:spcPct val="10000"/>
              </a:spcBef>
            </a:pPr>
            <a:r>
              <a:rPr lang="en-US" sz="2400" b="1" i="1" u="sng" dirty="0"/>
              <a:t>Paged Trees</a:t>
            </a:r>
            <a:r>
              <a:rPr lang="en-US" sz="2400" dirty="0"/>
              <a:t> suffer from the fact that they are built downward from the top and that a “bad” root may unbalance the construct.</a:t>
            </a:r>
          </a:p>
          <a:p>
            <a:pPr>
              <a:lnSpc>
                <a:spcPct val="85000"/>
              </a:lnSpc>
              <a:spcBef>
                <a:spcPct val="10000"/>
              </a:spcBef>
            </a:pPr>
            <a:r>
              <a:rPr lang="en-US" sz="2400" b="1" i="1" u="sng" dirty="0"/>
              <a:t>Multi-Level Indexing</a:t>
            </a:r>
            <a:r>
              <a:rPr lang="en-US" sz="2400" dirty="0"/>
              <a:t> takes a different approach that solves many problems but creates costly insertion and deletion. </a:t>
            </a:r>
          </a:p>
          <a:p>
            <a:pPr>
              <a:lnSpc>
                <a:spcPct val="85000"/>
              </a:lnSpc>
              <a:spcBef>
                <a:spcPct val="10000"/>
              </a:spcBef>
            </a:pPr>
            <a:r>
              <a:rPr lang="en-US" sz="2400" dirty="0"/>
              <a:t>An ideal solution would be one that combines the advantages of the previous solutions and does not suffer from their disadvantages.</a:t>
            </a:r>
          </a:p>
          <a:p>
            <a:pPr>
              <a:lnSpc>
                <a:spcPct val="85000"/>
              </a:lnSpc>
              <a:spcBef>
                <a:spcPct val="10000"/>
              </a:spcBef>
            </a:pPr>
            <a:r>
              <a:rPr lang="en-US" sz="2400" b="1" i="1" u="sng" dirty="0"/>
              <a:t>B-Trees</a:t>
            </a:r>
            <a:r>
              <a:rPr lang="en-US" sz="2400" dirty="0"/>
              <a:t> appear to do just that!</a:t>
            </a:r>
          </a:p>
        </p:txBody>
      </p:sp>
    </p:spTree>
    <p:extLst>
      <p:ext uri="{BB962C8B-B14F-4D97-AF65-F5344CB8AC3E}">
        <p14:creationId xmlns:p14="http://schemas.microsoft.com/office/powerpoint/2010/main" val="11788548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BFE2F8-2770-4497-BB84-BE97A2F0C94E}" type="slidenum">
              <a:rPr lang="en-US"/>
              <a:pPr/>
              <a:t>25</a:t>
            </a:fld>
            <a:endParaRPr lang="en-US"/>
          </a:p>
        </p:txBody>
      </p:sp>
      <p:sp>
        <p:nvSpPr>
          <p:cNvPr id="218114" name="Rectangle 2"/>
          <p:cNvSpPr>
            <a:spLocks noGrp="1" noChangeArrowheads="1"/>
          </p:cNvSpPr>
          <p:nvPr>
            <p:ph type="title"/>
          </p:nvPr>
        </p:nvSpPr>
        <p:spPr/>
        <p:txBody>
          <a:bodyPr/>
          <a:lstStyle/>
          <a:p>
            <a:r>
              <a:rPr lang="en-US"/>
              <a:t>B-Trees: An Overview  </a:t>
            </a:r>
          </a:p>
        </p:txBody>
      </p:sp>
      <p:sp>
        <p:nvSpPr>
          <p:cNvPr id="218115" name="Rectangle 3"/>
          <p:cNvSpPr>
            <a:spLocks noGrp="1" noChangeArrowheads="1"/>
          </p:cNvSpPr>
          <p:nvPr>
            <p:ph type="body" idx="1"/>
          </p:nvPr>
        </p:nvSpPr>
        <p:spPr>
          <a:xfrm>
            <a:off x="0" y="1752600"/>
            <a:ext cx="9144000" cy="4114800"/>
          </a:xfrm>
        </p:spPr>
        <p:txBody>
          <a:bodyPr/>
          <a:lstStyle/>
          <a:p>
            <a:r>
              <a:rPr lang="tr-TR" dirty="0" smtClean="0"/>
              <a:t>BST </a:t>
            </a:r>
            <a:r>
              <a:rPr lang="tr-TR" dirty="0" smtClean="0">
                <a:solidFill>
                  <a:srgbClr val="C00000"/>
                </a:solidFill>
              </a:rPr>
              <a:t>top-down</a:t>
            </a:r>
            <a:r>
              <a:rPr lang="tr-TR" dirty="0" smtClean="0"/>
              <a:t> approach</a:t>
            </a:r>
          </a:p>
          <a:p>
            <a:r>
              <a:rPr lang="en-US" dirty="0" smtClean="0"/>
              <a:t>B-Trees </a:t>
            </a:r>
            <a:r>
              <a:rPr lang="tr-TR" dirty="0" smtClean="0"/>
              <a:t>is a </a:t>
            </a:r>
            <a:r>
              <a:rPr lang="tr-TR" dirty="0" smtClean="0">
                <a:solidFill>
                  <a:srgbClr val="C00000"/>
                </a:solidFill>
              </a:rPr>
              <a:t>bottom-up</a:t>
            </a:r>
            <a:r>
              <a:rPr lang="tr-TR" dirty="0" smtClean="0"/>
              <a:t> approach.</a:t>
            </a:r>
          </a:p>
          <a:p>
            <a:r>
              <a:rPr lang="en-US" dirty="0" smtClean="0"/>
              <a:t>B-Trees </a:t>
            </a:r>
            <a:r>
              <a:rPr lang="en-US" dirty="0"/>
              <a:t>are multi-level indexes that solve the problem of linear cost of insertion and deletion. </a:t>
            </a:r>
          </a:p>
          <a:p>
            <a:r>
              <a:rPr lang="en-US" dirty="0"/>
              <a:t>B-Trees are now the standard way to represent indexes.</a:t>
            </a:r>
          </a:p>
          <a:p>
            <a:endParaRPr lang="en-US" dirty="0"/>
          </a:p>
        </p:txBody>
      </p:sp>
    </p:spTree>
    <p:extLst>
      <p:ext uri="{BB962C8B-B14F-4D97-AF65-F5344CB8AC3E}">
        <p14:creationId xmlns:p14="http://schemas.microsoft.com/office/powerpoint/2010/main" val="642474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B+tree </a:t>
            </a:r>
            <a:endParaRPr lang="tr-TR" dirty="0"/>
          </a:p>
        </p:txBody>
      </p:sp>
      <p:sp>
        <p:nvSpPr>
          <p:cNvPr id="3" name="Content Placeholder 2"/>
          <p:cNvSpPr>
            <a:spLocks noGrp="1"/>
          </p:cNvSpPr>
          <p:nvPr>
            <p:ph idx="1"/>
          </p:nvPr>
        </p:nvSpPr>
        <p:spPr>
          <a:xfrm>
            <a:off x="304800" y="4540250"/>
            <a:ext cx="8449056" cy="861187"/>
          </a:xfrm>
        </p:spPr>
        <p:txBody>
          <a:bodyPr/>
          <a:lstStyle/>
          <a:p>
            <a:r>
              <a:rPr lang="en-US" sz="2000" dirty="0" smtClean="0"/>
              <a:t>Non-leaf pages have index entries; only used to direct searches</a:t>
            </a:r>
          </a:p>
          <a:p>
            <a:r>
              <a:rPr lang="en-US" sz="2000" dirty="0" smtClean="0"/>
              <a:t>Leaf pages contain data entries, and are chained (</a:t>
            </a:r>
            <a:r>
              <a:rPr lang="en-US" sz="2000" dirty="0" err="1" smtClean="0"/>
              <a:t>prev</a:t>
            </a:r>
            <a:r>
              <a:rPr lang="en-US" sz="2000" dirty="0" smtClean="0"/>
              <a:t> &amp; next)</a:t>
            </a:r>
          </a:p>
          <a:p>
            <a:endParaRPr lang="tr-TR" dirty="0"/>
          </a:p>
        </p:txBody>
      </p:sp>
      <p:grpSp>
        <p:nvGrpSpPr>
          <p:cNvPr id="99" name="Group 98"/>
          <p:cNvGrpSpPr/>
          <p:nvPr/>
        </p:nvGrpSpPr>
        <p:grpSpPr>
          <a:xfrm>
            <a:off x="571500" y="1473200"/>
            <a:ext cx="8023225" cy="2576468"/>
            <a:chOff x="571500" y="1684337"/>
            <a:chExt cx="8023225" cy="2576468"/>
          </a:xfrm>
        </p:grpSpPr>
        <p:sp>
          <p:nvSpPr>
            <p:cNvPr id="7" name="Freeform 40"/>
            <p:cNvSpPr>
              <a:spLocks/>
            </p:cNvSpPr>
            <p:nvPr/>
          </p:nvSpPr>
          <p:spPr bwMode="auto">
            <a:xfrm>
              <a:off x="1470025" y="382270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 name="Freeform 41"/>
            <p:cNvSpPr>
              <a:spLocks/>
            </p:cNvSpPr>
            <p:nvPr/>
          </p:nvSpPr>
          <p:spPr bwMode="auto">
            <a:xfrm>
              <a:off x="2371725" y="382270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9" name="Freeform 42"/>
            <p:cNvSpPr>
              <a:spLocks/>
            </p:cNvSpPr>
            <p:nvPr/>
          </p:nvSpPr>
          <p:spPr bwMode="auto">
            <a:xfrm>
              <a:off x="3384550" y="3822700"/>
              <a:ext cx="452438"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0" name="Freeform 43"/>
            <p:cNvSpPr>
              <a:spLocks/>
            </p:cNvSpPr>
            <p:nvPr/>
          </p:nvSpPr>
          <p:spPr bwMode="auto">
            <a:xfrm>
              <a:off x="4284663" y="3822700"/>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 name="Freeform 44"/>
            <p:cNvSpPr>
              <a:spLocks/>
            </p:cNvSpPr>
            <p:nvPr/>
          </p:nvSpPr>
          <p:spPr bwMode="auto">
            <a:xfrm>
              <a:off x="5299075" y="382270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2" name="Freeform 45"/>
            <p:cNvSpPr>
              <a:spLocks/>
            </p:cNvSpPr>
            <p:nvPr/>
          </p:nvSpPr>
          <p:spPr bwMode="auto">
            <a:xfrm>
              <a:off x="6199188" y="382270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3" name="Freeform 46"/>
            <p:cNvSpPr>
              <a:spLocks/>
            </p:cNvSpPr>
            <p:nvPr/>
          </p:nvSpPr>
          <p:spPr bwMode="auto">
            <a:xfrm>
              <a:off x="7213600" y="382270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4" name="Freeform 47"/>
            <p:cNvSpPr>
              <a:spLocks/>
            </p:cNvSpPr>
            <p:nvPr/>
          </p:nvSpPr>
          <p:spPr bwMode="auto">
            <a:xfrm>
              <a:off x="8112125" y="3822700"/>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5" name="Freeform 48"/>
            <p:cNvSpPr>
              <a:spLocks/>
            </p:cNvSpPr>
            <p:nvPr/>
          </p:nvSpPr>
          <p:spPr bwMode="auto">
            <a:xfrm>
              <a:off x="1919288" y="3260725"/>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6" name="Freeform 49"/>
            <p:cNvSpPr>
              <a:spLocks/>
            </p:cNvSpPr>
            <p:nvPr/>
          </p:nvSpPr>
          <p:spPr bwMode="auto">
            <a:xfrm>
              <a:off x="3835400" y="3260725"/>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7" name="Freeform 50"/>
            <p:cNvSpPr>
              <a:spLocks/>
            </p:cNvSpPr>
            <p:nvPr/>
          </p:nvSpPr>
          <p:spPr bwMode="auto">
            <a:xfrm>
              <a:off x="5748338" y="3260725"/>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8" name="Freeform 51"/>
            <p:cNvSpPr>
              <a:spLocks/>
            </p:cNvSpPr>
            <p:nvPr/>
          </p:nvSpPr>
          <p:spPr bwMode="auto">
            <a:xfrm>
              <a:off x="7662863" y="3260725"/>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9" name="Freeform 52"/>
            <p:cNvSpPr>
              <a:spLocks/>
            </p:cNvSpPr>
            <p:nvPr/>
          </p:nvSpPr>
          <p:spPr bwMode="auto">
            <a:xfrm>
              <a:off x="6764338" y="2586037"/>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 name="Freeform 53"/>
            <p:cNvSpPr>
              <a:spLocks/>
            </p:cNvSpPr>
            <p:nvPr/>
          </p:nvSpPr>
          <p:spPr bwMode="auto">
            <a:xfrm>
              <a:off x="2932113" y="2586037"/>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 name="Freeform 54"/>
            <p:cNvSpPr>
              <a:spLocks/>
            </p:cNvSpPr>
            <p:nvPr/>
          </p:nvSpPr>
          <p:spPr bwMode="auto">
            <a:xfrm>
              <a:off x="4735513" y="1798637"/>
              <a:ext cx="450850" cy="227013"/>
            </a:xfrm>
            <a:custGeom>
              <a:avLst/>
              <a:gdLst/>
              <a:ahLst/>
              <a:cxnLst>
                <a:cxn ang="0">
                  <a:pos x="0" y="142"/>
                </a:cxn>
                <a:cxn ang="0">
                  <a:pos x="0" y="0"/>
                </a:cxn>
                <a:cxn ang="0">
                  <a:pos x="283" y="0"/>
                </a:cxn>
                <a:cxn ang="0">
                  <a:pos x="283" y="142"/>
                </a:cxn>
                <a:cxn ang="0">
                  <a:pos x="0" y="142"/>
                </a:cxn>
              </a:cxnLst>
              <a:rect l="0" t="0" r="r" b="b"/>
              <a:pathLst>
                <a:path w="284" h="143">
                  <a:moveTo>
                    <a:pt x="0" y="142"/>
                  </a:moveTo>
                  <a:lnTo>
                    <a:pt x="0" y="0"/>
                  </a:lnTo>
                  <a:lnTo>
                    <a:pt x="283" y="0"/>
                  </a:lnTo>
                  <a:lnTo>
                    <a:pt x="283" y="142"/>
                  </a:lnTo>
                  <a:lnTo>
                    <a:pt x="0" y="14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 name="Freeform 55"/>
            <p:cNvSpPr>
              <a:spLocks/>
            </p:cNvSpPr>
            <p:nvPr/>
          </p:nvSpPr>
          <p:spPr bwMode="auto">
            <a:xfrm>
              <a:off x="3384550" y="2024062"/>
              <a:ext cx="1465263" cy="563563"/>
            </a:xfrm>
            <a:custGeom>
              <a:avLst/>
              <a:gdLst/>
              <a:ahLst/>
              <a:cxnLst>
                <a:cxn ang="0">
                  <a:pos x="922" y="0"/>
                </a:cxn>
                <a:cxn ang="0">
                  <a:pos x="0" y="354"/>
                </a:cxn>
                <a:cxn ang="0">
                  <a:pos x="922" y="0"/>
                </a:cxn>
              </a:cxnLst>
              <a:rect l="0" t="0" r="r" b="b"/>
              <a:pathLst>
                <a:path w="923" h="355">
                  <a:moveTo>
                    <a:pt x="922" y="0"/>
                  </a:moveTo>
                  <a:lnTo>
                    <a:pt x="0" y="354"/>
                  </a:lnTo>
                  <a:lnTo>
                    <a:pt x="92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 name="Freeform 56"/>
            <p:cNvSpPr>
              <a:spLocks/>
            </p:cNvSpPr>
            <p:nvPr/>
          </p:nvSpPr>
          <p:spPr bwMode="auto">
            <a:xfrm>
              <a:off x="3384550" y="2517775"/>
              <a:ext cx="115888" cy="69850"/>
            </a:xfrm>
            <a:custGeom>
              <a:avLst/>
              <a:gdLst/>
              <a:ahLst/>
              <a:cxnLst>
                <a:cxn ang="0">
                  <a:pos x="72" y="34"/>
                </a:cxn>
                <a:cxn ang="0">
                  <a:pos x="0" y="43"/>
                </a:cxn>
                <a:cxn ang="0">
                  <a:pos x="59" y="0"/>
                </a:cxn>
                <a:cxn ang="0">
                  <a:pos x="72" y="34"/>
                </a:cxn>
              </a:cxnLst>
              <a:rect l="0" t="0" r="r" b="b"/>
              <a:pathLst>
                <a:path w="73" h="44">
                  <a:moveTo>
                    <a:pt x="72" y="34"/>
                  </a:moveTo>
                  <a:lnTo>
                    <a:pt x="0" y="43"/>
                  </a:lnTo>
                  <a:lnTo>
                    <a:pt x="59" y="0"/>
                  </a:lnTo>
                  <a:lnTo>
                    <a:pt x="72" y="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 name="Freeform 57"/>
            <p:cNvSpPr>
              <a:spLocks/>
            </p:cNvSpPr>
            <p:nvPr/>
          </p:nvSpPr>
          <p:spPr bwMode="auto">
            <a:xfrm>
              <a:off x="4960938" y="2024062"/>
              <a:ext cx="1587" cy="449263"/>
            </a:xfrm>
            <a:custGeom>
              <a:avLst/>
              <a:gdLst/>
              <a:ahLst/>
              <a:cxnLst>
                <a:cxn ang="0">
                  <a:pos x="0" y="0"/>
                </a:cxn>
                <a:cxn ang="0">
                  <a:pos x="0" y="282"/>
                </a:cxn>
                <a:cxn ang="0">
                  <a:pos x="0" y="0"/>
                </a:cxn>
              </a:cxnLst>
              <a:rect l="0" t="0" r="r" b="b"/>
              <a:pathLst>
                <a:path w="1" h="283">
                  <a:moveTo>
                    <a:pt x="0" y="0"/>
                  </a:moveTo>
                  <a:lnTo>
                    <a:pt x="0" y="2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 name="Freeform 58"/>
            <p:cNvSpPr>
              <a:spLocks/>
            </p:cNvSpPr>
            <p:nvPr/>
          </p:nvSpPr>
          <p:spPr bwMode="auto">
            <a:xfrm>
              <a:off x="4930775" y="2360612"/>
              <a:ext cx="60325" cy="112713"/>
            </a:xfrm>
            <a:custGeom>
              <a:avLst/>
              <a:gdLst/>
              <a:ahLst/>
              <a:cxnLst>
                <a:cxn ang="0">
                  <a:pos x="37" y="0"/>
                </a:cxn>
                <a:cxn ang="0">
                  <a:pos x="19" y="70"/>
                </a:cxn>
                <a:cxn ang="0">
                  <a:pos x="0" y="0"/>
                </a:cxn>
                <a:cxn ang="0">
                  <a:pos x="37" y="0"/>
                </a:cxn>
              </a:cxnLst>
              <a:rect l="0" t="0" r="r" b="b"/>
              <a:pathLst>
                <a:path w="38" h="71">
                  <a:moveTo>
                    <a:pt x="37" y="0"/>
                  </a:moveTo>
                  <a:lnTo>
                    <a:pt x="19" y="70"/>
                  </a:lnTo>
                  <a:lnTo>
                    <a:pt x="0" y="0"/>
                  </a:lnTo>
                  <a:lnTo>
                    <a:pt x="3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 name="Freeform 59"/>
            <p:cNvSpPr>
              <a:spLocks/>
            </p:cNvSpPr>
            <p:nvPr/>
          </p:nvSpPr>
          <p:spPr bwMode="auto">
            <a:xfrm>
              <a:off x="5072063" y="2024062"/>
              <a:ext cx="1693862" cy="563563"/>
            </a:xfrm>
            <a:custGeom>
              <a:avLst/>
              <a:gdLst/>
              <a:ahLst/>
              <a:cxnLst>
                <a:cxn ang="0">
                  <a:pos x="0" y="0"/>
                </a:cxn>
                <a:cxn ang="0">
                  <a:pos x="1066" y="354"/>
                </a:cxn>
                <a:cxn ang="0">
                  <a:pos x="0" y="0"/>
                </a:cxn>
              </a:cxnLst>
              <a:rect l="0" t="0" r="r" b="b"/>
              <a:pathLst>
                <a:path w="1067" h="355">
                  <a:moveTo>
                    <a:pt x="0" y="0"/>
                  </a:moveTo>
                  <a:lnTo>
                    <a:pt x="1066" y="3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 name="Freeform 60"/>
            <p:cNvSpPr>
              <a:spLocks/>
            </p:cNvSpPr>
            <p:nvPr/>
          </p:nvSpPr>
          <p:spPr bwMode="auto">
            <a:xfrm>
              <a:off x="6645275" y="2520950"/>
              <a:ext cx="120650" cy="66675"/>
            </a:xfrm>
            <a:custGeom>
              <a:avLst/>
              <a:gdLst/>
              <a:ahLst/>
              <a:cxnLst>
                <a:cxn ang="0">
                  <a:pos x="12" y="0"/>
                </a:cxn>
                <a:cxn ang="0">
                  <a:pos x="75" y="41"/>
                </a:cxn>
                <a:cxn ang="0">
                  <a:pos x="0" y="35"/>
                </a:cxn>
                <a:cxn ang="0">
                  <a:pos x="12" y="0"/>
                </a:cxn>
              </a:cxnLst>
              <a:rect l="0" t="0" r="r" b="b"/>
              <a:pathLst>
                <a:path w="76" h="42">
                  <a:moveTo>
                    <a:pt x="12" y="0"/>
                  </a:moveTo>
                  <a:lnTo>
                    <a:pt x="75" y="41"/>
                  </a:lnTo>
                  <a:lnTo>
                    <a:pt x="0" y="35"/>
                  </a:lnTo>
                  <a:lnTo>
                    <a:pt x="1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8" name="Freeform 61"/>
            <p:cNvSpPr>
              <a:spLocks/>
            </p:cNvSpPr>
            <p:nvPr/>
          </p:nvSpPr>
          <p:spPr bwMode="auto">
            <a:xfrm>
              <a:off x="2371725" y="2809875"/>
              <a:ext cx="676275" cy="452437"/>
            </a:xfrm>
            <a:custGeom>
              <a:avLst/>
              <a:gdLst/>
              <a:ahLst/>
              <a:cxnLst>
                <a:cxn ang="0">
                  <a:pos x="425" y="0"/>
                </a:cxn>
                <a:cxn ang="0">
                  <a:pos x="0" y="284"/>
                </a:cxn>
                <a:cxn ang="0">
                  <a:pos x="425" y="0"/>
                </a:cxn>
              </a:cxnLst>
              <a:rect l="0" t="0" r="r" b="b"/>
              <a:pathLst>
                <a:path w="426" h="285">
                  <a:moveTo>
                    <a:pt x="425" y="0"/>
                  </a:moveTo>
                  <a:lnTo>
                    <a:pt x="0" y="284"/>
                  </a:lnTo>
                  <a:lnTo>
                    <a:pt x="42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 name="Freeform 62"/>
            <p:cNvSpPr>
              <a:spLocks/>
            </p:cNvSpPr>
            <p:nvPr/>
          </p:nvSpPr>
          <p:spPr bwMode="auto">
            <a:xfrm>
              <a:off x="2371725" y="3175000"/>
              <a:ext cx="109538" cy="87312"/>
            </a:xfrm>
            <a:custGeom>
              <a:avLst/>
              <a:gdLst/>
              <a:ahLst/>
              <a:cxnLst>
                <a:cxn ang="0">
                  <a:pos x="68" y="29"/>
                </a:cxn>
                <a:cxn ang="0">
                  <a:pos x="0" y="54"/>
                </a:cxn>
                <a:cxn ang="0">
                  <a:pos x="49" y="0"/>
                </a:cxn>
                <a:cxn ang="0">
                  <a:pos x="68" y="29"/>
                </a:cxn>
              </a:cxnLst>
              <a:rect l="0" t="0" r="r" b="b"/>
              <a:pathLst>
                <a:path w="69" h="55">
                  <a:moveTo>
                    <a:pt x="68" y="29"/>
                  </a:moveTo>
                  <a:lnTo>
                    <a:pt x="0" y="54"/>
                  </a:lnTo>
                  <a:lnTo>
                    <a:pt x="49" y="0"/>
                  </a:lnTo>
                  <a:lnTo>
                    <a:pt x="68"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0" name="Freeform 63"/>
            <p:cNvSpPr>
              <a:spLocks/>
            </p:cNvSpPr>
            <p:nvPr/>
          </p:nvSpPr>
          <p:spPr bwMode="auto">
            <a:xfrm>
              <a:off x="3271838" y="2809875"/>
              <a:ext cx="565150" cy="452437"/>
            </a:xfrm>
            <a:custGeom>
              <a:avLst/>
              <a:gdLst/>
              <a:ahLst/>
              <a:cxnLst>
                <a:cxn ang="0">
                  <a:pos x="0" y="0"/>
                </a:cxn>
                <a:cxn ang="0">
                  <a:pos x="355" y="284"/>
                </a:cxn>
                <a:cxn ang="0">
                  <a:pos x="0" y="0"/>
                </a:cxn>
              </a:cxnLst>
              <a:rect l="0" t="0" r="r" b="b"/>
              <a:pathLst>
                <a:path w="356" h="285">
                  <a:moveTo>
                    <a:pt x="0" y="0"/>
                  </a:moveTo>
                  <a:lnTo>
                    <a:pt x="355"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1" name="Freeform 64"/>
            <p:cNvSpPr>
              <a:spLocks/>
            </p:cNvSpPr>
            <p:nvPr/>
          </p:nvSpPr>
          <p:spPr bwMode="auto">
            <a:xfrm>
              <a:off x="3729038" y="3168650"/>
              <a:ext cx="107950" cy="93662"/>
            </a:xfrm>
            <a:custGeom>
              <a:avLst/>
              <a:gdLst/>
              <a:ahLst/>
              <a:cxnLst>
                <a:cxn ang="0">
                  <a:pos x="22" y="0"/>
                </a:cxn>
                <a:cxn ang="0">
                  <a:pos x="67" y="58"/>
                </a:cxn>
                <a:cxn ang="0">
                  <a:pos x="0" y="27"/>
                </a:cxn>
                <a:cxn ang="0">
                  <a:pos x="22" y="0"/>
                </a:cxn>
              </a:cxnLst>
              <a:rect l="0" t="0" r="r" b="b"/>
              <a:pathLst>
                <a:path w="68" h="59">
                  <a:moveTo>
                    <a:pt x="22" y="0"/>
                  </a:moveTo>
                  <a:lnTo>
                    <a:pt x="67" y="58"/>
                  </a:lnTo>
                  <a:lnTo>
                    <a:pt x="0" y="27"/>
                  </a:lnTo>
                  <a:lnTo>
                    <a:pt x="2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2" name="Freeform 65"/>
            <p:cNvSpPr>
              <a:spLocks/>
            </p:cNvSpPr>
            <p:nvPr/>
          </p:nvSpPr>
          <p:spPr bwMode="auto">
            <a:xfrm>
              <a:off x="3159125" y="2809875"/>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 name="Freeform 66"/>
            <p:cNvSpPr>
              <a:spLocks/>
            </p:cNvSpPr>
            <p:nvPr/>
          </p:nvSpPr>
          <p:spPr bwMode="auto">
            <a:xfrm>
              <a:off x="3130550" y="3033712"/>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4" name="Freeform 67"/>
            <p:cNvSpPr>
              <a:spLocks/>
            </p:cNvSpPr>
            <p:nvPr/>
          </p:nvSpPr>
          <p:spPr bwMode="auto">
            <a:xfrm>
              <a:off x="6199188" y="2809875"/>
              <a:ext cx="677862" cy="452437"/>
            </a:xfrm>
            <a:custGeom>
              <a:avLst/>
              <a:gdLst/>
              <a:ahLst/>
              <a:cxnLst>
                <a:cxn ang="0">
                  <a:pos x="426" y="0"/>
                </a:cxn>
                <a:cxn ang="0">
                  <a:pos x="0" y="284"/>
                </a:cxn>
                <a:cxn ang="0">
                  <a:pos x="426" y="0"/>
                </a:cxn>
              </a:cxnLst>
              <a:rect l="0" t="0" r="r" b="b"/>
              <a:pathLst>
                <a:path w="427" h="285">
                  <a:moveTo>
                    <a:pt x="426" y="0"/>
                  </a:moveTo>
                  <a:lnTo>
                    <a:pt x="0" y="284"/>
                  </a:lnTo>
                  <a:lnTo>
                    <a:pt x="42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 name="Freeform 68"/>
            <p:cNvSpPr>
              <a:spLocks/>
            </p:cNvSpPr>
            <p:nvPr/>
          </p:nvSpPr>
          <p:spPr bwMode="auto">
            <a:xfrm>
              <a:off x="6199188" y="3175000"/>
              <a:ext cx="111125" cy="87312"/>
            </a:xfrm>
            <a:custGeom>
              <a:avLst/>
              <a:gdLst/>
              <a:ahLst/>
              <a:cxnLst>
                <a:cxn ang="0">
                  <a:pos x="69" y="29"/>
                </a:cxn>
                <a:cxn ang="0">
                  <a:pos x="0" y="54"/>
                </a:cxn>
                <a:cxn ang="0">
                  <a:pos x="49" y="0"/>
                </a:cxn>
                <a:cxn ang="0">
                  <a:pos x="69" y="29"/>
                </a:cxn>
              </a:cxnLst>
              <a:rect l="0" t="0" r="r" b="b"/>
              <a:pathLst>
                <a:path w="70" h="55">
                  <a:moveTo>
                    <a:pt x="69" y="29"/>
                  </a:moveTo>
                  <a:lnTo>
                    <a:pt x="0" y="54"/>
                  </a:lnTo>
                  <a:lnTo>
                    <a:pt x="49" y="0"/>
                  </a:lnTo>
                  <a:lnTo>
                    <a:pt x="69"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6" name="Freeform 69"/>
            <p:cNvSpPr>
              <a:spLocks/>
            </p:cNvSpPr>
            <p:nvPr/>
          </p:nvSpPr>
          <p:spPr bwMode="auto">
            <a:xfrm>
              <a:off x="7100888" y="2809875"/>
              <a:ext cx="563562" cy="452437"/>
            </a:xfrm>
            <a:custGeom>
              <a:avLst/>
              <a:gdLst/>
              <a:ahLst/>
              <a:cxnLst>
                <a:cxn ang="0">
                  <a:pos x="0" y="0"/>
                </a:cxn>
                <a:cxn ang="0">
                  <a:pos x="354" y="284"/>
                </a:cxn>
                <a:cxn ang="0">
                  <a:pos x="0" y="0"/>
                </a:cxn>
              </a:cxnLst>
              <a:rect l="0" t="0" r="r" b="b"/>
              <a:pathLst>
                <a:path w="355" h="285">
                  <a:moveTo>
                    <a:pt x="0" y="0"/>
                  </a:moveTo>
                  <a:lnTo>
                    <a:pt x="354"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 name="Freeform 70"/>
            <p:cNvSpPr>
              <a:spLocks/>
            </p:cNvSpPr>
            <p:nvPr/>
          </p:nvSpPr>
          <p:spPr bwMode="auto">
            <a:xfrm>
              <a:off x="7559675" y="3168650"/>
              <a:ext cx="104775" cy="93662"/>
            </a:xfrm>
            <a:custGeom>
              <a:avLst/>
              <a:gdLst/>
              <a:ahLst/>
              <a:cxnLst>
                <a:cxn ang="0">
                  <a:pos x="21" y="0"/>
                </a:cxn>
                <a:cxn ang="0">
                  <a:pos x="65" y="58"/>
                </a:cxn>
                <a:cxn ang="0">
                  <a:pos x="0" y="27"/>
                </a:cxn>
                <a:cxn ang="0">
                  <a:pos x="21" y="0"/>
                </a:cxn>
              </a:cxnLst>
              <a:rect l="0" t="0" r="r" b="b"/>
              <a:pathLst>
                <a:path w="66" h="59">
                  <a:moveTo>
                    <a:pt x="21" y="0"/>
                  </a:moveTo>
                  <a:lnTo>
                    <a:pt x="65" y="58"/>
                  </a:lnTo>
                  <a:lnTo>
                    <a:pt x="0" y="27"/>
                  </a:lnTo>
                  <a:lnTo>
                    <a:pt x="2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8" name="Freeform 71"/>
            <p:cNvSpPr>
              <a:spLocks/>
            </p:cNvSpPr>
            <p:nvPr/>
          </p:nvSpPr>
          <p:spPr bwMode="auto">
            <a:xfrm>
              <a:off x="6988175" y="2809875"/>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 name="Freeform 72"/>
            <p:cNvSpPr>
              <a:spLocks/>
            </p:cNvSpPr>
            <p:nvPr/>
          </p:nvSpPr>
          <p:spPr bwMode="auto">
            <a:xfrm>
              <a:off x="6959600" y="3033712"/>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 name="Freeform 73"/>
            <p:cNvSpPr>
              <a:spLocks/>
            </p:cNvSpPr>
            <p:nvPr/>
          </p:nvSpPr>
          <p:spPr bwMode="auto">
            <a:xfrm>
              <a:off x="1919288" y="3484562"/>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1" name="Freeform 74"/>
            <p:cNvSpPr>
              <a:spLocks/>
            </p:cNvSpPr>
            <p:nvPr/>
          </p:nvSpPr>
          <p:spPr bwMode="auto">
            <a:xfrm>
              <a:off x="1919288" y="3706812"/>
              <a:ext cx="65087" cy="117475"/>
            </a:xfrm>
            <a:custGeom>
              <a:avLst/>
              <a:gdLst/>
              <a:ahLst/>
              <a:cxnLst>
                <a:cxn ang="0">
                  <a:pos x="40" y="10"/>
                </a:cxn>
                <a:cxn ang="0">
                  <a:pos x="0" y="73"/>
                </a:cxn>
                <a:cxn ang="0">
                  <a:pos x="6" y="0"/>
                </a:cxn>
                <a:cxn ang="0">
                  <a:pos x="40" y="10"/>
                </a:cxn>
              </a:cxnLst>
              <a:rect l="0" t="0" r="r" b="b"/>
              <a:pathLst>
                <a:path w="41" h="74">
                  <a:moveTo>
                    <a:pt x="40" y="10"/>
                  </a:moveTo>
                  <a:lnTo>
                    <a:pt x="0" y="73"/>
                  </a:lnTo>
                  <a:lnTo>
                    <a:pt x="6" y="0"/>
                  </a:lnTo>
                  <a:lnTo>
                    <a:pt x="40"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2" name="Freeform 75"/>
            <p:cNvSpPr>
              <a:spLocks/>
            </p:cNvSpPr>
            <p:nvPr/>
          </p:nvSpPr>
          <p:spPr bwMode="auto">
            <a:xfrm>
              <a:off x="2257425" y="3484562"/>
              <a:ext cx="115888" cy="339725"/>
            </a:xfrm>
            <a:custGeom>
              <a:avLst/>
              <a:gdLst/>
              <a:ahLst/>
              <a:cxnLst>
                <a:cxn ang="0">
                  <a:pos x="0" y="0"/>
                </a:cxn>
                <a:cxn ang="0">
                  <a:pos x="72" y="213"/>
                </a:cxn>
                <a:cxn ang="0">
                  <a:pos x="0" y="0"/>
                </a:cxn>
              </a:cxnLst>
              <a:rect l="0" t="0" r="r" b="b"/>
              <a:pathLst>
                <a:path w="73" h="214">
                  <a:moveTo>
                    <a:pt x="0" y="0"/>
                  </a:moveTo>
                  <a:lnTo>
                    <a:pt x="72"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3" name="Freeform 76"/>
            <p:cNvSpPr>
              <a:spLocks/>
            </p:cNvSpPr>
            <p:nvPr/>
          </p:nvSpPr>
          <p:spPr bwMode="auto">
            <a:xfrm>
              <a:off x="2308225" y="3706812"/>
              <a:ext cx="65088" cy="117475"/>
            </a:xfrm>
            <a:custGeom>
              <a:avLst/>
              <a:gdLst/>
              <a:ahLst/>
              <a:cxnLst>
                <a:cxn ang="0">
                  <a:pos x="33" y="0"/>
                </a:cxn>
                <a:cxn ang="0">
                  <a:pos x="40" y="73"/>
                </a:cxn>
                <a:cxn ang="0">
                  <a:pos x="0" y="10"/>
                </a:cxn>
                <a:cxn ang="0">
                  <a:pos x="33" y="0"/>
                </a:cxn>
              </a:cxnLst>
              <a:rect l="0" t="0" r="r" b="b"/>
              <a:pathLst>
                <a:path w="41" h="74">
                  <a:moveTo>
                    <a:pt x="33" y="0"/>
                  </a:moveTo>
                  <a:lnTo>
                    <a:pt x="40"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 name="Freeform 77"/>
            <p:cNvSpPr>
              <a:spLocks/>
            </p:cNvSpPr>
            <p:nvPr/>
          </p:nvSpPr>
          <p:spPr bwMode="auto">
            <a:xfrm>
              <a:off x="2143125" y="3484562"/>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5" name="Freeform 78"/>
            <p:cNvSpPr>
              <a:spLocks/>
            </p:cNvSpPr>
            <p:nvPr/>
          </p:nvSpPr>
          <p:spPr bwMode="auto">
            <a:xfrm>
              <a:off x="2116138" y="3595687"/>
              <a:ext cx="58737" cy="114300"/>
            </a:xfrm>
            <a:custGeom>
              <a:avLst/>
              <a:gdLst/>
              <a:ahLst/>
              <a:cxnLst>
                <a:cxn ang="0">
                  <a:pos x="36" y="0"/>
                </a:cxn>
                <a:cxn ang="0">
                  <a:pos x="17" y="71"/>
                </a:cxn>
                <a:cxn ang="0">
                  <a:pos x="0" y="0"/>
                </a:cxn>
                <a:cxn ang="0">
                  <a:pos x="36" y="0"/>
                </a:cxn>
              </a:cxnLst>
              <a:rect l="0" t="0" r="r" b="b"/>
              <a:pathLst>
                <a:path w="37" h="72">
                  <a:moveTo>
                    <a:pt x="36" y="0"/>
                  </a:moveTo>
                  <a:lnTo>
                    <a:pt x="17"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 name="Freeform 79"/>
            <p:cNvSpPr>
              <a:spLocks/>
            </p:cNvSpPr>
            <p:nvPr/>
          </p:nvSpPr>
          <p:spPr bwMode="auto">
            <a:xfrm>
              <a:off x="3835400" y="3484562"/>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7" name="Freeform 80"/>
            <p:cNvSpPr>
              <a:spLocks/>
            </p:cNvSpPr>
            <p:nvPr/>
          </p:nvSpPr>
          <p:spPr bwMode="auto">
            <a:xfrm>
              <a:off x="3835400" y="3706812"/>
              <a:ext cx="61913" cy="117475"/>
            </a:xfrm>
            <a:custGeom>
              <a:avLst/>
              <a:gdLst/>
              <a:ahLst/>
              <a:cxnLst>
                <a:cxn ang="0">
                  <a:pos x="38" y="10"/>
                </a:cxn>
                <a:cxn ang="0">
                  <a:pos x="0" y="73"/>
                </a:cxn>
                <a:cxn ang="0">
                  <a:pos x="5" y="0"/>
                </a:cxn>
                <a:cxn ang="0">
                  <a:pos x="38" y="10"/>
                </a:cxn>
              </a:cxnLst>
              <a:rect l="0" t="0" r="r" b="b"/>
              <a:pathLst>
                <a:path w="39" h="74">
                  <a:moveTo>
                    <a:pt x="38" y="10"/>
                  </a:moveTo>
                  <a:lnTo>
                    <a:pt x="0" y="73"/>
                  </a:lnTo>
                  <a:lnTo>
                    <a:pt x="5" y="0"/>
                  </a:lnTo>
                  <a:lnTo>
                    <a:pt x="38"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8" name="Freeform 81"/>
            <p:cNvSpPr>
              <a:spLocks/>
            </p:cNvSpPr>
            <p:nvPr/>
          </p:nvSpPr>
          <p:spPr bwMode="auto">
            <a:xfrm>
              <a:off x="4171950" y="3484562"/>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9" name="Freeform 82"/>
            <p:cNvSpPr>
              <a:spLocks/>
            </p:cNvSpPr>
            <p:nvPr/>
          </p:nvSpPr>
          <p:spPr bwMode="auto">
            <a:xfrm>
              <a:off x="4222750" y="3706812"/>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0" name="Freeform 83"/>
            <p:cNvSpPr>
              <a:spLocks/>
            </p:cNvSpPr>
            <p:nvPr/>
          </p:nvSpPr>
          <p:spPr bwMode="auto">
            <a:xfrm>
              <a:off x="4059238" y="3484562"/>
              <a:ext cx="1587"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1" name="Freeform 84"/>
            <p:cNvSpPr>
              <a:spLocks/>
            </p:cNvSpPr>
            <p:nvPr/>
          </p:nvSpPr>
          <p:spPr bwMode="auto">
            <a:xfrm>
              <a:off x="4030663" y="3595687"/>
              <a:ext cx="58737"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2" name="Freeform 85"/>
            <p:cNvSpPr>
              <a:spLocks/>
            </p:cNvSpPr>
            <p:nvPr/>
          </p:nvSpPr>
          <p:spPr bwMode="auto">
            <a:xfrm>
              <a:off x="5748338" y="3484562"/>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3" name="Freeform 86"/>
            <p:cNvSpPr>
              <a:spLocks/>
            </p:cNvSpPr>
            <p:nvPr/>
          </p:nvSpPr>
          <p:spPr bwMode="auto">
            <a:xfrm>
              <a:off x="5748338" y="3706812"/>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4" name="Freeform 87"/>
            <p:cNvSpPr>
              <a:spLocks/>
            </p:cNvSpPr>
            <p:nvPr/>
          </p:nvSpPr>
          <p:spPr bwMode="auto">
            <a:xfrm>
              <a:off x="6086475" y="3484562"/>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5" name="Freeform 88"/>
            <p:cNvSpPr>
              <a:spLocks/>
            </p:cNvSpPr>
            <p:nvPr/>
          </p:nvSpPr>
          <p:spPr bwMode="auto">
            <a:xfrm>
              <a:off x="6137275" y="3706812"/>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6" name="Freeform 89"/>
            <p:cNvSpPr>
              <a:spLocks/>
            </p:cNvSpPr>
            <p:nvPr/>
          </p:nvSpPr>
          <p:spPr bwMode="auto">
            <a:xfrm>
              <a:off x="5975350" y="3484562"/>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7" name="Freeform 90"/>
            <p:cNvSpPr>
              <a:spLocks/>
            </p:cNvSpPr>
            <p:nvPr/>
          </p:nvSpPr>
          <p:spPr bwMode="auto">
            <a:xfrm>
              <a:off x="5945188" y="3595687"/>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8" name="Freeform 91"/>
            <p:cNvSpPr>
              <a:spLocks/>
            </p:cNvSpPr>
            <p:nvPr/>
          </p:nvSpPr>
          <p:spPr bwMode="auto">
            <a:xfrm>
              <a:off x="7662863" y="3484562"/>
              <a:ext cx="115887" cy="339725"/>
            </a:xfrm>
            <a:custGeom>
              <a:avLst/>
              <a:gdLst/>
              <a:ahLst/>
              <a:cxnLst>
                <a:cxn ang="0">
                  <a:pos x="72" y="0"/>
                </a:cxn>
                <a:cxn ang="0">
                  <a:pos x="0" y="213"/>
                </a:cxn>
                <a:cxn ang="0">
                  <a:pos x="72" y="0"/>
                </a:cxn>
              </a:cxnLst>
              <a:rect l="0" t="0" r="r" b="b"/>
              <a:pathLst>
                <a:path w="73" h="214">
                  <a:moveTo>
                    <a:pt x="72" y="0"/>
                  </a:moveTo>
                  <a:lnTo>
                    <a:pt x="0" y="213"/>
                  </a:lnTo>
                  <a:lnTo>
                    <a:pt x="7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59" name="Freeform 92"/>
            <p:cNvSpPr>
              <a:spLocks/>
            </p:cNvSpPr>
            <p:nvPr/>
          </p:nvSpPr>
          <p:spPr bwMode="auto">
            <a:xfrm>
              <a:off x="7662863" y="3706812"/>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0" name="Freeform 93"/>
            <p:cNvSpPr>
              <a:spLocks/>
            </p:cNvSpPr>
            <p:nvPr/>
          </p:nvSpPr>
          <p:spPr bwMode="auto">
            <a:xfrm>
              <a:off x="8001000" y="3484562"/>
              <a:ext cx="112713" cy="339725"/>
            </a:xfrm>
            <a:custGeom>
              <a:avLst/>
              <a:gdLst/>
              <a:ahLst/>
              <a:cxnLst>
                <a:cxn ang="0">
                  <a:pos x="0" y="0"/>
                </a:cxn>
                <a:cxn ang="0">
                  <a:pos x="70" y="213"/>
                </a:cxn>
                <a:cxn ang="0">
                  <a:pos x="0" y="0"/>
                </a:cxn>
              </a:cxnLst>
              <a:rect l="0" t="0" r="r" b="b"/>
              <a:pathLst>
                <a:path w="71" h="214">
                  <a:moveTo>
                    <a:pt x="0" y="0"/>
                  </a:moveTo>
                  <a:lnTo>
                    <a:pt x="70"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1" name="Freeform 94"/>
            <p:cNvSpPr>
              <a:spLocks/>
            </p:cNvSpPr>
            <p:nvPr/>
          </p:nvSpPr>
          <p:spPr bwMode="auto">
            <a:xfrm>
              <a:off x="8051800" y="3706812"/>
              <a:ext cx="61913" cy="117475"/>
            </a:xfrm>
            <a:custGeom>
              <a:avLst/>
              <a:gdLst/>
              <a:ahLst/>
              <a:cxnLst>
                <a:cxn ang="0">
                  <a:pos x="33" y="0"/>
                </a:cxn>
                <a:cxn ang="0">
                  <a:pos x="38" y="73"/>
                </a:cxn>
                <a:cxn ang="0">
                  <a:pos x="0" y="10"/>
                </a:cxn>
                <a:cxn ang="0">
                  <a:pos x="33" y="0"/>
                </a:cxn>
              </a:cxnLst>
              <a:rect l="0" t="0" r="r" b="b"/>
              <a:pathLst>
                <a:path w="39" h="74">
                  <a:moveTo>
                    <a:pt x="33" y="0"/>
                  </a:moveTo>
                  <a:lnTo>
                    <a:pt x="38"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2" name="Freeform 95"/>
            <p:cNvSpPr>
              <a:spLocks/>
            </p:cNvSpPr>
            <p:nvPr/>
          </p:nvSpPr>
          <p:spPr bwMode="auto">
            <a:xfrm>
              <a:off x="7889875" y="3484562"/>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3" name="Freeform 96"/>
            <p:cNvSpPr>
              <a:spLocks/>
            </p:cNvSpPr>
            <p:nvPr/>
          </p:nvSpPr>
          <p:spPr bwMode="auto">
            <a:xfrm>
              <a:off x="7859713" y="3595687"/>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4" name="Freeform 97"/>
            <p:cNvSpPr>
              <a:spLocks/>
            </p:cNvSpPr>
            <p:nvPr/>
          </p:nvSpPr>
          <p:spPr bwMode="auto">
            <a:xfrm>
              <a:off x="1990725" y="3921125"/>
              <a:ext cx="57150" cy="28575"/>
            </a:xfrm>
            <a:custGeom>
              <a:avLst/>
              <a:gdLst/>
              <a:ahLst/>
              <a:cxnLst>
                <a:cxn ang="0">
                  <a:pos x="35" y="9"/>
                </a:cxn>
                <a:cxn ang="0">
                  <a:pos x="18" y="0"/>
                </a:cxn>
                <a:cxn ang="0">
                  <a:pos x="0" y="9"/>
                </a:cxn>
                <a:cxn ang="0">
                  <a:pos x="18" y="17"/>
                </a:cxn>
                <a:cxn ang="0">
                  <a:pos x="35" y="9"/>
                </a:cxn>
              </a:cxnLst>
              <a:rect l="0" t="0" r="r" b="b"/>
              <a:pathLst>
                <a:path w="36" h="18">
                  <a:moveTo>
                    <a:pt x="35" y="9"/>
                  </a:moveTo>
                  <a:lnTo>
                    <a:pt x="18" y="0"/>
                  </a:lnTo>
                  <a:lnTo>
                    <a:pt x="0" y="9"/>
                  </a:lnTo>
                  <a:lnTo>
                    <a:pt x="18"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5" name="Freeform 98"/>
            <p:cNvSpPr>
              <a:spLocks/>
            </p:cNvSpPr>
            <p:nvPr/>
          </p:nvSpPr>
          <p:spPr bwMode="auto">
            <a:xfrm>
              <a:off x="2116138" y="3921125"/>
              <a:ext cx="58737" cy="28575"/>
            </a:xfrm>
            <a:custGeom>
              <a:avLst/>
              <a:gdLst/>
              <a:ahLst/>
              <a:cxnLst>
                <a:cxn ang="0">
                  <a:pos x="36" y="9"/>
                </a:cxn>
                <a:cxn ang="0">
                  <a:pos x="17" y="0"/>
                </a:cxn>
                <a:cxn ang="0">
                  <a:pos x="0" y="9"/>
                </a:cxn>
                <a:cxn ang="0">
                  <a:pos x="17" y="17"/>
                </a:cxn>
                <a:cxn ang="0">
                  <a:pos x="36" y="9"/>
                </a:cxn>
              </a:cxnLst>
              <a:rect l="0" t="0" r="r" b="b"/>
              <a:pathLst>
                <a:path w="37" h="18">
                  <a:moveTo>
                    <a:pt x="36" y="9"/>
                  </a:moveTo>
                  <a:lnTo>
                    <a:pt x="17" y="0"/>
                  </a:lnTo>
                  <a:lnTo>
                    <a:pt x="0" y="9"/>
                  </a:lnTo>
                  <a:lnTo>
                    <a:pt x="17"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6" name="Freeform 99"/>
            <p:cNvSpPr>
              <a:spLocks/>
            </p:cNvSpPr>
            <p:nvPr/>
          </p:nvSpPr>
          <p:spPr bwMode="auto">
            <a:xfrm>
              <a:off x="2243138" y="3921125"/>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7" name="Freeform 100"/>
            <p:cNvSpPr>
              <a:spLocks/>
            </p:cNvSpPr>
            <p:nvPr/>
          </p:nvSpPr>
          <p:spPr bwMode="auto">
            <a:xfrm>
              <a:off x="3890963" y="3921125"/>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8" name="Freeform 101"/>
            <p:cNvSpPr>
              <a:spLocks/>
            </p:cNvSpPr>
            <p:nvPr/>
          </p:nvSpPr>
          <p:spPr bwMode="auto">
            <a:xfrm>
              <a:off x="4017963" y="3921125"/>
              <a:ext cx="55562" cy="28575"/>
            </a:xfrm>
            <a:custGeom>
              <a:avLst/>
              <a:gdLst/>
              <a:ahLst/>
              <a:cxnLst>
                <a:cxn ang="0">
                  <a:pos x="34" y="9"/>
                </a:cxn>
                <a:cxn ang="0">
                  <a:pos x="18" y="0"/>
                </a:cxn>
                <a:cxn ang="0">
                  <a:pos x="0" y="9"/>
                </a:cxn>
                <a:cxn ang="0">
                  <a:pos x="18" y="17"/>
                </a:cxn>
                <a:cxn ang="0">
                  <a:pos x="34" y="9"/>
                </a:cxn>
              </a:cxnLst>
              <a:rect l="0" t="0" r="r" b="b"/>
              <a:pathLst>
                <a:path w="35" h="18">
                  <a:moveTo>
                    <a:pt x="34" y="9"/>
                  </a:moveTo>
                  <a:lnTo>
                    <a:pt x="18" y="0"/>
                  </a:lnTo>
                  <a:lnTo>
                    <a:pt x="0" y="9"/>
                  </a:lnTo>
                  <a:lnTo>
                    <a:pt x="18" y="17"/>
                  </a:lnTo>
                  <a:lnTo>
                    <a:pt x="34"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69" name="Freeform 102"/>
            <p:cNvSpPr>
              <a:spLocks/>
            </p:cNvSpPr>
            <p:nvPr/>
          </p:nvSpPr>
          <p:spPr bwMode="auto">
            <a:xfrm>
              <a:off x="4143375" y="3921125"/>
              <a:ext cx="58738"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0" name="Freeform 103"/>
            <p:cNvSpPr>
              <a:spLocks/>
            </p:cNvSpPr>
            <p:nvPr/>
          </p:nvSpPr>
          <p:spPr bwMode="auto">
            <a:xfrm>
              <a:off x="5805488" y="3921125"/>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1" name="Freeform 104"/>
            <p:cNvSpPr>
              <a:spLocks/>
            </p:cNvSpPr>
            <p:nvPr/>
          </p:nvSpPr>
          <p:spPr bwMode="auto">
            <a:xfrm>
              <a:off x="5930900" y="3921125"/>
              <a:ext cx="60325" cy="28575"/>
            </a:xfrm>
            <a:custGeom>
              <a:avLst/>
              <a:gdLst/>
              <a:ahLst/>
              <a:cxnLst>
                <a:cxn ang="0">
                  <a:pos x="37" y="9"/>
                </a:cxn>
                <a:cxn ang="0">
                  <a:pos x="18" y="0"/>
                </a:cxn>
                <a:cxn ang="0">
                  <a:pos x="0" y="9"/>
                </a:cxn>
                <a:cxn ang="0">
                  <a:pos x="18" y="17"/>
                </a:cxn>
                <a:cxn ang="0">
                  <a:pos x="37" y="9"/>
                </a:cxn>
              </a:cxnLst>
              <a:rect l="0" t="0" r="r" b="b"/>
              <a:pathLst>
                <a:path w="38" h="18">
                  <a:moveTo>
                    <a:pt x="37" y="9"/>
                  </a:moveTo>
                  <a:lnTo>
                    <a:pt x="18" y="0"/>
                  </a:lnTo>
                  <a:lnTo>
                    <a:pt x="0" y="9"/>
                  </a:lnTo>
                  <a:lnTo>
                    <a:pt x="18" y="17"/>
                  </a:lnTo>
                  <a:lnTo>
                    <a:pt x="37"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2" name="Freeform 105"/>
            <p:cNvSpPr>
              <a:spLocks/>
            </p:cNvSpPr>
            <p:nvPr/>
          </p:nvSpPr>
          <p:spPr bwMode="auto">
            <a:xfrm>
              <a:off x="6059488" y="3921125"/>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3" name="Freeform 106"/>
            <p:cNvSpPr>
              <a:spLocks/>
            </p:cNvSpPr>
            <p:nvPr/>
          </p:nvSpPr>
          <p:spPr bwMode="auto">
            <a:xfrm>
              <a:off x="7734300" y="3921125"/>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4" name="Freeform 107"/>
            <p:cNvSpPr>
              <a:spLocks/>
            </p:cNvSpPr>
            <p:nvPr/>
          </p:nvSpPr>
          <p:spPr bwMode="auto">
            <a:xfrm>
              <a:off x="7859713" y="3921125"/>
              <a:ext cx="58737" cy="28575"/>
            </a:xfrm>
            <a:custGeom>
              <a:avLst/>
              <a:gdLst/>
              <a:ahLst/>
              <a:cxnLst>
                <a:cxn ang="0">
                  <a:pos x="36" y="9"/>
                </a:cxn>
                <a:cxn ang="0">
                  <a:pos x="19" y="0"/>
                </a:cxn>
                <a:cxn ang="0">
                  <a:pos x="0" y="9"/>
                </a:cxn>
                <a:cxn ang="0">
                  <a:pos x="19" y="17"/>
                </a:cxn>
                <a:cxn ang="0">
                  <a:pos x="36" y="9"/>
                </a:cxn>
              </a:cxnLst>
              <a:rect l="0" t="0" r="r" b="b"/>
              <a:pathLst>
                <a:path w="37" h="18">
                  <a:moveTo>
                    <a:pt x="36" y="9"/>
                  </a:moveTo>
                  <a:lnTo>
                    <a:pt x="19" y="0"/>
                  </a:lnTo>
                  <a:lnTo>
                    <a:pt x="0" y="9"/>
                  </a:lnTo>
                  <a:lnTo>
                    <a:pt x="19"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5" name="Freeform 108"/>
            <p:cNvSpPr>
              <a:spLocks/>
            </p:cNvSpPr>
            <p:nvPr/>
          </p:nvSpPr>
          <p:spPr bwMode="auto">
            <a:xfrm>
              <a:off x="7986713" y="3921125"/>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6" name="Freeform 109"/>
            <p:cNvSpPr>
              <a:spLocks/>
            </p:cNvSpPr>
            <p:nvPr/>
          </p:nvSpPr>
          <p:spPr bwMode="auto">
            <a:xfrm>
              <a:off x="6818313" y="3371850"/>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7" name="Freeform 110"/>
            <p:cNvSpPr>
              <a:spLocks/>
            </p:cNvSpPr>
            <p:nvPr/>
          </p:nvSpPr>
          <p:spPr bwMode="auto">
            <a:xfrm>
              <a:off x="6945313" y="3371850"/>
              <a:ext cx="57150" cy="30162"/>
            </a:xfrm>
            <a:custGeom>
              <a:avLst/>
              <a:gdLst/>
              <a:ahLst/>
              <a:cxnLst>
                <a:cxn ang="0">
                  <a:pos x="35" y="9"/>
                </a:cxn>
                <a:cxn ang="0">
                  <a:pos x="18" y="0"/>
                </a:cxn>
                <a:cxn ang="0">
                  <a:pos x="0" y="9"/>
                </a:cxn>
                <a:cxn ang="0">
                  <a:pos x="18" y="18"/>
                </a:cxn>
                <a:cxn ang="0">
                  <a:pos x="35" y="9"/>
                </a:cxn>
              </a:cxnLst>
              <a:rect l="0" t="0" r="r" b="b"/>
              <a:pathLst>
                <a:path w="36" h="19">
                  <a:moveTo>
                    <a:pt x="35" y="9"/>
                  </a:moveTo>
                  <a:lnTo>
                    <a:pt x="18" y="0"/>
                  </a:lnTo>
                  <a:lnTo>
                    <a:pt x="0" y="9"/>
                  </a:lnTo>
                  <a:lnTo>
                    <a:pt x="18" y="18"/>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8" name="Freeform 111"/>
            <p:cNvSpPr>
              <a:spLocks/>
            </p:cNvSpPr>
            <p:nvPr/>
          </p:nvSpPr>
          <p:spPr bwMode="auto">
            <a:xfrm>
              <a:off x="7072313" y="3371850"/>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79" name="Freeform 112"/>
            <p:cNvSpPr>
              <a:spLocks/>
            </p:cNvSpPr>
            <p:nvPr/>
          </p:nvSpPr>
          <p:spPr bwMode="auto">
            <a:xfrm>
              <a:off x="4806950" y="2713037"/>
              <a:ext cx="55563" cy="28575"/>
            </a:xfrm>
            <a:custGeom>
              <a:avLst/>
              <a:gdLst/>
              <a:ahLst/>
              <a:cxnLst>
                <a:cxn ang="0">
                  <a:pos x="34" y="8"/>
                </a:cxn>
                <a:cxn ang="0">
                  <a:pos x="17" y="0"/>
                </a:cxn>
                <a:cxn ang="0">
                  <a:pos x="0" y="8"/>
                </a:cxn>
                <a:cxn ang="0">
                  <a:pos x="17" y="17"/>
                </a:cxn>
                <a:cxn ang="0">
                  <a:pos x="34" y="8"/>
                </a:cxn>
              </a:cxnLst>
              <a:rect l="0" t="0" r="r" b="b"/>
              <a:pathLst>
                <a:path w="35" h="18">
                  <a:moveTo>
                    <a:pt x="34" y="8"/>
                  </a:moveTo>
                  <a:lnTo>
                    <a:pt x="17" y="0"/>
                  </a:lnTo>
                  <a:lnTo>
                    <a:pt x="0" y="8"/>
                  </a:lnTo>
                  <a:lnTo>
                    <a:pt x="17" y="17"/>
                  </a:lnTo>
                  <a:lnTo>
                    <a:pt x="34"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0" name="Freeform 113"/>
            <p:cNvSpPr>
              <a:spLocks/>
            </p:cNvSpPr>
            <p:nvPr/>
          </p:nvSpPr>
          <p:spPr bwMode="auto">
            <a:xfrm>
              <a:off x="4930775" y="2713037"/>
              <a:ext cx="60325" cy="28575"/>
            </a:xfrm>
            <a:custGeom>
              <a:avLst/>
              <a:gdLst/>
              <a:ahLst/>
              <a:cxnLst>
                <a:cxn ang="0">
                  <a:pos x="37" y="8"/>
                </a:cxn>
                <a:cxn ang="0">
                  <a:pos x="19" y="0"/>
                </a:cxn>
                <a:cxn ang="0">
                  <a:pos x="0" y="8"/>
                </a:cxn>
                <a:cxn ang="0">
                  <a:pos x="19" y="17"/>
                </a:cxn>
                <a:cxn ang="0">
                  <a:pos x="37" y="8"/>
                </a:cxn>
              </a:cxnLst>
              <a:rect l="0" t="0" r="r" b="b"/>
              <a:pathLst>
                <a:path w="38" h="18">
                  <a:moveTo>
                    <a:pt x="37" y="8"/>
                  </a:moveTo>
                  <a:lnTo>
                    <a:pt x="19" y="0"/>
                  </a:lnTo>
                  <a:lnTo>
                    <a:pt x="0" y="8"/>
                  </a:lnTo>
                  <a:lnTo>
                    <a:pt x="19" y="17"/>
                  </a:lnTo>
                  <a:lnTo>
                    <a:pt x="37"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1" name="Freeform 114"/>
            <p:cNvSpPr>
              <a:spLocks/>
            </p:cNvSpPr>
            <p:nvPr/>
          </p:nvSpPr>
          <p:spPr bwMode="auto">
            <a:xfrm>
              <a:off x="5059363" y="2713037"/>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2" name="Freeform 115"/>
            <p:cNvSpPr>
              <a:spLocks/>
            </p:cNvSpPr>
            <p:nvPr/>
          </p:nvSpPr>
          <p:spPr bwMode="auto">
            <a:xfrm>
              <a:off x="2960688" y="3359150"/>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3" name="Freeform 116"/>
            <p:cNvSpPr>
              <a:spLocks/>
            </p:cNvSpPr>
            <p:nvPr/>
          </p:nvSpPr>
          <p:spPr bwMode="auto">
            <a:xfrm>
              <a:off x="3089275" y="3359150"/>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4" name="Freeform 117"/>
            <p:cNvSpPr>
              <a:spLocks/>
            </p:cNvSpPr>
            <p:nvPr/>
          </p:nvSpPr>
          <p:spPr bwMode="auto">
            <a:xfrm>
              <a:off x="3214688" y="3359150"/>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88" name="Freeform 121"/>
            <p:cNvSpPr>
              <a:spLocks/>
            </p:cNvSpPr>
            <p:nvPr/>
          </p:nvSpPr>
          <p:spPr bwMode="auto">
            <a:xfrm>
              <a:off x="793750" y="3651250"/>
              <a:ext cx="7800975" cy="1587"/>
            </a:xfrm>
            <a:custGeom>
              <a:avLst/>
              <a:gdLst/>
              <a:ahLst/>
              <a:cxnLst>
                <a:cxn ang="0">
                  <a:pos x="0" y="0"/>
                </a:cxn>
                <a:cxn ang="0">
                  <a:pos x="4913" y="0"/>
                </a:cxn>
                <a:cxn ang="0">
                  <a:pos x="0" y="0"/>
                </a:cxn>
              </a:cxnLst>
              <a:rect l="0" t="0" r="r" b="b"/>
              <a:pathLst>
                <a:path w="4914" h="1">
                  <a:moveTo>
                    <a:pt x="0" y="0"/>
                  </a:moveTo>
                  <a:lnTo>
                    <a:pt x="4913" y="0"/>
                  </a:lnTo>
                  <a:lnTo>
                    <a:pt x="0" y="0"/>
                  </a:lnTo>
                </a:path>
              </a:pathLst>
            </a:custGeom>
            <a:noFill/>
            <a:ln w="19050" cap="rnd" cmpd="sng">
              <a:solidFill>
                <a:srgbClr val="FF0000"/>
              </a:solidFill>
              <a:prstDash val="lgDash"/>
              <a:round/>
              <a:headEnd type="none" w="sm" len="sm"/>
              <a:tailEnd type="none" w="sm" len="sm"/>
            </a:ln>
            <a:effectLst/>
          </p:spPr>
          <p:txBody>
            <a:bodyPr/>
            <a:lstStyle/>
            <a:p>
              <a:endParaRPr lang="tr-TR"/>
            </a:p>
          </p:txBody>
        </p:sp>
        <p:sp>
          <p:nvSpPr>
            <p:cNvPr id="89" name="Freeform 122"/>
            <p:cNvSpPr>
              <a:spLocks/>
            </p:cNvSpPr>
            <p:nvPr/>
          </p:nvSpPr>
          <p:spPr bwMode="auto">
            <a:xfrm>
              <a:off x="1930400" y="4029075"/>
              <a:ext cx="69850" cy="187325"/>
            </a:xfrm>
            <a:custGeom>
              <a:avLst/>
              <a:gdLst/>
              <a:ahLst/>
              <a:cxnLst>
                <a:cxn ang="0">
                  <a:pos x="9" y="0"/>
                </a:cxn>
                <a:cxn ang="0">
                  <a:pos x="19" y="11"/>
                </a:cxn>
                <a:cxn ang="0">
                  <a:pos x="43" y="62"/>
                </a:cxn>
                <a:cxn ang="0">
                  <a:pos x="9" y="108"/>
                </a:cxn>
                <a:cxn ang="0">
                  <a:pos x="0" y="117"/>
                </a:cxn>
                <a:cxn ang="0">
                  <a:pos x="9" y="0"/>
                </a:cxn>
              </a:cxnLst>
              <a:rect l="0" t="0" r="r" b="b"/>
              <a:pathLst>
                <a:path w="44" h="118">
                  <a:moveTo>
                    <a:pt x="9" y="0"/>
                  </a:moveTo>
                  <a:lnTo>
                    <a:pt x="19" y="11"/>
                  </a:lnTo>
                  <a:lnTo>
                    <a:pt x="43" y="62"/>
                  </a:lnTo>
                  <a:lnTo>
                    <a:pt x="9" y="108"/>
                  </a:lnTo>
                  <a:lnTo>
                    <a:pt x="0" y="117"/>
                  </a:lnTo>
                  <a:lnTo>
                    <a:pt x="9" y="0"/>
                  </a:lnTo>
                </a:path>
              </a:pathLst>
            </a:custGeom>
            <a:noFill/>
            <a:ln w="9525" cap="rnd">
              <a:noFill/>
              <a:round/>
              <a:headEnd type="none" w="sm" len="sm"/>
              <a:tailEnd type="none" w="sm" len="sm"/>
            </a:ln>
            <a:effectLst/>
          </p:spPr>
          <p:txBody>
            <a:bodyPr/>
            <a:lstStyle/>
            <a:p>
              <a:endParaRPr lang="tr-TR"/>
            </a:p>
          </p:txBody>
        </p:sp>
        <p:sp>
          <p:nvSpPr>
            <p:cNvPr id="90" name="Freeform 123"/>
            <p:cNvSpPr>
              <a:spLocks/>
            </p:cNvSpPr>
            <p:nvPr/>
          </p:nvSpPr>
          <p:spPr bwMode="auto">
            <a:xfrm>
              <a:off x="1930400" y="4121150"/>
              <a:ext cx="104775" cy="95250"/>
            </a:xfrm>
            <a:custGeom>
              <a:avLst/>
              <a:gdLst/>
              <a:ahLst/>
              <a:cxnLst>
                <a:cxn ang="0">
                  <a:pos x="65" y="26"/>
                </a:cxn>
                <a:cxn ang="0">
                  <a:pos x="0" y="59"/>
                </a:cxn>
                <a:cxn ang="0">
                  <a:pos x="42" y="0"/>
                </a:cxn>
                <a:cxn ang="0">
                  <a:pos x="65" y="26"/>
                </a:cxn>
              </a:cxnLst>
              <a:rect l="0" t="0" r="r" b="b"/>
              <a:pathLst>
                <a:path w="66" h="60">
                  <a:moveTo>
                    <a:pt x="65" y="26"/>
                  </a:moveTo>
                  <a:lnTo>
                    <a:pt x="0" y="59"/>
                  </a:lnTo>
                  <a:lnTo>
                    <a:pt x="42" y="0"/>
                  </a:lnTo>
                  <a:lnTo>
                    <a:pt x="65" y="26"/>
                  </a:lnTo>
                </a:path>
              </a:pathLst>
            </a:custGeom>
            <a:noFill/>
            <a:ln w="9525" cap="rnd">
              <a:noFill/>
              <a:round/>
              <a:headEnd type="none" w="sm" len="sm"/>
              <a:tailEnd type="none" w="sm" len="sm"/>
            </a:ln>
            <a:effectLst/>
          </p:spPr>
          <p:txBody>
            <a:bodyPr/>
            <a:lstStyle/>
            <a:p>
              <a:endParaRPr lang="tr-TR"/>
            </a:p>
          </p:txBody>
        </p:sp>
        <p:sp>
          <p:nvSpPr>
            <p:cNvPr id="91" name="Rectangle 124"/>
            <p:cNvSpPr>
              <a:spLocks noChangeArrowheads="1"/>
            </p:cNvSpPr>
            <p:nvPr/>
          </p:nvSpPr>
          <p:spPr bwMode="auto">
            <a:xfrm>
              <a:off x="615950" y="2273300"/>
              <a:ext cx="897683" cy="520655"/>
            </a:xfrm>
            <a:prstGeom prst="rect">
              <a:avLst/>
            </a:prstGeom>
            <a:noFill/>
            <a:ln w="9525">
              <a:noFill/>
              <a:miter lim="800000"/>
              <a:headEnd/>
              <a:tailEnd/>
            </a:ln>
            <a:effectLst/>
          </p:spPr>
          <p:txBody>
            <a:bodyPr wrap="none" lIns="90488" tIns="44450" rIns="90488" bIns="44450">
              <a:spAutoFit/>
            </a:bodyPr>
            <a:lstStyle/>
            <a:p>
              <a:r>
                <a:rPr lang="en-US" sz="1400" b="1" dirty="0" smtClean="0">
                  <a:solidFill>
                    <a:srgbClr val="FF0000"/>
                  </a:solidFill>
                  <a:latin typeface="Arial" pitchFamily="34" charset="0"/>
                </a:rPr>
                <a:t>Non-leaf</a:t>
              </a:r>
              <a:endParaRPr lang="tr-TR" sz="1400" b="1" dirty="0" smtClean="0">
                <a:solidFill>
                  <a:srgbClr val="FF0000"/>
                </a:solidFill>
                <a:latin typeface="Arial" pitchFamily="34" charset="0"/>
              </a:endParaRPr>
            </a:p>
            <a:p>
              <a:r>
                <a:rPr lang="en-US" sz="1400" b="1" dirty="0" smtClean="0">
                  <a:solidFill>
                    <a:srgbClr val="FF0000"/>
                  </a:solidFill>
                  <a:latin typeface="Arial" pitchFamily="34" charset="0"/>
                </a:rPr>
                <a:t>Pages</a:t>
              </a:r>
            </a:p>
          </p:txBody>
        </p:sp>
        <p:sp>
          <p:nvSpPr>
            <p:cNvPr id="94" name="Rectangle 127"/>
            <p:cNvSpPr>
              <a:spLocks noChangeArrowheads="1"/>
            </p:cNvSpPr>
            <p:nvPr/>
          </p:nvSpPr>
          <p:spPr bwMode="auto">
            <a:xfrm>
              <a:off x="571500" y="3740150"/>
              <a:ext cx="759824" cy="520655"/>
            </a:xfrm>
            <a:prstGeom prst="rect">
              <a:avLst/>
            </a:prstGeom>
            <a:noFill/>
            <a:ln w="9525">
              <a:noFill/>
              <a:miter lim="800000"/>
              <a:headEnd/>
              <a:tailEnd/>
            </a:ln>
            <a:effectLst/>
          </p:spPr>
          <p:txBody>
            <a:bodyPr wrap="square" lIns="90488" tIns="44450" rIns="90488" bIns="44450">
              <a:spAutoFit/>
            </a:bodyPr>
            <a:lstStyle/>
            <a:p>
              <a:r>
                <a:rPr lang="en-US" sz="1400" b="1" dirty="0" smtClean="0">
                  <a:solidFill>
                    <a:srgbClr val="FF0000"/>
                  </a:solidFill>
                  <a:latin typeface="Arial" pitchFamily="34" charset="0"/>
                </a:rPr>
                <a:t>Leaf</a:t>
              </a:r>
              <a:endParaRPr lang="tr-TR" sz="1400" b="1" dirty="0" smtClean="0">
                <a:solidFill>
                  <a:srgbClr val="FF0000"/>
                </a:solidFill>
                <a:latin typeface="Arial" pitchFamily="34" charset="0"/>
              </a:endParaRPr>
            </a:p>
            <a:p>
              <a:r>
                <a:rPr lang="en-US" sz="1400" b="1" dirty="0" smtClean="0">
                  <a:solidFill>
                    <a:srgbClr val="FF0000"/>
                  </a:solidFill>
                  <a:latin typeface="Arial" pitchFamily="34" charset="0"/>
                </a:rPr>
                <a:t>Pages</a:t>
              </a:r>
              <a:endParaRPr lang="en-US" sz="1400" b="1" dirty="0">
                <a:solidFill>
                  <a:srgbClr val="FF0000"/>
                </a:solidFill>
                <a:latin typeface="Arial" pitchFamily="34" charset="0"/>
              </a:endParaRPr>
            </a:p>
          </p:txBody>
        </p:sp>
        <p:sp>
          <p:nvSpPr>
            <p:cNvPr id="95" name="Line 128"/>
            <p:cNvSpPr>
              <a:spLocks noChangeShapeType="1"/>
            </p:cNvSpPr>
            <p:nvPr/>
          </p:nvSpPr>
          <p:spPr bwMode="auto">
            <a:xfrm>
              <a:off x="2860675" y="3933825"/>
              <a:ext cx="457200" cy="0"/>
            </a:xfrm>
            <a:prstGeom prst="line">
              <a:avLst/>
            </a:prstGeom>
            <a:noFill/>
            <a:ln w="12700">
              <a:solidFill>
                <a:schemeClr val="tx1"/>
              </a:solidFill>
              <a:round/>
              <a:headEnd type="stealth" w="med" len="med"/>
              <a:tailEnd type="stealth" w="med" len="med"/>
            </a:ln>
            <a:effectLst/>
          </p:spPr>
          <p:txBody>
            <a:bodyPr/>
            <a:lstStyle/>
            <a:p>
              <a:endParaRPr lang="tr-TR"/>
            </a:p>
          </p:txBody>
        </p:sp>
        <p:sp>
          <p:nvSpPr>
            <p:cNvPr id="96" name="Line 129"/>
            <p:cNvSpPr>
              <a:spLocks noChangeShapeType="1"/>
            </p:cNvSpPr>
            <p:nvPr/>
          </p:nvSpPr>
          <p:spPr bwMode="auto">
            <a:xfrm>
              <a:off x="4765675" y="3933825"/>
              <a:ext cx="457200" cy="0"/>
            </a:xfrm>
            <a:prstGeom prst="line">
              <a:avLst/>
            </a:prstGeom>
            <a:noFill/>
            <a:ln w="12700">
              <a:solidFill>
                <a:schemeClr val="tx1"/>
              </a:solidFill>
              <a:round/>
              <a:headEnd type="stealth" w="med" len="med"/>
              <a:tailEnd type="stealth" w="med" len="med"/>
            </a:ln>
            <a:effectLst/>
          </p:spPr>
          <p:txBody>
            <a:bodyPr/>
            <a:lstStyle/>
            <a:p>
              <a:endParaRPr lang="tr-TR"/>
            </a:p>
          </p:txBody>
        </p:sp>
        <p:sp>
          <p:nvSpPr>
            <p:cNvPr id="97" name="Line 130"/>
            <p:cNvSpPr>
              <a:spLocks noChangeShapeType="1"/>
            </p:cNvSpPr>
            <p:nvPr/>
          </p:nvSpPr>
          <p:spPr bwMode="auto">
            <a:xfrm>
              <a:off x="6670675" y="3933825"/>
              <a:ext cx="457200" cy="0"/>
            </a:xfrm>
            <a:prstGeom prst="line">
              <a:avLst/>
            </a:prstGeom>
            <a:noFill/>
            <a:ln w="12700">
              <a:solidFill>
                <a:schemeClr val="tx1"/>
              </a:solidFill>
              <a:round/>
              <a:headEnd type="stealth" w="med" len="med"/>
              <a:tailEnd type="stealth" w="med" len="med"/>
            </a:ln>
            <a:effectLst/>
          </p:spPr>
          <p:txBody>
            <a:bodyPr/>
            <a:lstStyle/>
            <a:p>
              <a:endParaRPr lang="tr-TR"/>
            </a:p>
          </p:txBody>
        </p:sp>
        <p:sp>
          <p:nvSpPr>
            <p:cNvPr id="98" name="Left Brace 97"/>
            <p:cNvSpPr/>
            <p:nvPr/>
          </p:nvSpPr>
          <p:spPr bwMode="auto">
            <a:xfrm>
              <a:off x="1528763" y="1684337"/>
              <a:ext cx="400050" cy="1911350"/>
            </a:xfrm>
            <a:prstGeom prst="leftBrace">
              <a:avLst>
                <a:gd name="adj1" fmla="val 90018"/>
                <a:gd name="adj2" fmla="val 42612"/>
              </a:avLst>
            </a:prstGeom>
            <a:solidFill>
              <a:schemeClr val="bg1">
                <a:alpha val="3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0929083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Summary</a:t>
            </a:r>
            <a:endParaRPr lang="tr-TR" dirty="0"/>
          </a:p>
        </p:txBody>
      </p:sp>
      <p:sp>
        <p:nvSpPr>
          <p:cNvPr id="3" name="Content Placeholder 2"/>
          <p:cNvSpPr>
            <a:spLocks noGrp="1"/>
          </p:cNvSpPr>
          <p:nvPr>
            <p:ph idx="1"/>
          </p:nvPr>
        </p:nvSpPr>
        <p:spPr/>
        <p:txBody>
          <a:bodyPr/>
          <a:lstStyle/>
          <a:p>
            <a:r>
              <a:rPr lang="tr-TR" dirty="0" smtClean="0"/>
              <a:t>Today</a:t>
            </a:r>
          </a:p>
          <a:p>
            <a:pPr lvl="1"/>
            <a:r>
              <a:rPr lang="tr-TR" dirty="0" smtClean="0"/>
              <a:t>Recaped Sequential Processing</a:t>
            </a:r>
          </a:p>
          <a:p>
            <a:pPr lvl="1"/>
            <a:r>
              <a:rPr lang="tr-TR" dirty="0" smtClean="0"/>
              <a:t>Simple Indexing</a:t>
            </a:r>
          </a:p>
          <a:p>
            <a:r>
              <a:rPr lang="tr-TR" dirty="0" err="1" smtClean="0"/>
              <a:t>Thursday</a:t>
            </a:r>
            <a:endParaRPr lang="tr-TR" dirty="0" smtClean="0"/>
          </a:p>
          <a:p>
            <a:pPr lvl="1"/>
            <a:r>
              <a:rPr lang="tr-TR" dirty="0" smtClean="0"/>
              <a:t>Tutorial on </a:t>
            </a:r>
            <a:r>
              <a:rPr lang="tr-TR" dirty="0" err="1" smtClean="0"/>
              <a:t>Binary</a:t>
            </a:r>
            <a:r>
              <a:rPr lang="tr-TR" dirty="0" smtClean="0"/>
              <a:t> </a:t>
            </a:r>
            <a:r>
              <a:rPr lang="tr-TR" dirty="0" err="1" smtClean="0"/>
              <a:t>Search</a:t>
            </a:r>
            <a:r>
              <a:rPr lang="tr-TR" dirty="0" smtClean="0"/>
              <a:t> </a:t>
            </a:r>
            <a:r>
              <a:rPr lang="tr-TR" dirty="0" err="1" smtClean="0"/>
              <a:t>Indexing</a:t>
            </a:r>
            <a:endParaRPr lang="tr-TR" dirty="0" smtClean="0"/>
          </a:p>
          <a:p>
            <a:r>
              <a:rPr lang="tr-TR" dirty="0" smtClean="0"/>
              <a:t>Next Week</a:t>
            </a:r>
          </a:p>
          <a:p>
            <a:pPr lvl="1"/>
            <a:r>
              <a:rPr lang="tr-TR" dirty="0" smtClean="0"/>
              <a:t>B-tree</a:t>
            </a:r>
            <a:endParaRPr lang="tr-TR" dirty="0"/>
          </a:p>
        </p:txBody>
      </p:sp>
    </p:spTree>
    <p:extLst>
      <p:ext uri="{BB962C8B-B14F-4D97-AF65-F5344CB8AC3E}">
        <p14:creationId xmlns:p14="http://schemas.microsoft.com/office/powerpoint/2010/main" val="33740766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normAutofit/>
          </a:bodyPr>
          <a:lstStyle/>
          <a:p>
            <a:r>
              <a:rPr lang="en-US" dirty="0" smtClean="0"/>
              <a:t>Indexing: Finding </a:t>
            </a:r>
            <a:r>
              <a:rPr lang="en-US" dirty="0"/>
              <a:t>Things </a:t>
            </a:r>
            <a:r>
              <a:rPr lang="en-US" dirty="0" smtClean="0"/>
              <a:t>Quickly</a:t>
            </a:r>
            <a:endParaRPr lang="en-US" dirty="0"/>
          </a:p>
        </p:txBody>
      </p:sp>
      <p:sp>
        <p:nvSpPr>
          <p:cNvPr id="47107" name="Rectangle 3"/>
          <p:cNvSpPr>
            <a:spLocks noGrp="1" noChangeArrowheads="1"/>
          </p:cNvSpPr>
          <p:nvPr>
            <p:ph type="body" idx="1"/>
          </p:nvPr>
        </p:nvSpPr>
        <p:spPr>
          <a:xfrm>
            <a:off x="304800" y="1524000"/>
            <a:ext cx="8610600" cy="4572000"/>
          </a:xfrm>
        </p:spPr>
        <p:txBody>
          <a:bodyPr>
            <a:normAutofit/>
          </a:bodyPr>
          <a:lstStyle/>
          <a:p>
            <a:r>
              <a:rPr lang="en-US" sz="2800" dirty="0"/>
              <a:t>The cost of </a:t>
            </a:r>
            <a:r>
              <a:rPr lang="en-US" sz="2800" dirty="0" smtClean="0"/>
              <a:t>seeking </a:t>
            </a:r>
            <a:r>
              <a:rPr lang="en-US" sz="2800" dirty="0"/>
              <a:t>is very </a:t>
            </a:r>
            <a:r>
              <a:rPr lang="en-US" sz="2800" dirty="0">
                <a:solidFill>
                  <a:srgbClr val="0000FF"/>
                </a:solidFill>
              </a:rPr>
              <a:t>high</a:t>
            </a:r>
            <a:r>
              <a:rPr lang="en-US" sz="2800" dirty="0"/>
              <a:t>.</a:t>
            </a:r>
          </a:p>
          <a:p>
            <a:r>
              <a:rPr lang="en-US" sz="2800" dirty="0"/>
              <a:t>This cost has to be taken into consideration when determining a strategy for searching a file for a particular piece of information.</a:t>
            </a:r>
          </a:p>
          <a:p>
            <a:r>
              <a:rPr lang="en-US" sz="2800" dirty="0" smtClean="0"/>
              <a:t>The </a:t>
            </a:r>
            <a:r>
              <a:rPr lang="en-US" sz="2800" dirty="0"/>
              <a:t>same question also arises with respect to </a:t>
            </a:r>
            <a:r>
              <a:rPr lang="en-US" sz="2800" dirty="0">
                <a:solidFill>
                  <a:srgbClr val="008000"/>
                </a:solidFill>
              </a:rPr>
              <a:t>sorting</a:t>
            </a:r>
            <a:r>
              <a:rPr lang="en-US" sz="2800" dirty="0"/>
              <a:t>, which often is the first step to searching efficiently.</a:t>
            </a:r>
          </a:p>
          <a:p>
            <a:r>
              <a:rPr lang="en-US" sz="2800" dirty="0"/>
              <a:t>Rather than simply trying to sort and search, we concentrate on </a:t>
            </a:r>
            <a:r>
              <a:rPr lang="en-US" sz="2800" dirty="0" smtClean="0">
                <a:solidFill>
                  <a:srgbClr val="FF6600"/>
                </a:solidFill>
              </a:rPr>
              <a:t>minimizing the </a:t>
            </a:r>
            <a:r>
              <a:rPr lang="en-US" sz="2800" dirty="0">
                <a:solidFill>
                  <a:srgbClr val="FF6600"/>
                </a:solidFill>
              </a:rPr>
              <a:t>number of seeks</a:t>
            </a:r>
            <a:r>
              <a:rPr lang="en-US" sz="2800" dirty="0"/>
              <a:t>.</a:t>
            </a:r>
            <a:endParaRPr lang="en-US" dirty="0"/>
          </a:p>
        </p:txBody>
      </p:sp>
    </p:spTree>
    <p:extLst>
      <p:ext uri="{BB962C8B-B14F-4D97-AF65-F5344CB8AC3E}">
        <p14:creationId xmlns:p14="http://schemas.microsoft.com/office/powerpoint/2010/main" val="12404381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eaLnBrk="1" hangingPunct="1"/>
            <a:fld id="{A09022CE-BB9E-014A-ADE8-7AFB6AF4C1D9}" type="slidenum">
              <a:rPr lang="en-US" altLang="ko-KR" sz="1400"/>
              <a:pPr eaLnBrk="1" hangingPunct="1"/>
              <a:t>4</a:t>
            </a:fld>
            <a:endParaRPr lang="en-US" altLang="ko-KR" sz="1400"/>
          </a:p>
        </p:txBody>
      </p:sp>
      <p:sp>
        <p:nvSpPr>
          <p:cNvPr id="7171" name="Rectangle 2"/>
          <p:cNvSpPr>
            <a:spLocks noGrp="1" noChangeArrowheads="1"/>
          </p:cNvSpPr>
          <p:nvPr>
            <p:ph type="title"/>
          </p:nvPr>
        </p:nvSpPr>
        <p:spPr>
          <a:xfrm>
            <a:off x="685800" y="609600"/>
            <a:ext cx="7772400" cy="707886"/>
          </a:xfrm>
          <a:noFill/>
        </p:spPr>
        <p:txBody>
          <a:bodyPr>
            <a:spAutoFit/>
          </a:bodyPr>
          <a:lstStyle/>
          <a:p>
            <a:pPr eaLnBrk="1" hangingPunct="1"/>
            <a:r>
              <a:rPr lang="en-US" altLang="ko-KR" dirty="0">
                <a:latin typeface="+mj-lt"/>
                <a:ea typeface="굴림" charset="0"/>
              </a:rPr>
              <a:t>Binary Search and Internal </a:t>
            </a:r>
            <a:r>
              <a:rPr lang="en-US" altLang="ko-KR" dirty="0" smtClean="0">
                <a:latin typeface="+mj-lt"/>
                <a:ea typeface="굴림" charset="0"/>
              </a:rPr>
              <a:t>Sorting</a:t>
            </a:r>
            <a:endParaRPr lang="en-US" altLang="ko-KR" dirty="0">
              <a:latin typeface="+mj-lt"/>
              <a:ea typeface="굴림" charset="0"/>
            </a:endParaRPr>
          </a:p>
        </p:txBody>
      </p:sp>
      <p:sp>
        <p:nvSpPr>
          <p:cNvPr id="7172" name="Rectangle 3"/>
          <p:cNvSpPr>
            <a:spLocks noGrp="1" noChangeArrowheads="1"/>
          </p:cNvSpPr>
          <p:nvPr>
            <p:ph idx="1"/>
          </p:nvPr>
        </p:nvSpPr>
        <p:spPr>
          <a:xfrm>
            <a:off x="684213" y="1484313"/>
            <a:ext cx="7848600" cy="4537075"/>
          </a:xfrm>
        </p:spPr>
        <p:txBody>
          <a:bodyPr>
            <a:normAutofit lnSpcReduction="10000"/>
          </a:bodyPr>
          <a:lstStyle/>
          <a:p>
            <a:pPr eaLnBrk="1" hangingPunct="1"/>
            <a:r>
              <a:rPr lang="en-US" altLang="ko-KR" dirty="0">
                <a:latin typeface="+mn-lt"/>
                <a:ea typeface="굴림" charset="0"/>
              </a:rPr>
              <a:t>Sequential search</a:t>
            </a:r>
          </a:p>
          <a:p>
            <a:pPr lvl="1" eaLnBrk="1" hangingPunct="1"/>
            <a:r>
              <a:rPr lang="en-US" altLang="ko-KR" sz="1800" dirty="0">
                <a:latin typeface="+mn-lt"/>
                <a:ea typeface="굴림" charset="0"/>
              </a:rPr>
              <a:t>At most n comparisons -&gt; </a:t>
            </a:r>
            <a:r>
              <a:rPr lang="en-US" altLang="ko-KR" sz="1800" i="1" dirty="0">
                <a:latin typeface="+mn-lt"/>
                <a:ea typeface="굴림" charset="0"/>
              </a:rPr>
              <a:t>O(n)</a:t>
            </a:r>
          </a:p>
          <a:p>
            <a:pPr lvl="1" eaLnBrk="1" hangingPunct="1"/>
            <a:r>
              <a:rPr lang="en-US" altLang="ko-KR" sz="1800" dirty="0">
                <a:latin typeface="+mn-lt"/>
                <a:ea typeface="굴림" charset="0"/>
              </a:rPr>
              <a:t>e.g., at most 100,000 comparisons for 100,000 items</a:t>
            </a:r>
          </a:p>
          <a:p>
            <a:pPr lvl="1" eaLnBrk="1" hangingPunct="1"/>
            <a:r>
              <a:rPr lang="en-US" altLang="ko-KR" sz="1800" dirty="0">
                <a:latin typeface="+mn-lt"/>
                <a:ea typeface="굴림" charset="0"/>
              </a:rPr>
              <a:t>Too expensive -&gt; we need to find a better way to handle keyed access</a:t>
            </a:r>
          </a:p>
          <a:p>
            <a:pPr eaLnBrk="1" hangingPunct="1"/>
            <a:r>
              <a:rPr lang="en-US" altLang="ko-KR" dirty="0">
                <a:latin typeface="+mn-lt"/>
                <a:ea typeface="굴림" charset="0"/>
              </a:rPr>
              <a:t>Binary search</a:t>
            </a:r>
          </a:p>
          <a:p>
            <a:pPr lvl="1" eaLnBrk="1" hangingPunct="1"/>
            <a:r>
              <a:rPr lang="en-US" altLang="ko-KR" sz="1800" dirty="0">
                <a:latin typeface="+mn-lt"/>
                <a:ea typeface="굴림" charset="0"/>
              </a:rPr>
              <a:t>At most [log </a:t>
            </a:r>
            <a:r>
              <a:rPr lang="en-US" altLang="ko-KR" sz="1800" baseline="-25000" dirty="0">
                <a:latin typeface="+mn-lt"/>
                <a:ea typeface="굴림" charset="0"/>
              </a:rPr>
              <a:t>2</a:t>
            </a:r>
            <a:r>
              <a:rPr lang="en-US" altLang="ko-KR" sz="1800" dirty="0">
                <a:latin typeface="+mn-lt"/>
                <a:ea typeface="굴림" charset="0"/>
              </a:rPr>
              <a:t>n] + 1 comparisons -&gt; </a:t>
            </a:r>
            <a:r>
              <a:rPr lang="en-US" altLang="ko-KR" sz="1800" i="1" dirty="0">
                <a:latin typeface="+mn-lt"/>
                <a:ea typeface="굴림" charset="0"/>
              </a:rPr>
              <a:t>O(log n)</a:t>
            </a:r>
          </a:p>
          <a:p>
            <a:pPr lvl="1" eaLnBrk="1" hangingPunct="1"/>
            <a:r>
              <a:rPr lang="en-US" altLang="ko-KR" sz="1800" dirty="0">
                <a:latin typeface="+mn-lt"/>
                <a:ea typeface="굴림" charset="0"/>
              </a:rPr>
              <a:t>e.g., at most 17 comparisons for 100,000 items</a:t>
            </a:r>
          </a:p>
          <a:p>
            <a:pPr lvl="1" eaLnBrk="1" hangingPunct="1"/>
            <a:r>
              <a:rPr lang="en-US" altLang="ko-KR" sz="1800" dirty="0">
                <a:latin typeface="+mn-lt"/>
                <a:ea typeface="굴림" charset="0"/>
              </a:rPr>
              <a:t>However, a data file is kept sorted on the key</a:t>
            </a:r>
          </a:p>
          <a:p>
            <a:pPr eaLnBrk="1" hangingPunct="1"/>
            <a:r>
              <a:rPr lang="en-US" altLang="ko-KR" dirty="0">
                <a:latin typeface="+mn-lt"/>
                <a:ea typeface="굴림" charset="0"/>
              </a:rPr>
              <a:t>Internal sort</a:t>
            </a:r>
          </a:p>
          <a:p>
            <a:pPr lvl="1" eaLnBrk="1" hangingPunct="1"/>
            <a:r>
              <a:rPr lang="en-US" altLang="ko-KR" sz="1800" dirty="0">
                <a:latin typeface="+mn-lt"/>
                <a:ea typeface="굴림" charset="0"/>
              </a:rPr>
              <a:t>Reading and sorting a disk file in RAM</a:t>
            </a:r>
          </a:p>
          <a:p>
            <a:pPr lvl="1" eaLnBrk="1" hangingPunct="1"/>
            <a:r>
              <a:rPr lang="en-US" altLang="ko-KR" sz="1800" dirty="0">
                <a:latin typeface="+mn-lt"/>
                <a:ea typeface="굴림" charset="0"/>
              </a:rPr>
              <a:t>A good illustration of an internal sort is the UNIX </a:t>
            </a:r>
            <a:r>
              <a:rPr lang="en-US" altLang="ko-KR" sz="1800" i="1" dirty="0">
                <a:latin typeface="+mn-lt"/>
                <a:ea typeface="굴림" charset="0"/>
              </a:rPr>
              <a:t>sort</a:t>
            </a:r>
            <a:r>
              <a:rPr lang="en-US" altLang="ko-KR" sz="1800" dirty="0">
                <a:latin typeface="+mn-lt"/>
                <a:ea typeface="굴림" charset="0"/>
              </a:rPr>
              <a:t> utility, which sorts files in RAM if it can find enough space.</a:t>
            </a:r>
          </a:p>
        </p:txBody>
      </p:sp>
    </p:spTree>
    <p:extLst>
      <p:ext uri="{BB962C8B-B14F-4D97-AF65-F5344CB8AC3E}">
        <p14:creationId xmlns:p14="http://schemas.microsoft.com/office/powerpoint/2010/main" val="604325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9600" y="381000"/>
            <a:ext cx="7772400" cy="1323439"/>
          </a:xfrm>
          <a:noFill/>
        </p:spPr>
        <p:txBody>
          <a:bodyPr>
            <a:spAutoFit/>
          </a:bodyPr>
          <a:lstStyle/>
          <a:p>
            <a:pPr eaLnBrk="1" hangingPunct="1"/>
            <a:r>
              <a:rPr lang="en-US" altLang="ko-KR" dirty="0">
                <a:latin typeface="+mj-lt"/>
                <a:ea typeface="굴림" charset="0"/>
              </a:rPr>
              <a:t>Limitations of Internal Sorting and Binary Search</a:t>
            </a:r>
          </a:p>
        </p:txBody>
      </p:sp>
      <p:sp>
        <p:nvSpPr>
          <p:cNvPr id="9220" name="Rectangle 5"/>
          <p:cNvSpPr>
            <a:spLocks noGrp="1" noChangeArrowheads="1"/>
          </p:cNvSpPr>
          <p:nvPr>
            <p:ph idx="1"/>
          </p:nvPr>
        </p:nvSpPr>
        <p:spPr>
          <a:xfrm>
            <a:off x="480951" y="1683327"/>
            <a:ext cx="8229600" cy="4717473"/>
          </a:xfrm>
        </p:spPr>
        <p:txBody>
          <a:bodyPr>
            <a:normAutofit fontScale="92500" lnSpcReduction="20000"/>
          </a:bodyPr>
          <a:lstStyle/>
          <a:p>
            <a:pPr marL="381000" indent="-381000" eaLnBrk="1" hangingPunct="1">
              <a:buFontTx/>
              <a:buAutoNum type="arabicPeriod"/>
            </a:pPr>
            <a:r>
              <a:rPr lang="en-US" altLang="ko-KR" dirty="0">
                <a:latin typeface="+mn-lt"/>
                <a:ea typeface="굴림" charset="0"/>
              </a:rPr>
              <a:t>Binary searching requires  still expensive disk access cost</a:t>
            </a:r>
          </a:p>
          <a:p>
            <a:pPr marL="800100" lvl="1" indent="-342900" eaLnBrk="1" hangingPunct="1">
              <a:spcBef>
                <a:spcPct val="50000"/>
              </a:spcBef>
            </a:pPr>
            <a:r>
              <a:rPr lang="en-US" altLang="ko-KR" sz="1800" dirty="0">
                <a:latin typeface="+mn-lt"/>
                <a:ea typeface="굴림" charset="0"/>
              </a:rPr>
              <a:t>If there are 100,000 items, binary search requires at most 17 accesses. Although this is a tremendous improvement over a sequential search, it is also true that 17 accesses is not negligible cost.</a:t>
            </a:r>
          </a:p>
          <a:p>
            <a:pPr marL="381000" indent="-381000" eaLnBrk="1" hangingPunct="1">
              <a:lnSpc>
                <a:spcPct val="170000"/>
              </a:lnSpc>
              <a:buFontTx/>
              <a:buAutoNum type="arabicPeriod"/>
            </a:pPr>
            <a:r>
              <a:rPr lang="en-US" altLang="ko-KR" dirty="0">
                <a:latin typeface="+mn-lt"/>
                <a:ea typeface="굴림" charset="0"/>
              </a:rPr>
              <a:t>Keeping a file sorted is very expensive</a:t>
            </a:r>
          </a:p>
          <a:p>
            <a:pPr marL="800100" lvl="1" indent="-342900" eaLnBrk="1" hangingPunct="1">
              <a:spcBef>
                <a:spcPct val="50000"/>
              </a:spcBef>
            </a:pPr>
            <a:r>
              <a:rPr lang="en-US" altLang="ko-KR" sz="1800" dirty="0">
                <a:latin typeface="+mn-lt"/>
                <a:ea typeface="굴림" charset="0"/>
              </a:rPr>
              <a:t>Inserting a new record into the file requires, on the average, that we not only read through half the records, but that we also shift the records to open up the space required for the insertion.</a:t>
            </a:r>
          </a:p>
          <a:p>
            <a:pPr marL="381000" indent="-381000" eaLnBrk="1" hangingPunct="1">
              <a:lnSpc>
                <a:spcPct val="170000"/>
              </a:lnSpc>
              <a:buFontTx/>
              <a:buAutoNum type="arabicPeriod"/>
            </a:pPr>
            <a:r>
              <a:rPr lang="en-US" altLang="ko-KR" dirty="0">
                <a:latin typeface="+mn-lt"/>
                <a:ea typeface="굴림" charset="0"/>
              </a:rPr>
              <a:t>An internal sort works only on small files</a:t>
            </a:r>
          </a:p>
          <a:p>
            <a:pPr marL="800100" lvl="1" indent="-342900" eaLnBrk="1" hangingPunct="1">
              <a:spcBef>
                <a:spcPct val="50000"/>
              </a:spcBef>
            </a:pPr>
            <a:r>
              <a:rPr lang="en-US" altLang="ko-KR" sz="1800" dirty="0">
                <a:latin typeface="+mn-lt"/>
                <a:ea typeface="굴림" charset="0"/>
              </a:rPr>
              <a:t>An internal sort works only if we can read the entire contents of a file into the computer’s electronic memory.</a:t>
            </a:r>
          </a:p>
          <a:p>
            <a:pPr marL="381000" indent="-381000" eaLnBrk="1" hangingPunct="1">
              <a:buFontTx/>
              <a:buAutoNum type="arabicPeriod"/>
            </a:pPr>
            <a:endParaRPr lang="en-US" altLang="ko-KR" dirty="0">
              <a:latin typeface="+mn-lt"/>
              <a:ea typeface="굴림" charset="0"/>
            </a:endParaRPr>
          </a:p>
        </p:txBody>
      </p:sp>
    </p:spTree>
    <p:extLst>
      <p:ext uri="{BB962C8B-B14F-4D97-AF65-F5344CB8AC3E}">
        <p14:creationId xmlns:p14="http://schemas.microsoft.com/office/powerpoint/2010/main" val="359336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3"/>
          <p:cNvGrpSpPr>
            <a:grpSpLocks/>
          </p:cNvGrpSpPr>
          <p:nvPr/>
        </p:nvGrpSpPr>
        <p:grpSpPr bwMode="auto">
          <a:xfrm>
            <a:off x="381000" y="1555750"/>
            <a:ext cx="8458200" cy="3809999"/>
            <a:chOff x="288" y="1919"/>
            <a:chExt cx="5328" cy="2400"/>
          </a:xfrm>
        </p:grpSpPr>
        <p:sp>
          <p:nvSpPr>
            <p:cNvPr id="11274" name="Rectangle 4"/>
            <p:cNvSpPr>
              <a:spLocks noChangeArrowheads="1"/>
            </p:cNvSpPr>
            <p:nvPr/>
          </p:nvSpPr>
          <p:spPr bwMode="auto">
            <a:xfrm>
              <a:off x="288" y="2880"/>
              <a:ext cx="1920" cy="259"/>
            </a:xfrm>
            <a:prstGeom prst="rect">
              <a:avLst/>
            </a:prstGeom>
            <a:solidFill>
              <a:schemeClr val="bg1"/>
            </a:solidFill>
            <a:ln w="38100">
              <a:solidFill>
                <a:schemeClr val="tx1"/>
              </a:solidFill>
              <a:miter lim="800000"/>
              <a:headEnd/>
              <a:tailEnd/>
            </a:ln>
          </p:spPr>
          <p:txBody>
            <a:bodyPr wrap="none" anchor="ctr"/>
            <a:lstStyle/>
            <a:p>
              <a:r>
                <a:rPr lang="en-US" altLang="ko-KR" sz="1600" b="1"/>
                <a:t>HARRIS MARGARET</a:t>
              </a:r>
            </a:p>
          </p:txBody>
        </p:sp>
        <p:sp>
          <p:nvSpPr>
            <p:cNvPr id="11275" name="Text Box 5"/>
            <p:cNvSpPr txBox="1">
              <a:spLocks noChangeArrowheads="1"/>
            </p:cNvSpPr>
            <p:nvPr/>
          </p:nvSpPr>
          <p:spPr bwMode="auto">
            <a:xfrm>
              <a:off x="2592" y="2076"/>
              <a:ext cx="346" cy="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a:latin typeface="Letter Gothic (W1)" charset="0"/>
                </a:rPr>
                <a:t>...................</a:t>
              </a:r>
            </a:p>
          </p:txBody>
        </p:sp>
        <p:sp>
          <p:nvSpPr>
            <p:cNvPr id="11276" name="Text Box 6"/>
            <p:cNvSpPr txBox="1">
              <a:spLocks noChangeArrowheads="1"/>
            </p:cNvSpPr>
            <p:nvPr/>
          </p:nvSpPr>
          <p:spPr bwMode="auto">
            <a:xfrm>
              <a:off x="717" y="1919"/>
              <a:ext cx="11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a:solidFill>
                    <a:srgbClr val="FF0000"/>
                  </a:solidFill>
                  <a:latin typeface="+mn-lt"/>
                </a:rPr>
                <a:t>KEYNODES array</a:t>
              </a:r>
            </a:p>
          </p:txBody>
        </p:sp>
        <p:sp>
          <p:nvSpPr>
            <p:cNvPr id="11277" name="Text Box 7"/>
            <p:cNvSpPr txBox="1">
              <a:spLocks noChangeArrowheads="1"/>
            </p:cNvSpPr>
            <p:nvPr/>
          </p:nvSpPr>
          <p:spPr bwMode="auto">
            <a:xfrm>
              <a:off x="4080" y="1968"/>
              <a:ext cx="6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a:solidFill>
                    <a:srgbClr val="FF0000"/>
                  </a:solidFill>
                  <a:latin typeface="+mj-lt"/>
                </a:rPr>
                <a:t>Records</a:t>
              </a:r>
            </a:p>
          </p:txBody>
        </p:sp>
        <p:sp>
          <p:nvSpPr>
            <p:cNvPr id="11278" name="Text Box 8"/>
            <p:cNvSpPr txBox="1">
              <a:spLocks noChangeArrowheads="1"/>
            </p:cNvSpPr>
            <p:nvPr/>
          </p:nvSpPr>
          <p:spPr bwMode="auto">
            <a:xfrm>
              <a:off x="336" y="2160"/>
              <a:ext cx="3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KEY</a:t>
              </a:r>
            </a:p>
          </p:txBody>
        </p:sp>
        <p:sp>
          <p:nvSpPr>
            <p:cNvPr id="11279" name="Text Box 9"/>
            <p:cNvSpPr txBox="1">
              <a:spLocks noChangeArrowheads="1"/>
            </p:cNvSpPr>
            <p:nvPr/>
          </p:nvSpPr>
          <p:spPr bwMode="auto">
            <a:xfrm>
              <a:off x="1776" y="2160"/>
              <a:ext cx="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RRN</a:t>
              </a:r>
            </a:p>
          </p:txBody>
        </p:sp>
        <p:sp>
          <p:nvSpPr>
            <p:cNvPr id="11280" name="Rectangle 10"/>
            <p:cNvSpPr>
              <a:spLocks noChangeArrowheads="1"/>
            </p:cNvSpPr>
            <p:nvPr/>
          </p:nvSpPr>
          <p:spPr bwMode="auto">
            <a:xfrm>
              <a:off x="1728" y="2425"/>
              <a:ext cx="494" cy="361"/>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1281" name="Text Box 11"/>
            <p:cNvSpPr txBox="1">
              <a:spLocks noChangeArrowheads="1"/>
            </p:cNvSpPr>
            <p:nvPr/>
          </p:nvSpPr>
          <p:spPr bwMode="auto">
            <a:xfrm>
              <a:off x="308" y="3072"/>
              <a:ext cx="4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b="1">
                  <a:latin typeface="Letter Gothic (W1)" charset="0"/>
                </a:rPr>
                <a:t>...</a:t>
              </a:r>
            </a:p>
          </p:txBody>
        </p:sp>
        <p:sp>
          <p:nvSpPr>
            <p:cNvPr id="11282" name="Text Box 12"/>
            <p:cNvSpPr txBox="1">
              <a:spLocks noChangeArrowheads="1"/>
            </p:cNvSpPr>
            <p:nvPr/>
          </p:nvSpPr>
          <p:spPr bwMode="auto">
            <a:xfrm>
              <a:off x="432" y="3380"/>
              <a:ext cx="34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a:latin typeface="Letter Gothic (W1)" charset="0"/>
                </a:rPr>
                <a:t>...</a:t>
              </a:r>
            </a:p>
          </p:txBody>
        </p:sp>
        <p:sp>
          <p:nvSpPr>
            <p:cNvPr id="11283" name="Rectangle 13"/>
            <p:cNvSpPr>
              <a:spLocks noChangeArrowheads="1"/>
            </p:cNvSpPr>
            <p:nvPr/>
          </p:nvSpPr>
          <p:spPr bwMode="auto">
            <a:xfrm>
              <a:off x="288" y="2400"/>
              <a:ext cx="1920" cy="259"/>
            </a:xfrm>
            <a:prstGeom prst="rect">
              <a:avLst/>
            </a:prstGeom>
            <a:solidFill>
              <a:schemeClr val="bg1"/>
            </a:solidFill>
            <a:ln w="38100">
              <a:solidFill>
                <a:schemeClr val="tx1"/>
              </a:solidFill>
              <a:miter lim="800000"/>
              <a:headEnd/>
              <a:tailEnd/>
            </a:ln>
          </p:spPr>
          <p:txBody>
            <a:bodyPr wrap="none" anchor="ctr"/>
            <a:lstStyle/>
            <a:p>
              <a:r>
                <a:rPr lang="en-US" altLang="ko-KR" sz="1600" b="1"/>
                <a:t>HARRISON SUSAN</a:t>
              </a:r>
            </a:p>
          </p:txBody>
        </p:sp>
        <p:sp>
          <p:nvSpPr>
            <p:cNvPr id="11284" name="Rectangle 14"/>
            <p:cNvSpPr>
              <a:spLocks noChangeArrowheads="1"/>
            </p:cNvSpPr>
            <p:nvPr/>
          </p:nvSpPr>
          <p:spPr bwMode="auto">
            <a:xfrm>
              <a:off x="288" y="2640"/>
              <a:ext cx="1920" cy="260"/>
            </a:xfrm>
            <a:prstGeom prst="rect">
              <a:avLst/>
            </a:prstGeom>
            <a:solidFill>
              <a:schemeClr val="bg1"/>
            </a:solidFill>
            <a:ln w="38100">
              <a:solidFill>
                <a:schemeClr val="tx1"/>
              </a:solidFill>
              <a:miter lim="800000"/>
              <a:headEnd/>
              <a:tailEnd/>
            </a:ln>
          </p:spPr>
          <p:txBody>
            <a:bodyPr wrap="none" anchor="ctr"/>
            <a:lstStyle/>
            <a:p>
              <a:r>
                <a:rPr lang="en-US" altLang="ko-KR" sz="1600" b="1"/>
                <a:t>KELLOG BILL</a:t>
              </a:r>
            </a:p>
          </p:txBody>
        </p:sp>
        <p:grpSp>
          <p:nvGrpSpPr>
            <p:cNvPr id="11285" name="Group 15"/>
            <p:cNvGrpSpPr>
              <a:grpSpLocks/>
            </p:cNvGrpSpPr>
            <p:nvPr/>
          </p:nvGrpSpPr>
          <p:grpSpPr bwMode="auto">
            <a:xfrm>
              <a:off x="288" y="3120"/>
              <a:ext cx="864" cy="260"/>
              <a:chOff x="288" y="3178"/>
              <a:chExt cx="864" cy="260"/>
            </a:xfrm>
          </p:grpSpPr>
          <p:sp>
            <p:nvSpPr>
              <p:cNvPr id="11305" name="Line 16"/>
              <p:cNvSpPr>
                <a:spLocks noChangeShapeType="1"/>
              </p:cNvSpPr>
              <p:nvPr/>
            </p:nvSpPr>
            <p:spPr bwMode="auto">
              <a:xfrm>
                <a:off x="288" y="3178"/>
                <a:ext cx="0" cy="2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6" name="Line 17"/>
              <p:cNvSpPr>
                <a:spLocks noChangeShapeType="1"/>
              </p:cNvSpPr>
              <p:nvPr/>
            </p:nvSpPr>
            <p:spPr bwMode="auto">
              <a:xfrm>
                <a:off x="288" y="3438"/>
                <a:ext cx="8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286" name="Rectangle 18"/>
            <p:cNvSpPr>
              <a:spLocks noChangeArrowheads="1"/>
            </p:cNvSpPr>
            <p:nvPr/>
          </p:nvSpPr>
          <p:spPr bwMode="auto">
            <a:xfrm>
              <a:off x="288" y="3735"/>
              <a:ext cx="1920" cy="259"/>
            </a:xfrm>
            <a:prstGeom prst="rect">
              <a:avLst/>
            </a:prstGeom>
            <a:solidFill>
              <a:schemeClr val="bg1"/>
            </a:solidFill>
            <a:ln w="38100">
              <a:solidFill>
                <a:schemeClr val="tx1"/>
              </a:solidFill>
              <a:miter lim="800000"/>
              <a:headEnd/>
              <a:tailEnd/>
            </a:ln>
          </p:spPr>
          <p:txBody>
            <a:bodyPr wrap="none" anchor="ctr"/>
            <a:lstStyle/>
            <a:p>
              <a:r>
                <a:rPr lang="en-US" altLang="ko-KR" sz="1600" b="1"/>
                <a:t>BELL ROBERT</a:t>
              </a:r>
            </a:p>
          </p:txBody>
        </p:sp>
        <p:sp>
          <p:nvSpPr>
            <p:cNvPr id="11287" name="Rectangle 19"/>
            <p:cNvSpPr>
              <a:spLocks noChangeArrowheads="1"/>
            </p:cNvSpPr>
            <p:nvPr/>
          </p:nvSpPr>
          <p:spPr bwMode="auto">
            <a:xfrm>
              <a:off x="1728" y="3735"/>
              <a:ext cx="494" cy="259"/>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1288" name="Rectangle 20"/>
            <p:cNvSpPr>
              <a:spLocks noChangeArrowheads="1"/>
            </p:cNvSpPr>
            <p:nvPr/>
          </p:nvSpPr>
          <p:spPr bwMode="auto">
            <a:xfrm>
              <a:off x="3264" y="2400"/>
              <a:ext cx="2352" cy="259"/>
            </a:xfrm>
            <a:prstGeom prst="rect">
              <a:avLst/>
            </a:prstGeom>
            <a:solidFill>
              <a:schemeClr val="bg1"/>
            </a:solidFill>
            <a:ln w="38100">
              <a:solidFill>
                <a:schemeClr val="tx1"/>
              </a:solidFill>
              <a:miter lim="800000"/>
              <a:headEnd/>
              <a:tailEnd/>
            </a:ln>
          </p:spPr>
          <p:txBody>
            <a:bodyPr wrap="none" anchor="ctr"/>
            <a:lstStyle/>
            <a:p>
              <a:r>
                <a:rPr lang="en-US" altLang="ko-KR" sz="1600" b="1"/>
                <a:t>   Harrison|Susan|387 Eastern...</a:t>
              </a:r>
            </a:p>
          </p:txBody>
        </p:sp>
        <p:sp>
          <p:nvSpPr>
            <p:cNvPr id="11289" name="Rectangle 21"/>
            <p:cNvSpPr>
              <a:spLocks noChangeArrowheads="1"/>
            </p:cNvSpPr>
            <p:nvPr/>
          </p:nvSpPr>
          <p:spPr bwMode="auto">
            <a:xfrm flipH="1">
              <a:off x="5568" y="2400"/>
              <a:ext cx="48" cy="259"/>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1290" name="Rectangle 22"/>
            <p:cNvSpPr>
              <a:spLocks noChangeArrowheads="1"/>
            </p:cNvSpPr>
            <p:nvPr/>
          </p:nvSpPr>
          <p:spPr bwMode="auto">
            <a:xfrm>
              <a:off x="3264" y="2659"/>
              <a:ext cx="2352" cy="260"/>
            </a:xfrm>
            <a:prstGeom prst="rect">
              <a:avLst/>
            </a:prstGeom>
            <a:solidFill>
              <a:schemeClr val="bg1"/>
            </a:solidFill>
            <a:ln w="38100">
              <a:solidFill>
                <a:schemeClr val="tx1"/>
              </a:solidFill>
              <a:miter lim="800000"/>
              <a:headEnd/>
              <a:tailEnd/>
            </a:ln>
          </p:spPr>
          <p:txBody>
            <a:bodyPr wrap="none" anchor="ctr"/>
            <a:lstStyle/>
            <a:p>
              <a:r>
                <a:rPr lang="en-US" altLang="ko-KR" sz="1600" b="1"/>
                <a:t>   Kellog|Bill|17 Maple...</a:t>
              </a:r>
            </a:p>
          </p:txBody>
        </p:sp>
        <p:sp>
          <p:nvSpPr>
            <p:cNvPr id="11291" name="Rectangle 23"/>
            <p:cNvSpPr>
              <a:spLocks noChangeArrowheads="1"/>
            </p:cNvSpPr>
            <p:nvPr/>
          </p:nvSpPr>
          <p:spPr bwMode="auto">
            <a:xfrm flipH="1">
              <a:off x="5568" y="2659"/>
              <a:ext cx="48" cy="260"/>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1292" name="Rectangle 24"/>
            <p:cNvSpPr>
              <a:spLocks noChangeArrowheads="1"/>
            </p:cNvSpPr>
            <p:nvPr/>
          </p:nvSpPr>
          <p:spPr bwMode="auto">
            <a:xfrm>
              <a:off x="3264" y="2919"/>
              <a:ext cx="2352" cy="259"/>
            </a:xfrm>
            <a:prstGeom prst="rect">
              <a:avLst/>
            </a:prstGeom>
            <a:solidFill>
              <a:schemeClr val="bg1"/>
            </a:solidFill>
            <a:ln w="38100">
              <a:solidFill>
                <a:schemeClr val="tx1"/>
              </a:solidFill>
              <a:miter lim="800000"/>
              <a:headEnd/>
              <a:tailEnd/>
            </a:ln>
          </p:spPr>
          <p:txBody>
            <a:bodyPr wrap="none" anchor="ctr"/>
            <a:lstStyle/>
            <a:p>
              <a:r>
                <a:rPr lang="en-US" altLang="ko-KR" sz="1600" b="1"/>
                <a:t>   Harris|Margaret|4343 West...</a:t>
              </a:r>
            </a:p>
          </p:txBody>
        </p:sp>
        <p:sp>
          <p:nvSpPr>
            <p:cNvPr id="11293" name="Rectangle 25"/>
            <p:cNvSpPr>
              <a:spLocks noChangeArrowheads="1"/>
            </p:cNvSpPr>
            <p:nvPr/>
          </p:nvSpPr>
          <p:spPr bwMode="auto">
            <a:xfrm flipH="1">
              <a:off x="5568" y="2919"/>
              <a:ext cx="48" cy="259"/>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1294" name="Rectangle 26"/>
            <p:cNvSpPr>
              <a:spLocks noChangeArrowheads="1"/>
            </p:cNvSpPr>
            <p:nvPr/>
          </p:nvSpPr>
          <p:spPr bwMode="auto">
            <a:xfrm>
              <a:off x="3264" y="3735"/>
              <a:ext cx="2352" cy="259"/>
            </a:xfrm>
            <a:prstGeom prst="rect">
              <a:avLst/>
            </a:prstGeom>
            <a:solidFill>
              <a:schemeClr val="bg1"/>
            </a:solidFill>
            <a:ln w="38100">
              <a:solidFill>
                <a:schemeClr val="tx1"/>
              </a:solidFill>
              <a:miter lim="800000"/>
              <a:headEnd/>
              <a:tailEnd/>
            </a:ln>
          </p:spPr>
          <p:txBody>
            <a:bodyPr wrap="none" anchor="ctr"/>
            <a:lstStyle/>
            <a:p>
              <a:r>
                <a:rPr lang="en-US" altLang="ko-KR" sz="1600" b="1"/>
                <a:t>   Bell|Robert|8912 Hill...</a:t>
              </a:r>
            </a:p>
          </p:txBody>
        </p:sp>
        <p:sp>
          <p:nvSpPr>
            <p:cNvPr id="11295" name="Rectangle 27"/>
            <p:cNvSpPr>
              <a:spLocks noChangeArrowheads="1"/>
            </p:cNvSpPr>
            <p:nvPr/>
          </p:nvSpPr>
          <p:spPr bwMode="auto">
            <a:xfrm flipH="1">
              <a:off x="5568" y="3735"/>
              <a:ext cx="48" cy="259"/>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1296" name="Line 28"/>
            <p:cNvSpPr>
              <a:spLocks noChangeShapeType="1"/>
            </p:cNvSpPr>
            <p:nvPr/>
          </p:nvSpPr>
          <p:spPr bwMode="auto">
            <a:xfrm>
              <a:off x="2208" y="2511"/>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7" name="Line 29"/>
            <p:cNvSpPr>
              <a:spLocks noChangeShapeType="1"/>
            </p:cNvSpPr>
            <p:nvPr/>
          </p:nvSpPr>
          <p:spPr bwMode="auto">
            <a:xfrm>
              <a:off x="2208" y="2771"/>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8" name="Line 30"/>
            <p:cNvSpPr>
              <a:spLocks noChangeShapeType="1"/>
            </p:cNvSpPr>
            <p:nvPr/>
          </p:nvSpPr>
          <p:spPr bwMode="auto">
            <a:xfrm>
              <a:off x="2208" y="3030"/>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9" name="Line 31"/>
            <p:cNvSpPr>
              <a:spLocks noChangeShapeType="1"/>
            </p:cNvSpPr>
            <p:nvPr/>
          </p:nvSpPr>
          <p:spPr bwMode="auto">
            <a:xfrm>
              <a:off x="2208" y="3883"/>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00" name="Text Box 32"/>
            <p:cNvSpPr txBox="1">
              <a:spLocks noChangeArrowheads="1"/>
            </p:cNvSpPr>
            <p:nvPr/>
          </p:nvSpPr>
          <p:spPr bwMode="auto">
            <a:xfrm>
              <a:off x="1038" y="4031"/>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dirty="0">
                  <a:solidFill>
                    <a:srgbClr val="008000"/>
                  </a:solidFill>
                  <a:latin typeface="+mn-lt"/>
                </a:rPr>
                <a:t>In RAM</a:t>
              </a:r>
            </a:p>
          </p:txBody>
        </p:sp>
        <p:sp>
          <p:nvSpPr>
            <p:cNvPr id="11301" name="Text Box 33"/>
            <p:cNvSpPr txBox="1">
              <a:spLocks noChangeArrowheads="1"/>
            </p:cNvSpPr>
            <p:nvPr/>
          </p:nvSpPr>
          <p:spPr bwMode="auto">
            <a:xfrm>
              <a:off x="3696" y="4032"/>
              <a:ext cx="1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dirty="0">
                  <a:solidFill>
                    <a:srgbClr val="008000"/>
                  </a:solidFill>
                  <a:latin typeface="+mn-lt"/>
                </a:rPr>
                <a:t>On Secondary Storage</a:t>
              </a:r>
            </a:p>
          </p:txBody>
        </p:sp>
        <p:sp>
          <p:nvSpPr>
            <p:cNvPr id="11302" name="Rectangle 34"/>
            <p:cNvSpPr>
              <a:spLocks noChangeArrowheads="1"/>
            </p:cNvSpPr>
            <p:nvPr/>
          </p:nvSpPr>
          <p:spPr bwMode="auto">
            <a:xfrm>
              <a:off x="1728" y="2880"/>
              <a:ext cx="494" cy="260"/>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1303" name="Rectangle 35"/>
            <p:cNvSpPr>
              <a:spLocks noChangeArrowheads="1"/>
            </p:cNvSpPr>
            <p:nvPr/>
          </p:nvSpPr>
          <p:spPr bwMode="auto">
            <a:xfrm>
              <a:off x="1728" y="2400"/>
              <a:ext cx="494" cy="259"/>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1304" name="Rectangle 36"/>
            <p:cNvSpPr>
              <a:spLocks noChangeArrowheads="1"/>
            </p:cNvSpPr>
            <p:nvPr/>
          </p:nvSpPr>
          <p:spPr bwMode="auto">
            <a:xfrm>
              <a:off x="1728" y="2640"/>
              <a:ext cx="494" cy="260"/>
            </a:xfrm>
            <a:prstGeom prst="rect">
              <a:avLst/>
            </a:prstGeom>
            <a:solidFill>
              <a:schemeClr val="bg1"/>
            </a:solidFill>
            <a:ln w="38100">
              <a:solidFill>
                <a:schemeClr val="tx1"/>
              </a:solidFill>
              <a:miter lim="800000"/>
              <a:headEnd/>
              <a:tailEnd/>
            </a:ln>
          </p:spPr>
          <p:txBody>
            <a:bodyPr wrap="none" anchor="ctr"/>
            <a:lstStyle/>
            <a:p>
              <a:endParaRPr lang="ko-KR" altLang="en-US"/>
            </a:p>
          </p:txBody>
        </p:sp>
      </p:grpSp>
      <p:sp>
        <p:nvSpPr>
          <p:cNvPr id="11268" name="Text Box 37"/>
          <p:cNvSpPr txBox="1">
            <a:spLocks noChangeArrowheads="1"/>
          </p:cNvSpPr>
          <p:nvPr/>
        </p:nvSpPr>
        <p:spPr bwMode="auto">
          <a:xfrm>
            <a:off x="2895600" y="2349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1</a:t>
            </a:r>
          </a:p>
        </p:txBody>
      </p:sp>
      <p:sp>
        <p:nvSpPr>
          <p:cNvPr id="11269" name="Text Box 38"/>
          <p:cNvSpPr txBox="1">
            <a:spLocks noChangeArrowheads="1"/>
          </p:cNvSpPr>
          <p:nvPr/>
        </p:nvSpPr>
        <p:spPr bwMode="auto">
          <a:xfrm>
            <a:off x="2895600" y="2806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2</a:t>
            </a:r>
          </a:p>
        </p:txBody>
      </p:sp>
      <p:sp>
        <p:nvSpPr>
          <p:cNvPr id="11270" name="Text Box 39"/>
          <p:cNvSpPr txBox="1">
            <a:spLocks noChangeArrowheads="1"/>
          </p:cNvSpPr>
          <p:nvPr/>
        </p:nvSpPr>
        <p:spPr bwMode="auto">
          <a:xfrm>
            <a:off x="2895600" y="3187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3</a:t>
            </a:r>
          </a:p>
        </p:txBody>
      </p:sp>
      <p:sp>
        <p:nvSpPr>
          <p:cNvPr id="11271" name="Text Box 40"/>
          <p:cNvSpPr txBox="1">
            <a:spLocks noChangeArrowheads="1"/>
          </p:cNvSpPr>
          <p:nvPr/>
        </p:nvSpPr>
        <p:spPr bwMode="auto">
          <a:xfrm>
            <a:off x="2890838" y="44831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k</a:t>
            </a:r>
          </a:p>
        </p:txBody>
      </p:sp>
      <p:sp>
        <p:nvSpPr>
          <p:cNvPr id="11272" name="Rectangle 41"/>
          <p:cNvSpPr>
            <a:spLocks noChangeArrowheads="1"/>
          </p:cNvSpPr>
          <p:nvPr/>
        </p:nvSpPr>
        <p:spPr bwMode="auto">
          <a:xfrm>
            <a:off x="971550" y="5387975"/>
            <a:ext cx="7467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ko-KR" sz="1400" i="1" dirty="0">
                <a:solidFill>
                  <a:schemeClr val="tx2"/>
                </a:solidFill>
              </a:rPr>
              <a:t>KEYSORTING</a:t>
            </a:r>
            <a:r>
              <a:rPr lang="en-US" altLang="ko-KR" sz="1400" dirty="0">
                <a:solidFill>
                  <a:schemeClr val="tx2"/>
                </a:solidFill>
              </a:rPr>
              <a:t>: Conceptual view of KEYNODES array to be used in RAM by internal sort routine, and record array on secondary store</a:t>
            </a:r>
            <a:endParaRPr lang="en-US" altLang="ko-KR" sz="3200" dirty="0">
              <a:solidFill>
                <a:schemeClr val="tx2"/>
              </a:solidFill>
            </a:endParaRPr>
          </a:p>
        </p:txBody>
      </p:sp>
      <p:sp>
        <p:nvSpPr>
          <p:cNvPr id="11273" name="Rectangle 42"/>
          <p:cNvSpPr>
            <a:spLocks noGrp="1" noChangeArrowheads="1"/>
          </p:cNvSpPr>
          <p:nvPr>
            <p:ph type="title"/>
          </p:nvPr>
        </p:nvSpPr>
        <p:spPr/>
        <p:txBody>
          <a:bodyPr/>
          <a:lstStyle/>
          <a:p>
            <a:pPr eaLnBrk="1" hangingPunct="1"/>
            <a:r>
              <a:rPr lang="en-US" altLang="ko-KR" dirty="0" err="1">
                <a:latin typeface="+mj-lt"/>
                <a:ea typeface="굴림" charset="0"/>
              </a:rPr>
              <a:t>Keysorting</a:t>
            </a:r>
            <a:r>
              <a:rPr lang="en-US" altLang="ko-KR" dirty="0">
                <a:latin typeface="+mj-lt"/>
                <a:ea typeface="굴림" charset="0"/>
              </a:rPr>
              <a:t>: </a:t>
            </a:r>
            <a:r>
              <a:rPr lang="en-US" altLang="ko-KR" dirty="0" smtClean="0">
                <a:latin typeface="+mj-lt"/>
                <a:ea typeface="굴림" charset="0"/>
              </a:rPr>
              <a:t>Example</a:t>
            </a:r>
            <a:endParaRPr lang="en-US" altLang="ko-KR" dirty="0">
              <a:latin typeface="+mj-lt"/>
              <a:ea typeface="굴림" charset="0"/>
            </a:endParaRPr>
          </a:p>
        </p:txBody>
      </p:sp>
    </p:spTree>
    <p:extLst>
      <p:ext uri="{BB962C8B-B14F-4D97-AF65-F5344CB8AC3E}">
        <p14:creationId xmlns:p14="http://schemas.microsoft.com/office/powerpoint/2010/main" val="38934867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96950" y="5445125"/>
            <a:ext cx="7391400" cy="633413"/>
          </a:xfrm>
        </p:spPr>
        <p:txBody>
          <a:bodyPr/>
          <a:lstStyle/>
          <a:p>
            <a:pPr algn="l" eaLnBrk="1" hangingPunct="1"/>
            <a:r>
              <a:rPr lang="en-US" altLang="ko-KR" sz="1400" b="0" i="1" dirty="0">
                <a:latin typeface="+mn-lt"/>
                <a:ea typeface="굴림" charset="0"/>
              </a:rPr>
              <a:t>KEYSORTING</a:t>
            </a:r>
            <a:r>
              <a:rPr lang="en-US" altLang="ko-KR" sz="1400" b="0" dirty="0">
                <a:latin typeface="+mn-lt"/>
                <a:ea typeface="굴림" charset="0"/>
              </a:rPr>
              <a:t>: Conceptual view of KEYNODES array and file after sorting keys in RAM</a:t>
            </a:r>
            <a:endParaRPr lang="en-US" altLang="ko-KR" sz="3200" b="0" dirty="0">
              <a:latin typeface="+mn-lt"/>
              <a:ea typeface="굴림" charset="0"/>
            </a:endParaRPr>
          </a:p>
        </p:txBody>
      </p:sp>
      <p:sp>
        <p:nvSpPr>
          <p:cNvPr id="12292" name="Rectangle 3"/>
          <p:cNvSpPr>
            <a:spLocks noChangeArrowheads="1"/>
          </p:cNvSpPr>
          <p:nvPr/>
        </p:nvSpPr>
        <p:spPr bwMode="auto">
          <a:xfrm>
            <a:off x="434975" y="3232150"/>
            <a:ext cx="3048000" cy="411163"/>
          </a:xfrm>
          <a:prstGeom prst="rect">
            <a:avLst/>
          </a:prstGeom>
          <a:solidFill>
            <a:schemeClr val="bg1"/>
          </a:solidFill>
          <a:ln w="38100">
            <a:solidFill>
              <a:schemeClr val="tx1"/>
            </a:solidFill>
            <a:miter lim="800000"/>
            <a:headEnd/>
            <a:tailEnd/>
          </a:ln>
        </p:spPr>
        <p:txBody>
          <a:bodyPr wrap="none" anchor="ctr"/>
          <a:lstStyle/>
          <a:p>
            <a:r>
              <a:rPr lang="en-US" altLang="ko-KR" sz="1600" b="1"/>
              <a:t>HARRISON SUSAN</a:t>
            </a:r>
          </a:p>
        </p:txBody>
      </p:sp>
      <p:sp>
        <p:nvSpPr>
          <p:cNvPr id="12293" name="Text Box 4"/>
          <p:cNvSpPr txBox="1">
            <a:spLocks noChangeArrowheads="1"/>
          </p:cNvSpPr>
          <p:nvPr/>
        </p:nvSpPr>
        <p:spPr bwMode="auto">
          <a:xfrm>
            <a:off x="4092575" y="1955800"/>
            <a:ext cx="549275"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a:latin typeface="Letter Gothic (W1)" charset="0"/>
              </a:rPr>
              <a:t>...................</a:t>
            </a:r>
          </a:p>
        </p:txBody>
      </p:sp>
      <p:sp>
        <p:nvSpPr>
          <p:cNvPr id="12294" name="Text Box 5"/>
          <p:cNvSpPr txBox="1">
            <a:spLocks noChangeArrowheads="1"/>
          </p:cNvSpPr>
          <p:nvPr/>
        </p:nvSpPr>
        <p:spPr bwMode="auto">
          <a:xfrm>
            <a:off x="1116002" y="1706841"/>
            <a:ext cx="17748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a:solidFill>
                  <a:srgbClr val="FF0000"/>
                </a:solidFill>
                <a:latin typeface="+mn-lt"/>
              </a:rPr>
              <a:t>KEYNODES array</a:t>
            </a:r>
          </a:p>
        </p:txBody>
      </p:sp>
      <p:sp>
        <p:nvSpPr>
          <p:cNvPr id="12295" name="Text Box 6"/>
          <p:cNvSpPr txBox="1">
            <a:spLocks noChangeArrowheads="1"/>
          </p:cNvSpPr>
          <p:nvPr/>
        </p:nvSpPr>
        <p:spPr bwMode="auto">
          <a:xfrm>
            <a:off x="6454775" y="1784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a:solidFill>
                  <a:srgbClr val="FF0000"/>
                </a:solidFill>
                <a:latin typeface="+mn-lt"/>
              </a:rPr>
              <a:t>Records</a:t>
            </a:r>
          </a:p>
        </p:txBody>
      </p:sp>
      <p:sp>
        <p:nvSpPr>
          <p:cNvPr id="12296" name="Text Box 7"/>
          <p:cNvSpPr txBox="1">
            <a:spLocks noChangeArrowheads="1"/>
          </p:cNvSpPr>
          <p:nvPr/>
        </p:nvSpPr>
        <p:spPr bwMode="auto">
          <a:xfrm>
            <a:off x="564073" y="2088148"/>
            <a:ext cx="5180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dirty="0">
                <a:latin typeface="+mn-lt"/>
              </a:rPr>
              <a:t>KEY</a:t>
            </a:r>
          </a:p>
        </p:txBody>
      </p:sp>
      <p:sp>
        <p:nvSpPr>
          <p:cNvPr id="12297" name="Text Box 8"/>
          <p:cNvSpPr txBox="1">
            <a:spLocks noChangeArrowheads="1"/>
          </p:cNvSpPr>
          <p:nvPr/>
        </p:nvSpPr>
        <p:spPr bwMode="auto">
          <a:xfrm>
            <a:off x="2832899" y="2088148"/>
            <a:ext cx="5508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latin typeface="+mn-lt"/>
              </a:rPr>
              <a:t>RRN</a:t>
            </a:r>
          </a:p>
        </p:txBody>
      </p:sp>
      <p:sp>
        <p:nvSpPr>
          <p:cNvPr id="12298" name="Rectangle 9"/>
          <p:cNvSpPr>
            <a:spLocks noChangeArrowheads="1"/>
          </p:cNvSpPr>
          <p:nvPr/>
        </p:nvSpPr>
        <p:spPr bwMode="auto">
          <a:xfrm>
            <a:off x="2720975" y="2509838"/>
            <a:ext cx="784225" cy="573087"/>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2299" name="Text Box 10"/>
          <p:cNvSpPr txBox="1">
            <a:spLocks noChangeArrowheads="1"/>
          </p:cNvSpPr>
          <p:nvPr/>
        </p:nvSpPr>
        <p:spPr bwMode="auto">
          <a:xfrm>
            <a:off x="466725" y="3536950"/>
            <a:ext cx="73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b="1">
                <a:latin typeface="Letter Gothic (W1)" charset="0"/>
              </a:rPr>
              <a:t>...</a:t>
            </a:r>
          </a:p>
        </p:txBody>
      </p:sp>
      <p:sp>
        <p:nvSpPr>
          <p:cNvPr id="12300" name="Text Box 11"/>
          <p:cNvSpPr txBox="1">
            <a:spLocks noChangeArrowheads="1"/>
          </p:cNvSpPr>
          <p:nvPr/>
        </p:nvSpPr>
        <p:spPr bwMode="auto">
          <a:xfrm>
            <a:off x="663575" y="4025900"/>
            <a:ext cx="5492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a:latin typeface="Letter Gothic (W1)" charset="0"/>
              </a:rPr>
              <a:t>...</a:t>
            </a:r>
          </a:p>
        </p:txBody>
      </p:sp>
      <p:sp>
        <p:nvSpPr>
          <p:cNvPr id="12301" name="Rectangle 12"/>
          <p:cNvSpPr>
            <a:spLocks noChangeArrowheads="1"/>
          </p:cNvSpPr>
          <p:nvPr/>
        </p:nvSpPr>
        <p:spPr bwMode="auto">
          <a:xfrm>
            <a:off x="434975" y="2470150"/>
            <a:ext cx="3048000" cy="411163"/>
          </a:xfrm>
          <a:prstGeom prst="rect">
            <a:avLst/>
          </a:prstGeom>
          <a:solidFill>
            <a:schemeClr val="bg1"/>
          </a:solidFill>
          <a:ln w="38100">
            <a:solidFill>
              <a:schemeClr val="tx1"/>
            </a:solidFill>
            <a:miter lim="800000"/>
            <a:headEnd/>
            <a:tailEnd/>
          </a:ln>
        </p:spPr>
        <p:txBody>
          <a:bodyPr wrap="none" anchor="ctr"/>
          <a:lstStyle/>
          <a:p>
            <a:r>
              <a:rPr lang="en-US" altLang="ko-KR" sz="1600" b="1"/>
              <a:t>BELL ROBERT</a:t>
            </a:r>
          </a:p>
        </p:txBody>
      </p:sp>
      <p:sp>
        <p:nvSpPr>
          <p:cNvPr id="12302" name="Rectangle 13"/>
          <p:cNvSpPr>
            <a:spLocks noChangeArrowheads="1"/>
          </p:cNvSpPr>
          <p:nvPr/>
        </p:nvSpPr>
        <p:spPr bwMode="auto">
          <a:xfrm>
            <a:off x="434975" y="2851150"/>
            <a:ext cx="3048000" cy="412750"/>
          </a:xfrm>
          <a:prstGeom prst="rect">
            <a:avLst/>
          </a:prstGeom>
          <a:solidFill>
            <a:schemeClr val="bg1"/>
          </a:solidFill>
          <a:ln w="38100">
            <a:solidFill>
              <a:schemeClr val="tx1"/>
            </a:solidFill>
            <a:miter lim="800000"/>
            <a:headEnd/>
            <a:tailEnd/>
          </a:ln>
        </p:spPr>
        <p:txBody>
          <a:bodyPr wrap="none" anchor="ctr"/>
          <a:lstStyle/>
          <a:p>
            <a:r>
              <a:rPr lang="en-US" altLang="ko-KR" sz="1600" b="1"/>
              <a:t>HARRIS MARGARET</a:t>
            </a:r>
          </a:p>
        </p:txBody>
      </p:sp>
      <p:grpSp>
        <p:nvGrpSpPr>
          <p:cNvPr id="12303" name="Group 14"/>
          <p:cNvGrpSpPr>
            <a:grpSpLocks/>
          </p:cNvGrpSpPr>
          <p:nvPr/>
        </p:nvGrpSpPr>
        <p:grpSpPr bwMode="auto">
          <a:xfrm>
            <a:off x="434975" y="3613150"/>
            <a:ext cx="1371600" cy="412750"/>
            <a:chOff x="288" y="3178"/>
            <a:chExt cx="864" cy="260"/>
          </a:xfrm>
        </p:grpSpPr>
        <p:sp>
          <p:nvSpPr>
            <p:cNvPr id="12328" name="Line 15"/>
            <p:cNvSpPr>
              <a:spLocks noChangeShapeType="1"/>
            </p:cNvSpPr>
            <p:nvPr/>
          </p:nvSpPr>
          <p:spPr bwMode="auto">
            <a:xfrm>
              <a:off x="288" y="3178"/>
              <a:ext cx="0" cy="2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9" name="Line 16"/>
            <p:cNvSpPr>
              <a:spLocks noChangeShapeType="1"/>
            </p:cNvSpPr>
            <p:nvPr/>
          </p:nvSpPr>
          <p:spPr bwMode="auto">
            <a:xfrm>
              <a:off x="288" y="3438"/>
              <a:ext cx="8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2304" name="Rectangle 17"/>
          <p:cNvSpPr>
            <a:spLocks noChangeArrowheads="1"/>
          </p:cNvSpPr>
          <p:nvPr/>
        </p:nvSpPr>
        <p:spPr bwMode="auto">
          <a:xfrm>
            <a:off x="434975" y="4589463"/>
            <a:ext cx="3048000" cy="411162"/>
          </a:xfrm>
          <a:prstGeom prst="rect">
            <a:avLst/>
          </a:prstGeom>
          <a:solidFill>
            <a:schemeClr val="bg1"/>
          </a:solidFill>
          <a:ln w="38100">
            <a:solidFill>
              <a:schemeClr val="tx1"/>
            </a:solidFill>
            <a:miter lim="800000"/>
            <a:headEnd/>
            <a:tailEnd/>
          </a:ln>
        </p:spPr>
        <p:txBody>
          <a:bodyPr wrap="none" anchor="ctr"/>
          <a:lstStyle/>
          <a:p>
            <a:r>
              <a:rPr lang="en-US" altLang="ko-KR" sz="1600" b="1"/>
              <a:t>KELLOG BILL</a:t>
            </a:r>
          </a:p>
        </p:txBody>
      </p:sp>
      <p:sp>
        <p:nvSpPr>
          <p:cNvPr id="12305" name="Rectangle 18"/>
          <p:cNvSpPr>
            <a:spLocks noChangeArrowheads="1"/>
          </p:cNvSpPr>
          <p:nvPr/>
        </p:nvSpPr>
        <p:spPr bwMode="auto">
          <a:xfrm>
            <a:off x="2720975" y="4589463"/>
            <a:ext cx="784225" cy="411162"/>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2306" name="Rectangle 19"/>
          <p:cNvSpPr>
            <a:spLocks noChangeArrowheads="1"/>
          </p:cNvSpPr>
          <p:nvPr/>
        </p:nvSpPr>
        <p:spPr bwMode="auto">
          <a:xfrm>
            <a:off x="5159375" y="2470150"/>
            <a:ext cx="3733800" cy="411163"/>
          </a:xfrm>
          <a:prstGeom prst="rect">
            <a:avLst/>
          </a:prstGeom>
          <a:solidFill>
            <a:schemeClr val="bg1"/>
          </a:solidFill>
          <a:ln w="38100">
            <a:solidFill>
              <a:schemeClr val="tx1"/>
            </a:solidFill>
            <a:miter lim="800000"/>
            <a:headEnd/>
            <a:tailEnd/>
          </a:ln>
        </p:spPr>
        <p:txBody>
          <a:bodyPr wrap="none" anchor="ctr"/>
          <a:lstStyle/>
          <a:p>
            <a:r>
              <a:rPr lang="en-US" altLang="ko-KR" sz="1600" b="1"/>
              <a:t>   Harrison|Susan|387 Eastern...</a:t>
            </a:r>
          </a:p>
        </p:txBody>
      </p:sp>
      <p:sp>
        <p:nvSpPr>
          <p:cNvPr id="12307" name="Rectangle 20"/>
          <p:cNvSpPr>
            <a:spLocks noChangeArrowheads="1"/>
          </p:cNvSpPr>
          <p:nvPr/>
        </p:nvSpPr>
        <p:spPr bwMode="auto">
          <a:xfrm flipH="1">
            <a:off x="8816975" y="2470150"/>
            <a:ext cx="76200" cy="411163"/>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2308" name="Rectangle 21"/>
          <p:cNvSpPr>
            <a:spLocks noChangeArrowheads="1"/>
          </p:cNvSpPr>
          <p:nvPr/>
        </p:nvSpPr>
        <p:spPr bwMode="auto">
          <a:xfrm>
            <a:off x="5159375" y="2881313"/>
            <a:ext cx="3733800" cy="412750"/>
          </a:xfrm>
          <a:prstGeom prst="rect">
            <a:avLst/>
          </a:prstGeom>
          <a:solidFill>
            <a:schemeClr val="bg1"/>
          </a:solidFill>
          <a:ln w="38100">
            <a:solidFill>
              <a:schemeClr val="tx1"/>
            </a:solidFill>
            <a:miter lim="800000"/>
            <a:headEnd/>
            <a:tailEnd/>
          </a:ln>
        </p:spPr>
        <p:txBody>
          <a:bodyPr wrap="none" anchor="ctr"/>
          <a:lstStyle/>
          <a:p>
            <a:r>
              <a:rPr lang="en-US" altLang="ko-KR" sz="1600" b="1"/>
              <a:t>   Kellog|Bill|17 Maple...</a:t>
            </a:r>
          </a:p>
        </p:txBody>
      </p:sp>
      <p:sp>
        <p:nvSpPr>
          <p:cNvPr id="12309" name="Rectangle 22"/>
          <p:cNvSpPr>
            <a:spLocks noChangeArrowheads="1"/>
          </p:cNvSpPr>
          <p:nvPr/>
        </p:nvSpPr>
        <p:spPr bwMode="auto">
          <a:xfrm flipH="1">
            <a:off x="8816975" y="2881313"/>
            <a:ext cx="76200" cy="412750"/>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2310" name="Rectangle 23"/>
          <p:cNvSpPr>
            <a:spLocks noChangeArrowheads="1"/>
          </p:cNvSpPr>
          <p:nvPr/>
        </p:nvSpPr>
        <p:spPr bwMode="auto">
          <a:xfrm>
            <a:off x="5159375" y="3294063"/>
            <a:ext cx="3733800" cy="411162"/>
          </a:xfrm>
          <a:prstGeom prst="rect">
            <a:avLst/>
          </a:prstGeom>
          <a:solidFill>
            <a:schemeClr val="bg1"/>
          </a:solidFill>
          <a:ln w="38100">
            <a:solidFill>
              <a:schemeClr val="tx1"/>
            </a:solidFill>
            <a:miter lim="800000"/>
            <a:headEnd/>
            <a:tailEnd/>
          </a:ln>
        </p:spPr>
        <p:txBody>
          <a:bodyPr wrap="none" anchor="ctr"/>
          <a:lstStyle/>
          <a:p>
            <a:r>
              <a:rPr lang="en-US" altLang="ko-KR" sz="1600" b="1"/>
              <a:t>   Harris|Margaret|4343 West...</a:t>
            </a:r>
          </a:p>
        </p:txBody>
      </p:sp>
      <p:sp>
        <p:nvSpPr>
          <p:cNvPr id="12311" name="Rectangle 24"/>
          <p:cNvSpPr>
            <a:spLocks noChangeArrowheads="1"/>
          </p:cNvSpPr>
          <p:nvPr/>
        </p:nvSpPr>
        <p:spPr bwMode="auto">
          <a:xfrm flipH="1">
            <a:off x="8816975" y="3294063"/>
            <a:ext cx="76200" cy="411162"/>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2312" name="Rectangle 25"/>
          <p:cNvSpPr>
            <a:spLocks noChangeArrowheads="1"/>
          </p:cNvSpPr>
          <p:nvPr/>
        </p:nvSpPr>
        <p:spPr bwMode="auto">
          <a:xfrm>
            <a:off x="5159375" y="4589463"/>
            <a:ext cx="3733800" cy="411162"/>
          </a:xfrm>
          <a:prstGeom prst="rect">
            <a:avLst/>
          </a:prstGeom>
          <a:solidFill>
            <a:schemeClr val="bg1"/>
          </a:solidFill>
          <a:ln w="38100">
            <a:solidFill>
              <a:schemeClr val="tx1"/>
            </a:solidFill>
            <a:miter lim="800000"/>
            <a:headEnd/>
            <a:tailEnd/>
          </a:ln>
        </p:spPr>
        <p:txBody>
          <a:bodyPr wrap="none" anchor="ctr"/>
          <a:lstStyle/>
          <a:p>
            <a:r>
              <a:rPr lang="en-US" altLang="ko-KR" sz="1600" b="1"/>
              <a:t>   Bell|Robert|8912 Hill...</a:t>
            </a:r>
          </a:p>
        </p:txBody>
      </p:sp>
      <p:sp>
        <p:nvSpPr>
          <p:cNvPr id="12313" name="Rectangle 26"/>
          <p:cNvSpPr>
            <a:spLocks noChangeArrowheads="1"/>
          </p:cNvSpPr>
          <p:nvPr/>
        </p:nvSpPr>
        <p:spPr bwMode="auto">
          <a:xfrm flipH="1">
            <a:off x="8816975" y="4589463"/>
            <a:ext cx="76200" cy="411162"/>
          </a:xfrm>
          <a:prstGeom prst="rect">
            <a:avLst/>
          </a:prstGeom>
          <a:solidFill>
            <a:schemeClr val="bg1"/>
          </a:solidFill>
          <a:ln w="38100">
            <a:solidFill>
              <a:schemeClr val="bg1"/>
            </a:solidFill>
            <a:miter lim="800000"/>
            <a:headEnd/>
            <a:tailEnd/>
          </a:ln>
        </p:spPr>
        <p:txBody>
          <a:bodyPr wrap="none" anchor="ctr"/>
          <a:lstStyle/>
          <a:p>
            <a:pPr algn="ctr"/>
            <a:endParaRPr lang="ko-KR">
              <a:solidFill>
                <a:schemeClr val="bg1"/>
              </a:solidFill>
            </a:endParaRPr>
          </a:p>
        </p:txBody>
      </p:sp>
      <p:sp>
        <p:nvSpPr>
          <p:cNvPr id="12314" name="Line 27"/>
          <p:cNvSpPr>
            <a:spLocks noChangeShapeType="1"/>
          </p:cNvSpPr>
          <p:nvPr/>
        </p:nvSpPr>
        <p:spPr bwMode="auto">
          <a:xfrm>
            <a:off x="3482975" y="2646363"/>
            <a:ext cx="1676400" cy="22161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5" name="Line 28"/>
          <p:cNvSpPr>
            <a:spLocks noChangeShapeType="1"/>
          </p:cNvSpPr>
          <p:nvPr/>
        </p:nvSpPr>
        <p:spPr bwMode="auto">
          <a:xfrm>
            <a:off x="3482975" y="3059113"/>
            <a:ext cx="16764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6" name="Line 29"/>
          <p:cNvSpPr>
            <a:spLocks noChangeShapeType="1"/>
          </p:cNvSpPr>
          <p:nvPr/>
        </p:nvSpPr>
        <p:spPr bwMode="auto">
          <a:xfrm flipV="1">
            <a:off x="3482975" y="2728913"/>
            <a:ext cx="1676400" cy="7413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7" name="Line 30"/>
          <p:cNvSpPr>
            <a:spLocks noChangeShapeType="1"/>
          </p:cNvSpPr>
          <p:nvPr/>
        </p:nvSpPr>
        <p:spPr bwMode="auto">
          <a:xfrm flipV="1">
            <a:off x="3482975" y="3033713"/>
            <a:ext cx="1676400" cy="1790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8" name="Text Box 31"/>
          <p:cNvSpPr txBox="1">
            <a:spLocks noChangeArrowheads="1"/>
          </p:cNvSpPr>
          <p:nvPr/>
        </p:nvSpPr>
        <p:spPr bwMode="auto">
          <a:xfrm>
            <a:off x="1626064" y="5059948"/>
            <a:ext cx="8150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dirty="0">
                <a:solidFill>
                  <a:srgbClr val="008000"/>
                </a:solidFill>
                <a:latin typeface="+mn-lt"/>
              </a:rPr>
              <a:t>In RAM</a:t>
            </a:r>
          </a:p>
        </p:txBody>
      </p:sp>
      <p:sp>
        <p:nvSpPr>
          <p:cNvPr id="12319" name="Text Box 32"/>
          <p:cNvSpPr txBox="1">
            <a:spLocks noChangeArrowheads="1"/>
          </p:cNvSpPr>
          <p:nvPr/>
        </p:nvSpPr>
        <p:spPr bwMode="auto">
          <a:xfrm>
            <a:off x="5845175" y="5060950"/>
            <a:ext cx="2138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rgbClr val="008000"/>
                </a:solidFill>
                <a:latin typeface="+mn-lt"/>
              </a:rPr>
              <a:t>On Secondary Storage</a:t>
            </a:r>
          </a:p>
        </p:txBody>
      </p:sp>
      <p:sp>
        <p:nvSpPr>
          <p:cNvPr id="12320" name="Rectangle 33"/>
          <p:cNvSpPr>
            <a:spLocks noChangeArrowheads="1"/>
          </p:cNvSpPr>
          <p:nvPr/>
        </p:nvSpPr>
        <p:spPr bwMode="auto">
          <a:xfrm>
            <a:off x="2720975" y="3232150"/>
            <a:ext cx="784225" cy="412750"/>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2321" name="Rectangle 34"/>
          <p:cNvSpPr>
            <a:spLocks noChangeArrowheads="1"/>
          </p:cNvSpPr>
          <p:nvPr/>
        </p:nvSpPr>
        <p:spPr bwMode="auto">
          <a:xfrm>
            <a:off x="2720975" y="2470150"/>
            <a:ext cx="784225" cy="411163"/>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2322" name="Rectangle 35"/>
          <p:cNvSpPr>
            <a:spLocks noChangeArrowheads="1"/>
          </p:cNvSpPr>
          <p:nvPr/>
        </p:nvSpPr>
        <p:spPr bwMode="auto">
          <a:xfrm>
            <a:off x="2720975" y="2851150"/>
            <a:ext cx="784225" cy="412750"/>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2323" name="Text Box 36"/>
          <p:cNvSpPr txBox="1">
            <a:spLocks noChangeArrowheads="1"/>
          </p:cNvSpPr>
          <p:nvPr/>
        </p:nvSpPr>
        <p:spPr bwMode="auto">
          <a:xfrm>
            <a:off x="2949575" y="33385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1</a:t>
            </a:r>
          </a:p>
        </p:txBody>
      </p:sp>
      <p:sp>
        <p:nvSpPr>
          <p:cNvPr id="12324" name="Text Box 37"/>
          <p:cNvSpPr txBox="1">
            <a:spLocks noChangeArrowheads="1"/>
          </p:cNvSpPr>
          <p:nvPr/>
        </p:nvSpPr>
        <p:spPr bwMode="auto">
          <a:xfrm>
            <a:off x="2949575" y="4633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2</a:t>
            </a:r>
          </a:p>
        </p:txBody>
      </p:sp>
      <p:sp>
        <p:nvSpPr>
          <p:cNvPr id="12325" name="Text Box 38"/>
          <p:cNvSpPr txBox="1">
            <a:spLocks noChangeArrowheads="1"/>
          </p:cNvSpPr>
          <p:nvPr/>
        </p:nvSpPr>
        <p:spPr bwMode="auto">
          <a:xfrm>
            <a:off x="2944813" y="25003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k</a:t>
            </a:r>
          </a:p>
        </p:txBody>
      </p:sp>
      <p:sp>
        <p:nvSpPr>
          <p:cNvPr id="12326" name="Text Box 39"/>
          <p:cNvSpPr txBox="1">
            <a:spLocks noChangeArrowheads="1"/>
          </p:cNvSpPr>
          <p:nvPr/>
        </p:nvSpPr>
        <p:spPr bwMode="auto">
          <a:xfrm>
            <a:off x="2949575" y="29575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t>3</a:t>
            </a:r>
          </a:p>
        </p:txBody>
      </p:sp>
      <p:sp>
        <p:nvSpPr>
          <p:cNvPr id="12327" name="Rectangle 40"/>
          <p:cNvSpPr>
            <a:spLocks noChangeArrowheads="1"/>
          </p:cNvSpPr>
          <p:nvPr/>
        </p:nvSpPr>
        <p:spPr bwMode="auto">
          <a:xfrm>
            <a:off x="685800" y="333375"/>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ko-KR" sz="4000" b="1" dirty="0" err="1">
                <a:solidFill>
                  <a:srgbClr val="FF0000"/>
                </a:solidFill>
                <a:latin typeface="+mj-lt"/>
              </a:rPr>
              <a:t>Keysorting</a:t>
            </a:r>
            <a:r>
              <a:rPr lang="en-US" altLang="ko-KR" sz="4000" b="1" dirty="0">
                <a:solidFill>
                  <a:srgbClr val="FF0000"/>
                </a:solidFill>
                <a:latin typeface="+mj-lt"/>
              </a:rPr>
              <a:t>: </a:t>
            </a:r>
            <a:r>
              <a:rPr lang="en-US" altLang="ko-KR" sz="4000" b="1" dirty="0" smtClean="0">
                <a:solidFill>
                  <a:srgbClr val="FF0000"/>
                </a:solidFill>
                <a:latin typeface="+mj-lt"/>
              </a:rPr>
              <a:t>Example</a:t>
            </a:r>
            <a:endParaRPr lang="en-US" altLang="ko-KR" sz="4000" b="1" dirty="0">
              <a:solidFill>
                <a:srgbClr val="FF0000"/>
              </a:solidFill>
              <a:latin typeface="+mj-lt"/>
            </a:endParaRPr>
          </a:p>
        </p:txBody>
      </p:sp>
    </p:spTree>
    <p:extLst>
      <p:ext uri="{BB962C8B-B14F-4D97-AF65-F5344CB8AC3E}">
        <p14:creationId xmlns:p14="http://schemas.microsoft.com/office/powerpoint/2010/main" val="17718807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68313" y="1484313"/>
            <a:ext cx="8064500" cy="914400"/>
          </a:xfrm>
        </p:spPr>
        <p:txBody>
          <a:bodyPr/>
          <a:lstStyle/>
          <a:p>
            <a:pPr eaLnBrk="1" hangingPunct="1"/>
            <a:r>
              <a:rPr lang="en-US" altLang="ko-KR" sz="1800" dirty="0">
                <a:latin typeface="+mn-lt"/>
                <a:ea typeface="굴림" charset="0"/>
              </a:rPr>
              <a:t>Instead of creating a new, sorted copy of the file to use for searching, we maintain an index file that is to be used in conjunction with the original file</a:t>
            </a:r>
          </a:p>
        </p:txBody>
      </p:sp>
      <p:sp>
        <p:nvSpPr>
          <p:cNvPr id="14340" name="Rectangle 4"/>
          <p:cNvSpPr>
            <a:spLocks noChangeArrowheads="1"/>
          </p:cNvSpPr>
          <p:nvPr/>
        </p:nvSpPr>
        <p:spPr bwMode="auto">
          <a:xfrm>
            <a:off x="417990" y="3704947"/>
            <a:ext cx="3048000" cy="411162"/>
          </a:xfrm>
          <a:prstGeom prst="rect">
            <a:avLst/>
          </a:prstGeom>
          <a:solidFill>
            <a:schemeClr val="bg1"/>
          </a:solidFill>
          <a:ln w="38100">
            <a:solidFill>
              <a:schemeClr val="tx1"/>
            </a:solidFill>
            <a:miter lim="800000"/>
            <a:headEnd/>
            <a:tailEnd/>
          </a:ln>
        </p:spPr>
        <p:txBody>
          <a:bodyPr wrap="none" anchor="ctr"/>
          <a:lstStyle/>
          <a:p>
            <a:r>
              <a:rPr lang="en-US" altLang="ko-KR" sz="1600" b="1"/>
              <a:t>HARRISON SUSAN</a:t>
            </a:r>
          </a:p>
        </p:txBody>
      </p:sp>
      <p:sp>
        <p:nvSpPr>
          <p:cNvPr id="14341" name="Text Box 5"/>
          <p:cNvSpPr txBox="1">
            <a:spLocks noChangeArrowheads="1"/>
          </p:cNvSpPr>
          <p:nvPr/>
        </p:nvSpPr>
        <p:spPr bwMode="auto">
          <a:xfrm>
            <a:off x="1416753" y="2438400"/>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a:solidFill>
                  <a:srgbClr val="FF0000"/>
                </a:solidFill>
                <a:latin typeface="+mn-lt"/>
              </a:rPr>
              <a:t>Index file</a:t>
            </a:r>
          </a:p>
        </p:txBody>
      </p:sp>
      <p:sp>
        <p:nvSpPr>
          <p:cNvPr id="14342" name="Text Box 6"/>
          <p:cNvSpPr txBox="1">
            <a:spLocks noChangeArrowheads="1"/>
          </p:cNvSpPr>
          <p:nvPr/>
        </p:nvSpPr>
        <p:spPr bwMode="auto">
          <a:xfrm>
            <a:off x="6248400" y="2514600"/>
            <a:ext cx="129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a:solidFill>
                  <a:srgbClr val="FF0000"/>
                </a:solidFill>
                <a:latin typeface="+mn-lt"/>
              </a:rPr>
              <a:t>Original file</a:t>
            </a:r>
          </a:p>
        </p:txBody>
      </p:sp>
      <p:sp>
        <p:nvSpPr>
          <p:cNvPr id="14343" name="Rectangle 7"/>
          <p:cNvSpPr>
            <a:spLocks noChangeArrowheads="1"/>
          </p:cNvSpPr>
          <p:nvPr/>
        </p:nvSpPr>
        <p:spPr bwMode="auto">
          <a:xfrm>
            <a:off x="2703990" y="2982634"/>
            <a:ext cx="784225" cy="573088"/>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4344" name="Text Box 8"/>
          <p:cNvSpPr txBox="1">
            <a:spLocks noChangeArrowheads="1"/>
          </p:cNvSpPr>
          <p:nvPr/>
        </p:nvSpPr>
        <p:spPr bwMode="auto">
          <a:xfrm>
            <a:off x="449740" y="4009747"/>
            <a:ext cx="73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b="1">
                <a:latin typeface="Letter Gothic (W1)" charset="0"/>
              </a:rPr>
              <a:t>...</a:t>
            </a:r>
          </a:p>
        </p:txBody>
      </p:sp>
      <p:sp>
        <p:nvSpPr>
          <p:cNvPr id="14345" name="Text Box 9"/>
          <p:cNvSpPr txBox="1">
            <a:spLocks noChangeArrowheads="1"/>
          </p:cNvSpPr>
          <p:nvPr/>
        </p:nvSpPr>
        <p:spPr bwMode="auto">
          <a:xfrm>
            <a:off x="646590" y="4498697"/>
            <a:ext cx="5492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a:latin typeface="Letter Gothic (W1)" charset="0"/>
              </a:rPr>
              <a:t>...</a:t>
            </a:r>
          </a:p>
        </p:txBody>
      </p:sp>
      <p:sp>
        <p:nvSpPr>
          <p:cNvPr id="14346" name="Rectangle 10"/>
          <p:cNvSpPr>
            <a:spLocks noChangeArrowheads="1"/>
          </p:cNvSpPr>
          <p:nvPr/>
        </p:nvSpPr>
        <p:spPr bwMode="auto">
          <a:xfrm>
            <a:off x="417990" y="2942947"/>
            <a:ext cx="3048000" cy="411162"/>
          </a:xfrm>
          <a:prstGeom prst="rect">
            <a:avLst/>
          </a:prstGeom>
          <a:solidFill>
            <a:schemeClr val="bg1"/>
          </a:solidFill>
          <a:ln w="38100">
            <a:solidFill>
              <a:schemeClr val="tx1"/>
            </a:solidFill>
            <a:miter lim="800000"/>
            <a:headEnd/>
            <a:tailEnd/>
          </a:ln>
        </p:spPr>
        <p:txBody>
          <a:bodyPr wrap="none" anchor="ctr"/>
          <a:lstStyle/>
          <a:p>
            <a:r>
              <a:rPr lang="en-US" altLang="ko-KR" sz="1600" b="1"/>
              <a:t>BELL ROBERT</a:t>
            </a:r>
          </a:p>
        </p:txBody>
      </p:sp>
      <p:sp>
        <p:nvSpPr>
          <p:cNvPr id="14347" name="Rectangle 11"/>
          <p:cNvSpPr>
            <a:spLocks noChangeArrowheads="1"/>
          </p:cNvSpPr>
          <p:nvPr/>
        </p:nvSpPr>
        <p:spPr bwMode="auto">
          <a:xfrm>
            <a:off x="417990" y="3323947"/>
            <a:ext cx="3048000" cy="412750"/>
          </a:xfrm>
          <a:prstGeom prst="rect">
            <a:avLst/>
          </a:prstGeom>
          <a:solidFill>
            <a:schemeClr val="bg1"/>
          </a:solidFill>
          <a:ln w="38100">
            <a:solidFill>
              <a:schemeClr val="tx1"/>
            </a:solidFill>
            <a:miter lim="800000"/>
            <a:headEnd/>
            <a:tailEnd/>
          </a:ln>
        </p:spPr>
        <p:txBody>
          <a:bodyPr wrap="none" anchor="ctr"/>
          <a:lstStyle/>
          <a:p>
            <a:r>
              <a:rPr lang="en-US" altLang="ko-KR" sz="1600" b="1"/>
              <a:t>HARRIS MARGARET</a:t>
            </a:r>
          </a:p>
        </p:txBody>
      </p:sp>
      <p:grpSp>
        <p:nvGrpSpPr>
          <p:cNvPr id="14348" name="Group 12"/>
          <p:cNvGrpSpPr>
            <a:grpSpLocks/>
          </p:cNvGrpSpPr>
          <p:nvPr/>
        </p:nvGrpSpPr>
        <p:grpSpPr bwMode="auto">
          <a:xfrm>
            <a:off x="417990" y="4085947"/>
            <a:ext cx="1371600" cy="412750"/>
            <a:chOff x="288" y="3178"/>
            <a:chExt cx="864" cy="260"/>
          </a:xfrm>
        </p:grpSpPr>
        <p:sp>
          <p:nvSpPr>
            <p:cNvPr id="14381" name="Line 13"/>
            <p:cNvSpPr>
              <a:spLocks noChangeShapeType="1"/>
            </p:cNvSpPr>
            <p:nvPr/>
          </p:nvSpPr>
          <p:spPr bwMode="auto">
            <a:xfrm>
              <a:off x="288" y="3178"/>
              <a:ext cx="0" cy="2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2" name="Line 14"/>
            <p:cNvSpPr>
              <a:spLocks noChangeShapeType="1"/>
            </p:cNvSpPr>
            <p:nvPr/>
          </p:nvSpPr>
          <p:spPr bwMode="auto">
            <a:xfrm>
              <a:off x="288" y="3438"/>
              <a:ext cx="8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49" name="Rectangle 15"/>
          <p:cNvSpPr>
            <a:spLocks noChangeArrowheads="1"/>
          </p:cNvSpPr>
          <p:nvPr/>
        </p:nvSpPr>
        <p:spPr bwMode="auto">
          <a:xfrm>
            <a:off x="417990" y="5062259"/>
            <a:ext cx="3048000" cy="411163"/>
          </a:xfrm>
          <a:prstGeom prst="rect">
            <a:avLst/>
          </a:prstGeom>
          <a:solidFill>
            <a:schemeClr val="bg1"/>
          </a:solidFill>
          <a:ln w="38100">
            <a:solidFill>
              <a:schemeClr val="tx1"/>
            </a:solidFill>
            <a:miter lim="800000"/>
            <a:headEnd/>
            <a:tailEnd/>
          </a:ln>
        </p:spPr>
        <p:txBody>
          <a:bodyPr wrap="none" anchor="ctr"/>
          <a:lstStyle/>
          <a:p>
            <a:r>
              <a:rPr lang="en-US" altLang="ko-KR" sz="1600" b="1"/>
              <a:t>KELLOG BILL</a:t>
            </a:r>
          </a:p>
        </p:txBody>
      </p:sp>
      <p:sp>
        <p:nvSpPr>
          <p:cNvPr id="14350" name="Rectangle 16"/>
          <p:cNvSpPr>
            <a:spLocks noChangeArrowheads="1"/>
          </p:cNvSpPr>
          <p:nvPr/>
        </p:nvSpPr>
        <p:spPr bwMode="auto">
          <a:xfrm>
            <a:off x="2703990" y="5062259"/>
            <a:ext cx="784225" cy="411163"/>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51" name="Rectangle 17"/>
          <p:cNvSpPr>
            <a:spLocks noChangeArrowheads="1"/>
          </p:cNvSpPr>
          <p:nvPr/>
        </p:nvSpPr>
        <p:spPr bwMode="auto">
          <a:xfrm>
            <a:off x="5142390" y="2942947"/>
            <a:ext cx="3733800" cy="411162"/>
          </a:xfrm>
          <a:prstGeom prst="rect">
            <a:avLst/>
          </a:prstGeom>
          <a:solidFill>
            <a:schemeClr val="bg1"/>
          </a:solidFill>
          <a:ln w="38100">
            <a:solidFill>
              <a:schemeClr val="tx1"/>
            </a:solidFill>
            <a:miter lim="800000"/>
            <a:headEnd/>
            <a:tailEnd/>
          </a:ln>
        </p:spPr>
        <p:txBody>
          <a:bodyPr wrap="none" anchor="ctr"/>
          <a:lstStyle/>
          <a:p>
            <a:r>
              <a:rPr lang="en-US" altLang="ko-KR" sz="1600" b="1"/>
              <a:t>   Harrison|Susan|387 Eastern...</a:t>
            </a:r>
          </a:p>
        </p:txBody>
      </p:sp>
      <p:sp>
        <p:nvSpPr>
          <p:cNvPr id="14353" name="Rectangle 19"/>
          <p:cNvSpPr>
            <a:spLocks noChangeArrowheads="1"/>
          </p:cNvSpPr>
          <p:nvPr/>
        </p:nvSpPr>
        <p:spPr bwMode="auto">
          <a:xfrm>
            <a:off x="5142390" y="3354109"/>
            <a:ext cx="3733800" cy="412750"/>
          </a:xfrm>
          <a:prstGeom prst="rect">
            <a:avLst/>
          </a:prstGeom>
          <a:solidFill>
            <a:schemeClr val="bg1"/>
          </a:solidFill>
          <a:ln w="38100">
            <a:solidFill>
              <a:schemeClr val="tx1"/>
            </a:solidFill>
            <a:miter lim="800000"/>
            <a:headEnd/>
            <a:tailEnd/>
          </a:ln>
        </p:spPr>
        <p:txBody>
          <a:bodyPr wrap="none" anchor="ctr"/>
          <a:lstStyle/>
          <a:p>
            <a:r>
              <a:rPr lang="en-US" altLang="ko-KR" sz="1600" b="1"/>
              <a:t>   Kellog|Bill|17 Maple...</a:t>
            </a:r>
          </a:p>
        </p:txBody>
      </p:sp>
      <p:sp>
        <p:nvSpPr>
          <p:cNvPr id="14355" name="Rectangle 21"/>
          <p:cNvSpPr>
            <a:spLocks noChangeArrowheads="1"/>
          </p:cNvSpPr>
          <p:nvPr/>
        </p:nvSpPr>
        <p:spPr bwMode="auto">
          <a:xfrm>
            <a:off x="5142390" y="3766859"/>
            <a:ext cx="3733800" cy="411163"/>
          </a:xfrm>
          <a:prstGeom prst="rect">
            <a:avLst/>
          </a:prstGeom>
          <a:solidFill>
            <a:schemeClr val="bg1"/>
          </a:solidFill>
          <a:ln w="38100">
            <a:solidFill>
              <a:schemeClr val="tx1"/>
            </a:solidFill>
            <a:miter lim="800000"/>
            <a:headEnd/>
            <a:tailEnd/>
          </a:ln>
        </p:spPr>
        <p:txBody>
          <a:bodyPr wrap="none" anchor="ctr"/>
          <a:lstStyle/>
          <a:p>
            <a:r>
              <a:rPr lang="en-US" altLang="ko-KR" sz="1600" b="1"/>
              <a:t>   Harris|Margaret|4343 West...</a:t>
            </a:r>
          </a:p>
        </p:txBody>
      </p:sp>
      <p:sp>
        <p:nvSpPr>
          <p:cNvPr id="14357" name="Rectangle 23"/>
          <p:cNvSpPr>
            <a:spLocks noChangeArrowheads="1"/>
          </p:cNvSpPr>
          <p:nvPr/>
        </p:nvSpPr>
        <p:spPr bwMode="auto">
          <a:xfrm>
            <a:off x="5142390" y="5062259"/>
            <a:ext cx="3733800" cy="411163"/>
          </a:xfrm>
          <a:prstGeom prst="rect">
            <a:avLst/>
          </a:prstGeom>
          <a:solidFill>
            <a:schemeClr val="bg1"/>
          </a:solidFill>
          <a:ln w="38100">
            <a:solidFill>
              <a:schemeClr val="tx1"/>
            </a:solidFill>
            <a:miter lim="800000"/>
            <a:headEnd/>
            <a:tailEnd/>
          </a:ln>
        </p:spPr>
        <p:txBody>
          <a:bodyPr wrap="none" anchor="ctr"/>
          <a:lstStyle/>
          <a:p>
            <a:r>
              <a:rPr lang="en-US" altLang="ko-KR" sz="1600" b="1"/>
              <a:t>   Bell|Robert|8912 Hill...</a:t>
            </a:r>
          </a:p>
        </p:txBody>
      </p:sp>
      <p:sp>
        <p:nvSpPr>
          <p:cNvPr id="14359" name="Rectangle 25"/>
          <p:cNvSpPr>
            <a:spLocks noChangeArrowheads="1"/>
          </p:cNvSpPr>
          <p:nvPr/>
        </p:nvSpPr>
        <p:spPr bwMode="auto">
          <a:xfrm>
            <a:off x="2703990" y="3704947"/>
            <a:ext cx="784225" cy="412750"/>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60" name="Rectangle 26"/>
          <p:cNvSpPr>
            <a:spLocks noChangeArrowheads="1"/>
          </p:cNvSpPr>
          <p:nvPr/>
        </p:nvSpPr>
        <p:spPr bwMode="auto">
          <a:xfrm>
            <a:off x="2703990" y="2942947"/>
            <a:ext cx="784225" cy="411162"/>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61" name="Rectangle 27"/>
          <p:cNvSpPr>
            <a:spLocks noChangeArrowheads="1"/>
          </p:cNvSpPr>
          <p:nvPr/>
        </p:nvSpPr>
        <p:spPr bwMode="auto">
          <a:xfrm>
            <a:off x="2703990" y="3323947"/>
            <a:ext cx="784225" cy="412750"/>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62" name="Text Box 28"/>
          <p:cNvSpPr txBox="1">
            <a:spLocks noChangeArrowheads="1"/>
          </p:cNvSpPr>
          <p:nvPr/>
        </p:nvSpPr>
        <p:spPr bwMode="auto">
          <a:xfrm>
            <a:off x="2932590" y="3811309"/>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1</a:t>
            </a:r>
          </a:p>
        </p:txBody>
      </p:sp>
      <p:sp>
        <p:nvSpPr>
          <p:cNvPr id="14363" name="Text Box 29"/>
          <p:cNvSpPr txBox="1">
            <a:spLocks noChangeArrowheads="1"/>
          </p:cNvSpPr>
          <p:nvPr/>
        </p:nvSpPr>
        <p:spPr bwMode="auto">
          <a:xfrm>
            <a:off x="2932590" y="5106709"/>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2</a:t>
            </a:r>
          </a:p>
        </p:txBody>
      </p:sp>
      <p:sp>
        <p:nvSpPr>
          <p:cNvPr id="14364" name="Text Box 30"/>
          <p:cNvSpPr txBox="1">
            <a:spLocks noChangeArrowheads="1"/>
          </p:cNvSpPr>
          <p:nvPr/>
        </p:nvSpPr>
        <p:spPr bwMode="auto">
          <a:xfrm>
            <a:off x="2927827" y="2973109"/>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k</a:t>
            </a:r>
          </a:p>
        </p:txBody>
      </p:sp>
      <p:sp>
        <p:nvSpPr>
          <p:cNvPr id="14365" name="Text Box 31"/>
          <p:cNvSpPr txBox="1">
            <a:spLocks noChangeArrowheads="1"/>
          </p:cNvSpPr>
          <p:nvPr/>
        </p:nvSpPr>
        <p:spPr bwMode="auto">
          <a:xfrm>
            <a:off x="2932590" y="3430309"/>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3</a:t>
            </a:r>
          </a:p>
        </p:txBody>
      </p:sp>
      <p:grpSp>
        <p:nvGrpSpPr>
          <p:cNvPr id="14366" name="Group 32"/>
          <p:cNvGrpSpPr>
            <a:grpSpLocks/>
          </p:cNvGrpSpPr>
          <p:nvPr/>
        </p:nvGrpSpPr>
        <p:grpSpPr bwMode="auto">
          <a:xfrm>
            <a:off x="3465990" y="3125509"/>
            <a:ext cx="1676400" cy="2133600"/>
            <a:chOff x="2208" y="2304"/>
            <a:chExt cx="1056" cy="1344"/>
          </a:xfrm>
        </p:grpSpPr>
        <p:sp>
          <p:nvSpPr>
            <p:cNvPr id="14368" name="Line 33"/>
            <p:cNvSpPr>
              <a:spLocks noChangeShapeType="1"/>
            </p:cNvSpPr>
            <p:nvPr/>
          </p:nvSpPr>
          <p:spPr bwMode="auto">
            <a:xfrm>
              <a:off x="2208" y="3648"/>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Line 34"/>
            <p:cNvSpPr>
              <a:spLocks noChangeShapeType="1"/>
            </p:cNvSpPr>
            <p:nvPr/>
          </p:nvSpPr>
          <p:spPr bwMode="auto">
            <a:xfrm>
              <a:off x="2208" y="283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0" name="Line 35"/>
            <p:cNvSpPr>
              <a:spLocks noChangeShapeType="1"/>
            </p:cNvSpPr>
            <p:nvPr/>
          </p:nvSpPr>
          <p:spPr bwMode="auto">
            <a:xfrm>
              <a:off x="2208" y="259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1" name="Line 36"/>
            <p:cNvSpPr>
              <a:spLocks noChangeShapeType="1"/>
            </p:cNvSpPr>
            <p:nvPr/>
          </p:nvSpPr>
          <p:spPr bwMode="auto">
            <a:xfrm>
              <a:off x="3072" y="2304"/>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2" name="Line 37"/>
            <p:cNvSpPr>
              <a:spLocks noChangeShapeType="1"/>
            </p:cNvSpPr>
            <p:nvPr/>
          </p:nvSpPr>
          <p:spPr bwMode="auto">
            <a:xfrm>
              <a:off x="3072" y="2544"/>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3" name="Line 38"/>
            <p:cNvSpPr>
              <a:spLocks noChangeShapeType="1"/>
            </p:cNvSpPr>
            <p:nvPr/>
          </p:nvSpPr>
          <p:spPr bwMode="auto">
            <a:xfrm>
              <a:off x="3072" y="2832"/>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4" name="Line 39"/>
            <p:cNvSpPr>
              <a:spLocks noChangeShapeType="1"/>
            </p:cNvSpPr>
            <p:nvPr/>
          </p:nvSpPr>
          <p:spPr bwMode="auto">
            <a:xfrm>
              <a:off x="3072" y="3648"/>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375" name="Group 40"/>
            <p:cNvGrpSpPr>
              <a:grpSpLocks/>
            </p:cNvGrpSpPr>
            <p:nvPr/>
          </p:nvGrpSpPr>
          <p:grpSpPr bwMode="auto">
            <a:xfrm>
              <a:off x="2208" y="2304"/>
              <a:ext cx="864" cy="1344"/>
              <a:chOff x="2208" y="2304"/>
              <a:chExt cx="864" cy="1344"/>
            </a:xfrm>
          </p:grpSpPr>
          <p:sp>
            <p:nvSpPr>
              <p:cNvPr id="14379" name="Line 41"/>
              <p:cNvSpPr>
                <a:spLocks noChangeShapeType="1"/>
              </p:cNvSpPr>
              <p:nvPr/>
            </p:nvSpPr>
            <p:spPr bwMode="auto">
              <a:xfrm>
                <a:off x="2208" y="230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0" name="Line 42"/>
              <p:cNvSpPr>
                <a:spLocks noChangeShapeType="1"/>
              </p:cNvSpPr>
              <p:nvPr/>
            </p:nvSpPr>
            <p:spPr bwMode="auto">
              <a:xfrm>
                <a:off x="2352" y="2304"/>
                <a:ext cx="720" cy="1344"/>
              </a:xfrm>
              <a:prstGeom prst="line">
                <a:avLst/>
              </a:prstGeom>
              <a:noFill/>
              <a:ln w="38100">
                <a:solidFill>
                  <a:schemeClr val="tx1"/>
                </a:solidFill>
                <a:round/>
                <a:headEnd type="none" w="sm"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376" name="Line 43"/>
            <p:cNvSpPr>
              <a:spLocks noChangeShapeType="1"/>
            </p:cNvSpPr>
            <p:nvPr/>
          </p:nvSpPr>
          <p:spPr bwMode="auto">
            <a:xfrm flipV="1">
              <a:off x="2352" y="2544"/>
              <a:ext cx="720" cy="1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7" name="Line 44"/>
            <p:cNvSpPr>
              <a:spLocks noChangeShapeType="1"/>
            </p:cNvSpPr>
            <p:nvPr/>
          </p:nvSpPr>
          <p:spPr bwMode="auto">
            <a:xfrm>
              <a:off x="2352" y="2592"/>
              <a:ext cx="72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8" name="Line 45"/>
            <p:cNvSpPr>
              <a:spLocks noChangeShapeType="1"/>
            </p:cNvSpPr>
            <p:nvPr/>
          </p:nvSpPr>
          <p:spPr bwMode="auto">
            <a:xfrm flipV="1">
              <a:off x="2352" y="2304"/>
              <a:ext cx="72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67" name="Rectangle 47"/>
          <p:cNvSpPr>
            <a:spLocks noGrp="1" noChangeArrowheads="1"/>
          </p:cNvSpPr>
          <p:nvPr>
            <p:ph type="title"/>
          </p:nvPr>
        </p:nvSpPr>
        <p:spPr/>
        <p:txBody>
          <a:bodyPr/>
          <a:lstStyle/>
          <a:p>
            <a:pPr eaLnBrk="1" hangingPunct="1"/>
            <a:r>
              <a:rPr lang="en-US" altLang="ko-KR" dirty="0" err="1">
                <a:latin typeface="+mj-lt"/>
                <a:ea typeface="굴림" charset="0"/>
              </a:rPr>
              <a:t>Keysorting</a:t>
            </a:r>
            <a:r>
              <a:rPr lang="en-US" altLang="ko-KR" dirty="0">
                <a:latin typeface="+mj-lt"/>
                <a:ea typeface="굴림" charset="0"/>
              </a:rPr>
              <a:t>: Another Solution</a:t>
            </a:r>
          </a:p>
        </p:txBody>
      </p:sp>
    </p:spTree>
    <p:extLst>
      <p:ext uri="{BB962C8B-B14F-4D97-AF65-F5344CB8AC3E}">
        <p14:creationId xmlns:p14="http://schemas.microsoft.com/office/powerpoint/2010/main" val="7001276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685800"/>
            <a:ext cx="7772400" cy="707886"/>
          </a:xfrm>
          <a:noFill/>
        </p:spPr>
        <p:txBody>
          <a:bodyPr>
            <a:spAutoFit/>
          </a:bodyPr>
          <a:lstStyle/>
          <a:p>
            <a:pPr eaLnBrk="1" hangingPunct="1"/>
            <a:r>
              <a:rPr lang="en-US" altLang="ko-KR" dirty="0">
                <a:latin typeface="+mj-lt"/>
                <a:ea typeface="굴림" charset="0"/>
              </a:rPr>
              <a:t>Limitations of the </a:t>
            </a:r>
            <a:r>
              <a:rPr lang="en-US" altLang="ko-KR" dirty="0" err="1">
                <a:latin typeface="+mj-lt"/>
                <a:ea typeface="굴림" charset="0"/>
              </a:rPr>
              <a:t>Keysort</a:t>
            </a:r>
            <a:r>
              <a:rPr lang="en-US" altLang="ko-KR" dirty="0">
                <a:latin typeface="+mj-lt"/>
                <a:ea typeface="굴림" charset="0"/>
              </a:rPr>
              <a:t> Method</a:t>
            </a:r>
          </a:p>
        </p:txBody>
      </p:sp>
      <p:sp>
        <p:nvSpPr>
          <p:cNvPr id="13316" name="Rectangle 3"/>
          <p:cNvSpPr>
            <a:spLocks noGrp="1" noChangeArrowheads="1"/>
          </p:cNvSpPr>
          <p:nvPr>
            <p:ph idx="1"/>
          </p:nvPr>
        </p:nvSpPr>
        <p:spPr/>
        <p:txBody>
          <a:bodyPr/>
          <a:lstStyle/>
          <a:p>
            <a:pPr marL="381000" indent="-381000" eaLnBrk="1" hangingPunct="1"/>
            <a:r>
              <a:rPr lang="en-US" altLang="ko-KR" dirty="0">
                <a:latin typeface="+mn-lt"/>
                <a:ea typeface="굴림" charset="0"/>
              </a:rPr>
              <a:t>We need to read in the records once again before writing them out to the new file</a:t>
            </a:r>
          </a:p>
          <a:p>
            <a:pPr marL="800100" lvl="1" indent="-342900" eaLnBrk="1" hangingPunct="1"/>
            <a:r>
              <a:rPr lang="en-US" altLang="ko-KR" sz="2400" dirty="0" smtClean="0">
                <a:latin typeface="+mn-lt"/>
                <a:ea typeface="굴림" charset="0"/>
              </a:rPr>
              <a:t>Doing </a:t>
            </a:r>
            <a:r>
              <a:rPr lang="en-US" altLang="ko-KR" sz="2400" dirty="0">
                <a:latin typeface="+mn-lt"/>
                <a:ea typeface="굴림" charset="0"/>
              </a:rPr>
              <a:t>something twice is never </a:t>
            </a:r>
            <a:r>
              <a:rPr lang="en-US" altLang="ko-KR" sz="2400" dirty="0" smtClean="0">
                <a:latin typeface="+mn-lt"/>
                <a:ea typeface="굴림" charset="0"/>
              </a:rPr>
              <a:t>desirable!!!</a:t>
            </a:r>
            <a:endParaRPr lang="en-US" altLang="ko-KR" sz="2400" dirty="0">
              <a:latin typeface="+mn-lt"/>
              <a:ea typeface="굴림" charset="0"/>
            </a:endParaRPr>
          </a:p>
          <a:p>
            <a:pPr marL="800100" lvl="1" indent="-342900" eaLnBrk="1" hangingPunct="1"/>
            <a:endParaRPr lang="en-US" altLang="ko-KR" sz="1800" dirty="0">
              <a:latin typeface="+mn-lt"/>
              <a:ea typeface="굴림" charset="0"/>
            </a:endParaRPr>
          </a:p>
          <a:p>
            <a:pPr marL="381000" indent="-381000" eaLnBrk="1" hangingPunct="1"/>
            <a:r>
              <a:rPr lang="en-US" altLang="ko-KR" dirty="0">
                <a:latin typeface="+mn-lt"/>
                <a:ea typeface="굴림" charset="0"/>
              </a:rPr>
              <a:t>The disk drive must move the head back and forth between the two files as it reads and writes</a:t>
            </a:r>
          </a:p>
          <a:p>
            <a:pPr marL="800100" lvl="1" indent="-342900" eaLnBrk="1" hangingPunct="1"/>
            <a:r>
              <a:rPr lang="en-US" altLang="ko-KR" sz="2400" dirty="0">
                <a:latin typeface="+mn-lt"/>
                <a:ea typeface="굴림" charset="0"/>
              </a:rPr>
              <a:t>The cost of seeking is too </a:t>
            </a:r>
            <a:r>
              <a:rPr lang="en-US" altLang="ko-KR" sz="2400" dirty="0" smtClean="0">
                <a:latin typeface="+mn-lt"/>
                <a:ea typeface="굴림" charset="0"/>
              </a:rPr>
              <a:t>expensive!!!</a:t>
            </a:r>
            <a:endParaRPr lang="en-US" altLang="ko-KR" sz="2400" dirty="0">
              <a:latin typeface="+mn-lt"/>
              <a:ea typeface="굴림" charset="0"/>
            </a:endParaRPr>
          </a:p>
          <a:p>
            <a:pPr marL="381000" indent="-381000" eaLnBrk="1" hangingPunct="1">
              <a:buFontTx/>
              <a:buAutoNum type="arabicPeriod"/>
            </a:pPr>
            <a:endParaRPr lang="en-US" altLang="ko-KR" dirty="0">
              <a:latin typeface="+mn-lt"/>
              <a:ea typeface="굴림" charset="0"/>
            </a:endParaRPr>
          </a:p>
        </p:txBody>
      </p:sp>
    </p:spTree>
    <p:extLst>
      <p:ext uri="{BB962C8B-B14F-4D97-AF65-F5344CB8AC3E}">
        <p14:creationId xmlns:p14="http://schemas.microsoft.com/office/powerpoint/2010/main" val="25323960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DEU.potx</Template>
  <TotalTime>2708</TotalTime>
  <Words>1970</Words>
  <Application>Microsoft Macintosh PowerPoint</Application>
  <PresentationFormat>On-screen Show (4:3)</PresentationFormat>
  <Paragraphs>283</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Theme1</vt:lpstr>
      <vt:lpstr>Lecture #9: Simple Indexing</vt:lpstr>
      <vt:lpstr>Cost of Reading</vt:lpstr>
      <vt:lpstr>Indexing: Finding Things Quickly</vt:lpstr>
      <vt:lpstr>Binary Search and Internal Sorting</vt:lpstr>
      <vt:lpstr>Limitations of Internal Sorting and Binary Search</vt:lpstr>
      <vt:lpstr>Keysorting: Example</vt:lpstr>
      <vt:lpstr>KEYSORTING: Conceptual view of KEYNODES array and file after sorting keys in RAM</vt:lpstr>
      <vt:lpstr>Keysorting: Another Solution</vt:lpstr>
      <vt:lpstr>Limitations of the Keysort Method</vt:lpstr>
      <vt:lpstr>KeySorting</vt:lpstr>
      <vt:lpstr>Simple Indexing</vt:lpstr>
      <vt:lpstr>What is an Index?</vt:lpstr>
      <vt:lpstr>Contents of Sample Recording File</vt:lpstr>
      <vt:lpstr>Index of the Sample Recording File</vt:lpstr>
      <vt:lpstr>Some Features of a Simple Index with a Entry-Sequenced File</vt:lpstr>
      <vt:lpstr>Indexing to Provide Access by  Multiple Keys</vt:lpstr>
      <vt:lpstr>Indexing to Provide Access by  Multiple Keys </vt:lpstr>
      <vt:lpstr>PowerPoint Presentation</vt:lpstr>
      <vt:lpstr>PowerPoint Presentation</vt:lpstr>
      <vt:lpstr>Binary Search versus  Sequential Search</vt:lpstr>
      <vt:lpstr>Indexing with Binary Search Trees: Positive Aspects</vt:lpstr>
      <vt:lpstr>Binary Search Trees</vt:lpstr>
      <vt:lpstr>Multi-Level Indexing: A Better Approach to Tree Indexes</vt:lpstr>
      <vt:lpstr>B-Trees: Addressing the problems of Paged Trees and Multi-Level Indexing </vt:lpstr>
      <vt:lpstr>B-Trees: An Overview  </vt:lpstr>
      <vt:lpstr>B+tree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 ALPKOÇAK</dc:creator>
  <cp:lastModifiedBy>Adil Alpkocak</cp:lastModifiedBy>
  <cp:revision>112</cp:revision>
  <cp:lastPrinted>1601-01-01T00:00:00Z</cp:lastPrinted>
  <dcterms:created xsi:type="dcterms:W3CDTF">1601-01-01T00:00:00Z</dcterms:created>
  <dcterms:modified xsi:type="dcterms:W3CDTF">2016-04-13T20:57:00Z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