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3" r:id="rId1"/>
  </p:sldMasterIdLst>
  <p:notesMasterIdLst>
    <p:notesMasterId r:id="rId6"/>
  </p:notesMasterIdLst>
  <p:sldIdLst>
    <p:sldId id="258" r:id="rId2"/>
    <p:sldId id="752" r:id="rId3"/>
    <p:sldId id="753" r:id="rId4"/>
    <p:sldId id="75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CD"/>
    <a:srgbClr val="0000FF"/>
    <a:srgbClr val="990033"/>
    <a:srgbClr val="E2AC00"/>
    <a:srgbClr val="006600"/>
    <a:srgbClr val="007CA8"/>
    <a:srgbClr val="0099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8224" autoAdjust="0"/>
  </p:normalViewPr>
  <p:slideViewPr>
    <p:cSldViewPr>
      <p:cViewPr>
        <p:scale>
          <a:sx n="122" d="100"/>
          <a:sy n="122" d="100"/>
        </p:scale>
        <p:origin x="-136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E5A3-4BC7-4CB9-BB95-EC6775AEEC3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702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Dikdörtgen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ikdörtgen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üz Bağlayıcı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Düz Bağlayıcı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Dikdörtgen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6294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94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4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FCB7B-B3CB-4E0F-AFFC-451D3B61E2A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2683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tr-TR" dirty="0" smtClean="0"/>
              <a:t>Asıl başlık stili için tıklatın</a:t>
            </a:r>
            <a:endParaRPr kumimoji="0" lang="en-US" dirty="0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Dikdörtgen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Düz Bağlayıcı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Düz Bağlayıcı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ikdörtgen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Düz Bağlayıcı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Metin Yer Tutucus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Metin Yer Tutucus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İçerik Yer Tutucus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Veri Yer Tutucus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Altbilgi Yer Tutucusu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üz Bağlayıcı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üz Bağlayıcı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Veri Yer Tutucus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Altbilgi Yer Tutucusu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76264" y="3068960"/>
            <a:ext cx="6172200" cy="18943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tr-TR" sz="4000" dirty="0" smtClean="0">
                <a:latin typeface="Times New Roman" pitchFamily="18" charset="0"/>
              </a:rPr>
              <a:t/>
            </a:r>
            <a:br>
              <a:rPr lang="tr-TR" sz="4000" dirty="0" smtClean="0">
                <a:latin typeface="Times New Roman" pitchFamily="18" charset="0"/>
              </a:rPr>
            </a:br>
            <a:r>
              <a:rPr lang="tr-TR" sz="4000" dirty="0">
                <a:latin typeface="Times New Roman" pitchFamily="18" charset="0"/>
              </a:rPr>
              <a:t/>
            </a:r>
            <a:br>
              <a:rPr lang="tr-TR" sz="4000" dirty="0">
                <a:latin typeface="Times New Roman" pitchFamily="18" charset="0"/>
              </a:rPr>
            </a:br>
            <a:r>
              <a:rPr lang="tr-TR" sz="4000" dirty="0" smtClean="0">
                <a:latin typeface="Times New Roman" pitchFamily="18" charset="0"/>
              </a:rPr>
              <a:t/>
            </a:r>
            <a:br>
              <a:rPr lang="tr-TR" sz="4000" dirty="0" smtClean="0">
                <a:latin typeface="Times New Roman" pitchFamily="18" charset="0"/>
              </a:rPr>
            </a:br>
            <a:r>
              <a:rPr lang="tr-TR" sz="4000" dirty="0">
                <a:latin typeface="Times New Roman" pitchFamily="18" charset="0"/>
              </a:rPr>
              <a:t/>
            </a:r>
            <a:br>
              <a:rPr lang="tr-TR" sz="4000" dirty="0">
                <a:latin typeface="Times New Roman" pitchFamily="18" charset="0"/>
              </a:rPr>
            </a:br>
            <a:r>
              <a:rPr lang="tr-TR" sz="4000" dirty="0" smtClean="0">
                <a:latin typeface="Times New Roman" pitchFamily="18" charset="0"/>
              </a:rPr>
              <a:t/>
            </a:r>
            <a:br>
              <a:rPr lang="tr-TR" sz="4000" dirty="0" smtClean="0">
                <a:latin typeface="Times New Roman" pitchFamily="18" charset="0"/>
              </a:rPr>
            </a:br>
            <a:r>
              <a:rPr lang="tr-TR" sz="4000" dirty="0">
                <a:latin typeface="Times New Roman" pitchFamily="18" charset="0"/>
              </a:rPr>
              <a:t/>
            </a:r>
            <a:br>
              <a:rPr lang="tr-TR" sz="4000" dirty="0">
                <a:latin typeface="Times New Roman" pitchFamily="18" charset="0"/>
              </a:rPr>
            </a:br>
            <a:r>
              <a:rPr lang="tr-TR" sz="4000" dirty="0" smtClean="0">
                <a:latin typeface="Times New Roman" pitchFamily="18" charset="0"/>
              </a:rPr>
              <a:t/>
            </a:r>
            <a:br>
              <a:rPr lang="tr-TR" sz="4000" dirty="0" smtClean="0">
                <a:latin typeface="Times New Roman" pitchFamily="18" charset="0"/>
              </a:rPr>
            </a:br>
            <a:r>
              <a:rPr lang="tr-TR" sz="4000" dirty="0">
                <a:latin typeface="Times New Roman" pitchFamily="18" charset="0"/>
              </a:rPr>
              <a:t/>
            </a:r>
            <a:br>
              <a:rPr lang="tr-TR" sz="4000" dirty="0">
                <a:latin typeface="Times New Roman" pitchFamily="18" charset="0"/>
              </a:rPr>
            </a:br>
            <a:r>
              <a:rPr lang="tr-TR" sz="4000" dirty="0" smtClean="0">
                <a:latin typeface="Times New Roman" pitchFamily="18" charset="0"/>
              </a:rPr>
              <a:t>CLASSIFICATION ALGORITHMS</a:t>
            </a:r>
            <a:br>
              <a:rPr lang="tr-TR" sz="4000" dirty="0" smtClean="0">
                <a:latin typeface="Times New Roman" pitchFamily="18" charset="0"/>
              </a:rPr>
            </a:br>
            <a:r>
              <a:rPr lang="tr-TR" sz="4000" dirty="0" smtClean="0">
                <a:latin typeface="Times New Roman" pitchFamily="18" charset="0"/>
              </a:rPr>
              <a:t/>
            </a:r>
            <a:br>
              <a:rPr lang="tr-TR" sz="4000" dirty="0" smtClean="0">
                <a:latin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</a:rPr>
              <a:t>Instance Based Learning</a:t>
            </a:r>
            <a:r>
              <a:rPr lang="tr-TR" sz="4000" dirty="0" smtClean="0">
                <a:latin typeface="Times New Roman" pitchFamily="18" charset="0"/>
              </a:rPr>
              <a:t/>
            </a:r>
            <a:br>
              <a:rPr lang="tr-TR" sz="4000" dirty="0" smtClean="0">
                <a:latin typeface="Times New Roman" pitchFamily="18" charset="0"/>
              </a:rPr>
            </a:br>
            <a:r>
              <a:rPr lang="tr-TR" sz="4000" dirty="0" smtClean="0">
                <a:latin typeface="Times New Roman" pitchFamily="18" charset="0"/>
              </a:rPr>
              <a:t/>
            </a:r>
            <a:br>
              <a:rPr lang="tr-TR" sz="4000" dirty="0" smtClean="0">
                <a:latin typeface="Times New Roman" pitchFamily="18" charset="0"/>
              </a:rPr>
            </a:br>
            <a:r>
              <a:rPr lang="tr-TR" sz="4000" dirty="0" smtClean="0">
                <a:latin typeface="Times New Roman" pitchFamily="18" charset="0"/>
              </a:rPr>
              <a:t>Naive </a:t>
            </a:r>
            <a:r>
              <a:rPr lang="tr-TR" sz="4000" dirty="0" smtClean="0">
                <a:latin typeface="Times New Roman" pitchFamily="18" charset="0"/>
              </a:rPr>
              <a:t>Bayes</a:t>
            </a:r>
            <a:endParaRPr lang="en-US" sz="4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sz="2800" dirty="0" smtClean="0"/>
              <a:t>NAIVE </a:t>
            </a:r>
            <a:r>
              <a:rPr lang="en-US" altLang="tr-TR" sz="2800" dirty="0" smtClean="0"/>
              <a:t>B</a:t>
            </a:r>
            <a:r>
              <a:rPr lang="tr-TR" altLang="tr-TR" sz="2800" dirty="0" smtClean="0"/>
              <a:t>AYES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435975" cy="4949825"/>
          </a:xfrm>
        </p:spPr>
        <p:txBody>
          <a:bodyPr/>
          <a:lstStyle/>
          <a:p>
            <a:pPr eaLnBrk="1" hangingPunct="1"/>
            <a:r>
              <a:rPr lang="en-US" altLang="tr-TR" sz="1800" u="sng" smtClean="0"/>
              <a:t>A statistical classifier</a:t>
            </a:r>
            <a:r>
              <a:rPr lang="en-US" altLang="tr-TR" sz="1800" smtClean="0"/>
              <a:t>: performs </a:t>
            </a:r>
            <a:r>
              <a:rPr lang="en-US" altLang="tr-TR" sz="1800" i="1" smtClean="0"/>
              <a:t>probabilistic prediction, i.e.,</a:t>
            </a:r>
            <a:r>
              <a:rPr lang="en-US" altLang="tr-TR" sz="1800" smtClean="0"/>
              <a:t> predicts class membership probabilities</a:t>
            </a:r>
            <a:r>
              <a:rPr lang="tr-TR" altLang="tr-TR" sz="1800" smtClean="0"/>
              <a:t>.</a:t>
            </a:r>
          </a:p>
          <a:p>
            <a:pPr eaLnBrk="1" hangingPunct="1"/>
            <a:endParaRPr lang="en-US" altLang="tr-TR" sz="1800" smtClean="0"/>
          </a:p>
          <a:p>
            <a:pPr eaLnBrk="1" hangingPunct="1"/>
            <a:r>
              <a:rPr lang="en-US" altLang="tr-TR" sz="1800" u="sng" smtClean="0"/>
              <a:t>Foundation:</a:t>
            </a:r>
            <a:r>
              <a:rPr lang="en-US" altLang="tr-TR" sz="1800" smtClean="0"/>
              <a:t> Based on Bayes’ Theorem.</a:t>
            </a:r>
            <a:endParaRPr lang="tr-TR" altLang="tr-TR" sz="1800" smtClean="0"/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tr-TR" altLang="tr-TR" sz="1800" smtClean="0"/>
              <a:t>	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tr-TR" altLang="tr-TR" sz="1800" smtClean="0"/>
              <a:t>	</a:t>
            </a:r>
            <a:r>
              <a:rPr lang="en-US" altLang="tr-TR" sz="1800" smtClean="0"/>
              <a:t>Given training data</a:t>
            </a:r>
            <a:r>
              <a:rPr lang="en-US" altLang="tr-TR" sz="1800" i="1" smtClean="0"/>
              <a:t> </a:t>
            </a:r>
            <a:r>
              <a:rPr lang="en-US" altLang="tr-TR" sz="1800" b="1" smtClean="0"/>
              <a:t>X</a:t>
            </a:r>
            <a:r>
              <a:rPr lang="en-US" altLang="tr-TR" sz="1800" i="1" smtClean="0"/>
              <a:t>, posteriori probability of a hypothesis </a:t>
            </a:r>
            <a:r>
              <a:rPr lang="en-US" altLang="tr-TR" sz="1800" smtClean="0"/>
              <a:t>H</a:t>
            </a:r>
            <a:r>
              <a:rPr lang="en-US" altLang="tr-TR" sz="1800" i="1" smtClean="0"/>
              <a:t>, </a:t>
            </a:r>
            <a:r>
              <a:rPr lang="en-US" altLang="tr-TR" sz="1800" smtClean="0"/>
              <a:t>P(H|</a:t>
            </a:r>
            <a:r>
              <a:rPr lang="en-US" altLang="tr-TR" sz="1800" b="1" smtClean="0"/>
              <a:t>X</a:t>
            </a:r>
            <a:r>
              <a:rPr lang="en-US" altLang="tr-TR" sz="1800" smtClean="0"/>
              <a:t>)</a:t>
            </a:r>
            <a:r>
              <a:rPr lang="en-US" altLang="tr-TR" sz="1800" i="1" smtClean="0"/>
              <a:t>, </a:t>
            </a:r>
            <a:r>
              <a:rPr lang="en-US" altLang="tr-TR" sz="1800" smtClean="0"/>
              <a:t>follows the Bayes theorem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tr-TR" sz="1800" smtClean="0"/>
              <a:t>			</a:t>
            </a:r>
          </a:p>
          <a:p>
            <a:pPr eaLnBrk="1" hangingPunct="1">
              <a:lnSpc>
                <a:spcPct val="120000"/>
              </a:lnSpc>
            </a:pPr>
            <a:endParaRPr lang="en-US" altLang="tr-TR" sz="1800" smtClean="0"/>
          </a:p>
          <a:p>
            <a:pPr eaLnBrk="1" hangingPunct="1"/>
            <a:endParaRPr lang="tr-TR" altLang="tr-TR" sz="1800" smtClean="0"/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43213" y="4022725"/>
          <a:ext cx="246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Equation" r:id="rId3" imgW="2463800" imgH="558800" progId="Equation.3">
                  <p:embed/>
                </p:oleObj>
              </mc:Choice>
              <mc:Fallback>
                <p:oleObj name="Equation" r:id="rId3" imgW="24638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022725"/>
                        <a:ext cx="2463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1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sz="2800" dirty="0"/>
              <a:t>NAIVE </a:t>
            </a:r>
            <a:r>
              <a:rPr lang="en-US" altLang="tr-TR" sz="2800" dirty="0"/>
              <a:t>B</a:t>
            </a:r>
            <a:r>
              <a:rPr lang="tr-TR" altLang="tr-TR" sz="2800" dirty="0"/>
              <a:t>AYES</a:t>
            </a:r>
            <a:endParaRPr lang="tr-TR" altLang="tr-TR" sz="2800" dirty="0" smtClean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1447800"/>
            <a:ext cx="7570788" cy="5410200"/>
          </a:xfrm>
        </p:spPr>
        <p:txBody>
          <a:bodyPr>
            <a:normAutofit lnSpcReduction="10000"/>
          </a:bodyPr>
          <a:lstStyle/>
          <a:p>
            <a:pPr marL="265113" indent="-265113" eaLnBrk="1" hangingPunct="1">
              <a:lnSpc>
                <a:spcPct val="80000"/>
              </a:lnSpc>
            </a:pPr>
            <a:r>
              <a:rPr lang="en-US" altLang="tr-TR" sz="1500" b="1" smtClean="0"/>
              <a:t>X = (age &lt;= 30 , income = medium, student = yes, credit_rating = fair)</a:t>
            </a:r>
          </a:p>
          <a:p>
            <a:pPr marL="265113" indent="-265113" eaLnBrk="1" hangingPunct="1">
              <a:lnSpc>
                <a:spcPct val="80000"/>
              </a:lnSpc>
            </a:pPr>
            <a:endParaRPr lang="tr-TR" altLang="tr-TR" sz="1500" smtClean="0"/>
          </a:p>
          <a:p>
            <a:pPr marL="265113" indent="-265113" eaLnBrk="1" hangingPunct="1">
              <a:lnSpc>
                <a:spcPct val="80000"/>
              </a:lnSpc>
            </a:pPr>
            <a:r>
              <a:rPr lang="en-US" altLang="tr-TR" sz="1500" smtClean="0"/>
              <a:t>P(C</a:t>
            </a:r>
            <a:r>
              <a:rPr lang="tr-TR" altLang="tr-TR" sz="1500" baseline="-25000" smtClean="0"/>
              <a:t>1</a:t>
            </a:r>
            <a:r>
              <a:rPr lang="en-US" altLang="tr-TR" sz="1500" smtClean="0"/>
              <a:t>):    P(buys_computer = “yes”)  = 9/14 = </a:t>
            </a:r>
            <a:r>
              <a:rPr lang="en-US" altLang="tr-TR" sz="1500" smtClean="0">
                <a:solidFill>
                  <a:srgbClr val="FF9900"/>
                </a:solidFill>
              </a:rPr>
              <a:t>0.643</a:t>
            </a: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tr-TR" sz="1500" smtClean="0"/>
              <a:t> </a:t>
            </a:r>
            <a:r>
              <a:rPr lang="tr-TR" altLang="tr-TR" sz="1500" smtClean="0"/>
              <a:t>    </a:t>
            </a:r>
            <a:r>
              <a:rPr lang="en-US" altLang="tr-TR" sz="1500" smtClean="0"/>
              <a:t>P(C</a:t>
            </a:r>
            <a:r>
              <a:rPr lang="tr-TR" altLang="tr-TR" sz="1500" baseline="-25000" smtClean="0"/>
              <a:t>2</a:t>
            </a:r>
            <a:r>
              <a:rPr lang="en-US" altLang="tr-TR" sz="1500" smtClean="0"/>
              <a:t>): </a:t>
            </a:r>
            <a:r>
              <a:rPr lang="tr-TR" altLang="tr-TR" sz="1500" smtClean="0"/>
              <a:t>   </a:t>
            </a:r>
            <a:r>
              <a:rPr lang="en-US" altLang="tr-TR" sz="1500" smtClean="0"/>
              <a:t>P(buys_computer = “no”) = 5/14= </a:t>
            </a:r>
            <a:r>
              <a:rPr lang="en-US" altLang="tr-TR" sz="1500" smtClean="0">
                <a:solidFill>
                  <a:srgbClr val="996633"/>
                </a:solidFill>
              </a:rPr>
              <a:t>0.357</a:t>
            </a: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tr-TR" sz="1500" smtClean="0"/>
          </a:p>
          <a:p>
            <a:pPr marL="265113" indent="-265113" eaLnBrk="1" hangingPunct="1">
              <a:lnSpc>
                <a:spcPct val="80000"/>
              </a:lnSpc>
            </a:pPr>
            <a:r>
              <a:rPr lang="en-US" altLang="tr-TR" sz="1500" smtClean="0"/>
              <a:t>Compute P(X|C</a:t>
            </a:r>
            <a:r>
              <a:rPr lang="en-US" altLang="tr-TR" sz="1500" baseline="-25000" smtClean="0"/>
              <a:t>i</a:t>
            </a:r>
            <a:r>
              <a:rPr lang="en-US" altLang="tr-TR" sz="1500" smtClean="0"/>
              <a:t>) for each class</a:t>
            </a: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tr-TR" sz="1500" smtClean="0"/>
              <a:t>     P(age = “&lt;=30” | buys_computer = “yes”)  = 2/9 = </a:t>
            </a:r>
            <a:r>
              <a:rPr lang="en-US" altLang="tr-TR" sz="1500" smtClean="0">
                <a:solidFill>
                  <a:srgbClr val="990033"/>
                </a:solidFill>
              </a:rPr>
              <a:t>0.222</a:t>
            </a: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tr-TR" sz="1500" smtClean="0"/>
              <a:t>     P(age = “&lt;= 30” | buys_computer = “no”) = 3/5 = </a:t>
            </a:r>
            <a:r>
              <a:rPr lang="en-US" altLang="tr-TR" sz="1500" smtClean="0">
                <a:solidFill>
                  <a:srgbClr val="006600"/>
                </a:solidFill>
              </a:rPr>
              <a:t>0.6</a:t>
            </a: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tr-TR" sz="1500" smtClean="0"/>
              <a:t>     P(income = “medium” | buys_computer = “yes”) = 4/9 = </a:t>
            </a:r>
            <a:r>
              <a:rPr lang="en-US" altLang="tr-TR" sz="1500" smtClean="0">
                <a:solidFill>
                  <a:srgbClr val="990033"/>
                </a:solidFill>
              </a:rPr>
              <a:t>0.444</a:t>
            </a: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tr-TR" sz="1500" smtClean="0"/>
              <a:t>     P(income = “medium” | buys_computer = “no”) = 2/5 = </a:t>
            </a:r>
            <a:r>
              <a:rPr lang="en-US" altLang="tr-TR" sz="1500" smtClean="0">
                <a:solidFill>
                  <a:srgbClr val="006600"/>
                </a:solidFill>
              </a:rPr>
              <a:t>0.4</a:t>
            </a: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tr-TR" sz="1500" smtClean="0"/>
              <a:t>     P(student = “yes” | buys_computer = “yes) = 6/9 = </a:t>
            </a:r>
            <a:r>
              <a:rPr lang="en-US" altLang="tr-TR" sz="1500" smtClean="0">
                <a:solidFill>
                  <a:srgbClr val="990033"/>
                </a:solidFill>
              </a:rPr>
              <a:t>0.667</a:t>
            </a: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tr-TR" sz="1500" smtClean="0"/>
              <a:t>     P(student = “yes” | buys_computer = “no”) = 1/5 = </a:t>
            </a:r>
            <a:r>
              <a:rPr lang="en-US" altLang="tr-TR" sz="1500" smtClean="0">
                <a:solidFill>
                  <a:srgbClr val="006600"/>
                </a:solidFill>
              </a:rPr>
              <a:t>0.2</a:t>
            </a: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tr-TR" sz="1500" smtClean="0"/>
              <a:t>     P(credit_rating = “fair” | buys_computer = “yes”) = 6/9 = </a:t>
            </a:r>
            <a:r>
              <a:rPr lang="en-US" altLang="tr-TR" sz="1500" smtClean="0">
                <a:solidFill>
                  <a:srgbClr val="990033"/>
                </a:solidFill>
              </a:rPr>
              <a:t>0.667</a:t>
            </a: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tr-TR" sz="1500" smtClean="0"/>
              <a:t>     P(credit_rating = “fair” | buys_computer = “no”) = 2/5 = </a:t>
            </a:r>
            <a:r>
              <a:rPr lang="en-US" altLang="tr-TR" sz="1500" smtClean="0">
                <a:solidFill>
                  <a:srgbClr val="006600"/>
                </a:solidFill>
              </a:rPr>
              <a:t>0.4</a:t>
            </a: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tr-TR" sz="1500" smtClean="0"/>
          </a:p>
          <a:p>
            <a:pPr marL="265113" indent="-265113" eaLnBrk="1" hangingPunct="1">
              <a:lnSpc>
                <a:spcPct val="80000"/>
              </a:lnSpc>
            </a:pPr>
            <a:r>
              <a:rPr lang="en-US" altLang="tr-TR" sz="1500" b="1" smtClean="0"/>
              <a:t> P(X|C</a:t>
            </a:r>
            <a:r>
              <a:rPr lang="tr-TR" altLang="tr-TR" sz="1500" b="1" baseline="-25000" smtClean="0"/>
              <a:t>1</a:t>
            </a:r>
            <a:r>
              <a:rPr lang="en-US" altLang="tr-TR" sz="1500" b="1" smtClean="0"/>
              <a:t>) :</a:t>
            </a:r>
            <a:r>
              <a:rPr lang="en-US" altLang="tr-TR" sz="1500" smtClean="0"/>
              <a:t> P(X|buys_computer = “yes”) = </a:t>
            </a:r>
            <a:r>
              <a:rPr lang="en-US" altLang="tr-TR" sz="1500" smtClean="0">
                <a:solidFill>
                  <a:srgbClr val="990033"/>
                </a:solidFill>
              </a:rPr>
              <a:t>0.222 x 0.444 x 0.667 x 0.667</a:t>
            </a:r>
            <a:r>
              <a:rPr lang="en-US" altLang="tr-TR" sz="1500" smtClean="0"/>
              <a:t> = </a:t>
            </a:r>
            <a:r>
              <a:rPr lang="en-US" altLang="tr-TR" sz="1500" smtClean="0">
                <a:solidFill>
                  <a:srgbClr val="FF9900"/>
                </a:solidFill>
              </a:rPr>
              <a:t>0.044</a:t>
            </a: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tr-TR" sz="1500" smtClean="0"/>
              <a:t> </a:t>
            </a:r>
            <a:r>
              <a:rPr lang="tr-TR" altLang="tr-TR" sz="1500" smtClean="0"/>
              <a:t>     </a:t>
            </a:r>
            <a:r>
              <a:rPr lang="en-US" altLang="tr-TR" sz="1500" b="1" smtClean="0"/>
              <a:t>P(X|C</a:t>
            </a:r>
            <a:r>
              <a:rPr lang="tr-TR" altLang="tr-TR" sz="1500" b="1" baseline="-25000" smtClean="0"/>
              <a:t>2</a:t>
            </a:r>
            <a:r>
              <a:rPr lang="en-US" altLang="tr-TR" sz="1500" b="1" smtClean="0"/>
              <a:t>) :</a:t>
            </a:r>
            <a:r>
              <a:rPr lang="en-US" altLang="tr-TR" sz="1500" smtClean="0"/>
              <a:t> P(X|buys_computer = “no”) = </a:t>
            </a:r>
            <a:r>
              <a:rPr lang="en-US" altLang="tr-TR" sz="1500" smtClean="0">
                <a:solidFill>
                  <a:srgbClr val="006600"/>
                </a:solidFill>
              </a:rPr>
              <a:t>0.6 x 0.4 x 0.2 x 0.4</a:t>
            </a:r>
            <a:r>
              <a:rPr lang="en-US" altLang="tr-TR" sz="1500" smtClean="0"/>
              <a:t> = </a:t>
            </a:r>
            <a:r>
              <a:rPr lang="en-US" altLang="tr-TR" sz="1500" smtClean="0">
                <a:solidFill>
                  <a:srgbClr val="996633"/>
                </a:solidFill>
              </a:rPr>
              <a:t>0.019</a:t>
            </a:r>
            <a:endParaRPr lang="tr-TR" altLang="tr-TR" sz="1500" smtClean="0">
              <a:solidFill>
                <a:srgbClr val="996633"/>
              </a:solidFill>
            </a:endParaRP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tr-TR" sz="1500" smtClean="0">
              <a:solidFill>
                <a:srgbClr val="996633"/>
              </a:solidFill>
            </a:endParaRP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tr-TR" altLang="tr-TR" sz="1500" b="1" smtClean="0"/>
              <a:t>      </a:t>
            </a:r>
            <a:r>
              <a:rPr lang="en-US" altLang="tr-TR" sz="1500" b="1" smtClean="0"/>
              <a:t>P(X|C</a:t>
            </a:r>
            <a:r>
              <a:rPr lang="en-US" altLang="tr-TR" sz="1500" b="1" baseline="-25000" smtClean="0"/>
              <a:t>i</a:t>
            </a:r>
            <a:r>
              <a:rPr lang="en-US" altLang="tr-TR" sz="1500" b="1" smtClean="0"/>
              <a:t>)*P(C</a:t>
            </a:r>
            <a:r>
              <a:rPr lang="en-US" altLang="tr-TR" sz="1500" b="1" baseline="-25000" smtClean="0"/>
              <a:t>i</a:t>
            </a:r>
            <a:r>
              <a:rPr lang="en-US" altLang="tr-TR" sz="1500" b="1" smtClean="0"/>
              <a:t>) : </a:t>
            </a:r>
            <a:r>
              <a:rPr lang="en-US" altLang="tr-TR" sz="1500" smtClean="0"/>
              <a:t>P(X|buys_computer = “yes”) * P(buys_computer = “yes”) = </a:t>
            </a:r>
            <a:r>
              <a:rPr lang="en-US" altLang="tr-TR" sz="1500" smtClean="0">
                <a:solidFill>
                  <a:srgbClr val="FF9900"/>
                </a:solidFill>
              </a:rPr>
              <a:t>0.028</a:t>
            </a: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tr-TR" sz="1500" b="1" smtClean="0"/>
              <a:t>		             </a:t>
            </a:r>
            <a:r>
              <a:rPr lang="en-US" altLang="tr-TR" sz="1500" smtClean="0"/>
              <a:t>P(X|buys_computer = “no”) * P(buys_computer = “no”) = </a:t>
            </a:r>
            <a:r>
              <a:rPr lang="en-US" altLang="tr-TR" sz="1500" smtClean="0">
                <a:solidFill>
                  <a:srgbClr val="996633"/>
                </a:solidFill>
              </a:rPr>
              <a:t>0.007</a:t>
            </a:r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tr-TR" sz="1500" b="1" smtClean="0"/>
          </a:p>
          <a:p>
            <a:pPr marL="265113" indent="-265113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tr-TR" sz="1500" b="1" smtClean="0"/>
              <a:t>Therefore,  X belongs to class (“buys_computer = yes”)</a:t>
            </a:r>
            <a:endParaRPr lang="tr-TR" altLang="tr-TR" sz="1500" b="1" smtClean="0"/>
          </a:p>
        </p:txBody>
      </p:sp>
      <p:sp>
        <p:nvSpPr>
          <p:cNvPr id="2" name="Rectangle 1"/>
          <p:cNvSpPr/>
          <p:nvPr/>
        </p:nvSpPr>
        <p:spPr>
          <a:xfrm>
            <a:off x="3924300" y="2794000"/>
            <a:ext cx="12954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6" name="Rectangle 5"/>
          <p:cNvSpPr/>
          <p:nvPr/>
        </p:nvSpPr>
        <p:spPr>
          <a:xfrm>
            <a:off x="3995738" y="2997200"/>
            <a:ext cx="1296987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4572000" y="3240088"/>
            <a:ext cx="1295400" cy="252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4500563" y="3482975"/>
            <a:ext cx="12954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4140200" y="3686175"/>
            <a:ext cx="12954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4148138" y="3933825"/>
            <a:ext cx="1296987" cy="250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4589463" y="4135438"/>
            <a:ext cx="1295400" cy="252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12" name="Rectangle 11"/>
          <p:cNvSpPr/>
          <p:nvPr/>
        </p:nvSpPr>
        <p:spPr>
          <a:xfrm>
            <a:off x="4500563" y="4410075"/>
            <a:ext cx="1295400" cy="25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graphicFrame>
        <p:nvGraphicFramePr>
          <p:cNvPr id="31756" name="Object 4"/>
          <p:cNvGraphicFramePr>
            <a:graphicFrameLocks noGrp="1"/>
          </p:cNvGraphicFramePr>
          <p:nvPr>
            <p:ph sz="half" idx="2"/>
          </p:nvPr>
        </p:nvGraphicFramePr>
        <p:xfrm>
          <a:off x="5867400" y="1700213"/>
          <a:ext cx="327660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Worksheet" r:id="rId3" imgW="6115202" imgH="4457700" progId="Excel.Sheet.8">
                  <p:embed/>
                </p:oleObj>
              </mc:Choice>
              <mc:Fallback>
                <p:oleObj name="Worksheet" r:id="rId3" imgW="6115202" imgH="4457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700213"/>
                        <a:ext cx="3276600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20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2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2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2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25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25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925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925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25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9251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Başlık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dirty="0"/>
              <a:t>NAIVE </a:t>
            </a:r>
            <a:r>
              <a:rPr lang="en-US" altLang="tr-TR" dirty="0"/>
              <a:t>B</a:t>
            </a:r>
            <a:r>
              <a:rPr lang="tr-TR" altLang="tr-TR" dirty="0"/>
              <a:t>AYES</a:t>
            </a:r>
            <a:endParaRPr lang="tr-TR" altLang="tr-TR" dirty="0" smtClean="0"/>
          </a:p>
        </p:txBody>
      </p:sp>
      <p:pic>
        <p:nvPicPr>
          <p:cNvPr id="3277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341438"/>
            <a:ext cx="5827712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484313"/>
            <a:ext cx="12858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805488"/>
            <a:ext cx="468153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2636838"/>
            <a:ext cx="30956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221163"/>
            <a:ext cx="30956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5843588"/>
            <a:ext cx="2087562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0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4017</TotalTime>
  <Words>269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Cumba</vt:lpstr>
      <vt:lpstr>Equation</vt:lpstr>
      <vt:lpstr>Worksheet</vt:lpstr>
      <vt:lpstr>        CLASSIFICATION ALGORITHMS  Instance Based Learning  Naive Bayes</vt:lpstr>
      <vt:lpstr>NAIVE BAYES</vt:lpstr>
      <vt:lpstr>NAIVE BAYES</vt:lpstr>
      <vt:lpstr>NAIVE BAYES</vt:lpstr>
    </vt:vector>
  </TitlesOfParts>
  <Company>Dokuz Eylul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Derya Birant</dc:creator>
  <cp:lastModifiedBy>yunus doğan</cp:lastModifiedBy>
  <cp:revision>1521</cp:revision>
  <dcterms:created xsi:type="dcterms:W3CDTF">2005-12-28T09:29:16Z</dcterms:created>
  <dcterms:modified xsi:type="dcterms:W3CDTF">2018-03-13T09:13:41Z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TC011367961033</vt:lpwstr>
  </property>
</Properties>
</file>