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230E0-7B2D-6541-9101-3722104B4ABF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415E0B7-B27D-A54B-907F-685C377FDEF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311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230E0-7B2D-6541-9101-3722104B4ABF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E0B7-B27D-A54B-907F-685C377FDEF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404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230E0-7B2D-6541-9101-3722104B4ABF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E0B7-B27D-A54B-907F-685C377FDEF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421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230E0-7B2D-6541-9101-3722104B4ABF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E0B7-B27D-A54B-907F-685C377FDEF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48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230E0-7B2D-6541-9101-3722104B4ABF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E0B7-B27D-A54B-907F-685C377FDEF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769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230E0-7B2D-6541-9101-3722104B4ABF}" type="datetimeFigureOut">
              <a:rPr lang="en-US" smtClean="0"/>
              <a:t>3/6/22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E0B7-B27D-A54B-907F-685C377FDEF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831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230E0-7B2D-6541-9101-3722104B4ABF}" type="datetimeFigureOut">
              <a:rPr lang="en-US" smtClean="0"/>
              <a:t>3/6/22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E0B7-B27D-A54B-907F-685C377FDEF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20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230E0-7B2D-6541-9101-3722104B4ABF}" type="datetimeFigureOut">
              <a:rPr lang="en-US" smtClean="0"/>
              <a:t>3/6/22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E0B7-B27D-A54B-907F-685C377FDEF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742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230E0-7B2D-6541-9101-3722104B4ABF}" type="datetimeFigureOut">
              <a:rPr lang="en-US" smtClean="0"/>
              <a:t>3/6/22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E0B7-B27D-A54B-907F-685C377FD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25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230E0-7B2D-6541-9101-3722104B4ABF}" type="datetimeFigureOut">
              <a:rPr lang="en-US" smtClean="0"/>
              <a:t>3/6/22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E0B7-B27D-A54B-907F-685C377FDEF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296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CB230E0-7B2D-6541-9101-3722104B4ABF}" type="datetimeFigureOut">
              <a:rPr lang="en-US" smtClean="0"/>
              <a:t>3/6/22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E0B7-B27D-A54B-907F-685C377FDEF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169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230E0-7B2D-6541-9101-3722104B4ABF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415E0B7-B27D-A54B-907F-685C377FDEF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65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95D26-77CB-5048-8DE4-A9B849C711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80B032-B292-674D-855C-81EE4ADE61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7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813C7-2AD5-8445-A578-9756556E9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82E42-0273-FB4E-B3D8-2E3564257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Bayes is one of the more simple classifiers that we can create. </a:t>
            </a:r>
          </a:p>
          <a:p>
            <a:r>
              <a:rPr lang="en-US" dirty="0"/>
              <a:t>Bayes regression exists, but is not super common. </a:t>
            </a:r>
          </a:p>
          <a:p>
            <a:endParaRPr lang="en-US" dirty="0"/>
          </a:p>
          <a:p>
            <a:r>
              <a:rPr lang="en-US" dirty="0"/>
              <a:t>Bayes is often used in things like spam detection, the speed helps here. </a:t>
            </a:r>
          </a:p>
          <a:p>
            <a:r>
              <a:rPr lang="en-US" dirty="0"/>
              <a:t>When Bayes works well for a dataset, it can be very good, but if it doesn’t there is limited ability to tune it to </a:t>
            </a:r>
            <a:r>
              <a:rPr lang="en-US"/>
              <a:t>be better.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447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43F18-8AA3-FE4E-8B12-38C59A9EB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41D47-3353-8C41-9E35-AD14C68C2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1664973"/>
          </a:xfrm>
        </p:spPr>
        <p:txBody>
          <a:bodyPr/>
          <a:lstStyle/>
          <a:p>
            <a:r>
              <a:rPr lang="en-US" dirty="0"/>
              <a:t>Recall Bayes’ Theorem on conditional probability. </a:t>
            </a:r>
          </a:p>
          <a:p>
            <a:r>
              <a:rPr lang="en-US" dirty="0"/>
              <a:t>Bayes’ allows us to update the probability of something happening as we gain information.</a:t>
            </a:r>
          </a:p>
          <a:p>
            <a:pPr lvl="1"/>
            <a:r>
              <a:rPr lang="en-US" dirty="0"/>
              <a:t>Think – Bayes’ tables from stats. </a:t>
            </a:r>
          </a:p>
          <a:p>
            <a:endParaRPr lang="en-US" dirty="0"/>
          </a:p>
        </p:txBody>
      </p:sp>
      <p:pic>
        <p:nvPicPr>
          <p:cNvPr id="1028" name="Picture 4" descr="Bayes&amp;amp;#39; theorem - GaussianWaves">
            <a:extLst>
              <a:ext uri="{FF2B5EF4-FFF2-40B4-BE49-F238E27FC236}">
                <a16:creationId xmlns:a16="http://schemas.microsoft.com/office/drawing/2014/main" id="{D8CD2F94-4A06-EF48-836B-2053502732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08"/>
          <a:stretch/>
        </p:blipFill>
        <p:spPr bwMode="auto">
          <a:xfrm>
            <a:off x="0" y="3680705"/>
            <a:ext cx="12192000" cy="316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440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92419-AB90-9D4F-B801-D554E63F1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Naïve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CB6A0-9F6B-D945-A3D0-A87665054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423" y="2015734"/>
            <a:ext cx="4497858" cy="4137931"/>
          </a:xfrm>
        </p:spPr>
        <p:txBody>
          <a:bodyPr>
            <a:normAutofit/>
          </a:bodyPr>
          <a:lstStyle/>
          <a:p>
            <a:r>
              <a:rPr lang="en-US" dirty="0"/>
              <a:t>Naïve bayes is an algorithm that is built on the Bayes’ Theorem calculation. </a:t>
            </a:r>
          </a:p>
          <a:p>
            <a:pPr lvl="1"/>
            <a:r>
              <a:rPr lang="en-US" dirty="0"/>
              <a:t>Naïve – each feature is treated as independent. </a:t>
            </a:r>
          </a:p>
          <a:p>
            <a:pPr lvl="1"/>
            <a:r>
              <a:rPr lang="en-US" dirty="0"/>
              <a:t>Bayes – uses Bayes’ Theorem. </a:t>
            </a:r>
          </a:p>
          <a:p>
            <a:r>
              <a:rPr lang="en-US" dirty="0"/>
              <a:t>Classifier is a “Big Bayes’ Theorem” where each feature is another term. </a:t>
            </a:r>
          </a:p>
        </p:txBody>
      </p:sp>
      <p:pic>
        <p:nvPicPr>
          <p:cNvPr id="2050" name="Picture 2" descr="How Naive Bayes Algorithm Works? (with example and full code) | ML+">
            <a:extLst>
              <a:ext uri="{FF2B5EF4-FFF2-40B4-BE49-F238E27FC236}">
                <a16:creationId xmlns:a16="http://schemas.microsoft.com/office/drawing/2014/main" id="{515FCD61-37E5-824F-85B7-4115F865E5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0" r="3502"/>
          <a:stretch/>
        </p:blipFill>
        <p:spPr bwMode="auto">
          <a:xfrm>
            <a:off x="4720280" y="1853753"/>
            <a:ext cx="7449883" cy="4299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186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D55E2-BEE8-5246-8131-825FD594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by 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1FDB3-F93C-CD41-8D40-C935B319E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1175143"/>
          </a:xfrm>
        </p:spPr>
        <p:txBody>
          <a:bodyPr/>
          <a:lstStyle/>
          <a:p>
            <a:r>
              <a:rPr lang="en-US" dirty="0"/>
              <a:t>A fruit is </a:t>
            </a:r>
            <a:r>
              <a:rPr lang="en-CA" dirty="0"/>
              <a:t>Long, Sweet, and Yellow – what fruit is it? </a:t>
            </a:r>
          </a:p>
          <a:p>
            <a:r>
              <a:rPr lang="en-CA" dirty="0"/>
              <a:t>Below is our training data. 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5D086A0-478F-2D47-BF8F-080C85AE6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90875"/>
            <a:ext cx="1219200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095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167BD-9241-3741-9B79-DBE953F63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2901D-1C72-1F4D-BB37-771A36FDC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20616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Calculate prior probabilities: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 (Banana) = .5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 (Orange) = .3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 (Other) = .2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Compute denominator: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 (Long) = .5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 (Sweet) = .65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 (Yellow) = .8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P(L)*P(S)*P(Y) = .26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This is needed for the full calculation, but doesn’t matter in the prediction. </a:t>
            </a:r>
          </a:p>
        </p:txBody>
      </p:sp>
      <p:pic>
        <p:nvPicPr>
          <p:cNvPr id="4" name="Picture 2" descr="How Naive Bayes Algorithm Works? (with example and full code) | ML+">
            <a:extLst>
              <a:ext uri="{FF2B5EF4-FFF2-40B4-BE49-F238E27FC236}">
                <a16:creationId xmlns:a16="http://schemas.microsoft.com/office/drawing/2014/main" id="{71FA7E87-71C0-1748-9EF6-F0FFD89E65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0" r="3502"/>
          <a:stretch/>
        </p:blipFill>
        <p:spPr bwMode="auto">
          <a:xfrm>
            <a:off x="6227805" y="1853754"/>
            <a:ext cx="5942358" cy="342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135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59FF4-3EEC-2B4F-A123-7BF3A9500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Process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F753A-4060-3645-BF81-FD8F1F648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2665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/>
              <a:t>Calculate numerator: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 (Long | Banana) = .8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 (Sweet | Banana) = .7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 (Yellow | Banana) = .9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 (Banana) = .5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Product = .252 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dirty="0"/>
              <a:t>Classify – Calculate probability for all potential classes. 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en-US" dirty="0"/>
              <a:t>P (Banana | Long, Sweet, Yellow) = .252/.26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en-US" dirty="0"/>
              <a:t>P (Orange | Long, Sweet, Yellow) = 0 (There are no long oranges)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en-US" dirty="0"/>
              <a:t>P (Other | Long, Sweet, Yellow) = .01875/.26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D596723-D0D5-384C-BC44-94665CDAE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156" y="1414544"/>
            <a:ext cx="7065844" cy="301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43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D0871-89D4-FA48-824A-16A783B41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A7A55-4D9A-E648-8729-A18D0E238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26651"/>
          </a:xfrm>
        </p:spPr>
        <p:txBody>
          <a:bodyPr/>
          <a:lstStyle/>
          <a:p>
            <a:r>
              <a:rPr lang="en-US" dirty="0"/>
              <a:t>Those final probabilities could be normalized to get the probability on a percentage scale.</a:t>
            </a:r>
          </a:p>
          <a:p>
            <a:pPr lvl="1"/>
            <a:r>
              <a:rPr lang="en-US" dirty="0"/>
              <a:t>As we did with the Bayesian tables in stats. </a:t>
            </a:r>
          </a:p>
          <a:p>
            <a:r>
              <a:rPr lang="en-US" dirty="0"/>
              <a:t>As a classifier, Bayes is:</a:t>
            </a:r>
          </a:p>
          <a:p>
            <a:pPr lvl="1"/>
            <a:r>
              <a:rPr lang="en-US" dirty="0"/>
              <a:t>Interpretable – we can illustrate how predictions are made. </a:t>
            </a:r>
          </a:p>
          <a:p>
            <a:pPr lvl="1"/>
            <a:r>
              <a:rPr lang="en-US" dirty="0"/>
              <a:t>Simple – the math is just what we did by hand. </a:t>
            </a:r>
          </a:p>
          <a:p>
            <a:pPr lvl="1"/>
            <a:r>
              <a:rPr lang="en-US" dirty="0"/>
              <a:t>Fast – due to the simplicity, training and predicting are usually fast.  </a:t>
            </a:r>
          </a:p>
          <a:p>
            <a:r>
              <a:rPr lang="en-US" dirty="0"/>
              <a:t>However, Bayes is also:</a:t>
            </a:r>
          </a:p>
          <a:p>
            <a:pPr lvl="1"/>
            <a:r>
              <a:rPr lang="en-US" dirty="0"/>
              <a:t>Limited – the independence assumption is often untrue. Making its applications limited. </a:t>
            </a:r>
          </a:p>
          <a:p>
            <a:pPr lvl="1"/>
            <a:r>
              <a:rPr lang="en-US" dirty="0"/>
              <a:t>Probability estimates aren’t reliable, even if classifier is accurate. </a:t>
            </a:r>
          </a:p>
        </p:txBody>
      </p:sp>
    </p:spTree>
    <p:extLst>
      <p:ext uri="{BB962C8B-B14F-4D97-AF65-F5344CB8AC3E}">
        <p14:creationId xmlns:p14="http://schemas.microsoft.com/office/powerpoint/2010/main" val="377180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D2F8B-CC41-B844-BE6A-DD4E51E39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Smoothing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33FC4-E87A-814B-AFD5-9180DC614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23" y="2015734"/>
            <a:ext cx="4934512" cy="413793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800" dirty="0"/>
              <a:t>One issue Bayes can have is if there is an example to predict that was not in the training data.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E.g. what if a fruit is green?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This introduces a divide by 0, which is impossible. 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Laplace smoothing is the solution: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Add 1 (or another value) to the observations.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Built into any implementation, usually as a parameter. </a:t>
            </a:r>
          </a:p>
        </p:txBody>
      </p:sp>
      <p:pic>
        <p:nvPicPr>
          <p:cNvPr id="6146" name="Picture 2" descr="Nave Bayes Text Classification Applying Multinomial Naive Bayes">
            <a:extLst>
              <a:ext uri="{FF2B5EF4-FFF2-40B4-BE49-F238E27FC236}">
                <a16:creationId xmlns:a16="http://schemas.microsoft.com/office/drawing/2014/main" id="{2FED2A53-FB89-984E-83A5-DE39888F2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74224" y="2015734"/>
            <a:ext cx="4600817" cy="345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417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029B3-CC94-2543-9E94-CD26B3EE1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Flexible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FEA7E-CA17-B54B-8045-D82F45542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915" y="2015734"/>
            <a:ext cx="5132220" cy="403774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800" dirty="0"/>
              <a:t>By default, Bayes only works with categorical features. 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When dealing with numerical features we need to adapt the algorithm. 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Gaussian Bayes does so by replacing the probability calculation with a probability calculation based on a gaussian distribution.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These probabilities replace the probabilities in Bayes and everything else works in the same way. </a:t>
            </a:r>
          </a:p>
        </p:txBody>
      </p:sp>
      <p:pic>
        <p:nvPicPr>
          <p:cNvPr id="7170" name="Picture 2" descr="Gaussian Naive Bayes">
            <a:extLst>
              <a:ext uri="{FF2B5EF4-FFF2-40B4-BE49-F238E27FC236}">
                <a16:creationId xmlns:a16="http://schemas.microsoft.com/office/drawing/2014/main" id="{3248527C-2ADF-5345-AFAB-60A7F06FE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09811" y="1853754"/>
            <a:ext cx="6182190" cy="462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749051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1174</TotalTime>
  <Words>596</Words>
  <Application>Microsoft Macintosh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Naïve Bayes</vt:lpstr>
      <vt:lpstr>Back to Bayes</vt:lpstr>
      <vt:lpstr>Naïve Bayes</vt:lpstr>
      <vt:lpstr>Example by Hand</vt:lpstr>
      <vt:lpstr>Naïve Bayes Process</vt:lpstr>
      <vt:lpstr>Naïve Bayes Process 2</vt:lpstr>
      <vt:lpstr>Naïve Bayes</vt:lpstr>
      <vt:lpstr>Smoothing</vt:lpstr>
      <vt:lpstr>Flexible Bayes</vt:lpstr>
      <vt:lpstr>Naïve Bayes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3</cp:revision>
  <dcterms:created xsi:type="dcterms:W3CDTF">2022-03-06T22:45:50Z</dcterms:created>
  <dcterms:modified xsi:type="dcterms:W3CDTF">2022-03-07T18:20:00Z</dcterms:modified>
</cp:coreProperties>
</file>