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6" r:id="rId2"/>
    <p:sldId id="267" r:id="rId3"/>
    <p:sldId id="268" r:id="rId4"/>
    <p:sldId id="256" r:id="rId5"/>
    <p:sldId id="257" r:id="rId6"/>
    <p:sldId id="258" r:id="rId7"/>
    <p:sldId id="261" r:id="rId8"/>
    <p:sldId id="259" r:id="rId9"/>
    <p:sldId id="265" r:id="rId10"/>
    <p:sldId id="260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77A0D-BCAE-4E43-9685-4D6C81054C28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9D58D-8C9C-9842-B68A-D4FDA85F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9D58D-8C9C-9842-B68A-D4FDA85FA0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9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2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9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8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8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35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9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1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C9F6-299C-AB45-8735-A07C45660860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558DF9-20C0-AC4A-B81F-BE86A74EC7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0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3FE1-7055-334B-ACD9-340D3AA0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B364-2B54-CD40-A324-F70DC08B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65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From instructions – “</a:t>
            </a:r>
            <a:r>
              <a:rPr lang="en-CA" dirty="0"/>
              <a:t>A comment can belong to any number of classes, including none.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 each prediction is independent. </a:t>
            </a:r>
          </a:p>
          <a:p>
            <a:r>
              <a:rPr lang="en-US" b="1" dirty="0"/>
              <a:t>IDs in the output should be 1,2,3,4,5… in the order of the original data in the test file.</a:t>
            </a:r>
          </a:p>
          <a:p>
            <a:r>
              <a:rPr lang="en-US" dirty="0"/>
              <a:t>Final output data is just a compilation of predictions:</a:t>
            </a:r>
          </a:p>
          <a:p>
            <a:pPr lvl="1"/>
            <a:r>
              <a:rPr lang="en-US" dirty="0"/>
              <a:t>Predict each value of the test set. </a:t>
            </a:r>
          </a:p>
          <a:p>
            <a:pPr lvl="1"/>
            <a:r>
              <a:rPr lang="en-US" dirty="0"/>
              <a:t>Combine text and predictions into </a:t>
            </a:r>
            <a:r>
              <a:rPr lang="en-US" dirty="0" err="1"/>
              <a:t>dataframe</a:t>
            </a:r>
            <a:r>
              <a:rPr lang="en-US" dirty="0"/>
              <a:t>, according to instructions.</a:t>
            </a:r>
          </a:p>
          <a:p>
            <a:pPr lvl="2"/>
            <a:r>
              <a:rPr lang="en-US" dirty="0"/>
              <a:t>You are effectively adding 6 target columns – each filled with predictions. </a:t>
            </a:r>
          </a:p>
          <a:p>
            <a:pPr lvl="1"/>
            <a:r>
              <a:rPr lang="en-US" dirty="0"/>
              <a:t>Print to csv. </a:t>
            </a:r>
          </a:p>
          <a:p>
            <a:pPr lvl="1"/>
            <a:r>
              <a:rPr lang="en-US" dirty="0"/>
              <a:t>Check formatting to make sure file runs. </a:t>
            </a:r>
          </a:p>
          <a:p>
            <a:r>
              <a:rPr lang="en-US" dirty="0"/>
              <a:t>Overall accuracies will probably be pretty high, score grades distributed logarithmically. </a:t>
            </a:r>
          </a:p>
          <a:p>
            <a:r>
              <a:rPr lang="en-US" dirty="0"/>
              <a:t>Tip - think about why we train/test split, what the accuracies mean, the names of the two files you’re provided, and what we’d want to do to predict real new data most accurately.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0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A104-F0E3-8240-A1BD-17E54F3C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GMM – Gaussian 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9DB5-111D-244E-AEEF-E5736C4A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9" y="2015734"/>
            <a:ext cx="5438036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GMM is another clustering technique.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GMM is probability based: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Data is more likely to be located in the middle of a cluster.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Data is less likely to be located around the edge of a cluster.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distribution is Gaussian, or normal, lots of results in the middle of the distribution, less at the tails.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Can accommodate different shapes vs k-means which is circular. 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pic>
        <p:nvPicPr>
          <p:cNvPr id="2050" name="Picture 2" descr="Clustering with Gaussian Mixture Model | by Azad Soni | Clustering with  Gaussian Mixture Model | Medium">
            <a:extLst>
              <a:ext uri="{FF2B5EF4-FFF2-40B4-BE49-F238E27FC236}">
                <a16:creationId xmlns:a16="http://schemas.microsoft.com/office/drawing/2014/main" id="{EE592FA3-C90A-314F-BC5A-17FA37CDC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" t="6278" r="6463" b="2716"/>
          <a:stretch/>
        </p:blipFill>
        <p:spPr bwMode="auto">
          <a:xfrm>
            <a:off x="5672814" y="1853754"/>
            <a:ext cx="6558135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8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C33E-FF21-BF4B-B160-505741BA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2F7-2E21-AB4F-AE06-1136E749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xplaining the 68-95-99.7 rule for a Normal Distribution | by Michael  Galarnyk | Towards Data Science">
            <a:extLst>
              <a:ext uri="{FF2B5EF4-FFF2-40B4-BE49-F238E27FC236}">
                <a16:creationId xmlns:a16="http://schemas.microsoft.com/office/drawing/2014/main" id="{4443FFC6-2614-FB40-8C80-EC6DFBA3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8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5BE0-36EE-F241-8EA5-423305C9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GMM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CF1A-058F-1745-A114-1EB598E30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6651"/>
          </a:xfrm>
        </p:spPr>
        <p:txBody>
          <a:bodyPr>
            <a:normAutofit/>
          </a:bodyPr>
          <a:lstStyle/>
          <a:p>
            <a:r>
              <a:rPr lang="en-US" dirty="0"/>
              <a:t>Anomaly detection:</a:t>
            </a:r>
          </a:p>
          <a:p>
            <a:pPr lvl="1"/>
            <a:r>
              <a:rPr lang="en-US" dirty="0"/>
              <a:t>GMM is commonly used to identify anomalies. </a:t>
            </a:r>
          </a:p>
          <a:p>
            <a:pPr lvl="1"/>
            <a:r>
              <a:rPr lang="en-US" dirty="0"/>
              <a:t>The idea is similar to outliers in a stats distribution. </a:t>
            </a:r>
          </a:p>
          <a:p>
            <a:pPr lvl="1"/>
            <a:r>
              <a:rPr lang="en-US" dirty="0"/>
              <a:t>We expect data to be clustered according to a distribution, we can set a threshold of how far out something needs to be to be an outlier/anomaly. </a:t>
            </a:r>
          </a:p>
          <a:p>
            <a:pPr lvl="1"/>
            <a:r>
              <a:rPr lang="en-US" dirty="0"/>
              <a:t>Useful in things like fraud detection. </a:t>
            </a:r>
          </a:p>
          <a:p>
            <a:r>
              <a:rPr lang="en-US" dirty="0"/>
              <a:t>Generative:</a:t>
            </a:r>
          </a:p>
          <a:p>
            <a:pPr lvl="1"/>
            <a:r>
              <a:rPr lang="en-US" dirty="0"/>
              <a:t>Due to the probability aspect, GMM is Generative. </a:t>
            </a:r>
          </a:p>
          <a:p>
            <a:pPr lvl="1"/>
            <a:r>
              <a:rPr lang="en-US" dirty="0"/>
              <a:t>If we have a probability distribution of the data, we can create data that fits that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44175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F34B-0C66-394E-946E-CF2AB5FE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Clustering’s Buddies - </a:t>
            </a:r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3074" name="Picture 2" descr="KNN Classifier from Scratch with Numpy | Python | by Lope.ai | Medium">
            <a:extLst>
              <a:ext uri="{FF2B5EF4-FFF2-40B4-BE49-F238E27FC236}">
                <a16:creationId xmlns:a16="http://schemas.microsoft.com/office/drawing/2014/main" id="{8CDD3AD2-CC7D-2749-B3F6-7B7C428D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4"/>
            <a:ext cx="6999984" cy="407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6592-909E-A44B-9D70-9E7DFCA4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984" y="1853754"/>
            <a:ext cx="5192016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 Nearest Neighbors is an algorithm that is not k-means clustering, but is similar. </a:t>
            </a:r>
          </a:p>
          <a:p>
            <a:r>
              <a:rPr lang="en-US" dirty="0" err="1"/>
              <a:t>kNN</a:t>
            </a:r>
            <a:r>
              <a:rPr lang="en-US" dirty="0"/>
              <a:t> is a supervised algorithm that does classification and regression. </a:t>
            </a:r>
          </a:p>
          <a:p>
            <a:r>
              <a:rPr lang="en-US" dirty="0" err="1"/>
              <a:t>kNN</a:t>
            </a:r>
            <a:r>
              <a:rPr lang="en-US" dirty="0"/>
              <a:t> works by finding the k data points that are closest to the new point:</a:t>
            </a:r>
          </a:p>
          <a:p>
            <a:pPr lvl="1"/>
            <a:r>
              <a:rPr lang="en-US" dirty="0"/>
              <a:t>For classification, most frequent class wins. </a:t>
            </a:r>
          </a:p>
          <a:p>
            <a:pPr lvl="1"/>
            <a:r>
              <a:rPr lang="en-US" dirty="0"/>
              <a:t>For regression, mean of the class. </a:t>
            </a:r>
          </a:p>
          <a:p>
            <a:r>
              <a:rPr lang="en-US" dirty="0"/>
              <a:t>Most useful for things like recommendations – if someone wants Movie X, which others are close? </a:t>
            </a:r>
          </a:p>
        </p:txBody>
      </p:sp>
    </p:spTree>
    <p:extLst>
      <p:ext uri="{BB962C8B-B14F-4D97-AF65-F5344CB8AC3E}">
        <p14:creationId xmlns:p14="http://schemas.microsoft.com/office/powerpoint/2010/main" val="266187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169E-A6D5-0545-BCCC-BD848117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and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A9D6-1459-3640-B7EE-DAEFC5D50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good application of </a:t>
            </a:r>
            <a:r>
              <a:rPr lang="en-US" dirty="0" err="1"/>
              <a:t>kNN</a:t>
            </a:r>
            <a:r>
              <a:rPr lang="en-US" dirty="0"/>
              <a:t> is imputation. </a:t>
            </a:r>
          </a:p>
          <a:p>
            <a:r>
              <a:rPr lang="en-US" dirty="0"/>
              <a:t>We can replace the mean/median strategy of generating a value with </a:t>
            </a:r>
            <a:r>
              <a:rPr lang="en-US" dirty="0" err="1"/>
              <a:t>kNN</a:t>
            </a:r>
            <a:r>
              <a:rPr lang="en-US" dirty="0"/>
              <a:t>. </a:t>
            </a:r>
          </a:p>
          <a:p>
            <a:r>
              <a:rPr lang="en-US" dirty="0"/>
              <a:t>The imputed value is determined by </a:t>
            </a:r>
            <a:r>
              <a:rPr lang="en-US" dirty="0" err="1"/>
              <a:t>kNN</a:t>
            </a:r>
            <a:r>
              <a:rPr lang="en-US" dirty="0"/>
              <a:t>. For example:</a:t>
            </a:r>
          </a:p>
          <a:p>
            <a:pPr lvl="1"/>
            <a:r>
              <a:rPr lang="en-US" dirty="0"/>
              <a:t>Data is census type data of the population – age, salary, kids, address,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Some income data is missing. </a:t>
            </a:r>
          </a:p>
          <a:p>
            <a:pPr lvl="1"/>
            <a:r>
              <a:rPr lang="en-US" dirty="0"/>
              <a:t>Median imputation puts in the median value for every record. 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imputation puts in the mean of the most similar records, based on the other features. </a:t>
            </a:r>
          </a:p>
          <a:p>
            <a:pPr lvl="1"/>
            <a:r>
              <a:rPr lang="en-US" dirty="0"/>
              <a:t>I.e. what is the average salary for people in similar locations, of similar age,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Can be a smarter and more targeted method of imputing data. </a:t>
            </a:r>
          </a:p>
        </p:txBody>
      </p:sp>
    </p:spTree>
    <p:extLst>
      <p:ext uri="{BB962C8B-B14F-4D97-AF65-F5344CB8AC3E}">
        <p14:creationId xmlns:p14="http://schemas.microsoft.com/office/powerpoint/2010/main" val="79008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3567-A185-A44F-873F-A225641F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0ECB-2F64-9A42-9A84-8F45CC27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trained models. </a:t>
            </a:r>
          </a:p>
          <a:p>
            <a:r>
              <a:rPr lang="en-US" dirty="0"/>
              <a:t>More clustering. </a:t>
            </a:r>
          </a:p>
          <a:p>
            <a:pPr lvl="1"/>
            <a:r>
              <a:rPr lang="en-US" dirty="0"/>
              <a:t>Gaussian Mixtures</a:t>
            </a:r>
          </a:p>
          <a:p>
            <a:pPr lvl="1"/>
            <a:r>
              <a:rPr lang="en-US" dirty="0"/>
              <a:t>Generating data</a:t>
            </a:r>
          </a:p>
          <a:p>
            <a:r>
              <a:rPr lang="en-US" dirty="0"/>
              <a:t>Clustering assignment intro. </a:t>
            </a:r>
          </a:p>
        </p:txBody>
      </p:sp>
    </p:spTree>
    <p:extLst>
      <p:ext uri="{BB962C8B-B14F-4D97-AF65-F5344CB8AC3E}">
        <p14:creationId xmlns:p14="http://schemas.microsoft.com/office/powerpoint/2010/main" val="160100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B217-CF77-9A4B-A55B-538A9C02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A0AA-EA68-004E-854F-298704D3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776628"/>
          </a:xfrm>
        </p:spPr>
        <p:txBody>
          <a:bodyPr>
            <a:normAutofit/>
          </a:bodyPr>
          <a:lstStyle/>
          <a:p>
            <a:r>
              <a:rPr lang="en-US" dirty="0"/>
              <a:t>Some models take a long time to train. </a:t>
            </a:r>
          </a:p>
          <a:p>
            <a:r>
              <a:rPr lang="en-US" dirty="0"/>
              <a:t>Doing this over and over can be wasteful. </a:t>
            </a:r>
          </a:p>
          <a:p>
            <a:r>
              <a:rPr lang="en-US" dirty="0"/>
              <a:t>We can save a model to disk and load it without redoing the training. </a:t>
            </a:r>
          </a:p>
          <a:p>
            <a:r>
              <a:rPr lang="en-US" dirty="0"/>
              <a:t>The common library “pickle” does similar things, but </a:t>
            </a:r>
            <a:r>
              <a:rPr lang="en-US" dirty="0" err="1"/>
              <a:t>sklearn</a:t>
            </a:r>
            <a:r>
              <a:rPr lang="en-US" dirty="0"/>
              <a:t> recommends </a:t>
            </a:r>
            <a:r>
              <a:rPr lang="en-US" dirty="0" err="1"/>
              <a:t>joblib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D4842-0666-3E4A-BC75-A825D27B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4630382"/>
            <a:ext cx="11931250" cy="14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0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7DA7-1EB4-8A44-930B-0757501EC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7617C-E067-DC4E-AED0-D6583FD7C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7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F7C8-5391-0746-9484-3DD06026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2889-EAF3-5640-AE8B-9FB8514D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approach to clustering is agglomerative clustering. </a:t>
            </a:r>
          </a:p>
          <a:p>
            <a:r>
              <a:rPr lang="en-US" dirty="0"/>
              <a:t>Starts with clusters of n = 1. </a:t>
            </a:r>
          </a:p>
          <a:p>
            <a:r>
              <a:rPr lang="en-US" dirty="0"/>
              <a:t>Merges clusters until the specified # of clusters is reached. </a:t>
            </a:r>
          </a:p>
          <a:p>
            <a:pPr lvl="1"/>
            <a:r>
              <a:rPr lang="en-US" dirty="0"/>
              <a:t>Most similar clusters merge to one cluster. </a:t>
            </a:r>
          </a:p>
        </p:txBody>
      </p:sp>
    </p:spTree>
    <p:extLst>
      <p:ext uri="{BB962C8B-B14F-4D97-AF65-F5344CB8AC3E}">
        <p14:creationId xmlns:p14="http://schemas.microsoft.com/office/powerpoint/2010/main" val="116945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CCCA-284F-D246-9092-91FF1CDC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many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5B33-E5B9-4B49-AA74-F72ECB9F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2015734"/>
            <a:ext cx="5366999" cy="3450613"/>
          </a:xfrm>
        </p:spPr>
        <p:txBody>
          <a:bodyPr>
            <a:normAutofit/>
          </a:bodyPr>
          <a:lstStyle/>
          <a:p>
            <a:r>
              <a:rPr lang="en-US" dirty="0"/>
              <a:t>Like with k-means, we can perform calculations to advise us on the best number of clusters. </a:t>
            </a:r>
          </a:p>
          <a:p>
            <a:r>
              <a:rPr lang="en-US" dirty="0"/>
              <a:t>A dendrogram is a way to visualize agglomerative clustering. </a:t>
            </a:r>
          </a:p>
          <a:p>
            <a:r>
              <a:rPr lang="en-US" dirty="0"/>
              <a:t>Graph measures the number of clusters vs distance.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D6AB4-E233-EF44-8E69-61CA1792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7986" y="2015733"/>
            <a:ext cx="6564473" cy="45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00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517B-E825-F94E-9224-AF98AEB0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13CD-7181-CD41-B595-5F866F1D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thing that AC can do is act as a feature selection. </a:t>
            </a:r>
          </a:p>
          <a:p>
            <a:r>
              <a:rPr lang="en-US" dirty="0" err="1"/>
              <a:t>Sklearn</a:t>
            </a:r>
            <a:r>
              <a:rPr lang="en-US" dirty="0"/>
              <a:t> library is </a:t>
            </a:r>
            <a:r>
              <a:rPr lang="en-US" dirty="0" err="1"/>
              <a:t>FeatureAgglomeration</a:t>
            </a:r>
            <a:r>
              <a:rPr lang="en-US" dirty="0"/>
              <a:t>. </a:t>
            </a:r>
          </a:p>
          <a:p>
            <a:r>
              <a:rPr lang="en-US" dirty="0"/>
              <a:t>Features can be merged for similarity, resulting in a smaller feature set. </a:t>
            </a:r>
          </a:p>
          <a:p>
            <a:r>
              <a:rPr lang="en-US" dirty="0"/>
              <a:t>Alternative approach reduce dimensions of data. </a:t>
            </a:r>
          </a:p>
        </p:txBody>
      </p:sp>
    </p:spTree>
    <p:extLst>
      <p:ext uri="{BB962C8B-B14F-4D97-AF65-F5344CB8AC3E}">
        <p14:creationId xmlns:p14="http://schemas.microsoft.com/office/powerpoint/2010/main" val="108561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2F96-EA7F-8343-9204-C5EF4E98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 +/-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5CAE-67D9-6C43-A86D-DE8719DC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 is relatively simple to understand, but can be slow.</a:t>
            </a:r>
          </a:p>
          <a:p>
            <a:pPr lvl="1"/>
            <a:r>
              <a:rPr lang="en-US" dirty="0"/>
              <a:t>Cluster distances need to be constantly recalculated. </a:t>
            </a:r>
          </a:p>
          <a:p>
            <a:r>
              <a:rPr lang="en-US" dirty="0"/>
              <a:t>Visualization with the dendrogram becomes difficult as data size increases. </a:t>
            </a:r>
          </a:p>
          <a:p>
            <a:r>
              <a:rPr lang="en-US" dirty="0"/>
              <a:t>Clustering relationships different from k-means can be accommodated.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2D17-9B67-7D44-8294-DC9300C9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D01E-B8D3-084B-A8A0-8A2A0A49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8507"/>
          </a:xfrm>
        </p:spPr>
        <p:txBody>
          <a:bodyPr>
            <a:normAutofit/>
          </a:bodyPr>
          <a:lstStyle/>
          <a:p>
            <a:r>
              <a:rPr lang="en-US" dirty="0"/>
              <a:t>Clustering (of any variety) can also be used in preprocessing for supervised learning. 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Cluster data into clusters of similar points. </a:t>
            </a:r>
          </a:p>
          <a:p>
            <a:pPr lvl="1"/>
            <a:r>
              <a:rPr lang="en-US" dirty="0"/>
              <a:t>Use those clusters as feature set for classification or regression. </a:t>
            </a:r>
          </a:p>
          <a:p>
            <a:r>
              <a:rPr lang="en-US" dirty="0"/>
              <a:t>Example (in workbook) – classifying digits:</a:t>
            </a:r>
          </a:p>
          <a:p>
            <a:pPr lvl="1"/>
            <a:r>
              <a:rPr lang="en-US" dirty="0"/>
              <a:t>Group digits into similar groups. </a:t>
            </a:r>
          </a:p>
          <a:p>
            <a:pPr lvl="1"/>
            <a:r>
              <a:rPr lang="en-US" dirty="0"/>
              <a:t>Predict number value from the groups. </a:t>
            </a:r>
          </a:p>
          <a:p>
            <a:r>
              <a:rPr lang="en-US" dirty="0"/>
              <a:t>In cases where we only know SOME of the labels, this can help us by propagating those labels. </a:t>
            </a:r>
          </a:p>
          <a:p>
            <a:pPr lvl="1"/>
            <a:r>
              <a:rPr lang="en-US" dirty="0"/>
              <a:t>Cluster items, spread the known labels to rest of clusters, predict with full label set. </a:t>
            </a:r>
          </a:p>
        </p:txBody>
      </p:sp>
    </p:spTree>
    <p:extLst>
      <p:ext uri="{BB962C8B-B14F-4D97-AF65-F5344CB8AC3E}">
        <p14:creationId xmlns:p14="http://schemas.microsoft.com/office/powerpoint/2010/main" val="4261829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535</TotalTime>
  <Words>865</Words>
  <Application>Microsoft Macintosh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Project Hints</vt:lpstr>
      <vt:lpstr>Today:</vt:lpstr>
      <vt:lpstr>Saving a trained Model</vt:lpstr>
      <vt:lpstr>Clustering 2</vt:lpstr>
      <vt:lpstr>Agglomerative Clustering</vt:lpstr>
      <vt:lpstr>How many Clusters</vt:lpstr>
      <vt:lpstr>Cluster my Features</vt:lpstr>
      <vt:lpstr>Agglomerative Clustering +/-</vt:lpstr>
      <vt:lpstr>Clustering as Preprocessing</vt:lpstr>
      <vt:lpstr>GMM – Gaussian Mixture Models</vt:lpstr>
      <vt:lpstr>PowerPoint Presentation</vt:lpstr>
      <vt:lpstr>GMM Uses</vt:lpstr>
      <vt:lpstr>Clustering’s Buddies - kNN</vt:lpstr>
      <vt:lpstr>kNN and Imputation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2</dc:title>
  <dc:creator>Akeem Semper</dc:creator>
  <cp:lastModifiedBy>Akeem Semper</cp:lastModifiedBy>
  <cp:revision>6</cp:revision>
  <dcterms:created xsi:type="dcterms:W3CDTF">2022-03-01T14:44:06Z</dcterms:created>
  <dcterms:modified xsi:type="dcterms:W3CDTF">2022-03-01T23:39:25Z</dcterms:modified>
</cp:coreProperties>
</file>