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CF47-DD12-2841-A4DD-EB5F8FCB48C5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F0FD8AB-FEA2-EC40-8931-06E09109C3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37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CF47-DD12-2841-A4DD-EB5F8FCB48C5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D8AB-FEA2-EC40-8931-06E09109C3A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3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CF47-DD12-2841-A4DD-EB5F8FCB48C5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D8AB-FEA2-EC40-8931-06E09109C3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17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CF47-DD12-2841-A4DD-EB5F8FCB48C5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D8AB-FEA2-EC40-8931-06E09109C3A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29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CF47-DD12-2841-A4DD-EB5F8FCB48C5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D8AB-FEA2-EC40-8931-06E09109C3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98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CF47-DD12-2841-A4DD-EB5F8FCB48C5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D8AB-FEA2-EC40-8931-06E09109C3A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9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CF47-DD12-2841-A4DD-EB5F8FCB48C5}" type="datetimeFigureOut">
              <a:rPr lang="en-US" smtClean="0"/>
              <a:t>2/3/22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D8AB-FEA2-EC40-8931-06E09109C3A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14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CF47-DD12-2841-A4DD-EB5F8FCB48C5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D8AB-FEA2-EC40-8931-06E09109C3A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30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CF47-DD12-2841-A4DD-EB5F8FCB48C5}" type="datetimeFigureOut">
              <a:rPr lang="en-US" smtClean="0"/>
              <a:t>2/3/22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D8AB-FEA2-EC40-8931-06E09109C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2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CF47-DD12-2841-A4DD-EB5F8FCB48C5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D8AB-FEA2-EC40-8931-06E09109C3A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41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7BECF47-DD12-2841-A4DD-EB5F8FCB48C5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D8AB-FEA2-EC40-8931-06E09109C3A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60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CF47-DD12-2841-A4DD-EB5F8FCB48C5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F0FD8AB-FEA2-EC40-8931-06E09109C3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29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2D04-83BB-BC40-A621-50C2A01BF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Text Processing and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D6B4A-D955-394D-87C4-DD91EBB5F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6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FEC3-6770-8C44-90C9-BF1B0139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– 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3496E-56FD-1E4E-9B8C-1F62A7744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text doesn’t really make for good material for machine learning. </a:t>
            </a:r>
          </a:p>
          <a:p>
            <a:pPr lvl="1"/>
            <a:r>
              <a:rPr lang="en-US" dirty="0"/>
              <a:t>E.g. “</a:t>
            </a:r>
            <a:r>
              <a:rPr lang="en-CA" dirty="0" err="1"/>
              <a:t>FreeMsg</a:t>
            </a:r>
            <a:r>
              <a:rPr lang="en-CA" dirty="0"/>
              <a:t> Hey there darling it's been 3 week's now and no word back! I'd like some fun you up for it still? Tb ok! </a:t>
            </a:r>
            <a:r>
              <a:rPr lang="en-CA" dirty="0" err="1"/>
              <a:t>XxX</a:t>
            </a:r>
            <a:r>
              <a:rPr lang="en-CA" dirty="0"/>
              <a:t> std </a:t>
            </a:r>
            <a:r>
              <a:rPr lang="en-CA" dirty="0" err="1"/>
              <a:t>chgs</a:t>
            </a:r>
            <a:r>
              <a:rPr lang="en-CA" dirty="0"/>
              <a:t> to send, å£1.50 to </a:t>
            </a:r>
            <a:r>
              <a:rPr lang="en-CA" dirty="0" err="1"/>
              <a:t>rcv</a:t>
            </a:r>
            <a:r>
              <a:rPr lang="en-CA" dirty="0"/>
              <a:t> </a:t>
            </a:r>
            <a:r>
              <a:rPr lang="en-US" dirty="0"/>
              <a:t>”</a:t>
            </a:r>
          </a:p>
          <a:p>
            <a:r>
              <a:rPr lang="en-US" dirty="0"/>
              <a:t>For computers to learn to listen and speak, we need to make text computer friendly. </a:t>
            </a:r>
          </a:p>
          <a:p>
            <a:r>
              <a:rPr lang="en-US" dirty="0"/>
              <a:t>NLP is a field of study and set of tools to do this. </a:t>
            </a:r>
          </a:p>
          <a:p>
            <a:r>
              <a:rPr lang="en-US" dirty="0"/>
              <a:t>Goal: take in free text, generate data that can be processed (for ML for us)</a:t>
            </a:r>
          </a:p>
          <a:p>
            <a:r>
              <a:rPr lang="en-US" dirty="0"/>
              <a:t>For example, can we filter spam messages from not spam?</a:t>
            </a:r>
          </a:p>
        </p:txBody>
      </p:sp>
    </p:spTree>
    <p:extLst>
      <p:ext uri="{BB962C8B-B14F-4D97-AF65-F5344CB8AC3E}">
        <p14:creationId xmlns:p14="http://schemas.microsoft.com/office/powerpoint/2010/main" val="100076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205C-5953-9643-BAC7-CB69B457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B9136-3C87-FF48-A278-AF90B85C7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887748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Tokenization is the base of simple text processing. </a:t>
            </a:r>
          </a:p>
          <a:p>
            <a:r>
              <a:rPr lang="en-US" dirty="0"/>
              <a:t>Tokenization transforms free text into a collection of component words. </a:t>
            </a:r>
          </a:p>
          <a:p>
            <a:r>
              <a:rPr lang="en-US" dirty="0"/>
              <a:t>The tokenization process usually also strips things like punctuation, converts all text to lower case, and may remove stop words. </a:t>
            </a:r>
          </a:p>
          <a:p>
            <a:r>
              <a:rPr lang="en-US" dirty="0"/>
              <a:t>Stop words – stuff that isn’t useful:</a:t>
            </a:r>
          </a:p>
          <a:p>
            <a:pPr lvl="1"/>
            <a:r>
              <a:rPr lang="en-US" dirty="0"/>
              <a:t>E.g. it, a, an, the,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Terms:</a:t>
            </a:r>
          </a:p>
          <a:p>
            <a:pPr lvl="1"/>
            <a:r>
              <a:rPr lang="en-US" dirty="0"/>
              <a:t>Document - each row of text in dataset. </a:t>
            </a:r>
          </a:p>
          <a:p>
            <a:pPr lvl="1"/>
            <a:r>
              <a:rPr lang="en-US" dirty="0"/>
              <a:t>Corpus – entire dataset of text. </a:t>
            </a:r>
          </a:p>
          <a:p>
            <a:pPr lvl="1"/>
            <a:r>
              <a:rPr lang="en-US" dirty="0" err="1"/>
              <a:t>Ngrams</a:t>
            </a:r>
            <a:r>
              <a:rPr lang="en-US" dirty="0"/>
              <a:t> – a token, or “word (</a:t>
            </a:r>
            <a:r>
              <a:rPr lang="en-US" dirty="0" err="1"/>
              <a:t>kinda</a:t>
            </a:r>
            <a:r>
              <a:rPr lang="en-US" dirty="0"/>
              <a:t>)”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8F846D-0301-AA49-894D-AD8013115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064" y="0"/>
            <a:ext cx="1451579" cy="707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6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E407-A124-ED41-B87E-942D5FD9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FEBB0-00BF-8A45-AF5C-E971A65DC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15" y="2015733"/>
            <a:ext cx="5673496" cy="403774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Vectorization is basically ”tokenization+”.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Text is tokenized, then placed into a data structure along with some “weight” of the value.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Count vectorization: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Count vectorization is the most simple vectorization.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Produces a list of words, and number of times they occur.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Results in “Bag of Words”.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Can be structured into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r>
              <a:rPr lang="en-US" dirty="0"/>
              <a:t>The collection of all words is the vocabulary. </a:t>
            </a:r>
          </a:p>
        </p:txBody>
      </p:sp>
      <p:pic>
        <p:nvPicPr>
          <p:cNvPr id="1026" name="Picture 2" descr="Spam Filtering Using Bag-of-Words | by Aditi Mukerjee | The Startup | Medium">
            <a:extLst>
              <a:ext uri="{FF2B5EF4-FFF2-40B4-BE49-F238E27FC236}">
                <a16:creationId xmlns:a16="http://schemas.microsoft.com/office/drawing/2014/main" id="{3A7AC9CB-A9B3-0D4A-ACB5-26AD810FF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131312"/>
            <a:ext cx="6097589" cy="271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2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28F1-4DD4-804E-B3E0-939A2434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7A70-C07A-474D-AA01-EF29E6BB2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Term Frequency - the number of times a word appears in a document divided by the total number of words in the document.</a:t>
            </a:r>
          </a:p>
          <a:p>
            <a:r>
              <a:rPr lang="en-CA" dirty="0"/>
              <a:t>Inverse Document Frequency - the log of the total number of documents divided by the number of documents that contain the word.</a:t>
            </a:r>
          </a:p>
          <a:p>
            <a:r>
              <a:rPr lang="en-CA" dirty="0"/>
              <a:t>Rather than simple count, the score is a product of TF and IDF. </a:t>
            </a:r>
          </a:p>
          <a:p>
            <a:r>
              <a:rPr lang="en-CA" dirty="0"/>
              <a:t>Goal is to reduce weight of rare words (not frequent enough to establish a pattern) and very frequent words (so ubiquitous they don’t help discriminate).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662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B07B-1756-354E-83EF-7612D1C2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5B99-D7E4-FA4B-98C4-5D52D6D73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TF-IDF Vectorizer scikit-learn. Deep understanding TfidfVectorizer by… | by  Mukesh Chaudhary | Medium">
            <a:extLst>
              <a:ext uri="{FF2B5EF4-FFF2-40B4-BE49-F238E27FC236}">
                <a16:creationId xmlns:a16="http://schemas.microsoft.com/office/drawing/2014/main" id="{35075131-9829-1D43-9B7E-AE5BC33F4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07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B2E1-C3F3-1A40-8531-1696128E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Stems and </a:t>
            </a:r>
            <a:r>
              <a:rPr lang="en-US" dirty="0" err="1"/>
              <a:t>Lemms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EAFB2-4FC9-7747-B7D7-3F4B27E0A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Stemming and lemmatization both seek to trim words back to their “root”.</a:t>
            </a:r>
          </a:p>
          <a:p>
            <a:r>
              <a:rPr lang="en-US" dirty="0"/>
              <a:t>Stemming:</a:t>
            </a:r>
          </a:p>
          <a:p>
            <a:pPr lvl="1"/>
            <a:r>
              <a:rPr lang="en-US" dirty="0"/>
              <a:t>More simple, just chops word down to root by removing prefix and suffix.</a:t>
            </a:r>
          </a:p>
          <a:p>
            <a:pPr lvl="1"/>
            <a:r>
              <a:rPr lang="en-US" dirty="0"/>
              <a:t>E.g. “climbing” becomes “climb”.</a:t>
            </a:r>
          </a:p>
          <a:p>
            <a:r>
              <a:rPr lang="en-US" dirty="0"/>
              <a:t>Lemmatization:</a:t>
            </a:r>
          </a:p>
          <a:p>
            <a:pPr lvl="1"/>
            <a:r>
              <a:rPr lang="en-US" dirty="0"/>
              <a:t>Lemmatization simplified words to their “lemma”, the “root meaning”.</a:t>
            </a:r>
          </a:p>
          <a:p>
            <a:pPr lvl="1"/>
            <a:r>
              <a:rPr lang="en-US" dirty="0"/>
              <a:t>E.g. “better” becomes “good”.</a:t>
            </a:r>
          </a:p>
          <a:p>
            <a:r>
              <a:rPr lang="en-US" dirty="0"/>
              <a:t>Each of these can help our model understand text better:</a:t>
            </a:r>
          </a:p>
          <a:p>
            <a:pPr lvl="1"/>
            <a:r>
              <a:rPr lang="en-US" dirty="0"/>
              <a:t>“I went climbing” has a similar meaning to “I did a climb”. </a:t>
            </a:r>
          </a:p>
        </p:txBody>
      </p:sp>
    </p:spTree>
    <p:extLst>
      <p:ext uri="{BB962C8B-B14F-4D97-AF65-F5344CB8AC3E}">
        <p14:creationId xmlns:p14="http://schemas.microsoft.com/office/powerpoint/2010/main" val="278649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89E1-50EA-5A4C-8734-18BB690B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Ngram</a:t>
            </a:r>
            <a:r>
              <a:rPr lang="en-US" dirty="0"/>
              <a:t>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AB47E-6ABC-8647-9865-01ED501DF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0892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ngram</a:t>
            </a:r>
            <a:r>
              <a:rPr lang="en-US" dirty="0"/>
              <a:t> range is basically the number of words allowed in a token. </a:t>
            </a:r>
          </a:p>
          <a:p>
            <a:r>
              <a:rPr lang="en-US" dirty="0"/>
              <a:t>Take the sentence: ”I like downhill skiing”:</a:t>
            </a:r>
          </a:p>
          <a:p>
            <a:pPr lvl="1"/>
            <a:r>
              <a:rPr lang="en-US" dirty="0"/>
              <a:t>There are 4 “1-grams”, each word. </a:t>
            </a:r>
          </a:p>
          <a:p>
            <a:pPr lvl="1"/>
            <a:r>
              <a:rPr lang="en-US" dirty="0"/>
              <a:t>There are 3 2-grams: “I like”, ”like downhill”, and “downhill skiing”. </a:t>
            </a:r>
          </a:p>
          <a:p>
            <a:pPr lvl="1"/>
            <a:r>
              <a:rPr lang="en-US" dirty="0"/>
              <a:t>There are 2 3-grams: “I like downhill” and “like downhill skiing”. </a:t>
            </a:r>
          </a:p>
          <a:p>
            <a:pPr lvl="1"/>
            <a:r>
              <a:rPr lang="en-US" dirty="0"/>
              <a:t>There is one 4-gram: “I like downhill skiing”.</a:t>
            </a:r>
          </a:p>
          <a:p>
            <a:r>
              <a:rPr lang="en-US" dirty="0"/>
              <a:t>Allowing for sizes &gt;1 can often help the algorithm better “understand” meaning. </a:t>
            </a:r>
          </a:p>
          <a:p>
            <a:r>
              <a:rPr lang="en-US" dirty="0"/>
              <a:t>E.g. Suppose you make a classifier to identify if text was about downhill skiing, waterskiing, or cross-country skiing. Allowing for 2-grams better captures context. </a:t>
            </a:r>
          </a:p>
        </p:txBody>
      </p:sp>
    </p:spTree>
    <p:extLst>
      <p:ext uri="{BB962C8B-B14F-4D97-AF65-F5344CB8AC3E}">
        <p14:creationId xmlns:p14="http://schemas.microsoft.com/office/powerpoint/2010/main" val="259753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87EB-C222-F04A-BC07-06D0C5CF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Features and Sparse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0C249-B368-2A47-A0C7-EC8B9D79A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result of vectorization is usually a wide matrix, with lots of features. </a:t>
            </a:r>
          </a:p>
          <a:p>
            <a:r>
              <a:rPr lang="en-US" dirty="0"/>
              <a:t>This matrix is almost always very sparse. </a:t>
            </a:r>
          </a:p>
          <a:p>
            <a:r>
              <a:rPr lang="en-US" dirty="0"/>
              <a:t>We can limit the number of features with a parameter, or…</a:t>
            </a:r>
          </a:p>
          <a:p>
            <a:r>
              <a:rPr lang="en-US" dirty="0"/>
              <a:t>We can use “Dimensional Reduction” to reduce the number of features. </a:t>
            </a:r>
          </a:p>
          <a:p>
            <a:pPr lvl="1"/>
            <a:r>
              <a:rPr lang="en-US" dirty="0"/>
              <a:t>We’ll do this next week. </a:t>
            </a:r>
          </a:p>
          <a:p>
            <a:pPr lvl="1"/>
            <a:r>
              <a:rPr lang="en-US" dirty="0"/>
              <a:t>Look up Truncated Single Value Decomposition (SVD) if you’re jumping ahead.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9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251</TotalTime>
  <Words>691</Words>
  <Application>Microsoft Macintosh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Basic Text Processing and NLP</vt:lpstr>
      <vt:lpstr>NLP – Natural Language Processing</vt:lpstr>
      <vt:lpstr>Tokenization</vt:lpstr>
      <vt:lpstr>Vectorization</vt:lpstr>
      <vt:lpstr>TF-IDF Vectorization</vt:lpstr>
      <vt:lpstr>PowerPoint Presentation</vt:lpstr>
      <vt:lpstr>Stems and Lemms</vt:lpstr>
      <vt:lpstr>Ngram Range</vt:lpstr>
      <vt:lpstr>Lots of Features and Sparse Matrices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Text Processing and NLP</dc:title>
  <dc:creator>Akeem Semper</dc:creator>
  <cp:lastModifiedBy>Akeem Semper</cp:lastModifiedBy>
  <cp:revision>5</cp:revision>
  <dcterms:created xsi:type="dcterms:W3CDTF">2022-02-03T17:35:34Z</dcterms:created>
  <dcterms:modified xsi:type="dcterms:W3CDTF">2022-02-03T21:47:00Z</dcterms:modified>
</cp:coreProperties>
</file>