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5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7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2EDD-62D9-E84D-9B77-A3F33CE7895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B35-D492-D144-B870-3D24E7DF0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and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DE8D-89E0-F546-9815-F818E8D70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4DA-2B8F-EF47-8188-3C90139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85B-A1DC-CC4B-B756-ACF2A626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PCA reduces dimensionality, just like feature selection. </a:t>
            </a:r>
          </a:p>
          <a:p>
            <a:r>
              <a:rPr lang="en-US" dirty="0"/>
              <a:t>PCA isn’t feature selection:</a:t>
            </a:r>
          </a:p>
          <a:p>
            <a:pPr lvl="1"/>
            <a:r>
              <a:rPr lang="en-US" dirty="0"/>
              <a:t>Feature selection removes features. </a:t>
            </a:r>
          </a:p>
          <a:p>
            <a:pPr lvl="1"/>
            <a:r>
              <a:rPr lang="en-US" dirty="0"/>
              <a:t>PCA removes components that are created from a mixture of those features. </a:t>
            </a:r>
          </a:p>
          <a:p>
            <a:pPr lvl="1"/>
            <a:r>
              <a:rPr lang="en-US" dirty="0"/>
              <a:t>With PCA the features themselves aren’t removed. </a:t>
            </a:r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Feature selection is still good, especially if there are features that are minimally helpful. </a:t>
            </a:r>
          </a:p>
          <a:p>
            <a:pPr lvl="1"/>
            <a:r>
              <a:rPr lang="en-US" dirty="0"/>
              <a:t>PCA is most useful when the dimensionality is very high. </a:t>
            </a:r>
          </a:p>
          <a:p>
            <a:pPr lvl="1"/>
            <a:r>
              <a:rPr lang="en-US" dirty="0"/>
              <a:t>One, the other, or both may be useful - it depends on the scenario. </a:t>
            </a:r>
          </a:p>
        </p:txBody>
      </p:sp>
    </p:spTree>
    <p:extLst>
      <p:ext uri="{BB962C8B-B14F-4D97-AF65-F5344CB8AC3E}">
        <p14:creationId xmlns:p14="http://schemas.microsoft.com/office/powerpoint/2010/main" val="369906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651-EC8C-DD45-BB6E-DAD02431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8950-6E4D-0B49-B241-5F1A8E72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quite common, especially when there are a lot of features. </a:t>
            </a:r>
          </a:p>
          <a:p>
            <a:r>
              <a:rPr lang="en-US" dirty="0"/>
              <a:t>PCA does not work with categorical variables. </a:t>
            </a:r>
          </a:p>
          <a:p>
            <a:r>
              <a:rPr lang="en-US" dirty="0"/>
              <a:t>PCA needs scaling to be reliable. </a:t>
            </a:r>
          </a:p>
          <a:p>
            <a:r>
              <a:rPr lang="en-US" dirty="0"/>
              <a:t>PCA is susceptible to outliers. </a:t>
            </a:r>
          </a:p>
        </p:txBody>
      </p:sp>
    </p:spTree>
    <p:extLst>
      <p:ext uri="{BB962C8B-B14F-4D97-AF65-F5344CB8AC3E}">
        <p14:creationId xmlns:p14="http://schemas.microsoft.com/office/powerpoint/2010/main" val="41957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2A23-A96E-8F46-ADBF-ABF3D4E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Review and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EA10-72EC-D74C-89BC-ED4C5EC4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processing text we looked at Truncated SVD. </a:t>
            </a:r>
          </a:p>
          <a:p>
            <a:r>
              <a:rPr lang="en-US" dirty="0"/>
              <a:t>TSVD took high dimension features (from text) and transformed it to a much lower dimension feature set. </a:t>
            </a:r>
          </a:p>
          <a:p>
            <a:r>
              <a:rPr lang="en-US" dirty="0"/>
              <a:t>Truncated SVD is one algorithm for dimensional reduction. </a:t>
            </a:r>
          </a:p>
          <a:p>
            <a:endParaRPr lang="en-US" dirty="0"/>
          </a:p>
          <a:p>
            <a:r>
              <a:rPr lang="en-US" dirty="0"/>
              <a:t>PCA – Principal component analysis is another dimensionality reduction method that is very common in general predictive modelling. </a:t>
            </a:r>
          </a:p>
        </p:txBody>
      </p:sp>
    </p:spTree>
    <p:extLst>
      <p:ext uri="{BB962C8B-B14F-4D97-AF65-F5344CB8AC3E}">
        <p14:creationId xmlns:p14="http://schemas.microsoft.com/office/powerpoint/2010/main" val="332326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40F4-111C-7644-87D5-7B34675A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vs 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DE0A-1EC7-4A47-B62E-41547D56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(and SVD) are both examples of Unsupervised Learning. </a:t>
            </a:r>
          </a:p>
          <a:p>
            <a:r>
              <a:rPr lang="en-US" dirty="0"/>
              <a:t>Classification and regression are examples of Supervised Learning. </a:t>
            </a:r>
          </a:p>
          <a:p>
            <a:endParaRPr lang="en-US" dirty="0"/>
          </a:p>
          <a:p>
            <a:r>
              <a:rPr lang="en-US" dirty="0"/>
              <a:t>Supervised learning has labeled training data, unsupervised does not. </a:t>
            </a:r>
          </a:p>
          <a:p>
            <a:r>
              <a:rPr lang="en-US" dirty="0"/>
              <a:t>Unsupervised learning classes:</a:t>
            </a:r>
          </a:p>
          <a:p>
            <a:pPr lvl="1"/>
            <a:r>
              <a:rPr lang="en-US" dirty="0"/>
              <a:t>Dimensional reduction (SVD and PCA). </a:t>
            </a:r>
          </a:p>
          <a:p>
            <a:pPr lvl="1"/>
            <a:r>
              <a:rPr lang="en-US" dirty="0"/>
              <a:t>Clustering (next class)</a:t>
            </a:r>
          </a:p>
          <a:p>
            <a:pPr lvl="1"/>
            <a:r>
              <a:rPr lang="en-US" dirty="0"/>
              <a:t>Association (e.g. market basket, such as Target’s pregnancy scoring)</a:t>
            </a:r>
          </a:p>
          <a:p>
            <a:r>
              <a:rPr lang="en-US" dirty="0"/>
              <a:t>Unsupervised learning generally looks to discover the underlying structure in data. </a:t>
            </a:r>
          </a:p>
        </p:txBody>
      </p:sp>
    </p:spTree>
    <p:extLst>
      <p:ext uri="{BB962C8B-B14F-4D97-AF65-F5344CB8AC3E}">
        <p14:creationId xmlns:p14="http://schemas.microsoft.com/office/powerpoint/2010/main" val="37878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EF0-4F67-124B-B0A3-076C4492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3592-3C9D-0847-A557-0AFB18FB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2015732"/>
            <a:ext cx="7233225" cy="4037749"/>
          </a:xfrm>
        </p:spPr>
        <p:txBody>
          <a:bodyPr>
            <a:normAutofit/>
          </a:bodyPr>
          <a:lstStyle/>
          <a:p>
            <a:r>
              <a:rPr lang="en-US" dirty="0"/>
              <a:t>PCA is a general method of dimensional reduction. </a:t>
            </a:r>
          </a:p>
          <a:p>
            <a:r>
              <a:rPr lang="en-US" dirty="0"/>
              <a:t>Data is broken down into “principal components”, and only the most influential are kept. </a:t>
            </a:r>
          </a:p>
          <a:p>
            <a:pPr lvl="1"/>
            <a:r>
              <a:rPr lang="en-US" dirty="0"/>
              <a:t>Principal components are linear combinations of original variables. </a:t>
            </a:r>
          </a:p>
          <a:p>
            <a:pPr lvl="1"/>
            <a:r>
              <a:rPr lang="en-US" dirty="0"/>
              <a:t>The components are uncorrelated with each other. </a:t>
            </a:r>
          </a:p>
          <a:p>
            <a:pPr lvl="1"/>
            <a:r>
              <a:rPr lang="en-US" dirty="0"/>
              <a:t>The first ”few” components contain most of the information. </a:t>
            </a:r>
          </a:p>
          <a:p>
            <a:r>
              <a:rPr lang="en-US" dirty="0"/>
              <a:t>Components are orthogonal to each other. </a:t>
            </a:r>
          </a:p>
        </p:txBody>
      </p:sp>
      <p:pic>
        <p:nvPicPr>
          <p:cNvPr id="1026" name="Picture 2" descr="Principal Component Analysis second principal">
            <a:extLst>
              <a:ext uri="{FF2B5EF4-FFF2-40B4-BE49-F238E27FC236}">
                <a16:creationId xmlns:a16="http://schemas.microsoft.com/office/drawing/2014/main" id="{B6ED1B50-853C-9446-9FFF-CD88A3D1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3" t="4518" r="29357" b="3505"/>
          <a:stretch/>
        </p:blipFill>
        <p:spPr bwMode="auto">
          <a:xfrm>
            <a:off x="7533503" y="1853754"/>
            <a:ext cx="4658497" cy="44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9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7C0-0A20-AB44-8474-48E8794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CDA0-01FF-6240-B198-4F097A1A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" y="1853754"/>
            <a:ext cx="568165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points here have 2 features – X and Y. </a:t>
            </a:r>
          </a:p>
          <a:p>
            <a:r>
              <a:rPr lang="en-US" dirty="0"/>
              <a:t>There are two principal components – Blue and Pink. </a:t>
            </a:r>
          </a:p>
          <a:p>
            <a:pPr lvl="1"/>
            <a:r>
              <a:rPr lang="en-US" dirty="0"/>
              <a:t>Each is a combination of X and Y. </a:t>
            </a:r>
          </a:p>
          <a:p>
            <a:r>
              <a:rPr lang="en-US" dirty="0"/>
              <a:t>The blue component contains most of the variability in the data. </a:t>
            </a:r>
          </a:p>
          <a:p>
            <a:r>
              <a:rPr lang="en-US" dirty="0"/>
              <a:t>The pink contains much less. </a:t>
            </a:r>
          </a:p>
          <a:p>
            <a:r>
              <a:rPr lang="en-US" dirty="0"/>
              <a:t>The two represent the same thing as X and Y, but ”puts” more info in Blue than X. </a:t>
            </a:r>
          </a:p>
          <a:p>
            <a:r>
              <a:rPr lang="en-US" dirty="0"/>
              <a:t>These components are called Eigenvectors. </a:t>
            </a:r>
          </a:p>
          <a:p>
            <a:endParaRPr lang="en-US" dirty="0"/>
          </a:p>
        </p:txBody>
      </p:sp>
      <p:pic>
        <p:nvPicPr>
          <p:cNvPr id="2050" name="Picture 2" descr="PCA: Principal Component Analysis -">
            <a:extLst>
              <a:ext uri="{FF2B5EF4-FFF2-40B4-BE49-F238E27FC236}">
                <a16:creationId xmlns:a16="http://schemas.microsoft.com/office/drawing/2014/main" id="{FF42B734-0105-C847-8B02-EB011C0BB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7542" r="7666" b="4583"/>
          <a:stretch/>
        </p:blipFill>
        <p:spPr bwMode="auto">
          <a:xfrm>
            <a:off x="5826625" y="1853754"/>
            <a:ext cx="636537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E371-6D64-D54F-A577-DA723AA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B33E-A241-EF43-BD5C-649D23F2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787843"/>
          </a:xfrm>
        </p:spPr>
        <p:txBody>
          <a:bodyPr/>
          <a:lstStyle/>
          <a:p>
            <a:r>
              <a:rPr lang="en-US" dirty="0"/>
              <a:t>We can plot data on an axis of its components. </a:t>
            </a:r>
          </a:p>
        </p:txBody>
      </p:sp>
      <p:pic>
        <p:nvPicPr>
          <p:cNvPr id="3074" name="Picture 2" descr="In Depth: Principal Component Analysis | Python Data Science Handbook">
            <a:extLst>
              <a:ext uri="{FF2B5EF4-FFF2-40B4-BE49-F238E27FC236}">
                <a16:creationId xmlns:a16="http://schemas.microsoft.com/office/drawing/2014/main" id="{D97749E8-AA1C-D848-BEA9-5075C2562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4365"/>
          <a:stretch/>
        </p:blipFill>
        <p:spPr bwMode="auto">
          <a:xfrm>
            <a:off x="0" y="2641596"/>
            <a:ext cx="12192000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8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A4F-D0DC-9D45-B149-BC20B2D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74A-F121-354A-95E8-DEB01FF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VD and PCA - csci5740g">
            <a:extLst>
              <a:ext uri="{FF2B5EF4-FFF2-40B4-BE49-F238E27FC236}">
                <a16:creationId xmlns:a16="http://schemas.microsoft.com/office/drawing/2014/main" id="{68094361-5DB0-CA4A-BC19-DFDBB765F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623" r="1976" b="5065"/>
          <a:stretch/>
        </p:blipFill>
        <p:spPr bwMode="auto">
          <a:xfrm>
            <a:off x="537028" y="1611086"/>
            <a:ext cx="11292115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8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AC1F-1A89-E349-8CBB-0FF1FC6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and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80F7-5D99-FC47-B0EB-07BB17F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</a:t>
            </a:r>
            <a:r>
              <a:rPr lang="en-US" dirty="0">
                <a:hlinkClick r:id="rId2"/>
              </a:rPr>
              <a:t>https://setosa.io/ev/principal-component-analysis/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48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725-10EC-544E-B25A-DA63D49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E5C1-FC27-AC4F-97AE-BA10AFD2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frequently refers to variance. </a:t>
            </a:r>
          </a:p>
          <a:p>
            <a:r>
              <a:rPr lang="en-US" dirty="0"/>
              <a:t>Each feature “explains” some amount of the variance in a target.  </a:t>
            </a:r>
          </a:p>
          <a:p>
            <a:pPr lvl="1"/>
            <a:r>
              <a:rPr lang="en-US" dirty="0"/>
              <a:t>The more a target varies with a feature, the more that feature explains it. </a:t>
            </a:r>
          </a:p>
          <a:p>
            <a:pPr lvl="1"/>
            <a:r>
              <a:rPr lang="en-US" dirty="0"/>
              <a:t>Think of correlation.</a:t>
            </a:r>
          </a:p>
          <a:p>
            <a:r>
              <a:rPr lang="en-US" dirty="0"/>
              <a:t>PCA takes the components that explain most of the variance, and ditches those that explain only a small amount. </a:t>
            </a:r>
          </a:p>
          <a:p>
            <a:r>
              <a:rPr lang="en-US" dirty="0"/>
              <a:t>Result – we can find most of the info on our target, with fewer inputs to a model. </a:t>
            </a:r>
          </a:p>
        </p:txBody>
      </p:sp>
    </p:spTree>
    <p:extLst>
      <p:ext uri="{BB962C8B-B14F-4D97-AF65-F5344CB8AC3E}">
        <p14:creationId xmlns:p14="http://schemas.microsoft.com/office/powerpoint/2010/main" val="3110164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4404</TotalTime>
  <Words>529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PCA and Dimensionality Reduction</vt:lpstr>
      <vt:lpstr>Truncated SVD Review and PCA</vt:lpstr>
      <vt:lpstr>Unsupervised vs Supervised</vt:lpstr>
      <vt:lpstr>Principal Component Analysis</vt:lpstr>
      <vt:lpstr>PCA Example</vt:lpstr>
      <vt:lpstr>PCA Transformation</vt:lpstr>
      <vt:lpstr>In 3D</vt:lpstr>
      <vt:lpstr>Animated and Interactive</vt:lpstr>
      <vt:lpstr>PCA and Variance</vt:lpstr>
      <vt:lpstr>PCA and Feature selection</vt:lpstr>
      <vt:lpstr>PCA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and Dimensionality Reduction</dc:title>
  <dc:creator>Akeem Semper</dc:creator>
  <cp:lastModifiedBy>Akeem Semper</cp:lastModifiedBy>
  <cp:revision>6</cp:revision>
  <dcterms:created xsi:type="dcterms:W3CDTF">2022-02-07T18:47:58Z</dcterms:created>
  <dcterms:modified xsi:type="dcterms:W3CDTF">2022-02-10T20:12:11Z</dcterms:modified>
</cp:coreProperties>
</file>