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71" r:id="rId4"/>
    <p:sldId id="272" r:id="rId5"/>
    <p:sldId id="258" r:id="rId6"/>
    <p:sldId id="261" r:id="rId7"/>
    <p:sldId id="262" r:id="rId8"/>
    <p:sldId id="257" r:id="rId9"/>
    <p:sldId id="259" r:id="rId10"/>
    <p:sldId id="263" r:id="rId11"/>
    <p:sldId id="265" r:id="rId12"/>
    <p:sldId id="266" r:id="rId13"/>
    <p:sldId id="264" r:id="rId14"/>
    <p:sldId id="260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FD4-E345-3B4F-B408-1EAACE55926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58F-3029-3B46-8F88-5B7AAD9B2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FEBA-B494-5046-9CD2-12082358F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92E1-DF41-494A-AF87-6271E66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A3B3-9888-4A42-8523-5EAC0835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33875-FED9-BC45-9C3A-9741348C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859"/>
            <a:ext cx="12192000" cy="26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DAF-6A94-AA4A-9692-942BAAC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0</a:t>
            </a:r>
            <a:br>
              <a:rPr lang="en-US" dirty="0"/>
            </a:br>
            <a:r>
              <a:rPr lang="en-US" dirty="0"/>
              <a:t>MA –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0A55D-89FE-F349-BD7C-C479A0C23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02632"/>
            <a:ext cx="6092825" cy="42833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8E2DB-FAAD-C34C-B1DB-0C8BFE86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7414" y="2116544"/>
            <a:ext cx="6113241" cy="42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E19D-AE42-BB42-B8FA-BA310BE0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1</a:t>
            </a:r>
            <a:br>
              <a:rPr lang="en-US" dirty="0"/>
            </a:br>
            <a:r>
              <a:rPr lang="en-US" dirty="0"/>
              <a:t>MA – 0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0AB12-CE35-9E4A-9759-B1340242A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01955"/>
            <a:ext cx="6092825" cy="4022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61ABB-D74D-3749-82FA-6930A99C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121" y="2136946"/>
            <a:ext cx="6092825" cy="4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75DEA-0F3A-1D41-91A1-46ECC0D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= 1</a:t>
            </a:r>
            <a:br>
              <a:rPr lang="en-US" dirty="0"/>
            </a:br>
            <a:r>
              <a:rPr lang="en-US" dirty="0"/>
              <a:t>MA =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0AC10-2360-C041-A1DE-1ED01FFA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4320" y="2163640"/>
            <a:ext cx="6034920" cy="409234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4A48C3-8DA4-1244-9CEC-30EB32F02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82697"/>
            <a:ext cx="6092825" cy="4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8DAA-594E-DF46-8A5F-F8BFE9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AF14-542C-D24F-AB24-18066080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Sktime</a:t>
            </a:r>
            <a:r>
              <a:rPr lang="en-US" dirty="0"/>
              <a:t> is a wrapper that packages time series functionality, largely from </a:t>
            </a:r>
            <a:r>
              <a:rPr lang="en-US" dirty="0" err="1"/>
              <a:t>statsmodels</a:t>
            </a:r>
            <a:r>
              <a:rPr lang="en-US" dirty="0"/>
              <a:t>, into a </a:t>
            </a:r>
            <a:r>
              <a:rPr lang="en-US" dirty="0" err="1"/>
              <a:t>sklearn-ish</a:t>
            </a:r>
            <a:r>
              <a:rPr lang="en-US" dirty="0"/>
              <a:t> format.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documentation is not the best.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code is structured quite differently. </a:t>
            </a:r>
          </a:p>
          <a:p>
            <a:r>
              <a:rPr lang="en-US" dirty="0"/>
              <a:t>Allows us to do basic time series at a higher level, much more easily. </a:t>
            </a:r>
          </a:p>
          <a:p>
            <a:r>
              <a:rPr lang="en-US" dirty="0"/>
              <a:t>ARIMA details previously can be replaced with </a:t>
            </a:r>
            <a:r>
              <a:rPr lang="en-US" dirty="0" err="1"/>
              <a:t>AutoARIMA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Train-test split is now normally just the last X records are test data. </a:t>
            </a:r>
          </a:p>
        </p:txBody>
      </p:sp>
    </p:spTree>
    <p:extLst>
      <p:ext uri="{BB962C8B-B14F-4D97-AF65-F5344CB8AC3E}">
        <p14:creationId xmlns:p14="http://schemas.microsoft.com/office/powerpoint/2010/main" val="45052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2875-568E-E27F-EF8C-0E638530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6F92-A329-D6B9-24F3-6095A702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Facebook Prophet is a library that is well setup to handle common time-series problems:</a:t>
            </a:r>
          </a:p>
          <a:p>
            <a:pPr lvl="1"/>
            <a:r>
              <a:rPr lang="en-US" dirty="0"/>
              <a:t>Handles events such as holidays, including custom lists. </a:t>
            </a:r>
          </a:p>
          <a:p>
            <a:pPr lvl="1"/>
            <a:r>
              <a:rPr lang="en-US" dirty="0"/>
              <a:t>Can be set to anticipate change points, e.g. product launches. </a:t>
            </a:r>
          </a:p>
          <a:p>
            <a:pPr lvl="1"/>
            <a:r>
              <a:rPr lang="en-US" dirty="0"/>
              <a:t>Provides useful things like plotting and cross validation. </a:t>
            </a:r>
          </a:p>
          <a:p>
            <a:pPr lvl="1"/>
            <a:r>
              <a:rPr lang="en-US" dirty="0"/>
              <a:t>Can handle additional regressors. </a:t>
            </a:r>
          </a:p>
          <a:p>
            <a:r>
              <a:rPr lang="en-US" dirty="0"/>
              <a:t>We can use a Prophet model much like the above models, with slightly different syntax. </a:t>
            </a:r>
          </a:p>
          <a:p>
            <a:r>
              <a:rPr lang="en-US" dirty="0"/>
              <a:t>There are several other libraries that handle time-series data similarly. </a:t>
            </a:r>
          </a:p>
          <a:p>
            <a:pPr lvl="1"/>
            <a:r>
              <a:rPr lang="en-US" dirty="0"/>
              <a:t>Modern implementations are based on recurrent neural networks (RNNs) or transformer based neural networks. </a:t>
            </a:r>
          </a:p>
          <a:p>
            <a:pPr lvl="1"/>
            <a:r>
              <a:rPr lang="en-US" dirty="0"/>
              <a:t>Neural networks well suited to sequential data. Seen with language models. </a:t>
            </a:r>
          </a:p>
        </p:txBody>
      </p:sp>
    </p:spTree>
    <p:extLst>
      <p:ext uri="{BB962C8B-B14F-4D97-AF65-F5344CB8AC3E}">
        <p14:creationId xmlns:p14="http://schemas.microsoft.com/office/powerpoint/2010/main" val="91061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E50-6EDB-B2D2-D936-C7FAD2E5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330D-6FAA-AD5C-6553-A18C115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Much like a classification or regression we can have multiple features. </a:t>
            </a:r>
          </a:p>
          <a:p>
            <a:r>
              <a:rPr lang="en-US" dirty="0"/>
              <a:t>With a time-series we can add more regressors (using Prophet). </a:t>
            </a:r>
          </a:p>
          <a:p>
            <a:r>
              <a:rPr lang="en-US" dirty="0"/>
              <a:t>The regressors must exist for the data that we’re predicting. </a:t>
            </a:r>
          </a:p>
          <a:p>
            <a:pPr lvl="1"/>
            <a:r>
              <a:rPr lang="en-US" dirty="0"/>
              <a:t>E.g. if we are using the barometric pressure to predict the temp next week, we need to have that pressure value as an input. </a:t>
            </a:r>
          </a:p>
          <a:p>
            <a:pPr lvl="1"/>
            <a:r>
              <a:rPr lang="en-US" dirty="0"/>
              <a:t>This is the main drawback to adding regressors to time series models – we don’t know them.</a:t>
            </a:r>
          </a:p>
          <a:p>
            <a:pPr lvl="1"/>
            <a:r>
              <a:rPr lang="en-US" dirty="0"/>
              <a:t>We can make a forecast for those values, or construct regressors that can be known in advance (e.g. average past 3 days of barometric pressure.)</a:t>
            </a:r>
          </a:p>
          <a:p>
            <a:r>
              <a:rPr lang="en-US" dirty="0"/>
              <a:t>Many times, even if these regressors add more info, we don’t have a way to create a model that properly captures that info properly. Simple may be better. </a:t>
            </a:r>
          </a:p>
        </p:txBody>
      </p:sp>
    </p:spTree>
    <p:extLst>
      <p:ext uri="{BB962C8B-B14F-4D97-AF65-F5344CB8AC3E}">
        <p14:creationId xmlns:p14="http://schemas.microsoft.com/office/powerpoint/2010/main" val="58341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D4C-1366-F7CE-BB72-33EBDC7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3275-8696-EE31-2C2B-7B9C2E9A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39" y="2015732"/>
            <a:ext cx="10136459" cy="4037749"/>
          </a:xfrm>
        </p:spPr>
        <p:txBody>
          <a:bodyPr/>
          <a:lstStyle/>
          <a:p>
            <a:r>
              <a:rPr lang="en-US" dirty="0"/>
              <a:t>Sequential or time-series data requires a slightly different approach to predictions. </a:t>
            </a:r>
          </a:p>
          <a:p>
            <a:pPr lvl="1"/>
            <a:r>
              <a:rPr lang="en-US" dirty="0"/>
              <a:t>Simple models only have one value, and we attempt to make a model that captures its patterns. </a:t>
            </a:r>
          </a:p>
          <a:p>
            <a:pPr lvl="1"/>
            <a:r>
              <a:rPr lang="en-US" dirty="0"/>
              <a:t>Larger models require some ad-hoc dataset construction to make sense. </a:t>
            </a:r>
          </a:p>
          <a:p>
            <a:pPr lvl="1"/>
            <a:r>
              <a:rPr lang="en-US" dirty="0"/>
              <a:t>Time-series often requires different, and more, data prep before we can model. </a:t>
            </a:r>
          </a:p>
          <a:p>
            <a:r>
              <a:rPr lang="en-US" dirty="0"/>
              <a:t>Rule-of-Thumb – start with a simple model, and complexity if needed. </a:t>
            </a:r>
          </a:p>
          <a:p>
            <a:r>
              <a:rPr lang="en-US" dirty="0"/>
              <a:t>Time-series models are rapidly developing with language/translation and other generative models. </a:t>
            </a:r>
          </a:p>
        </p:txBody>
      </p:sp>
    </p:spTree>
    <p:extLst>
      <p:ext uri="{BB962C8B-B14F-4D97-AF65-F5344CB8AC3E}">
        <p14:creationId xmlns:p14="http://schemas.microsoft.com/office/powerpoint/2010/main" val="16435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493-8DF2-7D9B-AAF8-D6D0AE1F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27E-E260-95A4-E84F-4952B8D9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Time-series data is data that progresses over time. </a:t>
            </a:r>
          </a:p>
          <a:p>
            <a:pPr lvl="1"/>
            <a:r>
              <a:rPr lang="en-US" dirty="0"/>
              <a:t>E.g. gas prices, stock prices, temperature,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basis of predictions, or forecasts, is by looking at patterns in the data. </a:t>
            </a:r>
          </a:p>
          <a:p>
            <a:r>
              <a:rPr lang="en-US" dirty="0"/>
              <a:t>Time-series data has a few parts that our forecasts try to separate:</a:t>
            </a:r>
          </a:p>
          <a:p>
            <a:pPr lvl="1"/>
            <a:r>
              <a:rPr lang="en-US" dirty="0"/>
              <a:t>Trend – are we going up or down as time progresses. </a:t>
            </a:r>
          </a:p>
          <a:p>
            <a:pPr lvl="1"/>
            <a:r>
              <a:rPr lang="en-US" dirty="0"/>
              <a:t>Seasonality – do we have regular waves, such as seasonal sales. </a:t>
            </a:r>
          </a:p>
          <a:p>
            <a:pPr lvl="1"/>
            <a:r>
              <a:rPr lang="en-US" dirty="0"/>
              <a:t>Cyclicality – do we have larger waves, spanning several seasons. </a:t>
            </a:r>
          </a:p>
          <a:p>
            <a:pPr lvl="1"/>
            <a:r>
              <a:rPr lang="en-US" dirty="0"/>
              <a:t>Irregularity – how much variation is there that doesn’t fit into the above. </a:t>
            </a:r>
          </a:p>
          <a:p>
            <a:r>
              <a:rPr lang="en-US" dirty="0"/>
              <a:t>The models generally try to decompose each of these, measure each, and recombine them to create projections. </a:t>
            </a:r>
          </a:p>
        </p:txBody>
      </p:sp>
    </p:spTree>
    <p:extLst>
      <p:ext uri="{BB962C8B-B14F-4D97-AF65-F5344CB8AC3E}">
        <p14:creationId xmlns:p14="http://schemas.microsoft.com/office/powerpoint/2010/main" val="135101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62D4-F857-5AED-E111-D7EE88B6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4AFB-0AAA-2049-EFDA-DD84630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ic of Time Series . | Data Science and Machine Learning | Kaggle">
            <a:extLst>
              <a:ext uri="{FF2B5EF4-FFF2-40B4-BE49-F238E27FC236}">
                <a16:creationId xmlns:a16="http://schemas.microsoft.com/office/drawing/2014/main" id="{8FDD07D8-3681-916C-2EBA-ACD2E0C1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12192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6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3AE3-61AA-C5C4-4A48-DBE9FAB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804519"/>
            <a:ext cx="4845957" cy="1049235"/>
          </a:xfrm>
        </p:spPr>
        <p:txBody>
          <a:bodyPr/>
          <a:lstStyle/>
          <a:p>
            <a:r>
              <a:rPr lang="en-US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BDEA-9B52-1B56-8C54-684D056D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853754"/>
            <a:ext cx="4845957" cy="4199727"/>
          </a:xfrm>
        </p:spPr>
        <p:txBody>
          <a:bodyPr/>
          <a:lstStyle/>
          <a:p>
            <a:r>
              <a:rPr lang="en-US" dirty="0"/>
              <a:t>The basic idea is that if we can extract each component of the time series’ variation, our model can more easily project each. </a:t>
            </a:r>
          </a:p>
          <a:p>
            <a:r>
              <a:rPr lang="en-US" dirty="0"/>
              <a:t>Example plots:</a:t>
            </a:r>
          </a:p>
          <a:p>
            <a:pPr lvl="1"/>
            <a:r>
              <a:rPr lang="en-US" dirty="0"/>
              <a:t>Trend – linear increase. </a:t>
            </a:r>
          </a:p>
          <a:p>
            <a:pPr lvl="1"/>
            <a:r>
              <a:rPr lang="en-US" dirty="0"/>
              <a:t>Seasonality – predictable waves. </a:t>
            </a:r>
          </a:p>
          <a:p>
            <a:pPr lvl="1"/>
            <a:r>
              <a:rPr lang="en-US" dirty="0"/>
              <a:t>Random – “other” variation. </a:t>
            </a:r>
          </a:p>
          <a:p>
            <a:r>
              <a:rPr lang="en-US" dirty="0"/>
              <a:t>Note: different models may capture slightly different components. </a:t>
            </a:r>
          </a:p>
        </p:txBody>
      </p:sp>
      <p:pic>
        <p:nvPicPr>
          <p:cNvPr id="2050" name="Picture 2" descr="Time series graphs with random, seasonal and trend components in cluster 1  | Download Scientific Diagram">
            <a:extLst>
              <a:ext uri="{FF2B5EF4-FFF2-40B4-BE49-F238E27FC236}">
                <a16:creationId xmlns:a16="http://schemas.microsoft.com/office/drawing/2014/main" id="{245F8238-6B60-6A10-C7A0-A1CBA8A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6850"/>
            <a:ext cx="72009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E6BB-1E1D-AF4C-8CE0-6495F073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0E4B-B5AE-7445-AA7F-1649162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Exponential smoothing is one of the simplest forms of time series forecasts. </a:t>
            </a:r>
          </a:p>
          <a:p>
            <a:r>
              <a:rPr lang="en-US" dirty="0"/>
              <a:t>Weighted averaging with a smoothing term. </a:t>
            </a:r>
          </a:p>
          <a:p>
            <a:r>
              <a:rPr lang="en-US" dirty="0"/>
              <a:t>Trends and seasonality can be either Additive or Multiplicative:</a:t>
            </a:r>
          </a:p>
          <a:p>
            <a:pPr lvl="1"/>
            <a:r>
              <a:rPr lang="en-CA" dirty="0"/>
              <a:t>If every December we sell 10,000 more apartments than we do in November, the seasonality is </a:t>
            </a:r>
            <a:r>
              <a:rPr lang="en-CA" i="1" dirty="0"/>
              <a:t>additive</a:t>
            </a:r>
            <a:r>
              <a:rPr lang="en-CA" dirty="0"/>
              <a:t> in nature. However, if we sell 10% more apartments in the summer months than we do in the winter months the seasonality is </a:t>
            </a:r>
            <a:r>
              <a:rPr lang="en-CA" i="1" dirty="0"/>
              <a:t>multiplicative</a:t>
            </a:r>
            <a:r>
              <a:rPr lang="en-CA" dirty="0"/>
              <a:t> in nature.</a:t>
            </a:r>
            <a:endParaRPr lang="en-US" dirty="0"/>
          </a:p>
          <a:p>
            <a:r>
              <a:rPr lang="en-US" dirty="0"/>
              <a:t>Can also incorporate:</a:t>
            </a:r>
          </a:p>
          <a:p>
            <a:pPr lvl="1"/>
            <a:r>
              <a:rPr lang="en-US" dirty="0"/>
              <a:t>Trends – are we moving up or down over time. </a:t>
            </a:r>
          </a:p>
          <a:p>
            <a:pPr lvl="1"/>
            <a:r>
              <a:rPr lang="en-US" dirty="0"/>
              <a:t>Cyclicality – are there seasonal patterns.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2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0E31-AF1D-2147-A243-C6D0E06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FC8-4E41-6541-BD02-76EBFAB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nd, Seasonality, Moving Average, Auto Regressive Model : My Journey to  Time Series Data with Interactive Code | by Jae Duk Seo | Towards Data  Science">
            <a:extLst>
              <a:ext uri="{FF2B5EF4-FFF2-40B4-BE49-F238E27FC236}">
                <a16:creationId xmlns:a16="http://schemas.microsoft.com/office/drawing/2014/main" id="{81836D80-3AD8-7448-BD2F-386344D8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0"/>
            <a:ext cx="724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C60B-7F32-F642-BD1A-77F1161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Stationary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F9E-CA23-2649-A11D-BB828F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85" y="2015731"/>
            <a:ext cx="6414700" cy="441363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time series being stationary means that its major stats (mean, std) are not changing over time.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can transform data to make it stationary: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Differencing.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difference(T) = observation(T) – observation(T-1)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.diff() in code.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Other transformations (e.g. log). We won’t cover this stuff in detail.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We generally need to make a time series stationary, or provide arguments for it to be made stationary. </a:t>
            </a:r>
          </a:p>
        </p:txBody>
      </p:sp>
      <p:pic>
        <p:nvPicPr>
          <p:cNvPr id="2050" name="Picture 2" descr="Time Series Analysis and Models | An Explorer of Things">
            <a:extLst>
              <a:ext uri="{FF2B5EF4-FFF2-40B4-BE49-F238E27FC236}">
                <a16:creationId xmlns:a16="http://schemas.microsoft.com/office/drawing/2014/main" id="{928CD29D-72B7-1148-BD34-5F79ED0D2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 bwMode="auto">
          <a:xfrm>
            <a:off x="6757988" y="1952"/>
            <a:ext cx="5433709" cy="68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F2E3-C441-EA45-AFB0-16746E9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B933-66AE-EF4B-A480-3CF6E4F1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is a common time series model, it has 3 parts:</a:t>
            </a:r>
          </a:p>
          <a:p>
            <a:pPr lvl="1"/>
            <a:r>
              <a:rPr lang="en-US" dirty="0"/>
              <a:t>AR (p) – Autoregressive. </a:t>
            </a:r>
            <a:r>
              <a:rPr lang="en-CA" dirty="0"/>
              <a:t>Regresses on its own prior or lagged values. In other words, it predicts future values based on past values. </a:t>
            </a:r>
            <a:endParaRPr lang="en-US" dirty="0"/>
          </a:p>
          <a:p>
            <a:pPr lvl="1"/>
            <a:r>
              <a:rPr lang="en-US" dirty="0"/>
              <a:t>I (d) – Integrated. </a:t>
            </a:r>
            <a:r>
              <a:rPr lang="en-CA" dirty="0"/>
              <a:t>Observes the difference between static data values and previous values. The goal is to achieve stationary data that is not subject to seasonality. </a:t>
            </a:r>
            <a:endParaRPr lang="en-US" dirty="0"/>
          </a:p>
          <a:p>
            <a:pPr lvl="1"/>
            <a:r>
              <a:rPr lang="en-US" dirty="0"/>
              <a:t>MA (q) – Moving Average. A moving average. </a:t>
            </a:r>
          </a:p>
          <a:p>
            <a:r>
              <a:rPr lang="en-US" dirty="0"/>
              <a:t>Uses differencing to become stationary – removes seasonality.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B4FF-C483-1843-A310-41690B02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FFEB-93E4-2440-B6F9-5294BC07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term - Augmented Dickey Fuller test.</a:t>
            </a:r>
          </a:p>
          <a:p>
            <a:pPr lvl="1"/>
            <a:r>
              <a:rPr lang="en-US" dirty="0"/>
              <a:t>P &lt; .05 for significance test is normal cutoff. </a:t>
            </a:r>
          </a:p>
          <a:p>
            <a:r>
              <a:rPr lang="en-US" dirty="0"/>
              <a:t>P and Q Terms from autocorrelation and partial autocorrelation graphs. </a:t>
            </a:r>
          </a:p>
          <a:p>
            <a:pPr lvl="1"/>
            <a:r>
              <a:rPr lang="en-US" dirty="0"/>
              <a:t>Next page… </a:t>
            </a:r>
          </a:p>
          <a:p>
            <a:r>
              <a:rPr lang="en-US" dirty="0"/>
              <a:t>If in doubt, default to lower values first. </a:t>
            </a:r>
          </a:p>
        </p:txBody>
      </p:sp>
    </p:spTree>
    <p:extLst>
      <p:ext uri="{BB962C8B-B14F-4D97-AF65-F5344CB8AC3E}">
        <p14:creationId xmlns:p14="http://schemas.microsoft.com/office/powerpoint/2010/main" val="4024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1156</TotalTime>
  <Words>967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Time Series Forecasting</vt:lpstr>
      <vt:lpstr>Time Series Data</vt:lpstr>
      <vt:lpstr>PowerPoint Presentation</vt:lpstr>
      <vt:lpstr>Time Series Components</vt:lpstr>
      <vt:lpstr>Exponential Smoothing</vt:lpstr>
      <vt:lpstr>PowerPoint Presentation</vt:lpstr>
      <vt:lpstr>Stationary</vt:lpstr>
      <vt:lpstr>ARIMA</vt:lpstr>
      <vt:lpstr>Creating ARIMA</vt:lpstr>
      <vt:lpstr>PowerPoint Presentation</vt:lpstr>
      <vt:lpstr>AR – 0 MA – 1 </vt:lpstr>
      <vt:lpstr>AR – 1 MA – 0 </vt:lpstr>
      <vt:lpstr>AR = 1 MA = 1</vt:lpstr>
      <vt:lpstr>Implementation</vt:lpstr>
      <vt:lpstr>Facebook Prophet</vt:lpstr>
      <vt:lpstr>Additional Regressors</vt:lpstr>
      <vt:lpstr>Time Series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8</cp:revision>
  <dcterms:created xsi:type="dcterms:W3CDTF">2022-03-03T03:04:13Z</dcterms:created>
  <dcterms:modified xsi:type="dcterms:W3CDTF">2023-03-07T19:20:13Z</dcterms:modified>
</cp:coreProperties>
</file>