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56" r:id="rId3"/>
    <p:sldId id="257" r:id="rId4"/>
    <p:sldId id="258" r:id="rId5"/>
    <p:sldId id="259" r:id="rId6"/>
    <p:sldId id="261" r:id="rId7"/>
    <p:sldId id="260" r:id="rId8"/>
    <p:sldId id="263" r:id="rId9"/>
    <p:sldId id="264" r:id="rId10"/>
    <p:sldId id="265" r:id="rId11"/>
    <p:sldId id="266" r:id="rId12"/>
    <p:sldId id="267"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4"/>
    <p:restoredTop sz="95937"/>
  </p:normalViewPr>
  <p:slideViewPr>
    <p:cSldViewPr snapToGrid="0" snapToObjects="1">
      <p:cViewPr varScale="1">
        <p:scale>
          <a:sx n="127" d="100"/>
          <a:sy n="127"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3/16/22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22E0453-3720-564A-B6B4-5CB07F85AC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76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04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13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56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6A6E-2100-8142-A459-D131503AA14F}" type="datetimeFigureOut">
              <a:rPr lang="en-US" smtClean="0"/>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98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916A6E-2100-8142-A459-D131503AA14F}" type="datetimeFigureOut">
              <a:rPr lang="en-US" smtClean="0"/>
              <a:t>3/16/22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5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16A6E-2100-8142-A459-D131503AA14F}" type="datetimeFigureOut">
              <a:rPr lang="en-US" smtClean="0"/>
              <a:t>3/16/22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E0453-3720-564A-B6B4-5CB07F85AC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27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916A6E-2100-8142-A459-D131503AA14F}" type="datetimeFigureOut">
              <a:rPr lang="en-US" smtClean="0"/>
              <a:t>3/16/22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E0453-3720-564A-B6B4-5CB07F85AC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16A6E-2100-8142-A459-D131503AA14F}" type="datetimeFigureOut">
              <a:rPr lang="en-US" smtClean="0"/>
              <a:t>3/16/22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E0453-3720-564A-B6B4-5CB07F85AC0A}" type="slidenum">
              <a:rPr lang="en-US" smtClean="0"/>
              <a:t>‹#›</a:t>
            </a:fld>
            <a:endParaRPr lang="en-US"/>
          </a:p>
        </p:txBody>
      </p:sp>
    </p:spTree>
    <p:extLst>
      <p:ext uri="{BB962C8B-B14F-4D97-AF65-F5344CB8AC3E}">
        <p14:creationId xmlns:p14="http://schemas.microsoft.com/office/powerpoint/2010/main" val="23704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16A6E-2100-8142-A459-D131503AA14F}" type="datetimeFigureOut">
              <a:rPr lang="en-US" smtClean="0"/>
              <a:t>3/16/22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21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916A6E-2100-8142-A459-D131503AA14F}" type="datetimeFigureOut">
              <a:rPr lang="en-US" smtClean="0"/>
              <a:t>3/16/22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07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916A6E-2100-8142-A459-D131503AA14F}" type="datetimeFigureOut">
              <a:rPr lang="en-US" smtClean="0"/>
              <a:t>3/16/22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2E0453-3720-564A-B6B4-5CB07F85AC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80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BAA-703E-984A-BEE3-0CB52B72E336}"/>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3BA23FED-F7D2-A74D-91C0-60D8751782C8}"/>
              </a:ext>
            </a:extLst>
          </p:cNvPr>
          <p:cNvSpPr>
            <a:spLocks noGrp="1"/>
          </p:cNvSpPr>
          <p:nvPr>
            <p:ph idx="1"/>
          </p:nvPr>
        </p:nvSpPr>
        <p:spPr>
          <a:xfrm>
            <a:off x="1451579" y="1853754"/>
            <a:ext cx="9603275" cy="4300861"/>
          </a:xfrm>
        </p:spPr>
        <p:txBody>
          <a:bodyPr>
            <a:normAutofit/>
          </a:bodyPr>
          <a:lstStyle/>
          <a:p>
            <a:r>
              <a:rPr lang="en-US" dirty="0"/>
              <a:t>Basics of </a:t>
            </a:r>
            <a:r>
              <a:rPr lang="en-US" dirty="0" err="1"/>
              <a:t>tensorflow</a:t>
            </a:r>
            <a:r>
              <a:rPr lang="en-US" dirty="0"/>
              <a:t>/</a:t>
            </a:r>
            <a:r>
              <a:rPr lang="en-US" dirty="0" err="1"/>
              <a:t>keras</a:t>
            </a:r>
            <a:r>
              <a:rPr lang="en-US" dirty="0"/>
              <a:t>:</a:t>
            </a:r>
          </a:p>
          <a:p>
            <a:pPr lvl="1"/>
            <a:r>
              <a:rPr lang="en-US" dirty="0"/>
              <a:t>Creating models</a:t>
            </a:r>
          </a:p>
          <a:p>
            <a:pPr lvl="1"/>
            <a:r>
              <a:rPr lang="en-US" dirty="0"/>
              <a:t>Adding layers</a:t>
            </a:r>
          </a:p>
          <a:p>
            <a:pPr lvl="1"/>
            <a:r>
              <a:rPr lang="en-US" dirty="0"/>
              <a:t>Optimization options – early stopping, dropout, regularization</a:t>
            </a:r>
          </a:p>
          <a:p>
            <a:pPr lvl="1"/>
            <a:r>
              <a:rPr lang="en-US" dirty="0" err="1"/>
              <a:t>Vscode</a:t>
            </a:r>
            <a:r>
              <a:rPr lang="en-US" dirty="0"/>
              <a:t> to </a:t>
            </a:r>
            <a:r>
              <a:rPr lang="en-US" dirty="0" err="1"/>
              <a:t>colab</a:t>
            </a:r>
            <a:r>
              <a:rPr lang="en-US" dirty="0"/>
              <a:t> and back</a:t>
            </a:r>
          </a:p>
          <a:p>
            <a:pPr lvl="1"/>
            <a:r>
              <a:rPr lang="en-US" dirty="0"/>
              <a:t>Minimal theory, mostly exercises</a:t>
            </a:r>
          </a:p>
          <a:p>
            <a:r>
              <a:rPr lang="en-US" dirty="0"/>
              <a:t>Assignment 4:</a:t>
            </a:r>
          </a:p>
          <a:p>
            <a:pPr lvl="1"/>
            <a:r>
              <a:rPr lang="en-US" dirty="0"/>
              <a:t>Posted on Moodle. Note: data file is on Moodle as well, not in the repo. </a:t>
            </a:r>
          </a:p>
          <a:p>
            <a:pPr lvl="1"/>
            <a:r>
              <a:rPr lang="en-US" dirty="0"/>
              <a:t>Moved back to April 2</a:t>
            </a:r>
          </a:p>
          <a:p>
            <a:pPr lvl="1"/>
            <a:r>
              <a:rPr lang="en-US" dirty="0"/>
              <a:t>After today you should be able to do it, next week we’ll add a bit that may make it better. </a:t>
            </a:r>
          </a:p>
        </p:txBody>
      </p:sp>
    </p:spTree>
    <p:extLst>
      <p:ext uri="{BB962C8B-B14F-4D97-AF65-F5344CB8AC3E}">
        <p14:creationId xmlns:p14="http://schemas.microsoft.com/office/powerpoint/2010/main" val="209515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65A0-1414-424E-9531-2D806BC1BBF5}"/>
              </a:ext>
            </a:extLst>
          </p:cNvPr>
          <p:cNvSpPr>
            <a:spLocks noGrp="1"/>
          </p:cNvSpPr>
          <p:nvPr>
            <p:ph type="title"/>
          </p:nvPr>
        </p:nvSpPr>
        <p:spPr/>
        <p:txBody>
          <a:bodyPr/>
          <a:lstStyle/>
          <a:p>
            <a:r>
              <a:rPr lang="en-US" dirty="0"/>
              <a:t>Output layer</a:t>
            </a:r>
          </a:p>
        </p:txBody>
      </p:sp>
      <p:sp>
        <p:nvSpPr>
          <p:cNvPr id="3" name="Content Placeholder 2">
            <a:extLst>
              <a:ext uri="{FF2B5EF4-FFF2-40B4-BE49-F238E27FC236}">
                <a16:creationId xmlns:a16="http://schemas.microsoft.com/office/drawing/2014/main" id="{331B3BA2-65C7-E34D-8E14-0D28772FFEF0}"/>
              </a:ext>
            </a:extLst>
          </p:cNvPr>
          <p:cNvSpPr>
            <a:spLocks noGrp="1"/>
          </p:cNvSpPr>
          <p:nvPr>
            <p:ph idx="1"/>
          </p:nvPr>
        </p:nvSpPr>
        <p:spPr/>
        <p:txBody>
          <a:bodyPr/>
          <a:lstStyle/>
          <a:p>
            <a:r>
              <a:rPr lang="en-US" dirty="0"/>
              <a:t>The output layer is largely rules based depending on the output:</a:t>
            </a:r>
          </a:p>
          <a:p>
            <a:pPr lvl="1"/>
            <a:r>
              <a:rPr lang="en-US" dirty="0"/>
              <a:t>Binary classification: output size = 1, activation = sigmoid. </a:t>
            </a:r>
          </a:p>
          <a:p>
            <a:pPr lvl="1"/>
            <a:r>
              <a:rPr lang="en-US" dirty="0"/>
              <a:t>Multiclass classification: output size = # classes, activation = </a:t>
            </a:r>
            <a:r>
              <a:rPr lang="en-US" dirty="0" err="1"/>
              <a:t>softmax</a:t>
            </a:r>
            <a:r>
              <a:rPr lang="en-US" dirty="0"/>
              <a:t>.</a:t>
            </a:r>
          </a:p>
          <a:p>
            <a:pPr lvl="1"/>
            <a:r>
              <a:rPr lang="en-US" dirty="0"/>
              <a:t>Multilabel classification: output size = # classes, activation = sigmoid. </a:t>
            </a:r>
          </a:p>
          <a:p>
            <a:pPr lvl="1"/>
            <a:r>
              <a:rPr lang="en-US" dirty="0"/>
              <a:t>Regression: output size = 1, no activation. </a:t>
            </a:r>
          </a:p>
        </p:txBody>
      </p:sp>
      <p:pic>
        <p:nvPicPr>
          <p:cNvPr id="3074" name="Picture 2" descr="How to] Choose an Activation Function for Deep Learning | Data Science and  Machine Learning | Kaggle">
            <a:extLst>
              <a:ext uri="{FF2B5EF4-FFF2-40B4-BE49-F238E27FC236}">
                <a16:creationId xmlns:a16="http://schemas.microsoft.com/office/drawing/2014/main" id="{AB7EE268-2006-E741-8430-0D560F108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385" y="3929063"/>
            <a:ext cx="5266035" cy="269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2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8FAA-DE30-3744-9CF1-435FBFC964C2}"/>
              </a:ext>
            </a:extLst>
          </p:cNvPr>
          <p:cNvSpPr>
            <a:spLocks noGrp="1"/>
          </p:cNvSpPr>
          <p:nvPr>
            <p:ph type="title"/>
          </p:nvPr>
        </p:nvSpPr>
        <p:spPr/>
        <p:txBody>
          <a:bodyPr/>
          <a:lstStyle/>
          <a:p>
            <a:r>
              <a:rPr lang="en-US" dirty="0"/>
              <a:t>Compile</a:t>
            </a:r>
          </a:p>
        </p:txBody>
      </p:sp>
      <p:sp>
        <p:nvSpPr>
          <p:cNvPr id="3" name="Content Placeholder 2">
            <a:extLst>
              <a:ext uri="{FF2B5EF4-FFF2-40B4-BE49-F238E27FC236}">
                <a16:creationId xmlns:a16="http://schemas.microsoft.com/office/drawing/2014/main" id="{5083E40D-98FF-744A-92B6-9A2B491291D4}"/>
              </a:ext>
            </a:extLst>
          </p:cNvPr>
          <p:cNvSpPr>
            <a:spLocks noGrp="1"/>
          </p:cNvSpPr>
          <p:nvPr>
            <p:ph idx="1"/>
          </p:nvPr>
        </p:nvSpPr>
        <p:spPr>
          <a:xfrm>
            <a:off x="1451579" y="2015732"/>
            <a:ext cx="9603275" cy="4037749"/>
          </a:xfrm>
        </p:spPr>
        <p:txBody>
          <a:bodyPr>
            <a:normAutofit/>
          </a:bodyPr>
          <a:lstStyle/>
          <a:p>
            <a:r>
              <a:rPr lang="en-US" dirty="0"/>
              <a:t>The compile step ”builds” the model from all the layers. </a:t>
            </a:r>
          </a:p>
          <a:p>
            <a:r>
              <a:rPr lang="en-US" dirty="0"/>
              <a:t>We also specify loss info for the gradient descent:</a:t>
            </a:r>
          </a:p>
          <a:p>
            <a:pPr lvl="1"/>
            <a:r>
              <a:rPr lang="en-US" dirty="0"/>
              <a:t>Loss: What loss metric to use.</a:t>
            </a:r>
          </a:p>
          <a:p>
            <a:pPr lvl="1"/>
            <a:r>
              <a:rPr lang="en-US" dirty="0"/>
              <a:t>Optimizer: Which algorithm to use for the gradient descent. </a:t>
            </a:r>
          </a:p>
          <a:p>
            <a:pPr lvl="1"/>
            <a:r>
              <a:rPr lang="en-US" dirty="0"/>
              <a:t>Metrics: Which metrics to track (beyond loss). </a:t>
            </a:r>
          </a:p>
          <a:p>
            <a:r>
              <a:rPr lang="en-US" dirty="0"/>
              <a:t>Optimizer – we’ll use </a:t>
            </a:r>
            <a:r>
              <a:rPr lang="en-US" dirty="0" err="1"/>
              <a:t>adam</a:t>
            </a:r>
            <a:r>
              <a:rPr lang="en-US" dirty="0"/>
              <a:t> for the most part. </a:t>
            </a:r>
          </a:p>
          <a:p>
            <a:pPr lvl="1"/>
            <a:r>
              <a:rPr lang="en-US" dirty="0"/>
              <a:t>Different optimizers mostly seek for more efficient methods to converge. Adam is the current most popular and is pretty good in all respects. It is safe to just use this one. </a:t>
            </a:r>
          </a:p>
          <a:p>
            <a:r>
              <a:rPr lang="en-US" dirty="0"/>
              <a:t>Metrics – we can specify a list of metrics for the algorithm to track. </a:t>
            </a:r>
          </a:p>
        </p:txBody>
      </p:sp>
    </p:spTree>
    <p:extLst>
      <p:ext uri="{BB962C8B-B14F-4D97-AF65-F5344CB8AC3E}">
        <p14:creationId xmlns:p14="http://schemas.microsoft.com/office/powerpoint/2010/main" val="400724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7F5C-000D-2943-B896-9448A204C6B2}"/>
              </a:ext>
            </a:extLst>
          </p:cNvPr>
          <p:cNvSpPr>
            <a:spLocks noGrp="1"/>
          </p:cNvSpPr>
          <p:nvPr>
            <p:ph type="title"/>
          </p:nvPr>
        </p:nvSpPr>
        <p:spPr/>
        <p:txBody>
          <a:bodyPr/>
          <a:lstStyle/>
          <a:p>
            <a:r>
              <a:rPr lang="en-US" dirty="0"/>
              <a:t>Loss</a:t>
            </a:r>
          </a:p>
        </p:txBody>
      </p:sp>
      <p:sp>
        <p:nvSpPr>
          <p:cNvPr id="3" name="Content Placeholder 2">
            <a:extLst>
              <a:ext uri="{FF2B5EF4-FFF2-40B4-BE49-F238E27FC236}">
                <a16:creationId xmlns:a16="http://schemas.microsoft.com/office/drawing/2014/main" id="{5FC4E7DA-B1C1-F048-97C6-06ED10829AA9}"/>
              </a:ext>
            </a:extLst>
          </p:cNvPr>
          <p:cNvSpPr>
            <a:spLocks noGrp="1"/>
          </p:cNvSpPr>
          <p:nvPr>
            <p:ph idx="1"/>
          </p:nvPr>
        </p:nvSpPr>
        <p:spPr>
          <a:xfrm>
            <a:off x="1451579" y="2015732"/>
            <a:ext cx="9603275" cy="4037749"/>
          </a:xfrm>
        </p:spPr>
        <p:txBody>
          <a:bodyPr/>
          <a:lstStyle/>
          <a:p>
            <a:r>
              <a:rPr lang="en-US" dirty="0"/>
              <a:t>We can choose between many loss functions, they work just like in </a:t>
            </a:r>
            <a:r>
              <a:rPr lang="en-US" dirty="0" err="1"/>
              <a:t>sklearn</a:t>
            </a:r>
            <a:r>
              <a:rPr lang="en-US" dirty="0"/>
              <a:t>. </a:t>
            </a:r>
          </a:p>
          <a:p>
            <a:r>
              <a:rPr lang="en-US" dirty="0"/>
              <a:t>Regression:</a:t>
            </a:r>
          </a:p>
          <a:p>
            <a:pPr lvl="1"/>
            <a:r>
              <a:rPr lang="en-US" sz="2000" dirty="0"/>
              <a:t>MSE</a:t>
            </a:r>
            <a:endParaRPr lang="en-US" dirty="0"/>
          </a:p>
          <a:p>
            <a:pPr lvl="1"/>
            <a:r>
              <a:rPr lang="en-US" dirty="0"/>
              <a:t>MAE</a:t>
            </a:r>
          </a:p>
          <a:p>
            <a:r>
              <a:rPr lang="en-US" dirty="0"/>
              <a:t>Classification:</a:t>
            </a:r>
          </a:p>
          <a:p>
            <a:pPr lvl="1"/>
            <a:r>
              <a:rPr lang="en-US" dirty="0"/>
              <a:t>Binary cross-entropy</a:t>
            </a:r>
          </a:p>
          <a:p>
            <a:pPr lvl="1"/>
            <a:r>
              <a:rPr lang="en-US" dirty="0"/>
              <a:t>Categorical cross-entropy</a:t>
            </a:r>
          </a:p>
          <a:p>
            <a:pPr lvl="1"/>
            <a:r>
              <a:rPr lang="en-US" dirty="0"/>
              <a:t>Cross entropy is the general default. We’ll use this unless given a reason not to. We’ll look at other losses later on. </a:t>
            </a:r>
          </a:p>
        </p:txBody>
      </p:sp>
      <p:pic>
        <p:nvPicPr>
          <p:cNvPr id="4" name="Picture 3">
            <a:extLst>
              <a:ext uri="{FF2B5EF4-FFF2-40B4-BE49-F238E27FC236}">
                <a16:creationId xmlns:a16="http://schemas.microsoft.com/office/drawing/2014/main" id="{8316E039-7F7F-0F45-88C1-0127E579BB08}"/>
              </a:ext>
            </a:extLst>
          </p:cNvPr>
          <p:cNvPicPr>
            <a:picLocks noChangeAspect="1"/>
          </p:cNvPicPr>
          <p:nvPr/>
        </p:nvPicPr>
        <p:blipFill>
          <a:blip r:embed="rId2"/>
          <a:stretch>
            <a:fillRect/>
          </a:stretch>
        </p:blipFill>
        <p:spPr>
          <a:xfrm>
            <a:off x="7621586" y="2744788"/>
            <a:ext cx="3794125" cy="1741566"/>
          </a:xfrm>
          <a:prstGeom prst="rect">
            <a:avLst/>
          </a:prstGeom>
        </p:spPr>
      </p:pic>
    </p:spTree>
    <p:extLst>
      <p:ext uri="{BB962C8B-B14F-4D97-AF65-F5344CB8AC3E}">
        <p14:creationId xmlns:p14="http://schemas.microsoft.com/office/powerpoint/2010/main" val="312176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8C9C-F729-1B49-A8E7-D3EA94FD5482}"/>
              </a:ext>
            </a:extLst>
          </p:cNvPr>
          <p:cNvSpPr>
            <a:spLocks noGrp="1"/>
          </p:cNvSpPr>
          <p:nvPr>
            <p:ph type="title"/>
          </p:nvPr>
        </p:nvSpPr>
        <p:spPr/>
        <p:txBody>
          <a:bodyPr/>
          <a:lstStyle/>
          <a:p>
            <a:r>
              <a:rPr lang="en-US" dirty="0"/>
              <a:t>Fit</a:t>
            </a:r>
          </a:p>
        </p:txBody>
      </p:sp>
      <p:sp>
        <p:nvSpPr>
          <p:cNvPr id="3" name="Content Placeholder 2">
            <a:extLst>
              <a:ext uri="{FF2B5EF4-FFF2-40B4-BE49-F238E27FC236}">
                <a16:creationId xmlns:a16="http://schemas.microsoft.com/office/drawing/2014/main" id="{666C9C73-D29C-3E48-A116-E4DD38CBB1D1}"/>
              </a:ext>
            </a:extLst>
          </p:cNvPr>
          <p:cNvSpPr>
            <a:spLocks noGrp="1"/>
          </p:cNvSpPr>
          <p:nvPr>
            <p:ph idx="1"/>
          </p:nvPr>
        </p:nvSpPr>
        <p:spPr>
          <a:xfrm>
            <a:off x="1451579" y="2015732"/>
            <a:ext cx="9603275" cy="4127160"/>
          </a:xfrm>
        </p:spPr>
        <p:txBody>
          <a:bodyPr>
            <a:normAutofit lnSpcReduction="10000"/>
          </a:bodyPr>
          <a:lstStyle/>
          <a:p>
            <a:r>
              <a:rPr lang="en-US" dirty="0"/>
              <a:t>The fit step trains the model. </a:t>
            </a:r>
          </a:p>
          <a:p>
            <a:r>
              <a:rPr lang="en-US" dirty="0"/>
              <a:t>Epochs – number of rounds of training to execute. </a:t>
            </a:r>
          </a:p>
          <a:p>
            <a:pPr lvl="1"/>
            <a:r>
              <a:rPr lang="en-US" dirty="0"/>
              <a:t>We’ll look at early stopping, to stop when the model is best. </a:t>
            </a:r>
          </a:p>
          <a:p>
            <a:r>
              <a:rPr lang="en-US" dirty="0"/>
              <a:t>Batch size – how many records to process before updating weights. </a:t>
            </a:r>
          </a:p>
          <a:p>
            <a:pPr lvl="1"/>
            <a:r>
              <a:rPr lang="en-US" dirty="0"/>
              <a:t>Larger batch sizes generally complete faster. </a:t>
            </a:r>
          </a:p>
          <a:p>
            <a:pPr lvl="1"/>
            <a:r>
              <a:rPr lang="en-US" dirty="0"/>
              <a:t>Batch size is limited by hardware (memory) constraints. </a:t>
            </a:r>
          </a:p>
          <a:p>
            <a:pPr lvl="1"/>
            <a:r>
              <a:rPr lang="en-US" dirty="0"/>
              <a:t>Works just like in gradient descent – smaller is more “jumpy”</a:t>
            </a:r>
          </a:p>
          <a:p>
            <a:pPr lvl="1"/>
            <a:r>
              <a:rPr lang="en-US" dirty="0"/>
              <a:t>Rule of thumb – try 50 to 150ish. </a:t>
            </a:r>
          </a:p>
          <a:p>
            <a:pPr lvl="1"/>
            <a:r>
              <a:rPr lang="en-US" dirty="0"/>
              <a:t>Needs to be grid searched for a true answer. </a:t>
            </a:r>
          </a:p>
          <a:p>
            <a:r>
              <a:rPr lang="en-US" dirty="0"/>
              <a:t>Validation – we can specify the share of data to run validation on. </a:t>
            </a:r>
          </a:p>
        </p:txBody>
      </p:sp>
    </p:spTree>
    <p:extLst>
      <p:ext uri="{BB962C8B-B14F-4D97-AF65-F5344CB8AC3E}">
        <p14:creationId xmlns:p14="http://schemas.microsoft.com/office/powerpoint/2010/main" val="1375183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C8DE-4931-9C4D-971C-E77BDA7A0CD1}"/>
              </a:ext>
            </a:extLst>
          </p:cNvPr>
          <p:cNvSpPr>
            <a:spLocks noGrp="1"/>
          </p:cNvSpPr>
          <p:nvPr>
            <p:ph type="title"/>
          </p:nvPr>
        </p:nvSpPr>
        <p:spPr/>
        <p:txBody>
          <a:bodyPr/>
          <a:lstStyle/>
          <a:p>
            <a:r>
              <a:rPr lang="en-US" dirty="0"/>
              <a:t>Model History</a:t>
            </a:r>
          </a:p>
        </p:txBody>
      </p:sp>
      <p:sp>
        <p:nvSpPr>
          <p:cNvPr id="3" name="Content Placeholder 2">
            <a:extLst>
              <a:ext uri="{FF2B5EF4-FFF2-40B4-BE49-F238E27FC236}">
                <a16:creationId xmlns:a16="http://schemas.microsoft.com/office/drawing/2014/main" id="{626828D5-47DD-1049-A450-4B98711D7599}"/>
              </a:ext>
            </a:extLst>
          </p:cNvPr>
          <p:cNvSpPr>
            <a:spLocks noGrp="1"/>
          </p:cNvSpPr>
          <p:nvPr>
            <p:ph idx="1"/>
          </p:nvPr>
        </p:nvSpPr>
        <p:spPr>
          <a:xfrm>
            <a:off x="1451579" y="2015732"/>
            <a:ext cx="9603275" cy="4037749"/>
          </a:xfrm>
        </p:spPr>
        <p:txBody>
          <a:bodyPr/>
          <a:lstStyle/>
          <a:p>
            <a:r>
              <a:rPr lang="en-US" dirty="0" err="1"/>
              <a:t>Tensorflow</a:t>
            </a:r>
            <a:r>
              <a:rPr lang="en-US" dirty="0"/>
              <a:t> models also return a history that we can use to graph/examine. </a:t>
            </a:r>
          </a:p>
          <a:p>
            <a:r>
              <a:rPr lang="en-US" dirty="0"/>
              <a:t>We can build simple plotting functions to do this easily. </a:t>
            </a:r>
          </a:p>
          <a:p>
            <a:r>
              <a:rPr lang="en-US" dirty="0"/>
              <a:t>Generally want to look at training history:</a:t>
            </a:r>
          </a:p>
          <a:p>
            <a:pPr lvl="1"/>
            <a:r>
              <a:rPr lang="en-US" dirty="0"/>
              <a:t>Detect overfitting/underfitting with train/</a:t>
            </a:r>
            <a:r>
              <a:rPr lang="en-US" dirty="0" err="1"/>
              <a:t>val</a:t>
            </a:r>
            <a:r>
              <a:rPr lang="en-US" dirty="0"/>
              <a:t> loss.</a:t>
            </a:r>
          </a:p>
          <a:p>
            <a:pPr lvl="1"/>
            <a:r>
              <a:rPr lang="en-US" dirty="0"/>
              <a:t>See how many epochs are needed.</a:t>
            </a:r>
          </a:p>
          <a:p>
            <a:pPr lvl="1"/>
            <a:endParaRPr lang="en-US" dirty="0"/>
          </a:p>
          <a:p>
            <a:r>
              <a:rPr lang="en-US" dirty="0"/>
              <a:t>Lastly: Acceleration – in </a:t>
            </a:r>
            <a:r>
              <a:rPr lang="en-US" dirty="0" err="1"/>
              <a:t>colab</a:t>
            </a:r>
            <a:r>
              <a:rPr lang="en-US" dirty="0"/>
              <a:t> we can use Edit -&gt; Notebook Settings -&gt; Hardware Accelerator = GPU to enable accelerated execution. For bigger things (like we’ll do in a bit) this can be 20x or more faster. The result doesn’t change, this is just faster. </a:t>
            </a:r>
          </a:p>
          <a:p>
            <a:endParaRPr lang="en-US" dirty="0"/>
          </a:p>
        </p:txBody>
      </p:sp>
    </p:spTree>
    <p:extLst>
      <p:ext uri="{BB962C8B-B14F-4D97-AF65-F5344CB8AC3E}">
        <p14:creationId xmlns:p14="http://schemas.microsoft.com/office/powerpoint/2010/main" val="111207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651E-E0E9-A14E-A8FC-AAB671BE4A0E}"/>
              </a:ext>
            </a:extLst>
          </p:cNvPr>
          <p:cNvSpPr>
            <a:spLocks noGrp="1"/>
          </p:cNvSpPr>
          <p:nvPr>
            <p:ph type="ctrTitle"/>
          </p:nvPr>
        </p:nvSpPr>
        <p:spPr/>
        <p:txBody>
          <a:bodyPr>
            <a:normAutofit fontScale="90000"/>
          </a:bodyPr>
          <a:lstStyle/>
          <a:p>
            <a:r>
              <a:rPr lang="en-US" dirty="0"/>
              <a:t>Neural Networks with </a:t>
            </a:r>
            <a:r>
              <a:rPr lang="en-US" dirty="0" err="1"/>
              <a:t>Keras</a:t>
            </a:r>
            <a:r>
              <a:rPr lang="en-US" dirty="0"/>
              <a:t> and </a:t>
            </a:r>
            <a:r>
              <a:rPr lang="en-US" dirty="0" err="1"/>
              <a:t>Tensorflow</a:t>
            </a:r>
            <a:endParaRPr lang="en-US" dirty="0"/>
          </a:p>
        </p:txBody>
      </p:sp>
      <p:sp>
        <p:nvSpPr>
          <p:cNvPr id="3" name="Subtitle 2">
            <a:extLst>
              <a:ext uri="{FF2B5EF4-FFF2-40B4-BE49-F238E27FC236}">
                <a16:creationId xmlns:a16="http://schemas.microsoft.com/office/drawing/2014/main" id="{85D02B9C-D175-3343-B5C5-C97A981D50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8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7772-913D-7E47-AC5A-42F323B81239}"/>
              </a:ext>
            </a:extLst>
          </p:cNvPr>
          <p:cNvSpPr>
            <a:spLocks noGrp="1"/>
          </p:cNvSpPr>
          <p:nvPr>
            <p:ph type="title"/>
          </p:nvPr>
        </p:nvSpPr>
        <p:spPr/>
        <p:txBody>
          <a:bodyPr/>
          <a:lstStyle/>
          <a:p>
            <a:r>
              <a:rPr lang="en-US" dirty="0"/>
              <a:t>Introduction to </a:t>
            </a:r>
            <a:r>
              <a:rPr lang="en-US" dirty="0" err="1"/>
              <a:t>Tensorflow</a:t>
            </a:r>
            <a:endParaRPr lang="en-US" dirty="0"/>
          </a:p>
        </p:txBody>
      </p:sp>
      <p:sp>
        <p:nvSpPr>
          <p:cNvPr id="3" name="Content Placeholder 2">
            <a:extLst>
              <a:ext uri="{FF2B5EF4-FFF2-40B4-BE49-F238E27FC236}">
                <a16:creationId xmlns:a16="http://schemas.microsoft.com/office/drawing/2014/main" id="{1ACB1C0C-A4C8-784F-A370-49BEF3256FE7}"/>
              </a:ext>
            </a:extLst>
          </p:cNvPr>
          <p:cNvSpPr>
            <a:spLocks noGrp="1"/>
          </p:cNvSpPr>
          <p:nvPr>
            <p:ph idx="1"/>
          </p:nvPr>
        </p:nvSpPr>
        <p:spPr>
          <a:xfrm>
            <a:off x="1228725" y="2015732"/>
            <a:ext cx="10029825" cy="3450613"/>
          </a:xfrm>
        </p:spPr>
        <p:txBody>
          <a:bodyPr/>
          <a:lstStyle/>
          <a:p>
            <a:r>
              <a:rPr lang="en-US" dirty="0"/>
              <a:t>Just like </a:t>
            </a:r>
            <a:r>
              <a:rPr lang="en-US" dirty="0" err="1"/>
              <a:t>sklearn</a:t>
            </a:r>
            <a:r>
              <a:rPr lang="en-US" dirty="0"/>
              <a:t> provides a library of predictive models, </a:t>
            </a:r>
            <a:r>
              <a:rPr lang="en-US" dirty="0" err="1"/>
              <a:t>tensorflow</a:t>
            </a:r>
            <a:r>
              <a:rPr lang="en-US" dirty="0"/>
              <a:t> does similar for NN. </a:t>
            </a:r>
          </a:p>
          <a:p>
            <a:r>
              <a:rPr lang="en-US" dirty="0" err="1"/>
              <a:t>Tensorflow</a:t>
            </a:r>
            <a:r>
              <a:rPr lang="en-US" dirty="0"/>
              <a:t> was developed by Google in 2015, it is free and open source. </a:t>
            </a:r>
          </a:p>
          <a:p>
            <a:r>
              <a:rPr lang="en-US" dirty="0"/>
              <a:t>Uses a graph internally to store the structure of a network. </a:t>
            </a:r>
          </a:p>
          <a:p>
            <a:r>
              <a:rPr lang="en-US" dirty="0"/>
              <a:t>Provides layers, loss functions, </a:t>
            </a:r>
            <a:r>
              <a:rPr lang="en-US" dirty="0" err="1"/>
              <a:t>etc</a:t>
            </a:r>
            <a:r>
              <a:rPr lang="en-US" dirty="0"/>
              <a:t>… allowing us to make NNs without coding the innards. </a:t>
            </a:r>
          </a:p>
          <a:p>
            <a:pPr lvl="1"/>
            <a:r>
              <a:rPr lang="en-US" dirty="0"/>
              <a:t>Calculations are offloaded to C++ modules, which are faster. </a:t>
            </a:r>
          </a:p>
        </p:txBody>
      </p:sp>
    </p:spTree>
    <p:extLst>
      <p:ext uri="{BB962C8B-B14F-4D97-AF65-F5344CB8AC3E}">
        <p14:creationId xmlns:p14="http://schemas.microsoft.com/office/powerpoint/2010/main" val="106051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92FF-0306-F54E-BD8C-256DB5A002F8}"/>
              </a:ext>
            </a:extLst>
          </p:cNvPr>
          <p:cNvSpPr>
            <a:spLocks noGrp="1"/>
          </p:cNvSpPr>
          <p:nvPr>
            <p:ph type="title"/>
          </p:nvPr>
        </p:nvSpPr>
        <p:spPr/>
        <p:txBody>
          <a:bodyPr/>
          <a:lstStyle/>
          <a:p>
            <a:r>
              <a:rPr lang="en-US" dirty="0"/>
              <a:t>Enter </a:t>
            </a:r>
            <a:r>
              <a:rPr lang="en-US" dirty="0" err="1"/>
              <a:t>Keras</a:t>
            </a:r>
            <a:r>
              <a:rPr lang="en-US" dirty="0"/>
              <a:t>…</a:t>
            </a:r>
          </a:p>
        </p:txBody>
      </p:sp>
      <p:sp>
        <p:nvSpPr>
          <p:cNvPr id="3" name="Content Placeholder 2">
            <a:extLst>
              <a:ext uri="{FF2B5EF4-FFF2-40B4-BE49-F238E27FC236}">
                <a16:creationId xmlns:a16="http://schemas.microsoft.com/office/drawing/2014/main" id="{47F3B658-2C60-064B-88DE-0E1FC3136D5E}"/>
              </a:ext>
            </a:extLst>
          </p:cNvPr>
          <p:cNvSpPr>
            <a:spLocks noGrp="1"/>
          </p:cNvSpPr>
          <p:nvPr>
            <p:ph idx="1"/>
          </p:nvPr>
        </p:nvSpPr>
        <p:spPr>
          <a:xfrm>
            <a:off x="1451579" y="2015732"/>
            <a:ext cx="9603275" cy="4139741"/>
          </a:xfrm>
        </p:spPr>
        <p:txBody>
          <a:bodyPr/>
          <a:lstStyle/>
          <a:p>
            <a:r>
              <a:rPr lang="en-US" dirty="0" err="1"/>
              <a:t>Keras</a:t>
            </a:r>
            <a:r>
              <a:rPr lang="en-US" dirty="0"/>
              <a:t> is an even higher-level library that provides an easier API for TF. </a:t>
            </a:r>
          </a:p>
          <a:p>
            <a:r>
              <a:rPr lang="en-US" dirty="0"/>
              <a:t>Originally a separate product, now integrated with the core of TF. </a:t>
            </a:r>
          </a:p>
          <a:p>
            <a:r>
              <a:rPr lang="en-US" dirty="0"/>
              <a:t>The good:</a:t>
            </a:r>
          </a:p>
          <a:p>
            <a:pPr lvl="1"/>
            <a:r>
              <a:rPr lang="en-US" dirty="0"/>
              <a:t>Using </a:t>
            </a:r>
            <a:r>
              <a:rPr lang="en-US" dirty="0" err="1"/>
              <a:t>Keras</a:t>
            </a:r>
            <a:r>
              <a:rPr lang="en-US" dirty="0"/>
              <a:t> is relatively easy. </a:t>
            </a:r>
          </a:p>
          <a:p>
            <a:r>
              <a:rPr lang="en-US" dirty="0"/>
              <a:t>The bad:</a:t>
            </a:r>
          </a:p>
          <a:p>
            <a:pPr lvl="1"/>
            <a:r>
              <a:rPr lang="en-US" dirty="0"/>
              <a:t>Many things may have different names or </a:t>
            </a:r>
            <a:r>
              <a:rPr lang="en-US" dirty="0" err="1"/>
              <a:t>convetions</a:t>
            </a:r>
            <a:r>
              <a:rPr lang="en-US" dirty="0"/>
              <a:t> depending where they originated. </a:t>
            </a:r>
          </a:p>
          <a:p>
            <a:r>
              <a:rPr lang="en-US" dirty="0"/>
              <a:t>If you need to look something up, Google “</a:t>
            </a:r>
            <a:r>
              <a:rPr lang="en-US" dirty="0" err="1"/>
              <a:t>Keras</a:t>
            </a:r>
            <a:r>
              <a:rPr lang="en-US" dirty="0"/>
              <a:t> </a:t>
            </a:r>
            <a:r>
              <a:rPr lang="en-US" dirty="0" err="1"/>
              <a:t>my_thing</a:t>
            </a:r>
            <a:r>
              <a:rPr lang="en-US" dirty="0"/>
              <a:t>” and you’ll probably find it. </a:t>
            </a:r>
          </a:p>
          <a:p>
            <a:r>
              <a:rPr lang="en-US" dirty="0"/>
              <a:t>We don’t really need to differentiate between TF/</a:t>
            </a:r>
            <a:r>
              <a:rPr lang="en-US" dirty="0" err="1"/>
              <a:t>Keras</a:t>
            </a:r>
            <a:r>
              <a:rPr lang="en-US" dirty="0"/>
              <a:t> most of the time. </a:t>
            </a:r>
          </a:p>
        </p:txBody>
      </p:sp>
    </p:spTree>
    <p:extLst>
      <p:ext uri="{BB962C8B-B14F-4D97-AF65-F5344CB8AC3E}">
        <p14:creationId xmlns:p14="http://schemas.microsoft.com/office/powerpoint/2010/main" val="269107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1A97-47E9-F444-9636-BB7DB4F00FEB}"/>
              </a:ext>
            </a:extLst>
          </p:cNvPr>
          <p:cNvSpPr>
            <a:spLocks noGrp="1"/>
          </p:cNvSpPr>
          <p:nvPr>
            <p:ph type="title"/>
          </p:nvPr>
        </p:nvSpPr>
        <p:spPr>
          <a:xfrm>
            <a:off x="1451579" y="804519"/>
            <a:ext cx="9603275" cy="1049235"/>
          </a:xfrm>
        </p:spPr>
        <p:txBody>
          <a:bodyPr>
            <a:normAutofit/>
          </a:bodyPr>
          <a:lstStyle/>
          <a:p>
            <a:r>
              <a:rPr lang="en-US" dirty="0"/>
              <a:t>Using </a:t>
            </a:r>
            <a:r>
              <a:rPr lang="en-US" dirty="0" err="1"/>
              <a:t>Keras</a:t>
            </a:r>
            <a:r>
              <a:rPr lang="en-US" dirty="0"/>
              <a:t> and </a:t>
            </a:r>
            <a:r>
              <a:rPr lang="en-US" dirty="0" err="1"/>
              <a:t>Tensorflow</a:t>
            </a:r>
            <a:endParaRPr lang="en-US" dirty="0"/>
          </a:p>
        </p:txBody>
      </p:sp>
      <p:sp>
        <p:nvSpPr>
          <p:cNvPr id="3" name="Content Placeholder 2">
            <a:extLst>
              <a:ext uri="{FF2B5EF4-FFF2-40B4-BE49-F238E27FC236}">
                <a16:creationId xmlns:a16="http://schemas.microsoft.com/office/drawing/2014/main" id="{FDCA9CF5-3203-A047-BA61-A160628EAD90}"/>
              </a:ext>
            </a:extLst>
          </p:cNvPr>
          <p:cNvSpPr>
            <a:spLocks noGrp="1"/>
          </p:cNvSpPr>
          <p:nvPr>
            <p:ph idx="1"/>
          </p:nvPr>
        </p:nvSpPr>
        <p:spPr>
          <a:xfrm>
            <a:off x="914400" y="2015734"/>
            <a:ext cx="7043737" cy="4037747"/>
          </a:xfrm>
        </p:spPr>
        <p:txBody>
          <a:bodyPr>
            <a:normAutofit/>
          </a:bodyPr>
          <a:lstStyle/>
          <a:p>
            <a:r>
              <a:rPr lang="en-US" sz="2400" dirty="0"/>
              <a:t>When creating a NN with TF we don’t need to care about internal calculations. </a:t>
            </a:r>
          </a:p>
          <a:p>
            <a:r>
              <a:rPr lang="en-US" sz="2400" dirty="0"/>
              <a:t>We specify what the model is, what the layers are, and configure them via parameters. </a:t>
            </a:r>
          </a:p>
          <a:p>
            <a:r>
              <a:rPr lang="en-US" sz="2400" dirty="0"/>
              <a:t>Starting point is creating a model, we’ll always use a Sequential one. </a:t>
            </a:r>
          </a:p>
          <a:p>
            <a:pPr lvl="1"/>
            <a:r>
              <a:rPr lang="en-US" sz="2000" dirty="0"/>
              <a:t>Other types of models allow for us to customize that internal stuff. </a:t>
            </a:r>
          </a:p>
        </p:txBody>
      </p:sp>
      <p:pic>
        <p:nvPicPr>
          <p:cNvPr id="1026" name="Picture 2" descr="TensorFlow 1.0 vs 2.0, Part 3: tf.keras | by Yusup | AI³ | Theory,  Practice, Business | Medium">
            <a:extLst>
              <a:ext uri="{FF2B5EF4-FFF2-40B4-BE49-F238E27FC236}">
                <a16:creationId xmlns:a16="http://schemas.microsoft.com/office/drawing/2014/main" id="{350DA86F-F65F-E543-BF8B-F33CEF270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79" t="18191" r="17445" b="19410"/>
          <a:stretch/>
        </p:blipFill>
        <p:spPr bwMode="auto">
          <a:xfrm>
            <a:off x="8088015" y="2304978"/>
            <a:ext cx="4103985" cy="224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9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D313-FBC5-CF43-B94A-E230B4BF73EA}"/>
              </a:ext>
            </a:extLst>
          </p:cNvPr>
          <p:cNvSpPr>
            <a:spLocks noGrp="1"/>
          </p:cNvSpPr>
          <p:nvPr>
            <p:ph type="title"/>
          </p:nvPr>
        </p:nvSpPr>
        <p:spPr/>
        <p:txBody>
          <a:bodyPr/>
          <a:lstStyle/>
          <a:p>
            <a:r>
              <a:rPr lang="en-US" dirty="0"/>
              <a:t>Constructing a </a:t>
            </a:r>
            <a:r>
              <a:rPr lang="en-US" dirty="0" err="1"/>
              <a:t>Tensorflow</a:t>
            </a:r>
            <a:r>
              <a:rPr lang="en-US" dirty="0"/>
              <a:t> Model</a:t>
            </a:r>
          </a:p>
        </p:txBody>
      </p:sp>
      <p:sp>
        <p:nvSpPr>
          <p:cNvPr id="3" name="Content Placeholder 2">
            <a:extLst>
              <a:ext uri="{FF2B5EF4-FFF2-40B4-BE49-F238E27FC236}">
                <a16:creationId xmlns:a16="http://schemas.microsoft.com/office/drawing/2014/main" id="{FF377DF1-6822-F448-9AE4-AFF8CE5CBFA4}"/>
              </a:ext>
            </a:extLst>
          </p:cNvPr>
          <p:cNvSpPr>
            <a:spLocks noGrp="1"/>
          </p:cNvSpPr>
          <p:nvPr>
            <p:ph idx="1"/>
          </p:nvPr>
        </p:nvSpPr>
        <p:spPr>
          <a:xfrm>
            <a:off x="1451579" y="2015732"/>
            <a:ext cx="9603275" cy="4037749"/>
          </a:xfrm>
        </p:spPr>
        <p:txBody>
          <a:bodyPr/>
          <a:lstStyle/>
          <a:p>
            <a:r>
              <a:rPr lang="en-US" dirty="0"/>
              <a:t>To construct a </a:t>
            </a:r>
            <a:r>
              <a:rPr lang="en-US" dirty="0" err="1"/>
              <a:t>tensorflow</a:t>
            </a:r>
            <a:r>
              <a:rPr lang="en-US" dirty="0"/>
              <a:t> model we need to do a few more steps than with </a:t>
            </a:r>
            <a:r>
              <a:rPr lang="en-US" dirty="0" err="1"/>
              <a:t>sklearn</a:t>
            </a:r>
            <a:r>
              <a:rPr lang="en-US" dirty="0"/>
              <a:t>:</a:t>
            </a:r>
          </a:p>
          <a:p>
            <a:pPr lvl="1"/>
            <a:r>
              <a:rPr lang="en-US" dirty="0"/>
              <a:t>Create the model object itself. </a:t>
            </a:r>
          </a:p>
          <a:p>
            <a:pPr lvl="1"/>
            <a:r>
              <a:rPr lang="en-US" dirty="0"/>
              <a:t>Add layers. </a:t>
            </a:r>
          </a:p>
          <a:p>
            <a:pPr lvl="1"/>
            <a:r>
              <a:rPr lang="en-US" dirty="0"/>
              <a:t>Compile the model, specifying loss calculation info. </a:t>
            </a:r>
          </a:p>
          <a:p>
            <a:pPr lvl="1"/>
            <a:r>
              <a:rPr lang="en-US" dirty="0"/>
              <a:t>Fit the model. </a:t>
            </a:r>
          </a:p>
          <a:p>
            <a:pPr lvl="1"/>
            <a:r>
              <a:rPr lang="en-US" dirty="0"/>
              <a:t>Check the training/testing accuracy by epoch. </a:t>
            </a:r>
          </a:p>
          <a:p>
            <a:r>
              <a:rPr lang="en-US" dirty="0"/>
              <a:t>Note: some data preprocessing may be more easily done with a pipeline outside of model that only transforms. Especially since we are used to that, not so used to TF. </a:t>
            </a:r>
          </a:p>
          <a:p>
            <a:pPr lvl="1"/>
            <a:r>
              <a:rPr lang="en-US" dirty="0"/>
              <a:t>In real applications we can build custom layers to do prep stuff. </a:t>
            </a:r>
          </a:p>
        </p:txBody>
      </p:sp>
    </p:spTree>
    <p:extLst>
      <p:ext uri="{BB962C8B-B14F-4D97-AF65-F5344CB8AC3E}">
        <p14:creationId xmlns:p14="http://schemas.microsoft.com/office/powerpoint/2010/main" val="357097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AB0-7EC5-1343-86F6-02D42D892A1A}"/>
              </a:ext>
            </a:extLst>
          </p:cNvPr>
          <p:cNvSpPr>
            <a:spLocks noGrp="1"/>
          </p:cNvSpPr>
          <p:nvPr>
            <p:ph type="title"/>
          </p:nvPr>
        </p:nvSpPr>
        <p:spPr/>
        <p:txBody>
          <a:bodyPr/>
          <a:lstStyle/>
          <a:p>
            <a:r>
              <a:rPr lang="en-US" dirty="0"/>
              <a:t>Layers </a:t>
            </a:r>
          </a:p>
        </p:txBody>
      </p:sp>
      <p:sp>
        <p:nvSpPr>
          <p:cNvPr id="3" name="Content Placeholder 2">
            <a:extLst>
              <a:ext uri="{FF2B5EF4-FFF2-40B4-BE49-F238E27FC236}">
                <a16:creationId xmlns:a16="http://schemas.microsoft.com/office/drawing/2014/main" id="{E91DF5B1-DD38-3142-AB60-7A5475D3CA72}"/>
              </a:ext>
            </a:extLst>
          </p:cNvPr>
          <p:cNvSpPr>
            <a:spLocks noGrp="1"/>
          </p:cNvSpPr>
          <p:nvPr>
            <p:ph idx="1"/>
          </p:nvPr>
        </p:nvSpPr>
        <p:spPr>
          <a:xfrm>
            <a:off x="1451579" y="1853754"/>
            <a:ext cx="9603275" cy="4279417"/>
          </a:xfrm>
        </p:spPr>
        <p:txBody>
          <a:bodyPr>
            <a:normAutofit fontScale="92500" lnSpcReduction="10000"/>
          </a:bodyPr>
          <a:lstStyle/>
          <a:p>
            <a:r>
              <a:rPr lang="en-US" dirty="0"/>
              <a:t>The most critical object for making our neural network is the layer. </a:t>
            </a:r>
          </a:p>
          <a:p>
            <a:pPr lvl="1"/>
            <a:r>
              <a:rPr lang="en-US" dirty="0"/>
              <a:t>We always have an input and output, and an arbitrary number of hidden. </a:t>
            </a:r>
          </a:p>
          <a:p>
            <a:r>
              <a:rPr lang="en-US" dirty="0"/>
              <a:t>TF has many types of layers:</a:t>
            </a:r>
          </a:p>
          <a:p>
            <a:pPr lvl="1"/>
            <a:r>
              <a:rPr lang="en-US" dirty="0"/>
              <a:t>Dense – the “standard” layer that is fully connected. </a:t>
            </a:r>
          </a:p>
          <a:p>
            <a:pPr lvl="1"/>
            <a:r>
              <a:rPr lang="en-US" dirty="0"/>
              <a:t>Preprocessing layers such as normalization. </a:t>
            </a:r>
          </a:p>
          <a:p>
            <a:pPr lvl="1"/>
            <a:r>
              <a:rPr lang="en-US" dirty="0"/>
              <a:t>Data manipulation layers such as flatten. </a:t>
            </a:r>
          </a:p>
          <a:p>
            <a:pPr lvl="1"/>
            <a:r>
              <a:rPr lang="en-US" dirty="0"/>
              <a:t>Activation layers (we don’t generally need these, we can tell the dense one to use activation). </a:t>
            </a:r>
          </a:p>
          <a:p>
            <a:pPr lvl="1"/>
            <a:r>
              <a:rPr lang="en-US" dirty="0"/>
              <a:t>Other weird ones we’ll look at next week or the week after. </a:t>
            </a:r>
          </a:p>
          <a:p>
            <a:r>
              <a:rPr lang="en-US" dirty="0"/>
              <a:t>In the first layer we need to specify the input shape. </a:t>
            </a:r>
          </a:p>
          <a:p>
            <a:r>
              <a:rPr lang="en-US" dirty="0"/>
              <a:t>In subsequent layers we just need to specify the output dimension. </a:t>
            </a:r>
          </a:p>
          <a:p>
            <a:r>
              <a:rPr lang="en-US" dirty="0"/>
              <a:t>The connections between the layers (weights, bias, gradients) is handled for us. </a:t>
            </a:r>
          </a:p>
        </p:txBody>
      </p:sp>
    </p:spTree>
    <p:extLst>
      <p:ext uri="{BB962C8B-B14F-4D97-AF65-F5344CB8AC3E}">
        <p14:creationId xmlns:p14="http://schemas.microsoft.com/office/powerpoint/2010/main" val="237928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FFD5-147C-4B44-88AB-5DB869A4F94B}"/>
              </a:ext>
            </a:extLst>
          </p:cNvPr>
          <p:cNvSpPr>
            <a:spLocks noGrp="1"/>
          </p:cNvSpPr>
          <p:nvPr>
            <p:ph type="title"/>
          </p:nvPr>
        </p:nvSpPr>
        <p:spPr/>
        <p:txBody>
          <a:bodyPr/>
          <a:lstStyle/>
          <a:p>
            <a:r>
              <a:rPr lang="en-US" dirty="0"/>
              <a:t>Input Layer</a:t>
            </a:r>
          </a:p>
        </p:txBody>
      </p:sp>
      <p:sp>
        <p:nvSpPr>
          <p:cNvPr id="3" name="Content Placeholder 2">
            <a:extLst>
              <a:ext uri="{FF2B5EF4-FFF2-40B4-BE49-F238E27FC236}">
                <a16:creationId xmlns:a16="http://schemas.microsoft.com/office/drawing/2014/main" id="{5C132CB3-1518-024D-924E-4774F696D5C7}"/>
              </a:ext>
            </a:extLst>
          </p:cNvPr>
          <p:cNvSpPr>
            <a:spLocks noGrp="1"/>
          </p:cNvSpPr>
          <p:nvPr>
            <p:ph idx="1"/>
          </p:nvPr>
        </p:nvSpPr>
        <p:spPr>
          <a:xfrm>
            <a:off x="1451579" y="1853754"/>
            <a:ext cx="9603275" cy="4290568"/>
          </a:xfrm>
        </p:spPr>
        <p:txBody>
          <a:bodyPr/>
          <a:lstStyle/>
          <a:p>
            <a:r>
              <a:rPr lang="en-US" dirty="0"/>
              <a:t>One thing we saw when doing a neural network by hand was the attention required to the shape of the input data. </a:t>
            </a:r>
          </a:p>
          <a:p>
            <a:r>
              <a:rPr lang="en-US" dirty="0"/>
              <a:t>In </a:t>
            </a:r>
            <a:r>
              <a:rPr lang="en-US" dirty="0" err="1"/>
              <a:t>tensorflow</a:t>
            </a:r>
            <a:r>
              <a:rPr lang="en-US" dirty="0"/>
              <a:t> we can make this easier by using the input shape and flatten layers. </a:t>
            </a:r>
          </a:p>
          <a:p>
            <a:r>
              <a:rPr lang="en-US" dirty="0"/>
              <a:t>On the first layer of the network we can specify </a:t>
            </a:r>
            <a:r>
              <a:rPr lang="en-US" dirty="0" err="1"/>
              <a:t>input_shape</a:t>
            </a:r>
            <a:r>
              <a:rPr lang="en-US" dirty="0"/>
              <a:t> as a parameter:</a:t>
            </a:r>
          </a:p>
          <a:p>
            <a:pPr lvl="1"/>
            <a:r>
              <a:rPr lang="en-US" dirty="0"/>
              <a:t>This will ensure that the network “knows” the shape of the data. </a:t>
            </a:r>
          </a:p>
          <a:p>
            <a:pPr lvl="1"/>
            <a:r>
              <a:rPr lang="en-US" dirty="0"/>
              <a:t>This parameter is the shape of one record. </a:t>
            </a:r>
          </a:p>
          <a:p>
            <a:r>
              <a:rPr lang="en-US" dirty="0"/>
              <a:t>When we are using multidimensional data (for now) we can make the first layer flatten:</a:t>
            </a:r>
          </a:p>
          <a:p>
            <a:pPr lvl="1"/>
            <a:r>
              <a:rPr lang="en-US" dirty="0"/>
              <a:t>The flatten layer will take in the original shape and flatten it to 1 x whatever. </a:t>
            </a:r>
          </a:p>
          <a:p>
            <a:pPr lvl="1"/>
            <a:r>
              <a:rPr lang="en-US" dirty="0"/>
              <a:t>This allows us to avoid manual reshaping. </a:t>
            </a:r>
          </a:p>
        </p:txBody>
      </p:sp>
    </p:spTree>
    <p:extLst>
      <p:ext uri="{BB962C8B-B14F-4D97-AF65-F5344CB8AC3E}">
        <p14:creationId xmlns:p14="http://schemas.microsoft.com/office/powerpoint/2010/main" val="305202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87DE-4205-3041-8A8E-FAF014C110F9}"/>
              </a:ext>
            </a:extLst>
          </p:cNvPr>
          <p:cNvSpPr>
            <a:spLocks noGrp="1"/>
          </p:cNvSpPr>
          <p:nvPr>
            <p:ph type="title"/>
          </p:nvPr>
        </p:nvSpPr>
        <p:spPr>
          <a:xfrm>
            <a:off x="1451579" y="804519"/>
            <a:ext cx="9603275" cy="1049235"/>
          </a:xfrm>
        </p:spPr>
        <p:txBody>
          <a:bodyPr>
            <a:normAutofit/>
          </a:bodyPr>
          <a:lstStyle/>
          <a:p>
            <a:r>
              <a:rPr lang="en-US" dirty="0"/>
              <a:t>Hidden Layers</a:t>
            </a:r>
          </a:p>
        </p:txBody>
      </p:sp>
      <p:sp>
        <p:nvSpPr>
          <p:cNvPr id="3" name="Content Placeholder 2">
            <a:extLst>
              <a:ext uri="{FF2B5EF4-FFF2-40B4-BE49-F238E27FC236}">
                <a16:creationId xmlns:a16="http://schemas.microsoft.com/office/drawing/2014/main" id="{D9E5B6EA-DCF0-1A41-BA81-426D7C2E94EF}"/>
              </a:ext>
            </a:extLst>
          </p:cNvPr>
          <p:cNvSpPr>
            <a:spLocks noGrp="1"/>
          </p:cNvSpPr>
          <p:nvPr>
            <p:ph idx="1"/>
          </p:nvPr>
        </p:nvSpPr>
        <p:spPr>
          <a:xfrm>
            <a:off x="516835" y="2015734"/>
            <a:ext cx="8666922" cy="4037747"/>
          </a:xfrm>
        </p:spPr>
        <p:txBody>
          <a:bodyPr>
            <a:normAutofit lnSpcReduction="10000"/>
          </a:bodyPr>
          <a:lstStyle/>
          <a:p>
            <a:pPr>
              <a:lnSpc>
                <a:spcPct val="110000"/>
              </a:lnSpc>
            </a:pPr>
            <a:r>
              <a:rPr lang="en-US" sz="1800" dirty="0"/>
              <a:t>We can have any number of hidden layers. </a:t>
            </a:r>
          </a:p>
          <a:p>
            <a:pPr lvl="1">
              <a:lnSpc>
                <a:spcPct val="110000"/>
              </a:lnSpc>
            </a:pPr>
            <a:r>
              <a:rPr lang="en-US" dirty="0"/>
              <a:t>A reasonable number to test is 1-5. </a:t>
            </a:r>
          </a:p>
          <a:p>
            <a:pPr>
              <a:lnSpc>
                <a:spcPct val="110000"/>
              </a:lnSpc>
            </a:pPr>
            <a:r>
              <a:rPr lang="en-US" sz="1800" dirty="0"/>
              <a:t>The number of neurons in the hidden layers is also flexible:</a:t>
            </a:r>
          </a:p>
          <a:p>
            <a:pPr lvl="1">
              <a:lnSpc>
                <a:spcPct val="110000"/>
              </a:lnSpc>
            </a:pPr>
            <a:r>
              <a:rPr lang="en-US" dirty="0"/>
              <a:t>Commonly see flat sizes until the output layer. </a:t>
            </a:r>
          </a:p>
          <a:p>
            <a:pPr lvl="1">
              <a:lnSpc>
                <a:spcPct val="110000"/>
              </a:lnSpc>
            </a:pPr>
            <a:r>
              <a:rPr lang="en-US" dirty="0"/>
              <a:t>Also common to “filter down” the sizes. </a:t>
            </a:r>
          </a:p>
          <a:p>
            <a:pPr>
              <a:lnSpc>
                <a:spcPct val="110000"/>
              </a:lnSpc>
            </a:pPr>
            <a:r>
              <a:rPr lang="en-US" sz="1800" dirty="0"/>
              <a:t>Exact setup is not deterministic, we’ll look at it more next week.</a:t>
            </a:r>
          </a:p>
          <a:p>
            <a:pPr>
              <a:lnSpc>
                <a:spcPct val="110000"/>
              </a:lnSpc>
            </a:pPr>
            <a:r>
              <a:rPr lang="en-US" sz="1800" dirty="0"/>
              <a:t>We’ll usually use “</a:t>
            </a:r>
            <a:r>
              <a:rPr lang="en-US" sz="1800" dirty="0" err="1"/>
              <a:t>relu</a:t>
            </a:r>
            <a:r>
              <a:rPr lang="en-US" sz="1800" dirty="0"/>
              <a:t>” for activation, we’ll look at these more later as well. </a:t>
            </a:r>
          </a:p>
          <a:p>
            <a:pPr>
              <a:lnSpc>
                <a:spcPct val="110000"/>
              </a:lnSpc>
            </a:pPr>
            <a:r>
              <a:rPr lang="en-US" sz="1800" dirty="0"/>
              <a:t> Reasonable approaches:</a:t>
            </a:r>
          </a:p>
          <a:p>
            <a:pPr lvl="1">
              <a:lnSpc>
                <a:spcPct val="110000"/>
              </a:lnSpc>
            </a:pPr>
            <a:r>
              <a:rPr lang="en-US" dirty="0"/>
              <a:t>Set # of neurons for all layers to input size. Start with 1 hidden layer, add until overfit. </a:t>
            </a:r>
          </a:p>
          <a:p>
            <a:pPr lvl="1">
              <a:lnSpc>
                <a:spcPct val="110000"/>
              </a:lnSpc>
            </a:pPr>
            <a:r>
              <a:rPr lang="en-US" dirty="0"/>
              <a:t>Lean towards a larger model and use regularization. </a:t>
            </a:r>
          </a:p>
          <a:p>
            <a:pPr lvl="1">
              <a:lnSpc>
                <a:spcPct val="110000"/>
              </a:lnSpc>
            </a:pPr>
            <a:endParaRPr lang="en-US" dirty="0"/>
          </a:p>
        </p:txBody>
      </p:sp>
      <p:pic>
        <p:nvPicPr>
          <p:cNvPr id="7" name="Graphic 6" descr="Brain">
            <a:extLst>
              <a:ext uri="{FF2B5EF4-FFF2-40B4-BE49-F238E27FC236}">
                <a16:creationId xmlns:a16="http://schemas.microsoft.com/office/drawing/2014/main" id="{3CEA1745-9B0D-9B3B-E117-871267A10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2912" y="2277991"/>
            <a:ext cx="2926098" cy="2926098"/>
          </a:xfrm>
          <a:prstGeom prst="rect">
            <a:avLst/>
          </a:prstGeom>
        </p:spPr>
      </p:pic>
    </p:spTree>
    <p:extLst>
      <p:ext uri="{BB962C8B-B14F-4D97-AF65-F5344CB8AC3E}">
        <p14:creationId xmlns:p14="http://schemas.microsoft.com/office/powerpoint/2010/main" val="32835141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1231</TotalTime>
  <Words>1228</Words>
  <Application>Microsoft Macintosh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Today</vt:lpstr>
      <vt:lpstr>Neural Networks with Keras and Tensorflow</vt:lpstr>
      <vt:lpstr>Introduction to Tensorflow</vt:lpstr>
      <vt:lpstr>Enter Keras…</vt:lpstr>
      <vt:lpstr>Using Keras and Tensorflow</vt:lpstr>
      <vt:lpstr>Constructing a Tensorflow Model</vt:lpstr>
      <vt:lpstr>Layers </vt:lpstr>
      <vt:lpstr>Input Layer</vt:lpstr>
      <vt:lpstr>Hidden Layers</vt:lpstr>
      <vt:lpstr>Output layer</vt:lpstr>
      <vt:lpstr>Compile</vt:lpstr>
      <vt:lpstr>Loss</vt:lpstr>
      <vt:lpstr>Fit</vt:lpstr>
      <vt:lpstr>Model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with Keras and Tensorflow</dc:title>
  <dc:creator>Akeem Semper</dc:creator>
  <cp:lastModifiedBy>Akeem Semper</cp:lastModifiedBy>
  <cp:revision>10</cp:revision>
  <dcterms:created xsi:type="dcterms:W3CDTF">2022-03-14T23:52:40Z</dcterms:created>
  <dcterms:modified xsi:type="dcterms:W3CDTF">2022-03-17T20:30:46Z</dcterms:modified>
</cp:coreProperties>
</file>