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4" r:id="rId12"/>
    <p:sldId id="263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0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67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3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2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8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9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ADA2E-F906-7743-8031-1A3108C2AFA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674D28-05B5-8D4E-BA03-1F10BD36DF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9F8-3017-5448-A688-F2EE2F84F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96848-A95A-B844-B476-39A2BCB23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2099-7685-4C4C-A33C-99A5B004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DSS to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EEAF-0CB6-1D4F-B3EC-65117317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39253-BE53-EF49-8440-A9A04B16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622"/>
            <a:ext cx="12097581" cy="48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B23C-8CFB-7046-852D-9A627CAD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02F5-9187-AA49-BE7E-4425655E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47746"/>
          </a:xfrm>
        </p:spPr>
        <p:txBody>
          <a:bodyPr/>
          <a:lstStyle/>
          <a:p>
            <a:r>
              <a:rPr lang="en-US" dirty="0"/>
              <a:t>When we are doing ML there are two main types of predictions that we will look at:</a:t>
            </a:r>
          </a:p>
          <a:p>
            <a:pPr lvl="1"/>
            <a:r>
              <a:rPr lang="en-US" dirty="0"/>
              <a:t>Regression: regression is when we are predicting a raw value, like the house example. </a:t>
            </a:r>
          </a:p>
          <a:p>
            <a:pPr lvl="1"/>
            <a:r>
              <a:rPr lang="en-US" dirty="0"/>
              <a:t>Classification: classification is when we are predicting a discrete value, like true/false. </a:t>
            </a:r>
          </a:p>
          <a:p>
            <a:pPr lvl="2"/>
            <a:r>
              <a:rPr lang="en-US" dirty="0"/>
              <a:t>E.g. will someone be a customer or not, is this image a cat or not. </a:t>
            </a:r>
          </a:p>
          <a:p>
            <a:r>
              <a:rPr lang="en-US" dirty="0"/>
              <a:t>Which one we are doing depends only on the output. </a:t>
            </a:r>
          </a:p>
          <a:p>
            <a:r>
              <a:rPr lang="en-US" dirty="0"/>
              <a:t>The steps are almost entirely the same between the two, except…</a:t>
            </a:r>
          </a:p>
        </p:txBody>
      </p:sp>
    </p:spTree>
    <p:extLst>
      <p:ext uri="{BB962C8B-B14F-4D97-AF65-F5344CB8AC3E}">
        <p14:creationId xmlns:p14="http://schemas.microsoft.com/office/powerpoint/2010/main" val="424857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F566-2DB6-DD4A-8BB0-4C44231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can the Predictions be Trusted?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0296-D0D5-964A-87D6-2B5EB7BC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… the measurements of error. </a:t>
            </a:r>
          </a:p>
          <a:p>
            <a:r>
              <a:rPr lang="en-US" dirty="0"/>
              <a:t>When we build models we need some way to evaluate their accuracy. </a:t>
            </a:r>
          </a:p>
          <a:p>
            <a:pPr lvl="1"/>
            <a:r>
              <a:rPr lang="en-US" dirty="0"/>
              <a:t>The more accurate the model, the more we can trust it. </a:t>
            </a:r>
          </a:p>
          <a:p>
            <a:pPr lvl="1"/>
            <a:r>
              <a:rPr lang="en-US" dirty="0"/>
              <a:t>Think about the time series stuff, we can compare models and select the best. </a:t>
            </a:r>
          </a:p>
          <a:p>
            <a:r>
              <a:rPr lang="en-US" dirty="0"/>
              <a:t>The error metrics we use are different between regression and classification:</a:t>
            </a:r>
          </a:p>
          <a:p>
            <a:pPr lvl="1"/>
            <a:r>
              <a:rPr lang="en-US" dirty="0"/>
              <a:t>Regression: RMSE and R2</a:t>
            </a:r>
          </a:p>
          <a:p>
            <a:pPr lvl="1"/>
            <a:r>
              <a:rPr lang="en-US" dirty="0"/>
              <a:t>Classification: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3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8F8-F95C-DF41-B090-8D036F15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510D-5F09-5548-AD8A-B14B71CC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As part of the training process the algorithm also produces an estimate of error. </a:t>
            </a:r>
          </a:p>
          <a:p>
            <a:r>
              <a:rPr lang="en-US" dirty="0"/>
              <a:t>During the training the system does something called cross validation:</a:t>
            </a:r>
          </a:p>
          <a:p>
            <a:pPr lvl="1"/>
            <a:r>
              <a:rPr lang="en-US" dirty="0"/>
              <a:t>Take all the training data and split it into two sets, roughly 70/30. </a:t>
            </a:r>
          </a:p>
          <a:p>
            <a:pPr lvl="1"/>
            <a:r>
              <a:rPr lang="en-US" dirty="0"/>
              <a:t>Use the 70% to train the model, hold the 30% aside. </a:t>
            </a:r>
          </a:p>
          <a:p>
            <a:pPr lvl="1"/>
            <a:r>
              <a:rPr lang="en-US" dirty="0"/>
              <a:t>Take the features from the saved 30% (remember, we know the target) and make dummy predictions with the model that was just trained. </a:t>
            </a:r>
          </a:p>
          <a:p>
            <a:pPr lvl="1"/>
            <a:r>
              <a:rPr lang="en-US" dirty="0"/>
              <a:t>Compare those predictions to the real values to calculate error. </a:t>
            </a:r>
          </a:p>
          <a:p>
            <a:pPr lvl="1"/>
            <a:r>
              <a:rPr lang="en-US" dirty="0"/>
              <a:t>Repeat this process several times and average the error rates. </a:t>
            </a:r>
          </a:p>
        </p:txBody>
      </p:sp>
    </p:spTree>
    <p:extLst>
      <p:ext uri="{BB962C8B-B14F-4D97-AF65-F5344CB8AC3E}">
        <p14:creationId xmlns:p14="http://schemas.microsoft.com/office/powerpoint/2010/main" val="118284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6978-10A7-8D42-9609-635F7018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CF0F-7113-134E-B2AF-2BFD4A29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1853754"/>
            <a:ext cx="7832035" cy="4349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Regressions have two error metrics to monitor. </a:t>
            </a:r>
          </a:p>
          <a:p>
            <a:r>
              <a:rPr lang="en-US" dirty="0"/>
              <a:t>RMSE is root mean squared error:</a:t>
            </a:r>
          </a:p>
          <a:p>
            <a:pPr lvl="1"/>
            <a:r>
              <a:rPr lang="en-US" dirty="0"/>
              <a:t>The same error we explored doing time series in Excel. </a:t>
            </a:r>
          </a:p>
          <a:p>
            <a:pPr lvl="1"/>
            <a:r>
              <a:rPr lang="en-US" dirty="0"/>
              <a:t>The amount of error we expect in an average prediction. </a:t>
            </a:r>
          </a:p>
          <a:p>
            <a:pPr lvl="1"/>
            <a:r>
              <a:rPr lang="en-US" dirty="0"/>
              <a:t>Lower RMSE is less error in prediction, which means predictions are close to real values, which means better predictions. </a:t>
            </a:r>
          </a:p>
          <a:p>
            <a:r>
              <a:rPr lang="en-US" dirty="0"/>
              <a:t>R2 is R squared:</a:t>
            </a:r>
          </a:p>
          <a:p>
            <a:pPr lvl="1"/>
            <a:r>
              <a:rPr lang="en-US" dirty="0"/>
              <a:t>R2 is a measure of completeness. </a:t>
            </a:r>
          </a:p>
          <a:p>
            <a:pPr lvl="1"/>
            <a:r>
              <a:rPr lang="en-US" dirty="0"/>
              <a:t>It estimates how much of the variation in the data is captured by the model. If we capture most, that’s good. If we aren’t capturing it, bad. </a:t>
            </a:r>
          </a:p>
          <a:p>
            <a:pPr lvl="1"/>
            <a:r>
              <a:rPr lang="en-US" dirty="0"/>
              <a:t>It is between 0 and 1, close to 1 is better. </a:t>
            </a:r>
          </a:p>
        </p:txBody>
      </p:sp>
      <p:pic>
        <p:nvPicPr>
          <p:cNvPr id="4098" name="Picture 2" descr="Generalized Linear Regression (GLR) (Spatial Statistics)—ArcGIS Pro |  Documentation">
            <a:extLst>
              <a:ext uri="{FF2B5EF4-FFF2-40B4-BE49-F238E27FC236}">
                <a16:creationId xmlns:a16="http://schemas.microsoft.com/office/drawing/2014/main" id="{00828554-1015-EF4C-A5BD-7E79A1393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16427" r="4931"/>
          <a:stretch/>
        </p:blipFill>
        <p:spPr bwMode="auto">
          <a:xfrm>
            <a:off x="8179904" y="1853754"/>
            <a:ext cx="4012096" cy="334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C50-F2B2-044F-928C-A2EA6E58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3807-9D3D-034C-A240-333427B9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error is more simple, at least for now, it is the accuracy. </a:t>
            </a:r>
          </a:p>
          <a:p>
            <a:r>
              <a:rPr lang="en-US" dirty="0"/>
              <a:t>The accuracy is just what percentage of the predictions we got right. </a:t>
            </a:r>
          </a:p>
        </p:txBody>
      </p:sp>
    </p:spTree>
    <p:extLst>
      <p:ext uri="{BB962C8B-B14F-4D97-AF65-F5344CB8AC3E}">
        <p14:creationId xmlns:p14="http://schemas.microsoft.com/office/powerpoint/2010/main" val="187924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A861-71AA-7F4A-98E5-A0A55B3A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E8A6-9057-1F41-A2F0-FAA6D822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1" y="2015732"/>
            <a:ext cx="8120269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Machine learning (aka predictive analytics) is one part of artificial intelligence.</a:t>
            </a:r>
          </a:p>
          <a:p>
            <a:r>
              <a:rPr lang="en-US" dirty="0"/>
              <a:t>ML is a way to build models* that can help make predictions about the future. </a:t>
            </a:r>
          </a:p>
          <a:p>
            <a:r>
              <a:rPr lang="en-US" dirty="0"/>
              <a:t>We build these models by letting a computer learn from old data, and learning how to predict new data. </a:t>
            </a:r>
          </a:p>
          <a:p>
            <a:endParaRPr lang="en-US" dirty="0"/>
          </a:p>
          <a:p>
            <a:r>
              <a:rPr lang="en-US" dirty="0"/>
              <a:t>* A model, in this context, is something that translates inputs into some output. The spreadsheet calculations we did before this are models – they translate the things we know, into what we want to know. </a:t>
            </a:r>
          </a:p>
        </p:txBody>
      </p:sp>
      <p:pic>
        <p:nvPicPr>
          <p:cNvPr id="1026" name="Picture 2" descr="The Difference Between Artificial Intelligence, Machine Learning and Deep  Learning">
            <a:extLst>
              <a:ext uri="{FF2B5EF4-FFF2-40B4-BE49-F238E27FC236}">
                <a16:creationId xmlns:a16="http://schemas.microsoft.com/office/drawing/2014/main" id="{43DC2456-642F-5C4D-B40C-103A7F4AA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7" r="21486"/>
          <a:stretch/>
        </p:blipFill>
        <p:spPr bwMode="auto">
          <a:xfrm>
            <a:off x="8772222" y="2037345"/>
            <a:ext cx="332396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0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61B3-AD17-5F41-9A6E-C64784D6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674D-6412-C04F-8D2D-1EADEB32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6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concepts behind ML are not all that complex, there are two key portions:</a:t>
            </a:r>
          </a:p>
          <a:p>
            <a:r>
              <a:rPr lang="en-US" dirty="0"/>
              <a:t>Training a model:</a:t>
            </a:r>
          </a:p>
          <a:p>
            <a:pPr lvl="1"/>
            <a:r>
              <a:rPr lang="en-US" dirty="0"/>
              <a:t>This is where the computer learns to make predictions from old data. </a:t>
            </a:r>
          </a:p>
          <a:p>
            <a:pPr lvl="1"/>
            <a:r>
              <a:rPr lang="en-US" dirty="0"/>
              <a:t>We provide training data which contains features (the variables that we can track) and a target, the thing you want to predict. We know the target for all this data because it is old. </a:t>
            </a:r>
          </a:p>
          <a:p>
            <a:pPr lvl="1"/>
            <a:r>
              <a:rPr lang="en-US" dirty="0"/>
              <a:t>The algorithm processes the data, does some math, and learns some way to make predictions of what the target will be. </a:t>
            </a:r>
          </a:p>
          <a:p>
            <a:pPr lvl="1"/>
            <a:r>
              <a:rPr lang="en-US" dirty="0"/>
              <a:t>The end result of this is a model – we can enter inputs, and get a prediction of a target. </a:t>
            </a:r>
          </a:p>
          <a:p>
            <a:r>
              <a:rPr lang="en-US" dirty="0"/>
              <a:t>Using a model:</a:t>
            </a:r>
          </a:p>
          <a:p>
            <a:pPr lvl="1"/>
            <a:r>
              <a:rPr lang="en-US" dirty="0"/>
              <a:t>The training part is all behind the scenes, using old data. That part is strictly creating a model. </a:t>
            </a:r>
          </a:p>
          <a:p>
            <a:pPr lvl="1"/>
            <a:r>
              <a:rPr lang="en-US" dirty="0"/>
              <a:t>To use a model, we plug in the features and get a prediction. </a:t>
            </a:r>
          </a:p>
          <a:p>
            <a:r>
              <a:rPr lang="en-US" dirty="0"/>
              <a:t>An example…</a:t>
            </a:r>
          </a:p>
        </p:txBody>
      </p:sp>
    </p:spTree>
    <p:extLst>
      <p:ext uri="{BB962C8B-B14F-4D97-AF65-F5344CB8AC3E}">
        <p14:creationId xmlns:p14="http://schemas.microsoft.com/office/powerpoint/2010/main" val="167961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3EBE-A9D2-B846-A021-5DF2F22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E277-B8FB-EA44-89E5-AB4BE973B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577128"/>
          </a:xfrm>
        </p:spPr>
        <p:txBody>
          <a:bodyPr/>
          <a:lstStyle/>
          <a:p>
            <a:r>
              <a:rPr lang="en-US" dirty="0"/>
              <a:t>Suppose we are real estate investors who want to make predictions about house prices. </a:t>
            </a:r>
          </a:p>
          <a:p>
            <a:pPr lvl="1"/>
            <a:r>
              <a:rPr lang="en-US" dirty="0"/>
              <a:t>If we can predict which houses are actually worth more we can buy them and make money!</a:t>
            </a:r>
          </a:p>
          <a:p>
            <a:r>
              <a:rPr lang="en-US" dirty="0"/>
              <a:t>Step 1 – get old data on house prices. </a:t>
            </a:r>
          </a:p>
          <a:p>
            <a:pPr lvl="1"/>
            <a:r>
              <a:rPr lang="en-US" dirty="0"/>
              <a:t>We want the target, the house prices, and the features, the things that we can know ahead of time. </a:t>
            </a:r>
          </a:p>
          <a:p>
            <a:pPr lvl="1"/>
            <a:r>
              <a:rPr lang="en-US" dirty="0"/>
              <a:t>We can always get data like </a:t>
            </a:r>
            <a:r>
              <a:rPr lang="en-US" dirty="0" err="1"/>
              <a:t>sqft</a:t>
            </a:r>
            <a:r>
              <a:rPr lang="en-US" dirty="0"/>
              <a:t> or year built, we want to accurately predict price.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59E23-253C-1E45-80D7-6347225C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64" y="4090086"/>
            <a:ext cx="11310271" cy="27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C93F-6F67-3947-AAAF-9BD4391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Machine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E1BE-444E-AE4B-B365-9208C7EC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92" y="2015734"/>
            <a:ext cx="7523471" cy="403774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Step 2 – feed data to the algorithm so it can learn to make predictions.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There are many algorithms, they all work slightly differently, but all do the same thing.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Ideally we have a lot of data here so the algorithm has a lot to learn from.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algorithm will find a way to make predictions for the target, based on the features.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will produce a model that can translate features to a prediction for the output.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This process can be though of like a line of best fit, or a linear regression.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reality is it is a larger version, with more than one input.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line of best fit is a model, if we enter an input (x), we get a prediction (y). </a:t>
            </a:r>
          </a:p>
        </p:txBody>
      </p:sp>
      <p:pic>
        <p:nvPicPr>
          <p:cNvPr id="2050" name="Picture 2" descr="Simple and Multiple Linear Regression | by Swetha Dhanasekar | Geek Culture  | Medium">
            <a:extLst>
              <a:ext uri="{FF2B5EF4-FFF2-40B4-BE49-F238E27FC236}">
                <a16:creationId xmlns:a16="http://schemas.microsoft.com/office/drawing/2014/main" id="{C23BD865-92B9-8E4C-9A29-A1C86FDD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0634" y="1948806"/>
            <a:ext cx="4827474" cy="29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5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E1AC-DB15-1845-A196-72FDBA0A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80B0-425F-C94C-81CB-FDBA1638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745111"/>
          </a:xfrm>
        </p:spPr>
        <p:txBody>
          <a:bodyPr/>
          <a:lstStyle/>
          <a:p>
            <a:r>
              <a:rPr lang="en-US" dirty="0"/>
              <a:t>Once a model is created and trained, we can use it to make predictions. </a:t>
            </a:r>
          </a:p>
          <a:p>
            <a:r>
              <a:rPr lang="en-US" dirty="0"/>
              <a:t>In real usage, we can know the features, we can’t know the target, so we predict it. </a:t>
            </a:r>
          </a:p>
          <a:p>
            <a:pPr lvl="1"/>
            <a:r>
              <a:rPr lang="en-US" dirty="0"/>
              <a:t>For houses, we can know all the features (size, bedrooms, </a:t>
            </a:r>
            <a:r>
              <a:rPr lang="en-US" dirty="0" err="1"/>
              <a:t>etc</a:t>
            </a:r>
            <a:r>
              <a:rPr lang="en-US" dirty="0"/>
              <a:t>…) and we can use that info to make a prediction for the correct price. </a:t>
            </a:r>
          </a:p>
          <a:p>
            <a:r>
              <a:rPr lang="en-US" dirty="0"/>
              <a:t>We can gather data that we want to predict (one per row).</a:t>
            </a:r>
          </a:p>
          <a:p>
            <a:pPr lvl="1"/>
            <a:r>
              <a:rPr lang="en-US" dirty="0"/>
              <a:t>This data has all of the features, but not the target – that’s what we are predicting!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7A8DA-4EC4-7245-A1A9-5724FFCC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2" y="4971045"/>
            <a:ext cx="7535660" cy="1370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1ED3F-6A82-0B4A-8DB7-48E55687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788" y="4623410"/>
            <a:ext cx="1042132" cy="200982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04B5F25-A512-534C-AEAD-373232801488}"/>
              </a:ext>
            </a:extLst>
          </p:cNvPr>
          <p:cNvSpPr/>
          <p:nvPr/>
        </p:nvSpPr>
        <p:spPr>
          <a:xfrm>
            <a:off x="7921486" y="5218043"/>
            <a:ext cx="2355037" cy="478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0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934E-285E-CE4B-B428-92FE6190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C172-3972-B240-9F8C-319463B2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is really just that simple!</a:t>
            </a:r>
          </a:p>
          <a:p>
            <a:r>
              <a:rPr lang="en-US" dirty="0"/>
              <a:t>We can make things more large and more complex, but the core is just that process. </a:t>
            </a:r>
          </a:p>
        </p:txBody>
      </p:sp>
      <p:pic>
        <p:nvPicPr>
          <p:cNvPr id="3074" name="Picture 2" descr="Can we trust AI if we don't know how it works? - BBC News">
            <a:extLst>
              <a:ext uri="{FF2B5EF4-FFF2-40B4-BE49-F238E27FC236}">
                <a16:creationId xmlns:a16="http://schemas.microsoft.com/office/drawing/2014/main" id="{3B2BFA47-17CC-0440-8643-E7608FC3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39" y="2980294"/>
            <a:ext cx="6717957" cy="37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3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FAC1-1074-D243-A1A5-5C75CDB8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DSS to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FCF6-DE41-2947-BC9E-9372E920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BB16F-443E-5F42-9C68-F06E43D2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98" y="1454406"/>
            <a:ext cx="7281604" cy="53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2099-7685-4C4C-A33C-99A5B004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DSS to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AEEAF-0CB6-1D4F-B3EC-65117317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CCB4F-FC65-4440-87B4-9009B30D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0" y="1638582"/>
            <a:ext cx="11829474" cy="48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542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1278</TotalTime>
  <Words>1077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Machine Learning Basics</vt:lpstr>
      <vt:lpstr>What Is Machine Learning?</vt:lpstr>
      <vt:lpstr>Machine Learning Process</vt:lpstr>
      <vt:lpstr>Machine Learning Example</vt:lpstr>
      <vt:lpstr>Machine Learning Example</vt:lpstr>
      <vt:lpstr>Machine learning Example</vt:lpstr>
      <vt:lpstr>Machine Learning is Easy!</vt:lpstr>
      <vt:lpstr>From DSS to ML</vt:lpstr>
      <vt:lpstr>From DSS to ML</vt:lpstr>
      <vt:lpstr>From DSS to ML</vt:lpstr>
      <vt:lpstr>Types of predictions</vt:lpstr>
      <vt:lpstr>How much can the Predictions be Trusted?</vt:lpstr>
      <vt:lpstr>Determining Errors</vt:lpstr>
      <vt:lpstr>Regression Errors</vt:lpstr>
      <vt:lpstr>Classification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</dc:title>
  <dc:creator>Akeem Semper</dc:creator>
  <cp:lastModifiedBy>Akeem Semper</cp:lastModifiedBy>
  <cp:revision>5</cp:revision>
  <dcterms:created xsi:type="dcterms:W3CDTF">2022-03-16T15:24:19Z</dcterms:created>
  <dcterms:modified xsi:type="dcterms:W3CDTF">2022-03-17T16:46:41Z</dcterms:modified>
</cp:coreProperties>
</file>