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97" r:id="rId2"/>
    <p:sldId id="256" r:id="rId3"/>
    <p:sldId id="296" r:id="rId4"/>
    <p:sldId id="257" r:id="rId5"/>
    <p:sldId id="299" r:id="rId6"/>
    <p:sldId id="298" r:id="rId7"/>
    <p:sldId id="259" r:id="rId8"/>
    <p:sldId id="273" r:id="rId9"/>
    <p:sldId id="276" r:id="rId10"/>
    <p:sldId id="277" r:id="rId11"/>
    <p:sldId id="270" r:id="rId12"/>
    <p:sldId id="258" r:id="rId13"/>
    <p:sldId id="261" r:id="rId14"/>
    <p:sldId id="262" r:id="rId15"/>
    <p:sldId id="286" r:id="rId16"/>
    <p:sldId id="267" r:id="rId17"/>
    <p:sldId id="271" r:id="rId18"/>
    <p:sldId id="291" r:id="rId19"/>
    <p:sldId id="279" r:id="rId20"/>
    <p:sldId id="265" r:id="rId21"/>
    <p:sldId id="281" r:id="rId22"/>
    <p:sldId id="287" r:id="rId23"/>
    <p:sldId id="280" r:id="rId24"/>
    <p:sldId id="288" r:id="rId25"/>
    <p:sldId id="300" r:id="rId26"/>
    <p:sldId id="282" r:id="rId27"/>
    <p:sldId id="283" r:id="rId28"/>
    <p:sldId id="284" r:id="rId29"/>
    <p:sldId id="293" r:id="rId30"/>
    <p:sldId id="295" r:id="rId31"/>
    <p:sldId id="294" r:id="rId32"/>
    <p:sldId id="289" r:id="rId33"/>
    <p:sldId id="290" r:id="rId34"/>
    <p:sldId id="292" r:id="rId35"/>
    <p:sldId id="269" r:id="rId36"/>
    <p:sldId id="272" r:id="rId37"/>
    <p:sldId id="274" r:id="rId38"/>
    <p:sldId id="285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57E46FF-1C30-4247-8740-D2E41F093EF9}">
          <p14:sldIdLst>
            <p14:sldId id="297"/>
          </p14:sldIdLst>
        </p14:section>
        <p14:section name="Neural Networks" id="{F0BB61FD-E6DE-C744-ABB0-AADD4CC3BF3F}">
          <p14:sldIdLst>
            <p14:sldId id="256"/>
            <p14:sldId id="296"/>
            <p14:sldId id="257"/>
            <p14:sldId id="299"/>
            <p14:sldId id="298"/>
            <p14:sldId id="259"/>
            <p14:sldId id="273"/>
            <p14:sldId id="276"/>
            <p14:sldId id="277"/>
            <p14:sldId id="270"/>
          </p14:sldIdLst>
        </p14:section>
        <p14:section name="Neuron" id="{9BCBAEB3-C197-C547-B15D-FDB20240C5D4}">
          <p14:sldIdLst>
            <p14:sldId id="258"/>
            <p14:sldId id="261"/>
            <p14:sldId id="262"/>
            <p14:sldId id="286"/>
            <p14:sldId id="267"/>
            <p14:sldId id="271"/>
          </p14:sldIdLst>
        </p14:section>
        <p14:section name="Loss Functions" id="{E2313C97-A486-884A-AC92-909C47C0CF98}">
          <p14:sldIdLst>
            <p14:sldId id="291"/>
          </p14:sldIdLst>
        </p14:section>
        <p14:section name="Layers" id="{7AD34447-07E1-F848-B205-58C0069E7982}">
          <p14:sldIdLst>
            <p14:sldId id="279"/>
            <p14:sldId id="265"/>
            <p14:sldId id="281"/>
            <p14:sldId id="287"/>
          </p14:sldIdLst>
        </p14:section>
        <p14:section name="Activation" id="{87C6F3F0-CAA8-394E-AA5A-B30210C18856}">
          <p14:sldIdLst>
            <p14:sldId id="280"/>
            <p14:sldId id="288"/>
            <p14:sldId id="300"/>
            <p14:sldId id="282"/>
          </p14:sldIdLst>
        </p14:section>
        <p14:section name="Network Execution" id="{8D981AEA-9138-4A4C-B715-AB4FFD2E5281}">
          <p14:sldIdLst>
            <p14:sldId id="283"/>
            <p14:sldId id="284"/>
            <p14:sldId id="293"/>
            <p14:sldId id="295"/>
            <p14:sldId id="294"/>
            <p14:sldId id="289"/>
            <p14:sldId id="290"/>
            <p14:sldId id="292"/>
            <p14:sldId id="269"/>
          </p14:sldIdLst>
        </p14:section>
        <p14:section name="Logistic Regression" id="{60AA1628-91DD-E14C-B5B4-955D4EFE4578}">
          <p14:sldIdLst>
            <p14:sldId id="272"/>
            <p14:sldId id="274"/>
          </p14:sldIdLst>
        </p14:section>
        <p14:section name="Conclusion" id="{8C48C446-B784-7B4C-82F2-675D2B59FC0E}">
          <p14:sldIdLst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17"/>
    <p:restoredTop sz="96327"/>
  </p:normalViewPr>
  <p:slideViewPr>
    <p:cSldViewPr snapToGrid="0" snapToObjects="1">
      <p:cViewPr varScale="1">
        <p:scale>
          <a:sx n="85" d="100"/>
          <a:sy n="85" d="100"/>
        </p:scale>
        <p:origin x="176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CE2D-6B28-0D44-AC18-4552BB8421D3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D63D21F-C795-F34E-990C-FAB08DE8D8D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666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CE2D-6B28-0D44-AC18-4552BB8421D3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D21F-C795-F34E-990C-FAB08DE8D8D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633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CE2D-6B28-0D44-AC18-4552BB8421D3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D21F-C795-F34E-990C-FAB08DE8D8D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887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CE2D-6B28-0D44-AC18-4552BB8421D3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D21F-C795-F34E-990C-FAB08DE8D8D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91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CE2D-6B28-0D44-AC18-4552BB8421D3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D21F-C795-F34E-990C-FAB08DE8D8D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286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CE2D-6B28-0D44-AC18-4552BB8421D3}" type="datetimeFigureOut">
              <a:rPr lang="en-US" smtClean="0"/>
              <a:t>3/14/23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D21F-C795-F34E-990C-FAB08DE8D8D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950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CE2D-6B28-0D44-AC18-4552BB8421D3}" type="datetimeFigureOut">
              <a:rPr lang="en-US" smtClean="0"/>
              <a:t>3/14/23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D21F-C795-F34E-990C-FAB08DE8D8D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016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CE2D-6B28-0D44-AC18-4552BB8421D3}" type="datetimeFigureOut">
              <a:rPr lang="en-US" smtClean="0"/>
              <a:t>3/14/23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D21F-C795-F34E-990C-FAB08DE8D8D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843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CE2D-6B28-0D44-AC18-4552BB8421D3}" type="datetimeFigureOut">
              <a:rPr lang="en-US" smtClean="0"/>
              <a:t>3/14/23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D21F-C795-F34E-990C-FAB08DE8D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10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CE2D-6B28-0D44-AC18-4552BB8421D3}" type="datetimeFigureOut">
              <a:rPr lang="en-US" smtClean="0"/>
              <a:t>3/14/23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D21F-C795-F34E-990C-FAB08DE8D8D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160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FCFCE2D-6B28-0D44-AC18-4552BB8421D3}" type="datetimeFigureOut">
              <a:rPr lang="en-US" smtClean="0"/>
              <a:t>3/14/23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D21F-C795-F34E-990C-FAB08DE8D8D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0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FCE2D-6B28-0D44-AC18-4552BB8421D3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D63D21F-C795-F34E-990C-FAB08DE8D8D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179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07483-1AD9-5148-9406-1A881D9CE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085D1-448E-A830-1BB7-8CE358264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512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small data deep learning for Sale OFF 66%">
            <a:extLst>
              <a:ext uri="{FF2B5EF4-FFF2-40B4-BE49-F238E27FC236}">
                <a16:creationId xmlns:a16="http://schemas.microsoft.com/office/drawing/2014/main" id="{00DB6A47-0569-554F-AA8C-1C260CBDB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14" y="0"/>
            <a:ext cx="11756571" cy="618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677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0C038-577B-6B42-850F-5E77FF4AA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7A7A1-69AC-E84D-87FD-B859730EC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A neural network is made up of multiple layers of neurons, which are then connected. </a:t>
            </a:r>
          </a:p>
          <a:p>
            <a:pPr lvl="1"/>
            <a:r>
              <a:rPr lang="en-US" dirty="0"/>
              <a:t>Neurons – each neuron takes in inputs, does a calculation, and produces an output. </a:t>
            </a:r>
          </a:p>
          <a:p>
            <a:pPr lvl="1"/>
            <a:r>
              <a:rPr lang="en-US" dirty="0"/>
              <a:t>Layers – each layer is one ‘step’ in the calculation process. </a:t>
            </a:r>
          </a:p>
          <a:p>
            <a:r>
              <a:rPr lang="en-US" dirty="0"/>
              <a:t>Inside this framework, there are a few important parts:</a:t>
            </a:r>
          </a:p>
          <a:p>
            <a:pPr lvl="1"/>
            <a:r>
              <a:rPr lang="en-US" dirty="0"/>
              <a:t>Weights – modifies the contribution for an input value. The m in y = m*x + b</a:t>
            </a:r>
          </a:p>
          <a:p>
            <a:pPr lvl="1"/>
            <a:r>
              <a:rPr lang="en-US" dirty="0"/>
              <a:t>Bias – shifts the entire function. The b in y = m*x +b</a:t>
            </a:r>
          </a:p>
          <a:p>
            <a:pPr lvl="1"/>
            <a:r>
              <a:rPr lang="en-US" dirty="0"/>
              <a:t>Activation function – translates the linear output of a neuron. The sigmoid in log reg. </a:t>
            </a:r>
          </a:p>
          <a:p>
            <a:pPr lvl="1"/>
            <a:r>
              <a:rPr lang="en-US" dirty="0"/>
              <a:t>Inputs/output – the same as we are used to. </a:t>
            </a:r>
          </a:p>
        </p:txBody>
      </p:sp>
    </p:spTree>
    <p:extLst>
      <p:ext uri="{BB962C8B-B14F-4D97-AF65-F5344CB8AC3E}">
        <p14:creationId xmlns:p14="http://schemas.microsoft.com/office/powerpoint/2010/main" val="467287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87C89-1729-3046-BC3F-8C8B85D8E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Structure of a neural Network: Neuron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E74036-0DA1-D645-AD83-740E2F12D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3753"/>
            <a:ext cx="6058641" cy="315049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6A943-387C-6649-9F79-49853726D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3360" y="1853754"/>
            <a:ext cx="6058639" cy="3193742"/>
          </a:xfrm>
        </p:spPr>
        <p:txBody>
          <a:bodyPr>
            <a:normAutofit/>
          </a:bodyPr>
          <a:lstStyle/>
          <a:p>
            <a:r>
              <a:rPr lang="en-CA" sz="2400" dirty="0"/>
              <a:t>3 things happen in each neuron:</a:t>
            </a:r>
          </a:p>
          <a:p>
            <a:pPr lvl="1"/>
            <a:r>
              <a:rPr lang="en-CA" sz="2000" dirty="0"/>
              <a:t>First, each input is multiplied by a weight. </a:t>
            </a:r>
          </a:p>
          <a:p>
            <a:pPr lvl="1"/>
            <a:r>
              <a:rPr lang="en-CA" sz="2000" dirty="0"/>
              <a:t>Next, all the weighted inputs are added together with a bias </a:t>
            </a:r>
            <a:r>
              <a:rPr lang="en-CA" sz="2000" i="1" dirty="0"/>
              <a:t>b. </a:t>
            </a:r>
            <a:endParaRPr lang="en-CA" sz="2000" dirty="0"/>
          </a:p>
          <a:p>
            <a:pPr lvl="1"/>
            <a:r>
              <a:rPr lang="en-CA" sz="2000" dirty="0"/>
              <a:t>Finally, the sum is passed through an activation function (e.g. sigmoid). </a:t>
            </a:r>
          </a:p>
          <a:p>
            <a:r>
              <a:rPr lang="en-CA" sz="2400" dirty="0"/>
              <a:t>This process is called “forward propagation”.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A2E597-17AF-C346-A2FB-F19410C99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98" y="5047495"/>
            <a:ext cx="1803400" cy="1003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8EAC22-5144-8147-87CE-6C777EECF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0580" y="5326895"/>
            <a:ext cx="2895600" cy="444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1A6BAA-A98B-5646-BA65-8BE6C82303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3216" y="5168145"/>
            <a:ext cx="35687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606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23948-0B04-844A-8018-0EFFC30EA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Neuron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FC4CF-8545-8C49-94F0-25A827181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835" y="1853754"/>
            <a:ext cx="6969319" cy="430850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can manually perform an execution of our NN, assume:</a:t>
            </a:r>
          </a:p>
          <a:p>
            <a:pPr lvl="1"/>
            <a:r>
              <a:rPr lang="en-US" dirty="0"/>
              <a:t>x1, x2 = 2,3</a:t>
            </a:r>
          </a:p>
          <a:p>
            <a:pPr lvl="1"/>
            <a:r>
              <a:rPr lang="en-US" dirty="0"/>
              <a:t>Weights = 0,1</a:t>
            </a:r>
          </a:p>
          <a:p>
            <a:pPr lvl="1"/>
            <a:r>
              <a:rPr lang="en-US" dirty="0"/>
              <a:t>Bias = 4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Multiply by weights (also a dot product: x· w):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x1 * w1 = 2 * 0 = 0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X2 * w2 = 3 * 1 = 3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 bias: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0 + 3 + 4 = 7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Produce final output with activation function (sigmoid):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1/(1+e^-x) = 1/(1+e^-7) = .999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61EAF5-59CD-AB40-A1D2-62B8DB7B4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8804" y="2015732"/>
            <a:ext cx="1803400" cy="1003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8E4495-61CF-3C4F-80B4-AC630694F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704" y="3518788"/>
            <a:ext cx="2895600" cy="444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11830D-28BB-7241-9278-28A22535D2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6154" y="4573223"/>
            <a:ext cx="35687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343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AAC97-8EC4-3148-82CD-3F2E3F927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D3E8B-2D01-7040-80D3-75D1F8BE5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870" y="1853754"/>
            <a:ext cx="11410121" cy="191317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Neural networks require us to pay a little more detail to the shape of data. </a:t>
            </a:r>
          </a:p>
          <a:p>
            <a:pPr lvl="1"/>
            <a:r>
              <a:rPr lang="en-US" dirty="0"/>
              <a:t>We can and will abstract some of this out later on with the </a:t>
            </a:r>
            <a:r>
              <a:rPr lang="en-US" dirty="0" err="1"/>
              <a:t>Keras</a:t>
            </a:r>
            <a:r>
              <a:rPr lang="en-US" dirty="0"/>
              <a:t> package. </a:t>
            </a:r>
          </a:p>
          <a:p>
            <a:r>
              <a:rPr lang="en-US" dirty="0"/>
              <a:t>NN are dependent on multidimensional arrays, called tensors.  Tensors are largely interchangeable with np arrays. </a:t>
            </a:r>
          </a:p>
          <a:p>
            <a:r>
              <a:rPr lang="en-US" dirty="0"/>
              <a:t>Internal calculations frequently use tensor math. We don’t need all the details, but we do need to understand some of it. </a:t>
            </a:r>
          </a:p>
        </p:txBody>
      </p:sp>
      <p:pic>
        <p:nvPicPr>
          <p:cNvPr id="4098" name="Picture 2" descr="Introduction to Scalars Vectors Matrices and Tensors using Python/Numpy  examples and drawings">
            <a:extLst>
              <a:ext uri="{FF2B5EF4-FFF2-40B4-BE49-F238E27FC236}">
                <a16:creationId xmlns:a16="http://schemas.microsoft.com/office/drawing/2014/main" id="{9E7F7514-77C4-DD41-BFEA-B6A1B62AD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260" y="3611382"/>
            <a:ext cx="6895339" cy="2442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180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2AB58-AC4D-C7C4-3AA9-208356036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the Parts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8A5C0-2C13-55CF-CE28-B36F93F6C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The tensors, inputs, weights, and activation for the structure of the network. </a:t>
            </a:r>
          </a:p>
          <a:p>
            <a:r>
              <a:rPr lang="en-US" dirty="0"/>
              <a:t>Each layer:</a:t>
            </a:r>
          </a:p>
          <a:p>
            <a:pPr lvl="1"/>
            <a:r>
              <a:rPr lang="en-US" dirty="0"/>
              <a:t>Takes in the set of inputs. (Just like any model). </a:t>
            </a:r>
          </a:p>
          <a:p>
            <a:pPr lvl="1"/>
            <a:r>
              <a:rPr lang="en-US" dirty="0"/>
              <a:t>Multiplies each by it’s weight., in bulk with a dot product (Like a regression). </a:t>
            </a:r>
          </a:p>
          <a:p>
            <a:pPr lvl="1"/>
            <a:r>
              <a:rPr lang="en-US" dirty="0"/>
              <a:t>Adds the bias. (Like a regression). </a:t>
            </a:r>
          </a:p>
          <a:p>
            <a:pPr lvl="1"/>
            <a:r>
              <a:rPr lang="en-US" dirty="0"/>
              <a:t>Goes through an activation function. (Like a sigmoid in a regression). </a:t>
            </a:r>
          </a:p>
          <a:p>
            <a:pPr lvl="1"/>
            <a:r>
              <a:rPr lang="en-US" dirty="0"/>
              <a:t>Acts as an input to the next layer, which repeats the process &lt;- This is new. </a:t>
            </a:r>
          </a:p>
          <a:p>
            <a:r>
              <a:rPr lang="en-US" dirty="0"/>
              <a:t>Each layer of the network is roughly like a logistic regression. </a:t>
            </a:r>
          </a:p>
          <a:p>
            <a:pPr lvl="1"/>
            <a:r>
              <a:rPr lang="en-US" dirty="0"/>
              <a:t>Multiple layers can each adapt the model to fit the data differently. </a:t>
            </a:r>
          </a:p>
        </p:txBody>
      </p:sp>
    </p:spTree>
    <p:extLst>
      <p:ext uri="{BB962C8B-B14F-4D97-AF65-F5344CB8AC3E}">
        <p14:creationId xmlns:p14="http://schemas.microsoft.com/office/powerpoint/2010/main" val="3770716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42991-EB40-1949-8725-0D04F9105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40360-77B0-D141-A897-7E5D33F78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very common operation is a dot product. </a:t>
            </a:r>
          </a:p>
          <a:p>
            <a:r>
              <a:rPr lang="en-US" dirty="0"/>
              <a:t>A dot product multiplies the items at the same position of two sequences. </a:t>
            </a:r>
          </a:p>
          <a:p>
            <a:pPr lvl="1"/>
            <a:r>
              <a:rPr lang="en-US" dirty="0"/>
              <a:t>Think – the python zip command, but with multiplication. </a:t>
            </a:r>
          </a:p>
          <a:p>
            <a:r>
              <a:rPr lang="en-US" dirty="0"/>
              <a:t>We can use a dot product in bulk to multiply each x by each weight in a neural network.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89724B-7014-6147-AEF5-C1221C740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104" y="332987"/>
            <a:ext cx="4495800" cy="1397000"/>
          </a:xfrm>
          <a:prstGeom prst="rect">
            <a:avLst/>
          </a:prstGeom>
        </p:spPr>
      </p:pic>
      <p:pic>
        <p:nvPicPr>
          <p:cNvPr id="5122" name="Picture 2" descr="neural network representation in machine learning cheap online">
            <a:extLst>
              <a:ext uri="{FF2B5EF4-FFF2-40B4-BE49-F238E27FC236}">
                <a16:creationId xmlns:a16="http://schemas.microsoft.com/office/drawing/2014/main" id="{96B549FD-5030-CF47-A315-E4C59EF16D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02" b="8418"/>
          <a:stretch/>
        </p:blipFill>
        <p:spPr bwMode="auto">
          <a:xfrm>
            <a:off x="1961589" y="3929960"/>
            <a:ext cx="8665029" cy="307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315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0EDB-FFA6-EC4D-AF22-DF326FA57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5CE0A-9B3A-8D4D-9BC6-F77F2AEED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Neural networks: representation.">
            <a:extLst>
              <a:ext uri="{FF2B5EF4-FFF2-40B4-BE49-F238E27FC236}">
                <a16:creationId xmlns:a16="http://schemas.microsoft.com/office/drawing/2014/main" id="{39F18A64-5F0D-2646-8DD7-4A6CB42F6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1463"/>
            <a:ext cx="12192000" cy="631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589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0DDF7-EFA9-46C8-9D9E-5910551CB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929AF-CCCD-7F1A-A45D-86288C85E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Like with gradient descent, we need to define a loss function for our model. </a:t>
            </a:r>
          </a:p>
          <a:p>
            <a:r>
              <a:rPr lang="en-US" dirty="0"/>
              <a:t>There are many options. </a:t>
            </a:r>
          </a:p>
          <a:p>
            <a:r>
              <a:rPr lang="en-US" dirty="0"/>
              <a:t>Most common:</a:t>
            </a:r>
          </a:p>
          <a:p>
            <a:pPr lvl="1"/>
            <a:r>
              <a:rPr lang="en-US" dirty="0"/>
              <a:t>Regression – MSE or RMSE. </a:t>
            </a:r>
          </a:p>
          <a:p>
            <a:pPr lvl="1"/>
            <a:r>
              <a:rPr lang="en-US" dirty="0"/>
              <a:t>Binary Classification – binary cross entropy. </a:t>
            </a:r>
          </a:p>
          <a:p>
            <a:pPr lvl="1"/>
            <a:r>
              <a:rPr lang="en-US" dirty="0"/>
              <a:t>Multiple Classification – categorical cross entropy. </a:t>
            </a:r>
          </a:p>
          <a:p>
            <a:r>
              <a:rPr lang="en-US" dirty="0"/>
              <a:t>The loss functions work exactly how we are used to previously. </a:t>
            </a:r>
          </a:p>
        </p:txBody>
      </p:sp>
    </p:spTree>
    <p:extLst>
      <p:ext uri="{BB962C8B-B14F-4D97-AF65-F5344CB8AC3E}">
        <p14:creationId xmlns:p14="http://schemas.microsoft.com/office/powerpoint/2010/main" val="1412252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C90B1-46CD-564A-90A9-FC085D4A3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Structure: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539A7-4B67-1C4E-B3B4-1DD942147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301719"/>
          </a:xfrm>
        </p:spPr>
        <p:txBody>
          <a:bodyPr>
            <a:normAutofit fontScale="92500"/>
          </a:bodyPr>
          <a:lstStyle/>
          <a:p>
            <a:r>
              <a:rPr lang="en-US" dirty="0"/>
              <a:t>As we can see in the diagrams, a neural network is made up of layers. </a:t>
            </a:r>
          </a:p>
          <a:p>
            <a:r>
              <a:rPr lang="en-US" dirty="0"/>
              <a:t>Each layer represents one “step” of the processing. </a:t>
            </a:r>
          </a:p>
          <a:p>
            <a:pPr lvl="1"/>
            <a:r>
              <a:rPr lang="en-US" dirty="0"/>
              <a:t>A set of linear transformations, followed by processing through the activation function. </a:t>
            </a:r>
          </a:p>
          <a:p>
            <a:r>
              <a:rPr lang="en-US" dirty="0"/>
              <a:t>Every network has an input layer and an output layer:</a:t>
            </a:r>
          </a:p>
          <a:p>
            <a:pPr lvl="1"/>
            <a:r>
              <a:rPr lang="en-US" dirty="0"/>
              <a:t>Input layer’s input shape is sized to the number of features in the feature set. </a:t>
            </a:r>
          </a:p>
          <a:p>
            <a:pPr lvl="1"/>
            <a:r>
              <a:rPr lang="en-US" dirty="0"/>
              <a:t>Output layer output shape is sized to the # of outputs. 1 for regression, # classes for classification. </a:t>
            </a:r>
          </a:p>
          <a:p>
            <a:r>
              <a:rPr lang="en-US" dirty="0"/>
              <a:t>There can be an arbitrary number of hidden layers in between the two. </a:t>
            </a:r>
          </a:p>
          <a:p>
            <a:pPr lvl="1"/>
            <a:r>
              <a:rPr lang="en-US" dirty="0"/>
              <a:t>“Deep Learning” networks have many, over 3, potentially 100s. </a:t>
            </a:r>
          </a:p>
          <a:p>
            <a:r>
              <a:rPr lang="en-US" dirty="0"/>
              <a:t>The main layer we’ll use is Dense – meaning that each neuron in a layer is connected to each neuron in the next. </a:t>
            </a:r>
          </a:p>
        </p:txBody>
      </p:sp>
    </p:spTree>
    <p:extLst>
      <p:ext uri="{BB962C8B-B14F-4D97-AF65-F5344CB8AC3E}">
        <p14:creationId xmlns:p14="http://schemas.microsoft.com/office/powerpoint/2010/main" val="975181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FC73A-2428-3D41-B54E-0C8AB58718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Neural Networks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552E88-3215-6347-BF56-C73B9B22B1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54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1B143-9845-F746-BA35-C70B15AD1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A093F-2EAA-9A4D-AAE1-C9951E089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How deep should neural nets be?">
            <a:extLst>
              <a:ext uri="{FF2B5EF4-FFF2-40B4-BE49-F238E27FC236}">
                <a16:creationId xmlns:a16="http://schemas.microsoft.com/office/drawing/2014/main" id="{C1E6A10C-92A5-A442-A2DB-C727FF09E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14" y="1204332"/>
            <a:ext cx="11851772" cy="4449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30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841CB-B1EA-0949-A420-2728EE4A0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Structure: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EEF1D-795E-6A4A-B7F8-ECC9AE9B4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747" y="2015732"/>
            <a:ext cx="11452302" cy="40377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Each layer does “a thing”. Most layers perform one set of the neuron calculations above. </a:t>
            </a:r>
          </a:p>
          <a:p>
            <a:pPr lvl="1"/>
            <a:r>
              <a:rPr lang="en-US" dirty="0"/>
              <a:t>Middle layers are called “hidden layers”. </a:t>
            </a:r>
          </a:p>
          <a:p>
            <a:r>
              <a:rPr lang="en-US" dirty="0"/>
              <a:t>There are other layers that can do other stuff as well:</a:t>
            </a:r>
          </a:p>
          <a:p>
            <a:pPr lvl="1"/>
            <a:r>
              <a:rPr lang="en-US" dirty="0"/>
              <a:t>E.g. normalization, regularization, flattening,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We generally aren’t referring to these when talking about the NN’s calculation execution. </a:t>
            </a:r>
          </a:p>
          <a:p>
            <a:r>
              <a:rPr lang="en-US" dirty="0"/>
              <a:t>The number of layers and the number of neurons in each layer are configurable. </a:t>
            </a:r>
          </a:p>
          <a:p>
            <a:pPr lvl="1"/>
            <a:r>
              <a:rPr lang="en-US" dirty="0"/>
              <a:t>The number of neurons a NN has is it’s capacity. Larger capacity networks can model more complex relationships. </a:t>
            </a:r>
          </a:p>
          <a:p>
            <a:pPr lvl="1"/>
            <a:r>
              <a:rPr lang="en-US" dirty="0"/>
              <a:t>Number of neurons is the width, number of layers is the depth. </a:t>
            </a:r>
          </a:p>
          <a:p>
            <a:pPr lvl="1"/>
            <a:r>
              <a:rPr lang="en-US" dirty="0"/>
              <a:t>“Proper” size of a network is an open question. We’ll look at some guidelines later. </a:t>
            </a:r>
          </a:p>
          <a:p>
            <a:pPr lvl="1"/>
            <a:r>
              <a:rPr lang="en-US" dirty="0"/>
              <a:t>For the moment, try hidden 2-4 layers, each with the same # of neurons as features. </a:t>
            </a:r>
          </a:p>
        </p:txBody>
      </p:sp>
    </p:spTree>
    <p:extLst>
      <p:ext uri="{BB962C8B-B14F-4D97-AF65-F5344CB8AC3E}">
        <p14:creationId xmlns:p14="http://schemas.microsoft.com/office/powerpoint/2010/main" val="2119585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216EF-C36D-805B-B6EB-9096F0BF5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13A12-6CB7-07E2-2CB0-A60B620D7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516" y="1853754"/>
            <a:ext cx="10636801" cy="4199727"/>
          </a:xfrm>
        </p:spPr>
        <p:txBody>
          <a:bodyPr>
            <a:normAutofit/>
          </a:bodyPr>
          <a:lstStyle/>
          <a:p>
            <a:r>
              <a:rPr lang="en-US" dirty="0"/>
              <a:t>While a neural network can have any number of layers, two are standard. </a:t>
            </a:r>
          </a:p>
          <a:p>
            <a:r>
              <a:rPr lang="en-US" dirty="0"/>
              <a:t>Input layer – takes in the original data, so it accommodates the number of features in the data. </a:t>
            </a:r>
          </a:p>
          <a:p>
            <a:pPr lvl="1"/>
            <a:r>
              <a:rPr lang="en-US" dirty="0"/>
              <a:t>Note: prep steps like encoding or imputing may be done before or with other layers. </a:t>
            </a:r>
          </a:p>
          <a:p>
            <a:pPr lvl="1"/>
            <a:r>
              <a:rPr lang="en-US" dirty="0"/>
              <a:t>For later - the input can accept data that is in 2 or more dimensions. </a:t>
            </a:r>
          </a:p>
          <a:p>
            <a:r>
              <a:rPr lang="en-US" dirty="0"/>
              <a:t>Output layer – produces the final output our prediction needs (rules-of-thumb):</a:t>
            </a:r>
          </a:p>
          <a:p>
            <a:pPr lvl="1"/>
            <a:r>
              <a:rPr lang="en-US" dirty="0"/>
              <a:t>Regression – linear or no activation function. 1 output neuron. </a:t>
            </a:r>
          </a:p>
          <a:p>
            <a:pPr lvl="1"/>
            <a:r>
              <a:rPr lang="en-US" dirty="0"/>
              <a:t>Classification – sigmoid activation function. 1 output neuron. </a:t>
            </a:r>
          </a:p>
          <a:p>
            <a:pPr lvl="1"/>
            <a:r>
              <a:rPr lang="en-US" dirty="0"/>
              <a:t>Multiclass Classification – </a:t>
            </a:r>
            <a:r>
              <a:rPr lang="en-US" dirty="0" err="1"/>
              <a:t>softmax</a:t>
            </a:r>
            <a:r>
              <a:rPr lang="en-US" dirty="0"/>
              <a:t> activation function. N-classes output neuron. </a:t>
            </a:r>
          </a:p>
          <a:p>
            <a:pPr lvl="1"/>
            <a:r>
              <a:rPr lang="en-US" dirty="0"/>
              <a:t>Multilabel – sigmoid activation function. 1 output neuron per class. </a:t>
            </a:r>
          </a:p>
          <a:p>
            <a:pPr lvl="1"/>
            <a:r>
              <a:rPr lang="en-US" dirty="0"/>
              <a:t>Translates the current value of the output into an actual prediction. (Equivalent to sigmoid in log reg)</a:t>
            </a:r>
          </a:p>
        </p:txBody>
      </p:sp>
    </p:spTree>
    <p:extLst>
      <p:ext uri="{BB962C8B-B14F-4D97-AF65-F5344CB8AC3E}">
        <p14:creationId xmlns:p14="http://schemas.microsoft.com/office/powerpoint/2010/main" val="1010373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AAC75-5EB5-E647-BED8-F0680B43F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3CB6A-EA28-F040-8B27-987557D1B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005" y="2015732"/>
            <a:ext cx="10095849" cy="411743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Each layer of the NN calculates the linear combination, then runs it through an activation function. </a:t>
            </a:r>
          </a:p>
          <a:p>
            <a:pPr lvl="1"/>
            <a:r>
              <a:rPr lang="en-US" dirty="0"/>
              <a:t>We can think of the activation function as the sigmoid, though we’ll usually use others.</a:t>
            </a:r>
          </a:p>
          <a:p>
            <a:r>
              <a:rPr lang="en-US" dirty="0"/>
              <a:t>This activation function determines in the neuron “fires”:</a:t>
            </a:r>
          </a:p>
          <a:p>
            <a:pPr lvl="1"/>
            <a:r>
              <a:rPr lang="en-US" dirty="0"/>
              <a:t>Easiest to visualize is the </a:t>
            </a:r>
            <a:r>
              <a:rPr lang="en-US" dirty="0" err="1"/>
              <a:t>ReLU</a:t>
            </a:r>
            <a:r>
              <a:rPr lang="en-US" dirty="0"/>
              <a:t> function pictured in the top right. </a:t>
            </a:r>
          </a:p>
          <a:p>
            <a:pPr lvl="1"/>
            <a:r>
              <a:rPr lang="en-US" dirty="0"/>
              <a:t>This allows the network to learn complex, non-linear patterns. </a:t>
            </a:r>
          </a:p>
          <a:p>
            <a:pPr lvl="1"/>
            <a:r>
              <a:rPr lang="en-US" dirty="0"/>
              <a:t>A network with no activation functions would be reducible to a linear equation. </a:t>
            </a:r>
          </a:p>
          <a:p>
            <a:r>
              <a:rPr lang="en-US" dirty="0"/>
              <a:t>Each neuron calculation sums the weights*inputs, + bias then the output is determined by that value run through the activation function. </a:t>
            </a:r>
          </a:p>
          <a:p>
            <a:pPr lvl="1"/>
            <a:r>
              <a:rPr lang="en-US" b="1" dirty="0"/>
              <a:t>Introduces non-linearity. </a:t>
            </a:r>
          </a:p>
          <a:p>
            <a:pPr lvl="1"/>
            <a:endParaRPr lang="en-US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65105DB9-60D4-3E4A-A072-156A51CC23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8" t="17281" r="2108" b="7933"/>
          <a:stretch/>
        </p:blipFill>
        <p:spPr bwMode="auto">
          <a:xfrm>
            <a:off x="8563429" y="1"/>
            <a:ext cx="3628571" cy="203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039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A3E46-4E89-D54E-7777-C750F3ABB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Activations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1A657-FD76-8CD1-0E97-F3BA2D02E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The activation functions inside the hidden layers can vary.</a:t>
            </a:r>
          </a:p>
          <a:p>
            <a:pPr lvl="1"/>
            <a:r>
              <a:rPr lang="en-US" dirty="0" err="1"/>
              <a:t>ReLU</a:t>
            </a:r>
            <a:r>
              <a:rPr lang="en-US" dirty="0"/>
              <a:t> or one of it’s cousins is our normal default. </a:t>
            </a:r>
          </a:p>
          <a:p>
            <a:r>
              <a:rPr lang="en-US" dirty="0"/>
              <a:t>Each activation function causes the transformation of that layer to differ. </a:t>
            </a:r>
          </a:p>
          <a:p>
            <a:pPr lvl="1"/>
            <a:r>
              <a:rPr lang="en-US" dirty="0"/>
              <a:t>Has the effect of having different layers “learn different aspects” of data. </a:t>
            </a:r>
          </a:p>
          <a:p>
            <a:pPr lvl="1"/>
            <a:r>
              <a:rPr lang="en-US" dirty="0"/>
              <a:t>Easier to visualize later, when we are using images. </a:t>
            </a:r>
          </a:p>
          <a:p>
            <a:r>
              <a:rPr lang="en-US" dirty="0"/>
              <a:t>With larger models, we can have networks that can learn in great detail. </a:t>
            </a:r>
          </a:p>
          <a:p>
            <a:pPr lvl="1"/>
            <a:r>
              <a:rPr lang="en-US" dirty="0"/>
              <a:t>(Very roughly) analogous to gradient boosting – each step “targets” one aspect of understanding the data. </a:t>
            </a:r>
          </a:p>
        </p:txBody>
      </p:sp>
    </p:spTree>
    <p:extLst>
      <p:ext uri="{BB962C8B-B14F-4D97-AF65-F5344CB8AC3E}">
        <p14:creationId xmlns:p14="http://schemas.microsoft.com/office/powerpoint/2010/main" val="3988829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7A4D-F2C4-2F03-A005-4FAB2D08F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E2D20-E5E6-A51C-E196-0EF54BCF7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Common activation functions in artificial neural networks (NNs) that... |  Download Scientific Diagram">
            <a:extLst>
              <a:ext uri="{FF2B5EF4-FFF2-40B4-BE49-F238E27FC236}">
                <a16:creationId xmlns:a16="http://schemas.microsoft.com/office/drawing/2014/main" id="{EB0D4770-730A-C490-FA72-66BED175D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663" y="0"/>
            <a:ext cx="89566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944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FE4D0-1770-7840-9BB0-8C2FD7069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Output Activation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4EB94-FFC7-E547-9167-915CEE0C9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743" y="2015734"/>
            <a:ext cx="8026400" cy="403774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800" dirty="0"/>
              <a:t>One different scenario we need to pay attention to is the activation on the output. 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This is analogous to using the sigmoid to do a logistic regression. 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If the problem is a regression, we don’t need one (linear). We want raw values. 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If the problem is a classification, we need one to produce class estimates: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Multiclass – </a:t>
            </a:r>
            <a:r>
              <a:rPr lang="en-US" dirty="0" err="1"/>
              <a:t>Softmax</a:t>
            </a:r>
            <a:r>
              <a:rPr lang="en-US" dirty="0"/>
              <a:t> activation, one output neuron per class. (pictured)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Binary – Sigmoid activation, one output neuron. (Or a 2 class version of above).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Multilabel – Sigmoid activation, one output neuron per class. </a:t>
            </a:r>
          </a:p>
        </p:txBody>
      </p:sp>
      <p:pic>
        <p:nvPicPr>
          <p:cNvPr id="13314" name="Picture 2" descr="Softmax and Uncertainty. The softmax function carries a… | by Z Singer |  Towards Data Science">
            <a:extLst>
              <a:ext uri="{FF2B5EF4-FFF2-40B4-BE49-F238E27FC236}">
                <a16:creationId xmlns:a16="http://schemas.microsoft.com/office/drawing/2014/main" id="{BE1C59F3-FD78-404B-ACB6-37DF21A17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72757" y="1853754"/>
            <a:ext cx="3419243" cy="345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9934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EEF4D-F72B-4042-AC5A-CBDD01CB6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4BEC7-A7A8-1B42-B673-3C7B0F9ED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8937" y="2015732"/>
            <a:ext cx="10036097" cy="4037749"/>
          </a:xfrm>
        </p:spPr>
        <p:txBody>
          <a:bodyPr/>
          <a:lstStyle/>
          <a:p>
            <a:r>
              <a:rPr lang="en-US" dirty="0"/>
              <a:t>Now we have the main pieces of a neural network, we can look at the execution.</a:t>
            </a:r>
          </a:p>
          <a:p>
            <a:r>
              <a:rPr lang="en-US" dirty="0"/>
              <a:t>Training a neural network has two parts – forward propagation and backward propagation.</a:t>
            </a:r>
          </a:p>
          <a:p>
            <a:r>
              <a:rPr lang="en-US" dirty="0"/>
              <a:t>Forward propagation: </a:t>
            </a:r>
          </a:p>
          <a:p>
            <a:pPr lvl="1"/>
            <a:r>
              <a:rPr lang="en-US" dirty="0"/>
              <a:t>start at the input, do all calculations to make a prediction. </a:t>
            </a:r>
          </a:p>
          <a:p>
            <a:pPr lvl="1"/>
            <a:r>
              <a:rPr lang="en-US" dirty="0"/>
              <a:t>This is what we walked through with one neuron above. </a:t>
            </a:r>
          </a:p>
          <a:p>
            <a:pPr lvl="1"/>
            <a:r>
              <a:rPr lang="en-US" dirty="0"/>
              <a:t>At the end, calculate loss – the error of our prediction. </a:t>
            </a:r>
          </a:p>
          <a:p>
            <a:r>
              <a:rPr lang="en-US" dirty="0"/>
              <a:t>Backward propagation:</a:t>
            </a:r>
          </a:p>
          <a:p>
            <a:pPr lvl="1"/>
            <a:r>
              <a:rPr lang="en-US" dirty="0"/>
              <a:t>Work backwards from the error to the input layer. </a:t>
            </a:r>
          </a:p>
          <a:p>
            <a:r>
              <a:rPr lang="en-US" dirty="0"/>
              <a:t>This is just like gradient descent, but with more steps. </a:t>
            </a:r>
          </a:p>
        </p:txBody>
      </p:sp>
    </p:spTree>
    <p:extLst>
      <p:ext uri="{BB962C8B-B14F-4D97-AF65-F5344CB8AC3E}">
        <p14:creationId xmlns:p14="http://schemas.microsoft.com/office/powerpoint/2010/main" val="296875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1D148-9198-7F47-BE45-4EA046183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NN Execution: Backwards Propagation</a:t>
            </a:r>
          </a:p>
        </p:txBody>
      </p:sp>
      <p:pic>
        <p:nvPicPr>
          <p:cNvPr id="14340" name="Picture 4" descr="Endnotes">
            <a:extLst>
              <a:ext uri="{FF2B5EF4-FFF2-40B4-BE49-F238E27FC236}">
                <a16:creationId xmlns:a16="http://schemas.microsoft.com/office/drawing/2014/main" id="{17666900-1E2D-FB43-A192-7262F0EE0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913893"/>
            <a:ext cx="5600358" cy="3427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15D99-A62E-3B4C-83AF-BBA3B5EEC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8971" y="1853754"/>
            <a:ext cx="6633029" cy="4199727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Backwards propagation takes the error from the prediction and translates it to errors in the weights and biases.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We start the FP with a set of inputs, weights, and biases.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To minimize the error we need to adjust weights and biases.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BP uses derivatives to translate the error </a:t>
            </a:r>
            <a:r>
              <a:rPr lang="en-US" sz="2000" dirty="0" err="1"/>
              <a:t>w.r.t.</a:t>
            </a:r>
            <a:r>
              <a:rPr lang="en-US" sz="2000" dirty="0"/>
              <a:t> y from our prediction, to gradients of error </a:t>
            </a:r>
            <a:r>
              <a:rPr lang="en-US" sz="2000" dirty="0" err="1"/>
              <a:t>w.r.t.</a:t>
            </a:r>
            <a:r>
              <a:rPr lang="en-US" sz="2000" dirty="0"/>
              <a:t> each weight and bias.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The weights and biases are then adjusted with these gradients and gradient descent.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This process repeats through each layer. Error </a:t>
            </a:r>
            <a:r>
              <a:rPr lang="en-US" sz="2000" dirty="0" err="1"/>
              <a:t>w.r.t.</a:t>
            </a:r>
            <a:r>
              <a:rPr lang="en-US" sz="2000" dirty="0"/>
              <a:t> output -&gt; error </a:t>
            </a:r>
            <a:r>
              <a:rPr lang="en-US" sz="2000" dirty="0" err="1"/>
              <a:t>w.r.t.</a:t>
            </a:r>
            <a:r>
              <a:rPr lang="en-US" sz="2000" dirty="0"/>
              <a:t> inputs. </a:t>
            </a:r>
          </a:p>
        </p:txBody>
      </p:sp>
    </p:spTree>
    <p:extLst>
      <p:ext uri="{BB962C8B-B14F-4D97-AF65-F5344CB8AC3E}">
        <p14:creationId xmlns:p14="http://schemas.microsoft.com/office/powerpoint/2010/main" val="16671629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5F553-2386-0AE3-9A4C-2C8358FA2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derivatives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16D83-6A3E-FA77-B8F5-C853E82A7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165798" cy="4037749"/>
          </a:xfrm>
        </p:spPr>
        <p:txBody>
          <a:bodyPr/>
          <a:lstStyle/>
          <a:p>
            <a:r>
              <a:rPr lang="en-US" dirty="0"/>
              <a:t>The key mathematical concept in making backpropagation work is the partial derivative. </a:t>
            </a:r>
          </a:p>
          <a:p>
            <a:r>
              <a:rPr lang="en-US" dirty="0"/>
              <a:t>Partial derivatives are gradients where there is more than 1 independent value. </a:t>
            </a:r>
          </a:p>
          <a:p>
            <a:pPr lvl="1"/>
            <a:r>
              <a:rPr lang="en-US" dirty="0"/>
              <a:t>A derivative “with respect to” something means that thing can change, other parts are fixed. </a:t>
            </a:r>
          </a:p>
          <a:p>
            <a:pPr lvl="1"/>
            <a:r>
              <a:rPr lang="en-US" dirty="0"/>
              <a:t>A.k.a. how much does this change as the </a:t>
            </a:r>
            <a:r>
              <a:rPr lang="en-US" dirty="0" err="1"/>
              <a:t>w.r.t.</a:t>
            </a:r>
            <a:r>
              <a:rPr lang="en-US" dirty="0"/>
              <a:t> part changes. </a:t>
            </a:r>
          </a:p>
          <a:p>
            <a:pPr lvl="1"/>
            <a:r>
              <a:rPr lang="en-US" dirty="0"/>
              <a:t>We get the gradient of each “term” (weight*feature) – the feature is fixed. This is the adjustment. </a:t>
            </a:r>
          </a:p>
          <a:p>
            <a:r>
              <a:rPr lang="en-US" dirty="0"/>
              <a:t>For our backpropagation. </a:t>
            </a:r>
          </a:p>
          <a:p>
            <a:pPr lvl="1"/>
            <a:r>
              <a:rPr lang="en-US" dirty="0"/>
              <a:t>End up with the error of a prediction. </a:t>
            </a:r>
          </a:p>
          <a:p>
            <a:pPr lvl="1"/>
            <a:r>
              <a:rPr lang="en-US" dirty="0"/>
              <a:t>Take the partial derivative of the error </a:t>
            </a:r>
            <a:r>
              <a:rPr lang="en-US" dirty="0" err="1"/>
              <a:t>w.r.t.</a:t>
            </a:r>
            <a:r>
              <a:rPr lang="en-US" dirty="0"/>
              <a:t> each of the inputs. Repeat back each layer. </a:t>
            </a:r>
          </a:p>
          <a:p>
            <a:pPr lvl="1"/>
            <a:r>
              <a:rPr lang="en-US" dirty="0"/>
              <a:t>Adjust each weight/bias ”down” the gradient – our partial derivative tells us direction. </a:t>
            </a:r>
          </a:p>
        </p:txBody>
      </p:sp>
    </p:spTree>
    <p:extLst>
      <p:ext uri="{BB962C8B-B14F-4D97-AF65-F5344CB8AC3E}">
        <p14:creationId xmlns:p14="http://schemas.microsoft.com/office/powerpoint/2010/main" val="1796402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C23D8-D1A8-20C1-D714-ACD3A77E7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Intro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E9E8D-2FB0-5234-F785-016415226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Look at theory of how they work. </a:t>
            </a:r>
          </a:p>
          <a:p>
            <a:pPr lvl="1"/>
            <a:r>
              <a:rPr lang="en-US" dirty="0"/>
              <a:t>Overview of the math, but no calculations. </a:t>
            </a:r>
          </a:p>
          <a:p>
            <a:pPr lvl="1"/>
            <a:r>
              <a:rPr lang="en-US" dirty="0"/>
              <a:t>Deeper examination of gradient descent process. </a:t>
            </a:r>
          </a:p>
          <a:p>
            <a:pPr lvl="1"/>
            <a:r>
              <a:rPr lang="en-US" dirty="0"/>
              <a:t>Hopefully – reasonable comprehension of what a NN is doing in training. </a:t>
            </a:r>
          </a:p>
          <a:p>
            <a:r>
              <a:rPr lang="en-US" dirty="0"/>
              <a:t>Examine sample neural network made from scratch.</a:t>
            </a:r>
          </a:p>
          <a:p>
            <a:r>
              <a:rPr lang="en-US" dirty="0"/>
              <a:t>Later (Next time + 2 or 3 classes):</a:t>
            </a:r>
          </a:p>
          <a:p>
            <a:pPr lvl="1"/>
            <a:r>
              <a:rPr lang="en-US" dirty="0"/>
              <a:t>Using libraries for creating neural network models. </a:t>
            </a:r>
          </a:p>
          <a:p>
            <a:pPr lvl="1"/>
            <a:r>
              <a:rPr lang="en-US" dirty="0"/>
              <a:t>Tuning accurate models. </a:t>
            </a:r>
          </a:p>
          <a:p>
            <a:r>
              <a:rPr lang="en-US" dirty="0"/>
              <a:t>Then:</a:t>
            </a:r>
          </a:p>
          <a:p>
            <a:pPr lvl="1"/>
            <a:r>
              <a:rPr lang="en-US" dirty="0"/>
              <a:t>Specific applications (e.g. images) and tools/functionality. </a:t>
            </a:r>
          </a:p>
        </p:txBody>
      </p:sp>
    </p:spTree>
    <p:extLst>
      <p:ext uri="{BB962C8B-B14F-4D97-AF65-F5344CB8AC3E}">
        <p14:creationId xmlns:p14="http://schemas.microsoft.com/office/powerpoint/2010/main" val="39868925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E8847-801A-3FB4-4ECC-335D2A087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Gradient Descent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2D4D5-6DFD-554C-5863-A305FBA62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813" y="2015734"/>
            <a:ext cx="5044077" cy="4037747"/>
          </a:xfrm>
        </p:spPr>
        <p:txBody>
          <a:bodyPr>
            <a:normAutofit/>
          </a:bodyPr>
          <a:lstStyle/>
          <a:p>
            <a:r>
              <a:rPr lang="en-US" dirty="0"/>
              <a:t>The gradient is the derivative of the cost function. </a:t>
            </a:r>
          </a:p>
          <a:p>
            <a:r>
              <a:rPr lang="en-US" dirty="0"/>
              <a:t>We adjust the weight to try to minimize that cost. </a:t>
            </a:r>
          </a:p>
          <a:p>
            <a:r>
              <a:rPr lang="en-US" dirty="0"/>
              <a:t>The gradient (slope) gives us direction to adjust (pos/neg tells us). </a:t>
            </a:r>
          </a:p>
          <a:p>
            <a:endParaRPr lang="en-US" dirty="0"/>
          </a:p>
        </p:txBody>
      </p:sp>
      <p:pic>
        <p:nvPicPr>
          <p:cNvPr id="5122" name="Picture 2" descr="Gradient Descent in Machine Learning - Javatpoint">
            <a:extLst>
              <a:ext uri="{FF2B5EF4-FFF2-40B4-BE49-F238E27FC236}">
                <a16:creationId xmlns:a16="http://schemas.microsoft.com/office/drawing/2014/main" id="{FD40F101-662C-5928-B530-CAA1BB0C3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28890" y="2015734"/>
            <a:ext cx="6794069" cy="4090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8214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artial Derivative (Fully Explained w/ Step-by-Step Examples!)">
            <a:extLst>
              <a:ext uri="{FF2B5EF4-FFF2-40B4-BE49-F238E27FC236}">
                <a16:creationId xmlns:a16="http://schemas.microsoft.com/office/drawing/2014/main" id="{9D010966-2752-6B46-5F60-EA1557955B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7" t="9399" r="6804" b="10164"/>
          <a:stretch/>
        </p:blipFill>
        <p:spPr bwMode="auto">
          <a:xfrm>
            <a:off x="257331" y="0"/>
            <a:ext cx="11677338" cy="615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5750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E316E-0810-941B-8077-7CDD0996F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Backwards 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9BD7A-EE58-2F49-DF75-89E918BD6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015734"/>
            <a:ext cx="5614134" cy="4037747"/>
          </a:xfrm>
        </p:spPr>
        <p:txBody>
          <a:bodyPr>
            <a:normAutofit/>
          </a:bodyPr>
          <a:lstStyle/>
          <a:p>
            <a:r>
              <a:rPr lang="en-US" dirty="0"/>
              <a:t>Backwards propagation is also some linear algebra, with derivatives. </a:t>
            </a:r>
          </a:p>
          <a:p>
            <a:r>
              <a:rPr lang="en-US" dirty="0"/>
              <a:t>We take the “derivative of error </a:t>
            </a:r>
            <a:r>
              <a:rPr lang="en-US" dirty="0" err="1"/>
              <a:t>w.r.t.</a:t>
            </a:r>
            <a:r>
              <a:rPr lang="en-US" dirty="0"/>
              <a:t> each weight and bias”. </a:t>
            </a:r>
          </a:p>
          <a:p>
            <a:pPr lvl="1"/>
            <a:r>
              <a:rPr lang="en-US" dirty="0"/>
              <a:t>A.k.a. how much does this error change for a change in the weight?</a:t>
            </a:r>
          </a:p>
          <a:p>
            <a:r>
              <a:rPr lang="en-US" dirty="0"/>
              <a:t>Each layer of weights is adjusted in reverse. </a:t>
            </a:r>
          </a:p>
          <a:p>
            <a:r>
              <a:rPr lang="en-US" dirty="0"/>
              <a:t>The chain rule is the tool that makes this “easy”.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B0ED13-B46C-1B21-C3BD-B60BA037B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823" y="2237847"/>
            <a:ext cx="6467177" cy="38156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E679CE-1611-1E05-DF81-7C5EAA8C8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269" y="420425"/>
            <a:ext cx="4450829" cy="181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725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6AC76-C8F4-A1B6-3A42-40BD71B6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Weight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DD9AD-C5D9-8A7F-B2B3-48D87E1CF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678" y="2015734"/>
            <a:ext cx="5163015" cy="3860959"/>
          </a:xfrm>
        </p:spPr>
        <p:txBody>
          <a:bodyPr>
            <a:normAutofit/>
          </a:bodyPr>
          <a:lstStyle/>
          <a:p>
            <a:r>
              <a:rPr lang="en-US" dirty="0"/>
              <a:t>Once the error is attributed through the back propagation, everything is updated for the next run. </a:t>
            </a:r>
          </a:p>
          <a:p>
            <a:r>
              <a:rPr lang="en-US" dirty="0"/>
              <a:t>The learning rate scales the change. </a:t>
            </a:r>
          </a:p>
          <a:p>
            <a:r>
              <a:rPr lang="en-US" dirty="0"/>
              <a:t>The next forward pass generates a new error. </a:t>
            </a:r>
          </a:p>
          <a:p>
            <a:r>
              <a:rPr lang="en-US" dirty="0"/>
              <a:t>The bias is the same – derivative of error </a:t>
            </a:r>
            <a:r>
              <a:rPr lang="en-US" dirty="0" err="1"/>
              <a:t>w.r.t.</a:t>
            </a:r>
            <a:r>
              <a:rPr lang="en-US" dirty="0"/>
              <a:t> bias. </a:t>
            </a:r>
          </a:p>
        </p:txBody>
      </p:sp>
      <p:pic>
        <p:nvPicPr>
          <p:cNvPr id="1028" name="Picture 4" descr="Backpropagation Step by Step">
            <a:extLst>
              <a:ext uri="{FF2B5EF4-FFF2-40B4-BE49-F238E27FC236}">
                <a16:creationId xmlns:a16="http://schemas.microsoft.com/office/drawing/2014/main" id="{512BE5A0-EE18-6434-3E76-DF8AF2EE8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13395" y="2062262"/>
            <a:ext cx="5278244" cy="340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4790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An introduction to backpropagation">
            <a:extLst>
              <a:ext uri="{FF2B5EF4-FFF2-40B4-BE49-F238E27FC236}">
                <a16:creationId xmlns:a16="http://schemas.microsoft.com/office/drawing/2014/main" id="{54736ABE-EA13-32A9-48E0-99A2D1C99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78" y="0"/>
            <a:ext cx="10747375" cy="605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195E0-F183-1E9B-D212-ABD7B929A7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79502" y="3429000"/>
            <a:ext cx="3812498" cy="2624138"/>
          </a:xfrm>
        </p:spPr>
        <p:txBody>
          <a:bodyPr>
            <a:normAutofit/>
          </a:bodyPr>
          <a:lstStyle/>
          <a:p>
            <a:r>
              <a:rPr lang="en-US" dirty="0"/>
              <a:t>h – feature.</a:t>
            </a:r>
          </a:p>
          <a:p>
            <a:r>
              <a:rPr lang="en-US" dirty="0"/>
              <a:t>W – weight. </a:t>
            </a:r>
          </a:p>
          <a:p>
            <a:r>
              <a:rPr lang="en-US" dirty="0"/>
              <a:t>B – bias. </a:t>
            </a:r>
          </a:p>
          <a:p>
            <a:r>
              <a:rPr lang="en-US" dirty="0"/>
              <a:t>L – error. </a:t>
            </a:r>
          </a:p>
          <a:p>
            <a:r>
              <a:rPr lang="en-US" dirty="0"/>
              <a:t>Z2 – activation function</a:t>
            </a:r>
          </a:p>
        </p:txBody>
      </p:sp>
    </p:spTree>
    <p:extLst>
      <p:ext uri="{BB962C8B-B14F-4D97-AF65-F5344CB8AC3E}">
        <p14:creationId xmlns:p14="http://schemas.microsoft.com/office/powerpoint/2010/main" val="25762722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781C2-C877-AC4F-9476-ABA270829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EF0D9-D138-5F4A-91BA-6A5EBEBB6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7941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Forward propagation:</a:t>
            </a:r>
          </a:p>
          <a:p>
            <a:pPr lvl="1"/>
            <a:r>
              <a:rPr lang="en-US" dirty="0"/>
              <a:t>Use the inputs, weights, and activation function to generate a prediction. </a:t>
            </a:r>
          </a:p>
          <a:p>
            <a:r>
              <a:rPr lang="en-US" dirty="0"/>
              <a:t>Loss calculation:</a:t>
            </a:r>
          </a:p>
          <a:p>
            <a:pPr lvl="1"/>
            <a:r>
              <a:rPr lang="en-US" dirty="0"/>
              <a:t>Evaluate the error of that prediction with the loss function. </a:t>
            </a:r>
          </a:p>
          <a:p>
            <a:r>
              <a:rPr lang="en-US" dirty="0"/>
              <a:t>Backwards propagation:</a:t>
            </a:r>
          </a:p>
          <a:p>
            <a:pPr lvl="1"/>
            <a:r>
              <a:rPr lang="en-US" dirty="0"/>
              <a:t>Use the error and the derivatives of the function to figure out how to adjust the weights. </a:t>
            </a:r>
          </a:p>
          <a:p>
            <a:r>
              <a:rPr lang="en-US" dirty="0"/>
              <a:t>Repeat until final prediction error flattens, or limit is reached. </a:t>
            </a:r>
          </a:p>
          <a:p>
            <a:pPr lvl="1"/>
            <a:r>
              <a:rPr lang="en-US" dirty="0"/>
              <a:t>We often stop the training of neural networks when they reach peak accuracy. </a:t>
            </a:r>
          </a:p>
          <a:p>
            <a:r>
              <a:rPr lang="en-US" dirty="0"/>
              <a:t>This process allows large networks to become very well fitted to complex patterns if given enough data. </a:t>
            </a:r>
          </a:p>
        </p:txBody>
      </p:sp>
    </p:spTree>
    <p:extLst>
      <p:ext uri="{BB962C8B-B14F-4D97-AF65-F5344CB8AC3E}">
        <p14:creationId xmlns:p14="http://schemas.microsoft.com/office/powerpoint/2010/main" val="18371563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F514B-9840-7C4A-8C8B-9757D9B3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-&gt;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B5202-BA3D-3848-9920-20517C6B9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We can look at logistic regression as a framework for a neural network. </a:t>
            </a:r>
          </a:p>
          <a:p>
            <a:r>
              <a:rPr lang="en-US" dirty="0"/>
              <a:t>Think of an image, like the digits we used for classification:</a:t>
            </a:r>
          </a:p>
          <a:p>
            <a:pPr lvl="1"/>
            <a:r>
              <a:rPr lang="en-US" dirty="0"/>
              <a:t>Each pixel is a feature/input. The x values in a NN. </a:t>
            </a:r>
          </a:p>
          <a:p>
            <a:pPr lvl="1"/>
            <a:r>
              <a:rPr lang="en-US" dirty="0"/>
              <a:t>The classification outcome is the output. </a:t>
            </a:r>
          </a:p>
          <a:p>
            <a:pPr lvl="1"/>
            <a:r>
              <a:rPr lang="en-US" dirty="0"/>
              <a:t>The slopes (m) are the weights. </a:t>
            </a:r>
          </a:p>
          <a:p>
            <a:pPr lvl="1"/>
            <a:r>
              <a:rPr lang="en-US" dirty="0"/>
              <a:t>The sigmoid is the activation function. </a:t>
            </a:r>
          </a:p>
          <a:p>
            <a:pPr lvl="1"/>
            <a:r>
              <a:rPr lang="en-US" dirty="0"/>
              <a:t>The linear calculation is the calculation of weights and inputs. </a:t>
            </a:r>
          </a:p>
          <a:p>
            <a:pPr lvl="1"/>
            <a:r>
              <a:rPr lang="en-US" dirty="0"/>
              <a:t>The error is the loss function in the NN.</a:t>
            </a:r>
          </a:p>
          <a:p>
            <a:pPr lvl="1"/>
            <a:r>
              <a:rPr lang="en-US" dirty="0"/>
              <a:t>The gradient descent to find the optimal solution is the backpropagation in the NN.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150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9D57F-502E-0E46-8BDB-E36B371E6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9DBA9-9F04-3E4C-9835-BAE8AAA21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5083" y="1853754"/>
            <a:ext cx="3239448" cy="4199727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Backpropagation:</a:t>
            </a:r>
          </a:p>
          <a:p>
            <a:pPr lvl="1"/>
            <a:r>
              <a:rPr lang="en-US" sz="2400" dirty="0"/>
              <a:t>The error is “.27” </a:t>
            </a:r>
          </a:p>
          <a:p>
            <a:pPr lvl="1"/>
            <a:r>
              <a:rPr lang="en-US" sz="2400" dirty="0"/>
              <a:t>Use chain rule to attribute error to each weight and bias. (</a:t>
            </a:r>
            <a:r>
              <a:rPr lang="en-US" sz="2400" dirty="0" err="1"/>
              <a:t>dError</a:t>
            </a:r>
            <a:r>
              <a:rPr lang="en-US" sz="2400" dirty="0"/>
              <a:t>/dẟ)</a:t>
            </a:r>
          </a:p>
          <a:p>
            <a:pPr lvl="1"/>
            <a:r>
              <a:rPr lang="en-US" sz="2400" dirty="0"/>
              <a:t>Adjust vars. weighted by LR.</a:t>
            </a:r>
          </a:p>
          <a:p>
            <a:pPr lvl="1"/>
            <a:r>
              <a:rPr lang="en-US" sz="2400" dirty="0"/>
              <a:t>Start another pass. </a:t>
            </a:r>
          </a:p>
        </p:txBody>
      </p:sp>
      <p:pic>
        <p:nvPicPr>
          <p:cNvPr id="6146" name="Picture 2" descr="Using a Logistic regression along with Neural Networks for Cat vs Non-Cat  Image Classification | by Aditi Mukerjee | Medium">
            <a:extLst>
              <a:ext uri="{FF2B5EF4-FFF2-40B4-BE49-F238E27FC236}">
                <a16:creationId xmlns:a16="http://schemas.microsoft.com/office/drawing/2014/main" id="{CB46BE23-9EA6-2E4B-B55C-C70A11B66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9" y="0"/>
            <a:ext cx="88376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4944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20CCA-FACF-6742-A0DE-18FA74BF2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0A934-96FD-D146-A8B0-7E6DD6F69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make sense of how a neural network functions, it is good to look at the detail a little. </a:t>
            </a:r>
          </a:p>
          <a:p>
            <a:r>
              <a:rPr lang="en-US" dirty="0"/>
              <a:t>In practice we’ll use libraries (</a:t>
            </a:r>
            <a:r>
              <a:rPr lang="en-US" dirty="0" err="1"/>
              <a:t>Keras</a:t>
            </a:r>
            <a:r>
              <a:rPr lang="en-US" dirty="0"/>
              <a:t>/</a:t>
            </a:r>
            <a:r>
              <a:rPr lang="en-US" dirty="0" err="1"/>
              <a:t>Tensorflow</a:t>
            </a:r>
            <a:r>
              <a:rPr lang="en-US" dirty="0"/>
              <a:t>) to make it easier.</a:t>
            </a:r>
          </a:p>
          <a:p>
            <a:r>
              <a:rPr lang="en-US" dirty="0"/>
              <a:t>Key points that we need to be comfortable with:</a:t>
            </a:r>
          </a:p>
          <a:p>
            <a:pPr lvl="1"/>
            <a:r>
              <a:rPr lang="en-US" dirty="0"/>
              <a:t>Data shape to feed the network. </a:t>
            </a:r>
          </a:p>
          <a:p>
            <a:pPr lvl="1"/>
            <a:r>
              <a:rPr lang="en-US" dirty="0"/>
              <a:t>Layers and neurons – size and function, not math. </a:t>
            </a:r>
          </a:p>
          <a:p>
            <a:pPr lvl="1"/>
            <a:r>
              <a:rPr lang="en-US" dirty="0"/>
              <a:t>Errors and loss. </a:t>
            </a:r>
          </a:p>
          <a:p>
            <a:r>
              <a:rPr lang="en-US" dirty="0"/>
              <a:t>Neural networks tend to rely more on allowing more training loops (epochs) than any other model type to fit to the data well. </a:t>
            </a:r>
          </a:p>
          <a:p>
            <a:pPr lvl="1"/>
            <a:r>
              <a:rPr lang="en-US" dirty="0"/>
              <a:t>The amount of “fitting” with large models is very high, and that takes time. </a:t>
            </a:r>
          </a:p>
          <a:p>
            <a:pPr lvl="1"/>
            <a:r>
              <a:rPr lang="en-US" dirty="0"/>
              <a:t>We end up with very large matrices of weights (~layer 1 size * layer 2 size * # layers)</a:t>
            </a:r>
          </a:p>
        </p:txBody>
      </p:sp>
    </p:spTree>
    <p:extLst>
      <p:ext uri="{BB962C8B-B14F-4D97-AF65-F5344CB8AC3E}">
        <p14:creationId xmlns:p14="http://schemas.microsoft.com/office/powerpoint/2010/main" val="3156778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700C1-6524-6549-9399-C985369A7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neural Network?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338E1-F2D6-1347-886E-47E887C16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In terms of usage, a neural network is just another family of predictive algorithms. </a:t>
            </a:r>
          </a:p>
          <a:p>
            <a:pPr lvl="1"/>
            <a:r>
              <a:rPr lang="en-US" dirty="0"/>
              <a:t>We can use neural networks to classify, predict, and forecast. </a:t>
            </a:r>
          </a:p>
          <a:p>
            <a:r>
              <a:rPr lang="en-US" dirty="0"/>
              <a:t>Neural networks are based on a conception of how a brain works:</a:t>
            </a:r>
          </a:p>
          <a:p>
            <a:pPr lvl="1"/>
            <a:r>
              <a:rPr lang="en-US" dirty="0"/>
              <a:t>The conception didn’t end up being particularly brain like, but it still works well. </a:t>
            </a:r>
          </a:p>
          <a:p>
            <a:pPr lvl="1"/>
            <a:r>
              <a:rPr lang="en-US" dirty="0"/>
              <a:t>Neural networks are made of a bunch of “neurons”.</a:t>
            </a:r>
          </a:p>
          <a:p>
            <a:pPr lvl="1"/>
            <a:r>
              <a:rPr lang="en-US" dirty="0"/>
              <a:t>Neurons have connections with each other. </a:t>
            </a:r>
          </a:p>
          <a:p>
            <a:pPr lvl="1"/>
            <a:r>
              <a:rPr lang="en-US" dirty="0"/>
              <a:t>Neurons take some inputs, do some math, and output some value. </a:t>
            </a:r>
          </a:p>
          <a:p>
            <a:r>
              <a:rPr lang="en-US" dirty="0"/>
              <a:t>The most direct analogue is a logistic regression, with multiple steps. </a:t>
            </a:r>
          </a:p>
        </p:txBody>
      </p:sp>
    </p:spTree>
    <p:extLst>
      <p:ext uri="{BB962C8B-B14F-4D97-AF65-F5344CB8AC3E}">
        <p14:creationId xmlns:p14="http://schemas.microsoft.com/office/powerpoint/2010/main" val="2736715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AD477-7FBF-6C88-CB8E-A557E3172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C91B0-8179-0B88-F954-C9065A7AC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Implementation of Artificial Neural Network in Python- Step by Step Guide">
            <a:extLst>
              <a:ext uri="{FF2B5EF4-FFF2-40B4-BE49-F238E27FC236}">
                <a16:creationId xmlns:a16="http://schemas.microsoft.com/office/drawing/2014/main" id="{B9282898-705A-77E1-28B3-01B6A4BA6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03" y="0"/>
            <a:ext cx="11321593" cy="685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9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29799-831B-5A80-E1A4-007611494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144A9-3520-0A89-64F8-360DCF0E5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Neural Networks, Step 1: Where to Begin with Neural Nets &amp; Deep Learning -  KDnuggets">
            <a:extLst>
              <a:ext uri="{FF2B5EF4-FFF2-40B4-BE49-F238E27FC236}">
                <a16:creationId xmlns:a16="http://schemas.microsoft.com/office/drawing/2014/main" id="{2DB07541-7BE8-51FC-ADCD-6758989BA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" y="0"/>
            <a:ext cx="106410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580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FF0BE-CFA9-F941-9EBE-DEBF5C6D8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1E6D8-F810-D447-8E7E-9698C5A4C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49D4DC3-FD09-594D-8959-7559D61A79CF}"/>
              </a:ext>
            </a:extLst>
          </p:cNvPr>
          <p:cNvGrpSpPr/>
          <p:nvPr/>
        </p:nvGrpSpPr>
        <p:grpSpPr>
          <a:xfrm>
            <a:off x="750001" y="0"/>
            <a:ext cx="10691997" cy="6494689"/>
            <a:chOff x="750001" y="0"/>
            <a:chExt cx="10691997" cy="6494689"/>
          </a:xfrm>
        </p:grpSpPr>
        <p:pic>
          <p:nvPicPr>
            <p:cNvPr id="2052" name="Picture 4" descr="A Neural Network Primer | Condé Nast Technology">
              <a:extLst>
                <a:ext uri="{FF2B5EF4-FFF2-40B4-BE49-F238E27FC236}">
                  <a16:creationId xmlns:a16="http://schemas.microsoft.com/office/drawing/2014/main" id="{4647F5B7-B4F1-7647-8BE8-1F607D04C1B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38"/>
            <a:stretch/>
          </p:blipFill>
          <p:spPr bwMode="auto">
            <a:xfrm>
              <a:off x="750001" y="0"/>
              <a:ext cx="10691997" cy="6494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3C5E2B7-FD4E-7C48-8394-562665E42B4D}"/>
                </a:ext>
              </a:extLst>
            </p:cNvPr>
            <p:cNvSpPr txBox="1"/>
            <p:nvPr/>
          </p:nvSpPr>
          <p:spPr>
            <a:xfrm>
              <a:off x="2056753" y="1784899"/>
              <a:ext cx="697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X1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0A0D29-F7C6-044B-9E68-6D34CEAFF7F9}"/>
                </a:ext>
              </a:extLst>
            </p:cNvPr>
            <p:cNvSpPr txBox="1"/>
            <p:nvPr/>
          </p:nvSpPr>
          <p:spPr>
            <a:xfrm>
              <a:off x="2056752" y="3279373"/>
              <a:ext cx="697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X2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574785-3F83-C14B-AEF3-2DD3ED2833BE}"/>
                </a:ext>
              </a:extLst>
            </p:cNvPr>
            <p:cNvSpPr txBox="1"/>
            <p:nvPr/>
          </p:nvSpPr>
          <p:spPr>
            <a:xfrm>
              <a:off x="2056751" y="4773847"/>
              <a:ext cx="697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X3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6AB0918-A674-064E-95C6-5B0F686DEB50}"/>
                </a:ext>
              </a:extLst>
            </p:cNvPr>
            <p:cNvSpPr txBox="1"/>
            <p:nvPr/>
          </p:nvSpPr>
          <p:spPr>
            <a:xfrm>
              <a:off x="9437651" y="3292863"/>
              <a:ext cx="697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4933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D6242-32F5-AA40-9BBB-5747D9072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 Neural Network?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5C3EF-5A96-664F-82D2-2C9024F77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90568"/>
          </a:xfrm>
        </p:spPr>
        <p:txBody>
          <a:bodyPr>
            <a:normAutofit/>
          </a:bodyPr>
          <a:lstStyle/>
          <a:p>
            <a:r>
              <a:rPr lang="en-US" dirty="0"/>
              <a:t>Neural networks, as a concept, are old – dating back to the 1940s. </a:t>
            </a:r>
          </a:p>
          <a:p>
            <a:r>
              <a:rPr lang="en-US" dirty="0"/>
              <a:t>Neural networks have exploded in popularity and usage over the past few years. </a:t>
            </a:r>
          </a:p>
          <a:p>
            <a:pPr lvl="1"/>
            <a:r>
              <a:rPr lang="en-US" dirty="0"/>
              <a:t>Libraries have gotten easier to use. </a:t>
            </a:r>
          </a:p>
          <a:p>
            <a:pPr lvl="1"/>
            <a:r>
              <a:rPr lang="en-US" dirty="0"/>
              <a:t>Datasets have gotten larger and cheaper. </a:t>
            </a:r>
          </a:p>
          <a:p>
            <a:pPr lvl="1"/>
            <a:r>
              <a:rPr lang="en-US" dirty="0"/>
              <a:t>Processing power (specifically GPUs and derivatives) has gotten better and cheaper. </a:t>
            </a:r>
          </a:p>
          <a:p>
            <a:r>
              <a:rPr lang="en-US" dirty="0"/>
              <a:t>Neural networks tend to excel with data that is unstructured and large. </a:t>
            </a:r>
          </a:p>
          <a:p>
            <a:pPr lvl="1"/>
            <a:r>
              <a:rPr lang="en-US" dirty="0"/>
              <a:t>Many/most interesting problems fall into this!</a:t>
            </a:r>
          </a:p>
          <a:p>
            <a:pPr lvl="1"/>
            <a:r>
              <a:rPr lang="en-US" dirty="0"/>
              <a:t>Image and speech based problems have been revolutionized by modern neural networks. </a:t>
            </a:r>
          </a:p>
          <a:p>
            <a:r>
              <a:rPr lang="en-US" dirty="0"/>
              <a:t>Neural networks can capture complex relationships in data, if we provide enough. </a:t>
            </a:r>
          </a:p>
          <a:p>
            <a:pPr lvl="1"/>
            <a:r>
              <a:rPr lang="en-US" dirty="0"/>
              <a:t>The last ~10 years have given us data and processors to take advantage of this. </a:t>
            </a:r>
          </a:p>
        </p:txBody>
      </p:sp>
    </p:spTree>
    <p:extLst>
      <p:ext uri="{BB962C8B-B14F-4D97-AF65-F5344CB8AC3E}">
        <p14:creationId xmlns:p14="http://schemas.microsoft.com/office/powerpoint/2010/main" val="1854840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CB75-9C48-4A47-B896-75E7941FC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C52F6-604A-6048-B26E-BAE3AFC17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HOW DATA SET SIZE AFFECTS AI PERFORMANCE – 7 HIDDEN LAYERS">
            <a:extLst>
              <a:ext uri="{FF2B5EF4-FFF2-40B4-BE49-F238E27FC236}">
                <a16:creationId xmlns:a16="http://schemas.microsoft.com/office/drawing/2014/main" id="{A9E2807E-5F84-1C49-AE45-BFEBE4E8F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5275"/>
            <a:ext cx="12192000" cy="626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33591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6013</TotalTime>
  <Words>2629</Words>
  <Application>Microsoft Macintosh PowerPoint</Application>
  <PresentationFormat>Widescreen</PresentationFormat>
  <Paragraphs>231</Paragraphs>
  <Slides>38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Arial</vt:lpstr>
      <vt:lpstr>Gill Sans MT</vt:lpstr>
      <vt:lpstr>Gallery</vt:lpstr>
      <vt:lpstr>Housekeeping</vt:lpstr>
      <vt:lpstr>Neural Networks Basics</vt:lpstr>
      <vt:lpstr>Neural Network Intro Steps</vt:lpstr>
      <vt:lpstr>What is a neural Network?</vt:lpstr>
      <vt:lpstr>PowerPoint Presentation</vt:lpstr>
      <vt:lpstr>PowerPoint Presentation</vt:lpstr>
      <vt:lpstr>PowerPoint Presentation</vt:lpstr>
      <vt:lpstr>Why a Neural Network? </vt:lpstr>
      <vt:lpstr>PowerPoint Presentation</vt:lpstr>
      <vt:lpstr>PowerPoint Presentation</vt:lpstr>
      <vt:lpstr>Neural Network Components</vt:lpstr>
      <vt:lpstr>Structure of a neural Network: Neuron</vt:lpstr>
      <vt:lpstr>Single Neuron Example</vt:lpstr>
      <vt:lpstr>Tensors</vt:lpstr>
      <vt:lpstr>Put the Parts Together</vt:lpstr>
      <vt:lpstr>Dot Product</vt:lpstr>
      <vt:lpstr>PowerPoint Presentation</vt:lpstr>
      <vt:lpstr>Loss Functions</vt:lpstr>
      <vt:lpstr>Neural Network Structure: Layers</vt:lpstr>
      <vt:lpstr>PowerPoint Presentation</vt:lpstr>
      <vt:lpstr>Neural Network Structure: Layers</vt:lpstr>
      <vt:lpstr>Key Layers</vt:lpstr>
      <vt:lpstr>Activation Function</vt:lpstr>
      <vt:lpstr>Internal Activations</vt:lpstr>
      <vt:lpstr>PowerPoint Presentation</vt:lpstr>
      <vt:lpstr>Output Activation</vt:lpstr>
      <vt:lpstr>Neural Network Execution</vt:lpstr>
      <vt:lpstr>NN Execution: Backwards Propagation</vt:lpstr>
      <vt:lpstr>Partial derivatives</vt:lpstr>
      <vt:lpstr>Gradient Descent Recap</vt:lpstr>
      <vt:lpstr>PowerPoint Presentation</vt:lpstr>
      <vt:lpstr>Backwards Propagation</vt:lpstr>
      <vt:lpstr>Weight Updates</vt:lpstr>
      <vt:lpstr>PowerPoint Presentation</vt:lpstr>
      <vt:lpstr>Neural Network Process</vt:lpstr>
      <vt:lpstr>Logistic Regression -&gt; Neural Network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Basics</dc:title>
  <dc:creator>Akeem Semper</dc:creator>
  <cp:lastModifiedBy>Akeem Semper</cp:lastModifiedBy>
  <cp:revision>26</cp:revision>
  <dcterms:created xsi:type="dcterms:W3CDTF">2022-03-11T15:11:02Z</dcterms:created>
  <dcterms:modified xsi:type="dcterms:W3CDTF">2023-03-14T18:30:30Z</dcterms:modified>
</cp:coreProperties>
</file>