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9" r:id="rId9"/>
    <p:sldId id="266" r:id="rId10"/>
    <p:sldId id="275" r:id="rId11"/>
    <p:sldId id="268" r:id="rId12"/>
    <p:sldId id="276" r:id="rId13"/>
    <p:sldId id="269" r:id="rId14"/>
    <p:sldId id="270" r:id="rId15"/>
    <p:sldId id="271" r:id="rId16"/>
    <p:sldId id="272" r:id="rId17"/>
    <p:sldId id="273" r:id="rId18"/>
    <p:sldId id="277" r:id="rId19"/>
    <p:sldId id="278"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60C92D-0E75-4A0F-8924-42A881968F43}"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9E9374B9-D6B8-42BA-B8D9-1595E185680E}">
      <dgm:prSet custT="1"/>
      <dgm:spPr/>
      <dgm:t>
        <a:bodyPr/>
        <a:lstStyle/>
        <a:p>
          <a:r>
            <a:rPr lang="en-GB" sz="1700" b="1" dirty="0"/>
            <a:t>Use case 1:</a:t>
          </a:r>
          <a:r>
            <a:rPr lang="en-GB" sz="1700" dirty="0"/>
            <a:t> The user enters the portal's website, enters the desired location, property type, price range, number of rooms, square meters and other criteria in the search box, clicks the search button, the portal lists the properties suitable for the user, the user examines the list, compares the properties he likes, adds to the favourites adds, saves, shares or contacts advertisers.</a:t>
          </a:r>
          <a:endParaRPr lang="en-US" sz="1700" dirty="0"/>
        </a:p>
      </dgm:t>
    </dgm:pt>
    <dgm:pt modelId="{C64D7DCC-19B0-4A11-940F-F16100FE1861}" type="parTrans" cxnId="{C7990BE2-B8CE-45B5-BD3E-5D9BF877781C}">
      <dgm:prSet/>
      <dgm:spPr/>
      <dgm:t>
        <a:bodyPr/>
        <a:lstStyle/>
        <a:p>
          <a:endParaRPr lang="en-US"/>
        </a:p>
      </dgm:t>
    </dgm:pt>
    <dgm:pt modelId="{7AB26E53-1EB8-4413-8161-C068239046B2}" type="sibTrans" cxnId="{C7990BE2-B8CE-45B5-BD3E-5D9BF877781C}">
      <dgm:prSet/>
      <dgm:spPr/>
      <dgm:t>
        <a:bodyPr/>
        <a:lstStyle/>
        <a:p>
          <a:endParaRPr lang="en-US"/>
        </a:p>
      </dgm:t>
    </dgm:pt>
    <dgm:pt modelId="{AD9BB9F4-1724-4688-BBE7-D31569D5FB04}">
      <dgm:prSet custT="1"/>
      <dgm:spPr/>
      <dgm:t>
        <a:bodyPr/>
        <a:lstStyle/>
        <a:p>
          <a:r>
            <a:rPr lang="en-GB" sz="1700" b="1" dirty="0"/>
            <a:t>Use case 2:</a:t>
          </a:r>
          <a:r>
            <a:rPr lang="tr-TR" sz="1700" b="1" dirty="0"/>
            <a:t> </a:t>
          </a:r>
          <a:r>
            <a:rPr lang="en-US" sz="1700" b="0" dirty="0"/>
            <a:t>The user  opens the portal, activates the location service, views properties near him, marks properties on the map, reads property details, watches property photos or videos, sees property reviews or ratings, sends a message to the advertiser if he likes the property, or calls.</a:t>
          </a:r>
        </a:p>
      </dgm:t>
    </dgm:pt>
    <dgm:pt modelId="{DEAE1EB8-D299-47EB-B9F3-F5767ED64699}" type="parTrans" cxnId="{68B8B8A9-2906-44FC-8E33-4DCAAB5D5F1B}">
      <dgm:prSet/>
      <dgm:spPr/>
      <dgm:t>
        <a:bodyPr/>
        <a:lstStyle/>
        <a:p>
          <a:endParaRPr lang="en-US"/>
        </a:p>
      </dgm:t>
    </dgm:pt>
    <dgm:pt modelId="{B713A1EA-96A4-4185-B4AB-1B047F1007F8}" type="sibTrans" cxnId="{68B8B8A9-2906-44FC-8E33-4DCAAB5D5F1B}">
      <dgm:prSet/>
      <dgm:spPr/>
      <dgm:t>
        <a:bodyPr/>
        <a:lstStyle/>
        <a:p>
          <a:endParaRPr lang="en-US"/>
        </a:p>
      </dgm:t>
    </dgm:pt>
    <dgm:pt modelId="{7EFA09BD-9BFF-44F6-97D0-AC3FBB848BE3}" type="pres">
      <dgm:prSet presAssocID="{3260C92D-0E75-4A0F-8924-42A881968F43}" presName="linear" presStyleCnt="0">
        <dgm:presLayoutVars>
          <dgm:animLvl val="lvl"/>
          <dgm:resizeHandles val="exact"/>
        </dgm:presLayoutVars>
      </dgm:prSet>
      <dgm:spPr/>
    </dgm:pt>
    <dgm:pt modelId="{F6A36E83-BD2B-4343-850F-AEAA9F0634B2}" type="pres">
      <dgm:prSet presAssocID="{9E9374B9-D6B8-42BA-B8D9-1595E185680E}" presName="parentText" presStyleLbl="node1" presStyleIdx="0" presStyleCnt="2">
        <dgm:presLayoutVars>
          <dgm:chMax val="0"/>
          <dgm:bulletEnabled val="1"/>
        </dgm:presLayoutVars>
      </dgm:prSet>
      <dgm:spPr/>
    </dgm:pt>
    <dgm:pt modelId="{108DB4A7-D897-4EF4-AD38-867CC967F0D7}" type="pres">
      <dgm:prSet presAssocID="{7AB26E53-1EB8-4413-8161-C068239046B2}" presName="spacer" presStyleCnt="0"/>
      <dgm:spPr/>
    </dgm:pt>
    <dgm:pt modelId="{6F3209CB-FFAF-4F62-AFA2-001DB4FC4A6E}" type="pres">
      <dgm:prSet presAssocID="{AD9BB9F4-1724-4688-BBE7-D31569D5FB04}" presName="parentText" presStyleLbl="node1" presStyleIdx="1" presStyleCnt="2">
        <dgm:presLayoutVars>
          <dgm:chMax val="0"/>
          <dgm:bulletEnabled val="1"/>
        </dgm:presLayoutVars>
      </dgm:prSet>
      <dgm:spPr/>
    </dgm:pt>
  </dgm:ptLst>
  <dgm:cxnLst>
    <dgm:cxn modelId="{48919C6A-D69E-4913-BAE8-A0B16B0E8F1A}" type="presOf" srcId="{AD9BB9F4-1724-4688-BBE7-D31569D5FB04}" destId="{6F3209CB-FFAF-4F62-AFA2-001DB4FC4A6E}" srcOrd="0" destOrd="0" presId="urn:microsoft.com/office/officeart/2005/8/layout/vList2"/>
    <dgm:cxn modelId="{DB691F8E-A423-4542-B4EB-E021BEA9A0EA}" type="presOf" srcId="{9E9374B9-D6B8-42BA-B8D9-1595E185680E}" destId="{F6A36E83-BD2B-4343-850F-AEAA9F0634B2}" srcOrd="0" destOrd="0" presId="urn:microsoft.com/office/officeart/2005/8/layout/vList2"/>
    <dgm:cxn modelId="{68B8B8A9-2906-44FC-8E33-4DCAAB5D5F1B}" srcId="{3260C92D-0E75-4A0F-8924-42A881968F43}" destId="{AD9BB9F4-1724-4688-BBE7-D31569D5FB04}" srcOrd="1" destOrd="0" parTransId="{DEAE1EB8-D299-47EB-B9F3-F5767ED64699}" sibTransId="{B713A1EA-96A4-4185-B4AB-1B047F1007F8}"/>
    <dgm:cxn modelId="{DA889BAA-52D9-4EBC-A7CC-F1F1D1979453}" type="presOf" srcId="{3260C92D-0E75-4A0F-8924-42A881968F43}" destId="{7EFA09BD-9BFF-44F6-97D0-AC3FBB848BE3}" srcOrd="0" destOrd="0" presId="urn:microsoft.com/office/officeart/2005/8/layout/vList2"/>
    <dgm:cxn modelId="{C7990BE2-B8CE-45B5-BD3E-5D9BF877781C}" srcId="{3260C92D-0E75-4A0F-8924-42A881968F43}" destId="{9E9374B9-D6B8-42BA-B8D9-1595E185680E}" srcOrd="0" destOrd="0" parTransId="{C64D7DCC-19B0-4A11-940F-F16100FE1861}" sibTransId="{7AB26E53-1EB8-4413-8161-C068239046B2}"/>
    <dgm:cxn modelId="{6362A003-34F9-4A92-8112-5F3DD49685A5}" type="presParOf" srcId="{7EFA09BD-9BFF-44F6-97D0-AC3FBB848BE3}" destId="{F6A36E83-BD2B-4343-850F-AEAA9F0634B2}" srcOrd="0" destOrd="0" presId="urn:microsoft.com/office/officeart/2005/8/layout/vList2"/>
    <dgm:cxn modelId="{EED8BB9A-CADF-4A50-BD0B-3A9E094EB15E}" type="presParOf" srcId="{7EFA09BD-9BFF-44F6-97D0-AC3FBB848BE3}" destId="{108DB4A7-D897-4EF4-AD38-867CC967F0D7}" srcOrd="1" destOrd="0" presId="urn:microsoft.com/office/officeart/2005/8/layout/vList2"/>
    <dgm:cxn modelId="{B0C37255-CB60-451E-8818-73CF6ECC9E01}" type="presParOf" srcId="{7EFA09BD-9BFF-44F6-97D0-AC3FBB848BE3}" destId="{6F3209CB-FFAF-4F62-AFA2-001DB4FC4A6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5D0FD1-6D07-4C82-A843-39202800BE60}"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CBC7B109-53AE-46D3-8B73-658FBE462425}">
      <dgm:prSet/>
      <dgm:spPr/>
      <dgm:t>
        <a:bodyPr/>
        <a:lstStyle/>
        <a:p>
          <a:r>
            <a:rPr lang="en-US" b="1"/>
            <a:t>System Requirements</a:t>
          </a:r>
          <a:endParaRPr lang="en-US"/>
        </a:p>
      </dgm:t>
    </dgm:pt>
    <dgm:pt modelId="{9CA2AF90-0782-437C-80E4-26530D6CB062}" type="parTrans" cxnId="{03908F02-D91A-4BF0-B34F-80C0FE0CAB51}">
      <dgm:prSet/>
      <dgm:spPr/>
      <dgm:t>
        <a:bodyPr/>
        <a:lstStyle/>
        <a:p>
          <a:endParaRPr lang="en-US"/>
        </a:p>
      </dgm:t>
    </dgm:pt>
    <dgm:pt modelId="{87F173EC-1EA6-45E5-8BDB-82C5E55AB246}" type="sibTrans" cxnId="{03908F02-D91A-4BF0-B34F-80C0FE0CAB51}">
      <dgm:prSet/>
      <dgm:spPr/>
      <dgm:t>
        <a:bodyPr/>
        <a:lstStyle/>
        <a:p>
          <a:endParaRPr lang="en-US"/>
        </a:p>
      </dgm:t>
    </dgm:pt>
    <dgm:pt modelId="{BCA7E04A-2CB1-4403-A993-1DE97842E9DE}">
      <dgm:prSet/>
      <dgm:spPr/>
      <dgm:t>
        <a:bodyPr/>
        <a:lstStyle/>
        <a:p>
          <a:r>
            <a:rPr lang="en-US"/>
            <a:t>The website should load quickly.</a:t>
          </a:r>
        </a:p>
      </dgm:t>
    </dgm:pt>
    <dgm:pt modelId="{C75A4E2B-34C1-4D78-9C0B-8BDB63EBA263}" type="parTrans" cxnId="{3C3DFAD2-4800-4F5B-8444-0E3BC929C2DA}">
      <dgm:prSet/>
      <dgm:spPr/>
      <dgm:t>
        <a:bodyPr/>
        <a:lstStyle/>
        <a:p>
          <a:endParaRPr lang="en-US"/>
        </a:p>
      </dgm:t>
    </dgm:pt>
    <dgm:pt modelId="{9A62393C-5B34-4B07-BB5D-2C0E84DE28F2}" type="sibTrans" cxnId="{3C3DFAD2-4800-4F5B-8444-0E3BC929C2DA}">
      <dgm:prSet/>
      <dgm:spPr/>
      <dgm:t>
        <a:bodyPr/>
        <a:lstStyle/>
        <a:p>
          <a:endParaRPr lang="en-US"/>
        </a:p>
      </dgm:t>
    </dgm:pt>
    <dgm:pt modelId="{3C983FE3-157E-4131-B64D-7FA5F527B1CF}">
      <dgm:prSet/>
      <dgm:spPr/>
      <dgm:t>
        <a:bodyPr/>
        <a:lstStyle/>
        <a:p>
          <a:r>
            <a:rPr lang="en-US"/>
            <a:t>The website should be open and accessible 24/7.</a:t>
          </a:r>
        </a:p>
      </dgm:t>
    </dgm:pt>
    <dgm:pt modelId="{DF6F84DF-AD63-435E-BE91-34AE69602467}" type="parTrans" cxnId="{FF7B1BFE-2039-445C-8EDE-6A8762BE26CB}">
      <dgm:prSet/>
      <dgm:spPr/>
      <dgm:t>
        <a:bodyPr/>
        <a:lstStyle/>
        <a:p>
          <a:endParaRPr lang="en-US"/>
        </a:p>
      </dgm:t>
    </dgm:pt>
    <dgm:pt modelId="{FB0D80EB-D54E-4539-8695-0A058A1181F9}" type="sibTrans" cxnId="{FF7B1BFE-2039-445C-8EDE-6A8762BE26CB}">
      <dgm:prSet/>
      <dgm:spPr/>
      <dgm:t>
        <a:bodyPr/>
        <a:lstStyle/>
        <a:p>
          <a:endParaRPr lang="en-US"/>
        </a:p>
      </dgm:t>
    </dgm:pt>
    <dgm:pt modelId="{2C7ABE5F-E309-42B5-9AE0-3DC62F42C154}">
      <dgm:prSet/>
      <dgm:spPr/>
      <dgm:t>
        <a:bodyPr/>
        <a:lstStyle/>
        <a:p>
          <a:r>
            <a:rPr lang="en-US" b="1"/>
            <a:t>Security Requirements</a:t>
          </a:r>
          <a:endParaRPr lang="en-US"/>
        </a:p>
      </dgm:t>
    </dgm:pt>
    <dgm:pt modelId="{E06F151F-D34F-4A22-B16E-5543DF750E49}" type="parTrans" cxnId="{AC443FBC-E574-4B9D-82E8-2FBAEB5637F7}">
      <dgm:prSet/>
      <dgm:spPr/>
      <dgm:t>
        <a:bodyPr/>
        <a:lstStyle/>
        <a:p>
          <a:endParaRPr lang="en-US"/>
        </a:p>
      </dgm:t>
    </dgm:pt>
    <dgm:pt modelId="{A6A90A1C-4045-4C7D-B909-0BF24342A1AB}" type="sibTrans" cxnId="{AC443FBC-E574-4B9D-82E8-2FBAEB5637F7}">
      <dgm:prSet/>
      <dgm:spPr/>
      <dgm:t>
        <a:bodyPr/>
        <a:lstStyle/>
        <a:p>
          <a:endParaRPr lang="en-US"/>
        </a:p>
      </dgm:t>
    </dgm:pt>
    <dgm:pt modelId="{65F8A2CD-CA82-4CFA-A978-44CE55690A68}">
      <dgm:prSet/>
      <dgm:spPr/>
      <dgm:t>
        <a:bodyPr/>
        <a:lstStyle/>
        <a:p>
          <a:r>
            <a:rPr lang="en-US"/>
            <a:t>The website should have an SSL certificate and protect the data of users.</a:t>
          </a:r>
        </a:p>
      </dgm:t>
    </dgm:pt>
    <dgm:pt modelId="{7701B814-06F7-4488-9033-1A073C80018D}" type="parTrans" cxnId="{EA536473-DAF8-447E-8E30-E9C58BA22AD3}">
      <dgm:prSet/>
      <dgm:spPr/>
      <dgm:t>
        <a:bodyPr/>
        <a:lstStyle/>
        <a:p>
          <a:endParaRPr lang="en-US"/>
        </a:p>
      </dgm:t>
    </dgm:pt>
    <dgm:pt modelId="{45C6AC73-2481-4661-8393-A08656F7A579}" type="sibTrans" cxnId="{EA536473-DAF8-447E-8E30-E9C58BA22AD3}">
      <dgm:prSet/>
      <dgm:spPr/>
      <dgm:t>
        <a:bodyPr/>
        <a:lstStyle/>
        <a:p>
          <a:endParaRPr lang="en-US"/>
        </a:p>
      </dgm:t>
    </dgm:pt>
    <dgm:pt modelId="{6AA4509B-3760-4A81-9C78-0A54D96A67CB}">
      <dgm:prSet/>
      <dgm:spPr/>
      <dgm:t>
        <a:bodyPr/>
        <a:lstStyle/>
        <a:p>
          <a:r>
            <a:rPr lang="en-US"/>
            <a:t>The website should have a firewall which provides protection from DDoS attacks.</a:t>
          </a:r>
        </a:p>
      </dgm:t>
    </dgm:pt>
    <dgm:pt modelId="{F3E366D9-EC21-4297-9A52-ED587337D6FA}" type="parTrans" cxnId="{8EC60F12-6005-4354-9573-2E3979A68983}">
      <dgm:prSet/>
      <dgm:spPr/>
      <dgm:t>
        <a:bodyPr/>
        <a:lstStyle/>
        <a:p>
          <a:endParaRPr lang="en-US"/>
        </a:p>
      </dgm:t>
    </dgm:pt>
    <dgm:pt modelId="{F5A7168A-539B-446D-8F98-43A77B6C755C}" type="sibTrans" cxnId="{8EC60F12-6005-4354-9573-2E3979A68983}">
      <dgm:prSet/>
      <dgm:spPr/>
      <dgm:t>
        <a:bodyPr/>
        <a:lstStyle/>
        <a:p>
          <a:endParaRPr lang="en-US"/>
        </a:p>
      </dgm:t>
    </dgm:pt>
    <dgm:pt modelId="{F17B0370-D2E8-4777-8607-17455B6EF27D}" type="pres">
      <dgm:prSet presAssocID="{D55D0FD1-6D07-4C82-A843-39202800BE60}" presName="vert0" presStyleCnt="0">
        <dgm:presLayoutVars>
          <dgm:dir/>
          <dgm:animOne val="branch"/>
          <dgm:animLvl val="lvl"/>
        </dgm:presLayoutVars>
      </dgm:prSet>
      <dgm:spPr/>
    </dgm:pt>
    <dgm:pt modelId="{1B9F829C-B9A7-4F6C-87BD-47BB767BA9F1}" type="pres">
      <dgm:prSet presAssocID="{CBC7B109-53AE-46D3-8B73-658FBE462425}" presName="thickLine" presStyleLbl="alignNode1" presStyleIdx="0" presStyleCnt="2"/>
      <dgm:spPr/>
    </dgm:pt>
    <dgm:pt modelId="{3CC66D43-F57F-45C1-AC34-E39604C510E6}" type="pres">
      <dgm:prSet presAssocID="{CBC7B109-53AE-46D3-8B73-658FBE462425}" presName="horz1" presStyleCnt="0"/>
      <dgm:spPr/>
    </dgm:pt>
    <dgm:pt modelId="{E84FC4D4-C53D-4944-89EB-89E54E12D017}" type="pres">
      <dgm:prSet presAssocID="{CBC7B109-53AE-46D3-8B73-658FBE462425}" presName="tx1" presStyleLbl="revTx" presStyleIdx="0" presStyleCnt="6"/>
      <dgm:spPr/>
    </dgm:pt>
    <dgm:pt modelId="{1796D3D4-5954-46CC-9342-7C65629CF488}" type="pres">
      <dgm:prSet presAssocID="{CBC7B109-53AE-46D3-8B73-658FBE462425}" presName="vert1" presStyleCnt="0"/>
      <dgm:spPr/>
    </dgm:pt>
    <dgm:pt modelId="{5D1078DE-8FF4-4977-91BF-C2BE7460F684}" type="pres">
      <dgm:prSet presAssocID="{BCA7E04A-2CB1-4403-A993-1DE97842E9DE}" presName="vertSpace2a" presStyleCnt="0"/>
      <dgm:spPr/>
    </dgm:pt>
    <dgm:pt modelId="{F4FBF961-0D3F-4C8E-9A2D-0EA214A18498}" type="pres">
      <dgm:prSet presAssocID="{BCA7E04A-2CB1-4403-A993-1DE97842E9DE}" presName="horz2" presStyleCnt="0"/>
      <dgm:spPr/>
    </dgm:pt>
    <dgm:pt modelId="{E7ADEFEE-50AF-4148-9CE0-8F4F7B98944A}" type="pres">
      <dgm:prSet presAssocID="{BCA7E04A-2CB1-4403-A993-1DE97842E9DE}" presName="horzSpace2" presStyleCnt="0"/>
      <dgm:spPr/>
    </dgm:pt>
    <dgm:pt modelId="{EF52B783-89E4-458D-8FC1-751F6E5D8B18}" type="pres">
      <dgm:prSet presAssocID="{BCA7E04A-2CB1-4403-A993-1DE97842E9DE}" presName="tx2" presStyleLbl="revTx" presStyleIdx="1" presStyleCnt="6"/>
      <dgm:spPr/>
    </dgm:pt>
    <dgm:pt modelId="{80E7C853-5888-446E-9085-C13E137717E7}" type="pres">
      <dgm:prSet presAssocID="{BCA7E04A-2CB1-4403-A993-1DE97842E9DE}" presName="vert2" presStyleCnt="0"/>
      <dgm:spPr/>
    </dgm:pt>
    <dgm:pt modelId="{E43D5818-F26C-4E7F-8174-DF726CC7997C}" type="pres">
      <dgm:prSet presAssocID="{BCA7E04A-2CB1-4403-A993-1DE97842E9DE}" presName="thinLine2b" presStyleLbl="callout" presStyleIdx="0" presStyleCnt="4"/>
      <dgm:spPr/>
    </dgm:pt>
    <dgm:pt modelId="{854474ED-C868-4522-9F6B-48DC9B5683B2}" type="pres">
      <dgm:prSet presAssocID="{BCA7E04A-2CB1-4403-A993-1DE97842E9DE}" presName="vertSpace2b" presStyleCnt="0"/>
      <dgm:spPr/>
    </dgm:pt>
    <dgm:pt modelId="{B50C5F90-AA7F-4897-B02F-DB3530EEA688}" type="pres">
      <dgm:prSet presAssocID="{3C983FE3-157E-4131-B64D-7FA5F527B1CF}" presName="horz2" presStyleCnt="0"/>
      <dgm:spPr/>
    </dgm:pt>
    <dgm:pt modelId="{52D77921-999F-465D-BE68-D0EC26E8FB3E}" type="pres">
      <dgm:prSet presAssocID="{3C983FE3-157E-4131-B64D-7FA5F527B1CF}" presName="horzSpace2" presStyleCnt="0"/>
      <dgm:spPr/>
    </dgm:pt>
    <dgm:pt modelId="{1B3854B0-AB9D-4918-9C33-25133193C388}" type="pres">
      <dgm:prSet presAssocID="{3C983FE3-157E-4131-B64D-7FA5F527B1CF}" presName="tx2" presStyleLbl="revTx" presStyleIdx="2" presStyleCnt="6"/>
      <dgm:spPr/>
    </dgm:pt>
    <dgm:pt modelId="{A085F14B-1C75-4E7C-8FDE-1BE361CF4542}" type="pres">
      <dgm:prSet presAssocID="{3C983FE3-157E-4131-B64D-7FA5F527B1CF}" presName="vert2" presStyleCnt="0"/>
      <dgm:spPr/>
    </dgm:pt>
    <dgm:pt modelId="{EC4753FB-F036-4CC1-9401-B48967E243C2}" type="pres">
      <dgm:prSet presAssocID="{3C983FE3-157E-4131-B64D-7FA5F527B1CF}" presName="thinLine2b" presStyleLbl="callout" presStyleIdx="1" presStyleCnt="4"/>
      <dgm:spPr/>
    </dgm:pt>
    <dgm:pt modelId="{A97A80AF-367D-4194-9735-0E4E802ADB95}" type="pres">
      <dgm:prSet presAssocID="{3C983FE3-157E-4131-B64D-7FA5F527B1CF}" presName="vertSpace2b" presStyleCnt="0"/>
      <dgm:spPr/>
    </dgm:pt>
    <dgm:pt modelId="{0F972F63-31AC-4140-BD27-A26AE759642C}" type="pres">
      <dgm:prSet presAssocID="{2C7ABE5F-E309-42B5-9AE0-3DC62F42C154}" presName="thickLine" presStyleLbl="alignNode1" presStyleIdx="1" presStyleCnt="2"/>
      <dgm:spPr/>
    </dgm:pt>
    <dgm:pt modelId="{52D51316-3F9D-4005-864F-6782293DB9F1}" type="pres">
      <dgm:prSet presAssocID="{2C7ABE5F-E309-42B5-9AE0-3DC62F42C154}" presName="horz1" presStyleCnt="0"/>
      <dgm:spPr/>
    </dgm:pt>
    <dgm:pt modelId="{E913BD90-730C-49DE-9BBB-744966D58EBC}" type="pres">
      <dgm:prSet presAssocID="{2C7ABE5F-E309-42B5-9AE0-3DC62F42C154}" presName="tx1" presStyleLbl="revTx" presStyleIdx="3" presStyleCnt="6"/>
      <dgm:spPr/>
    </dgm:pt>
    <dgm:pt modelId="{DA4C5A22-96E2-405D-97AA-5B660DC6F8C6}" type="pres">
      <dgm:prSet presAssocID="{2C7ABE5F-E309-42B5-9AE0-3DC62F42C154}" presName="vert1" presStyleCnt="0"/>
      <dgm:spPr/>
    </dgm:pt>
    <dgm:pt modelId="{7F6817A8-F301-437B-A1C6-535F2206099A}" type="pres">
      <dgm:prSet presAssocID="{65F8A2CD-CA82-4CFA-A978-44CE55690A68}" presName="vertSpace2a" presStyleCnt="0"/>
      <dgm:spPr/>
    </dgm:pt>
    <dgm:pt modelId="{D67A0FEA-22D2-498E-9C43-8C5884ED5C2A}" type="pres">
      <dgm:prSet presAssocID="{65F8A2CD-CA82-4CFA-A978-44CE55690A68}" presName="horz2" presStyleCnt="0"/>
      <dgm:spPr/>
    </dgm:pt>
    <dgm:pt modelId="{C205CB7A-DBB9-4B85-862C-E1FA0E88C8B0}" type="pres">
      <dgm:prSet presAssocID="{65F8A2CD-CA82-4CFA-A978-44CE55690A68}" presName="horzSpace2" presStyleCnt="0"/>
      <dgm:spPr/>
    </dgm:pt>
    <dgm:pt modelId="{2D2C7E8A-92AF-4E2A-BC0C-0C5C67EDE60C}" type="pres">
      <dgm:prSet presAssocID="{65F8A2CD-CA82-4CFA-A978-44CE55690A68}" presName="tx2" presStyleLbl="revTx" presStyleIdx="4" presStyleCnt="6"/>
      <dgm:spPr/>
    </dgm:pt>
    <dgm:pt modelId="{73D9F02E-FB65-405E-AC30-C0CEE05226CB}" type="pres">
      <dgm:prSet presAssocID="{65F8A2CD-CA82-4CFA-A978-44CE55690A68}" presName="vert2" presStyleCnt="0"/>
      <dgm:spPr/>
    </dgm:pt>
    <dgm:pt modelId="{7C438502-1B7E-4F29-B7F3-E028D6A12EB1}" type="pres">
      <dgm:prSet presAssocID="{65F8A2CD-CA82-4CFA-A978-44CE55690A68}" presName="thinLine2b" presStyleLbl="callout" presStyleIdx="2" presStyleCnt="4"/>
      <dgm:spPr/>
    </dgm:pt>
    <dgm:pt modelId="{6FD41E11-615C-41DC-8463-F9747B9DF954}" type="pres">
      <dgm:prSet presAssocID="{65F8A2CD-CA82-4CFA-A978-44CE55690A68}" presName="vertSpace2b" presStyleCnt="0"/>
      <dgm:spPr/>
    </dgm:pt>
    <dgm:pt modelId="{31560F47-961A-4CB5-8B7C-5AF83D7A2176}" type="pres">
      <dgm:prSet presAssocID="{6AA4509B-3760-4A81-9C78-0A54D96A67CB}" presName="horz2" presStyleCnt="0"/>
      <dgm:spPr/>
    </dgm:pt>
    <dgm:pt modelId="{4B8BBA0A-B645-40A2-994D-94A285A63E0E}" type="pres">
      <dgm:prSet presAssocID="{6AA4509B-3760-4A81-9C78-0A54D96A67CB}" presName="horzSpace2" presStyleCnt="0"/>
      <dgm:spPr/>
    </dgm:pt>
    <dgm:pt modelId="{B3353CCE-A2C0-4C4A-868D-1389884AD2AC}" type="pres">
      <dgm:prSet presAssocID="{6AA4509B-3760-4A81-9C78-0A54D96A67CB}" presName="tx2" presStyleLbl="revTx" presStyleIdx="5" presStyleCnt="6"/>
      <dgm:spPr/>
    </dgm:pt>
    <dgm:pt modelId="{FE3F6E67-011C-4396-BF7E-B198E17AE53B}" type="pres">
      <dgm:prSet presAssocID="{6AA4509B-3760-4A81-9C78-0A54D96A67CB}" presName="vert2" presStyleCnt="0"/>
      <dgm:spPr/>
    </dgm:pt>
    <dgm:pt modelId="{8A652E81-ECAE-45AF-88B9-EA3E9CAF6368}" type="pres">
      <dgm:prSet presAssocID="{6AA4509B-3760-4A81-9C78-0A54D96A67CB}" presName="thinLine2b" presStyleLbl="callout" presStyleIdx="3" presStyleCnt="4"/>
      <dgm:spPr/>
    </dgm:pt>
    <dgm:pt modelId="{24E8D8A5-88E7-4984-8991-200698546150}" type="pres">
      <dgm:prSet presAssocID="{6AA4509B-3760-4A81-9C78-0A54D96A67CB}" presName="vertSpace2b" presStyleCnt="0"/>
      <dgm:spPr/>
    </dgm:pt>
  </dgm:ptLst>
  <dgm:cxnLst>
    <dgm:cxn modelId="{03908F02-D91A-4BF0-B34F-80C0FE0CAB51}" srcId="{D55D0FD1-6D07-4C82-A843-39202800BE60}" destId="{CBC7B109-53AE-46D3-8B73-658FBE462425}" srcOrd="0" destOrd="0" parTransId="{9CA2AF90-0782-437C-80E4-26530D6CB062}" sibTransId="{87F173EC-1EA6-45E5-8BDB-82C5E55AB246}"/>
    <dgm:cxn modelId="{8EC60F12-6005-4354-9573-2E3979A68983}" srcId="{2C7ABE5F-E309-42B5-9AE0-3DC62F42C154}" destId="{6AA4509B-3760-4A81-9C78-0A54D96A67CB}" srcOrd="1" destOrd="0" parTransId="{F3E366D9-EC21-4297-9A52-ED587337D6FA}" sibTransId="{F5A7168A-539B-446D-8F98-43A77B6C755C}"/>
    <dgm:cxn modelId="{1112C818-4DEE-4E54-9DFB-6071B84713CE}" type="presOf" srcId="{2C7ABE5F-E309-42B5-9AE0-3DC62F42C154}" destId="{E913BD90-730C-49DE-9BBB-744966D58EBC}" srcOrd="0" destOrd="0" presId="urn:microsoft.com/office/officeart/2008/layout/LinedList"/>
    <dgm:cxn modelId="{9084F02F-D0CA-4373-A29B-F2D4338F6ACA}" type="presOf" srcId="{3C983FE3-157E-4131-B64D-7FA5F527B1CF}" destId="{1B3854B0-AB9D-4918-9C33-25133193C388}" srcOrd="0" destOrd="0" presId="urn:microsoft.com/office/officeart/2008/layout/LinedList"/>
    <dgm:cxn modelId="{59E34744-3718-4FBB-BC79-A275B8DE5E4D}" type="presOf" srcId="{D55D0FD1-6D07-4C82-A843-39202800BE60}" destId="{F17B0370-D2E8-4777-8607-17455B6EF27D}" srcOrd="0" destOrd="0" presId="urn:microsoft.com/office/officeart/2008/layout/LinedList"/>
    <dgm:cxn modelId="{801DA669-FB42-4A3B-A305-2AA5651B184A}" type="presOf" srcId="{65F8A2CD-CA82-4CFA-A978-44CE55690A68}" destId="{2D2C7E8A-92AF-4E2A-BC0C-0C5C67EDE60C}" srcOrd="0" destOrd="0" presId="urn:microsoft.com/office/officeart/2008/layout/LinedList"/>
    <dgm:cxn modelId="{F6A47771-39CD-4935-A97E-18FD0A670C59}" type="presOf" srcId="{6AA4509B-3760-4A81-9C78-0A54D96A67CB}" destId="{B3353CCE-A2C0-4C4A-868D-1389884AD2AC}" srcOrd="0" destOrd="0" presId="urn:microsoft.com/office/officeart/2008/layout/LinedList"/>
    <dgm:cxn modelId="{EA536473-DAF8-447E-8E30-E9C58BA22AD3}" srcId="{2C7ABE5F-E309-42B5-9AE0-3DC62F42C154}" destId="{65F8A2CD-CA82-4CFA-A978-44CE55690A68}" srcOrd="0" destOrd="0" parTransId="{7701B814-06F7-4488-9033-1A073C80018D}" sibTransId="{45C6AC73-2481-4661-8393-A08656F7A579}"/>
    <dgm:cxn modelId="{E7070759-FBC3-4407-9F0F-775C6D34D823}" type="presOf" srcId="{CBC7B109-53AE-46D3-8B73-658FBE462425}" destId="{E84FC4D4-C53D-4944-89EB-89E54E12D017}" srcOrd="0" destOrd="0" presId="urn:microsoft.com/office/officeart/2008/layout/LinedList"/>
    <dgm:cxn modelId="{AC443FBC-E574-4B9D-82E8-2FBAEB5637F7}" srcId="{D55D0FD1-6D07-4C82-A843-39202800BE60}" destId="{2C7ABE5F-E309-42B5-9AE0-3DC62F42C154}" srcOrd="1" destOrd="0" parTransId="{E06F151F-D34F-4A22-B16E-5543DF750E49}" sibTransId="{A6A90A1C-4045-4C7D-B909-0BF24342A1AB}"/>
    <dgm:cxn modelId="{D9DAB9CA-46FD-4A90-8810-876E658176C1}" type="presOf" srcId="{BCA7E04A-2CB1-4403-A993-1DE97842E9DE}" destId="{EF52B783-89E4-458D-8FC1-751F6E5D8B18}" srcOrd="0" destOrd="0" presId="urn:microsoft.com/office/officeart/2008/layout/LinedList"/>
    <dgm:cxn modelId="{3C3DFAD2-4800-4F5B-8444-0E3BC929C2DA}" srcId="{CBC7B109-53AE-46D3-8B73-658FBE462425}" destId="{BCA7E04A-2CB1-4403-A993-1DE97842E9DE}" srcOrd="0" destOrd="0" parTransId="{C75A4E2B-34C1-4D78-9C0B-8BDB63EBA263}" sibTransId="{9A62393C-5B34-4B07-BB5D-2C0E84DE28F2}"/>
    <dgm:cxn modelId="{FF7B1BFE-2039-445C-8EDE-6A8762BE26CB}" srcId="{CBC7B109-53AE-46D3-8B73-658FBE462425}" destId="{3C983FE3-157E-4131-B64D-7FA5F527B1CF}" srcOrd="1" destOrd="0" parTransId="{DF6F84DF-AD63-435E-BE91-34AE69602467}" sibTransId="{FB0D80EB-D54E-4539-8695-0A058A1181F9}"/>
    <dgm:cxn modelId="{C0E853DF-B2AF-49A4-8344-4A12988ECAD5}" type="presParOf" srcId="{F17B0370-D2E8-4777-8607-17455B6EF27D}" destId="{1B9F829C-B9A7-4F6C-87BD-47BB767BA9F1}" srcOrd="0" destOrd="0" presId="urn:microsoft.com/office/officeart/2008/layout/LinedList"/>
    <dgm:cxn modelId="{9DF2E09D-2E58-46E2-A3FF-F515006CED82}" type="presParOf" srcId="{F17B0370-D2E8-4777-8607-17455B6EF27D}" destId="{3CC66D43-F57F-45C1-AC34-E39604C510E6}" srcOrd="1" destOrd="0" presId="urn:microsoft.com/office/officeart/2008/layout/LinedList"/>
    <dgm:cxn modelId="{602D4FD8-04E8-455E-9AB1-465D8F163F44}" type="presParOf" srcId="{3CC66D43-F57F-45C1-AC34-E39604C510E6}" destId="{E84FC4D4-C53D-4944-89EB-89E54E12D017}" srcOrd="0" destOrd="0" presId="urn:microsoft.com/office/officeart/2008/layout/LinedList"/>
    <dgm:cxn modelId="{BC2965A8-665C-4931-8945-5F45024C4E59}" type="presParOf" srcId="{3CC66D43-F57F-45C1-AC34-E39604C510E6}" destId="{1796D3D4-5954-46CC-9342-7C65629CF488}" srcOrd="1" destOrd="0" presId="urn:microsoft.com/office/officeart/2008/layout/LinedList"/>
    <dgm:cxn modelId="{68B2E200-3BC1-4B39-9C43-65CCADB9A98A}" type="presParOf" srcId="{1796D3D4-5954-46CC-9342-7C65629CF488}" destId="{5D1078DE-8FF4-4977-91BF-C2BE7460F684}" srcOrd="0" destOrd="0" presId="urn:microsoft.com/office/officeart/2008/layout/LinedList"/>
    <dgm:cxn modelId="{1E34C114-D8CB-4F83-8CFE-4511A7326C8A}" type="presParOf" srcId="{1796D3D4-5954-46CC-9342-7C65629CF488}" destId="{F4FBF961-0D3F-4C8E-9A2D-0EA214A18498}" srcOrd="1" destOrd="0" presId="urn:microsoft.com/office/officeart/2008/layout/LinedList"/>
    <dgm:cxn modelId="{083706D9-2E77-44EA-8460-24E6EBFFC27F}" type="presParOf" srcId="{F4FBF961-0D3F-4C8E-9A2D-0EA214A18498}" destId="{E7ADEFEE-50AF-4148-9CE0-8F4F7B98944A}" srcOrd="0" destOrd="0" presId="urn:microsoft.com/office/officeart/2008/layout/LinedList"/>
    <dgm:cxn modelId="{CB1B6880-31C9-4DE9-B550-E4F2D4FBB1CE}" type="presParOf" srcId="{F4FBF961-0D3F-4C8E-9A2D-0EA214A18498}" destId="{EF52B783-89E4-458D-8FC1-751F6E5D8B18}" srcOrd="1" destOrd="0" presId="urn:microsoft.com/office/officeart/2008/layout/LinedList"/>
    <dgm:cxn modelId="{43DF5F8B-7943-4D90-BAF5-11BF8D275ABE}" type="presParOf" srcId="{F4FBF961-0D3F-4C8E-9A2D-0EA214A18498}" destId="{80E7C853-5888-446E-9085-C13E137717E7}" srcOrd="2" destOrd="0" presId="urn:microsoft.com/office/officeart/2008/layout/LinedList"/>
    <dgm:cxn modelId="{B83D846F-C315-4824-93CC-3ECEA26F12D7}" type="presParOf" srcId="{1796D3D4-5954-46CC-9342-7C65629CF488}" destId="{E43D5818-F26C-4E7F-8174-DF726CC7997C}" srcOrd="2" destOrd="0" presId="urn:microsoft.com/office/officeart/2008/layout/LinedList"/>
    <dgm:cxn modelId="{E2837B7A-4E66-4ACE-8AF5-F25BF99CCC13}" type="presParOf" srcId="{1796D3D4-5954-46CC-9342-7C65629CF488}" destId="{854474ED-C868-4522-9F6B-48DC9B5683B2}" srcOrd="3" destOrd="0" presId="urn:microsoft.com/office/officeart/2008/layout/LinedList"/>
    <dgm:cxn modelId="{373A534C-2CF1-49F5-9995-966E71F948D8}" type="presParOf" srcId="{1796D3D4-5954-46CC-9342-7C65629CF488}" destId="{B50C5F90-AA7F-4897-B02F-DB3530EEA688}" srcOrd="4" destOrd="0" presId="urn:microsoft.com/office/officeart/2008/layout/LinedList"/>
    <dgm:cxn modelId="{AD458372-BEBA-4814-897A-F6411676F408}" type="presParOf" srcId="{B50C5F90-AA7F-4897-B02F-DB3530EEA688}" destId="{52D77921-999F-465D-BE68-D0EC26E8FB3E}" srcOrd="0" destOrd="0" presId="urn:microsoft.com/office/officeart/2008/layout/LinedList"/>
    <dgm:cxn modelId="{AD15C433-777E-4538-B4C2-169A5A0A48F2}" type="presParOf" srcId="{B50C5F90-AA7F-4897-B02F-DB3530EEA688}" destId="{1B3854B0-AB9D-4918-9C33-25133193C388}" srcOrd="1" destOrd="0" presId="urn:microsoft.com/office/officeart/2008/layout/LinedList"/>
    <dgm:cxn modelId="{4B9B5930-CC53-47CE-A2C7-7822313B55FC}" type="presParOf" srcId="{B50C5F90-AA7F-4897-B02F-DB3530EEA688}" destId="{A085F14B-1C75-4E7C-8FDE-1BE361CF4542}" srcOrd="2" destOrd="0" presId="urn:microsoft.com/office/officeart/2008/layout/LinedList"/>
    <dgm:cxn modelId="{6978ADC6-5923-461D-A3D1-B4223865AEB2}" type="presParOf" srcId="{1796D3D4-5954-46CC-9342-7C65629CF488}" destId="{EC4753FB-F036-4CC1-9401-B48967E243C2}" srcOrd="5" destOrd="0" presId="urn:microsoft.com/office/officeart/2008/layout/LinedList"/>
    <dgm:cxn modelId="{19AF4A4B-AB48-4C46-A585-B80EF850813C}" type="presParOf" srcId="{1796D3D4-5954-46CC-9342-7C65629CF488}" destId="{A97A80AF-367D-4194-9735-0E4E802ADB95}" srcOrd="6" destOrd="0" presId="urn:microsoft.com/office/officeart/2008/layout/LinedList"/>
    <dgm:cxn modelId="{DC0BA76B-10FF-452C-A9A2-796954B26CE9}" type="presParOf" srcId="{F17B0370-D2E8-4777-8607-17455B6EF27D}" destId="{0F972F63-31AC-4140-BD27-A26AE759642C}" srcOrd="2" destOrd="0" presId="urn:microsoft.com/office/officeart/2008/layout/LinedList"/>
    <dgm:cxn modelId="{EB203AAA-9ABF-43AE-9A35-9E3B3D7D0B20}" type="presParOf" srcId="{F17B0370-D2E8-4777-8607-17455B6EF27D}" destId="{52D51316-3F9D-4005-864F-6782293DB9F1}" srcOrd="3" destOrd="0" presId="urn:microsoft.com/office/officeart/2008/layout/LinedList"/>
    <dgm:cxn modelId="{37D03D74-98CB-48BC-BD34-1D7FC9AF2057}" type="presParOf" srcId="{52D51316-3F9D-4005-864F-6782293DB9F1}" destId="{E913BD90-730C-49DE-9BBB-744966D58EBC}" srcOrd="0" destOrd="0" presId="urn:microsoft.com/office/officeart/2008/layout/LinedList"/>
    <dgm:cxn modelId="{4BACB8C7-9BA6-488E-BA75-00A486A25D1D}" type="presParOf" srcId="{52D51316-3F9D-4005-864F-6782293DB9F1}" destId="{DA4C5A22-96E2-405D-97AA-5B660DC6F8C6}" srcOrd="1" destOrd="0" presId="urn:microsoft.com/office/officeart/2008/layout/LinedList"/>
    <dgm:cxn modelId="{3E9392A4-1470-4299-A495-090F69E88DC1}" type="presParOf" srcId="{DA4C5A22-96E2-405D-97AA-5B660DC6F8C6}" destId="{7F6817A8-F301-437B-A1C6-535F2206099A}" srcOrd="0" destOrd="0" presId="urn:microsoft.com/office/officeart/2008/layout/LinedList"/>
    <dgm:cxn modelId="{65D2B6D8-1B43-4E20-9BB8-4F4A47BC8ECF}" type="presParOf" srcId="{DA4C5A22-96E2-405D-97AA-5B660DC6F8C6}" destId="{D67A0FEA-22D2-498E-9C43-8C5884ED5C2A}" srcOrd="1" destOrd="0" presId="urn:microsoft.com/office/officeart/2008/layout/LinedList"/>
    <dgm:cxn modelId="{D95F055B-6C28-49BA-9B12-224F06893910}" type="presParOf" srcId="{D67A0FEA-22D2-498E-9C43-8C5884ED5C2A}" destId="{C205CB7A-DBB9-4B85-862C-E1FA0E88C8B0}" srcOrd="0" destOrd="0" presId="urn:microsoft.com/office/officeart/2008/layout/LinedList"/>
    <dgm:cxn modelId="{1BD24930-C13F-4945-8107-72503186D249}" type="presParOf" srcId="{D67A0FEA-22D2-498E-9C43-8C5884ED5C2A}" destId="{2D2C7E8A-92AF-4E2A-BC0C-0C5C67EDE60C}" srcOrd="1" destOrd="0" presId="urn:microsoft.com/office/officeart/2008/layout/LinedList"/>
    <dgm:cxn modelId="{05BA4E4C-D07D-4B50-8B56-9D060058A14F}" type="presParOf" srcId="{D67A0FEA-22D2-498E-9C43-8C5884ED5C2A}" destId="{73D9F02E-FB65-405E-AC30-C0CEE05226CB}" srcOrd="2" destOrd="0" presId="urn:microsoft.com/office/officeart/2008/layout/LinedList"/>
    <dgm:cxn modelId="{E2744FD4-BFE7-41C0-85F8-18E952049F0D}" type="presParOf" srcId="{DA4C5A22-96E2-405D-97AA-5B660DC6F8C6}" destId="{7C438502-1B7E-4F29-B7F3-E028D6A12EB1}" srcOrd="2" destOrd="0" presId="urn:microsoft.com/office/officeart/2008/layout/LinedList"/>
    <dgm:cxn modelId="{191A1B57-B867-4063-91D2-3B86673EB394}" type="presParOf" srcId="{DA4C5A22-96E2-405D-97AA-5B660DC6F8C6}" destId="{6FD41E11-615C-41DC-8463-F9747B9DF954}" srcOrd="3" destOrd="0" presId="urn:microsoft.com/office/officeart/2008/layout/LinedList"/>
    <dgm:cxn modelId="{B461716E-FC60-420D-8DD7-FB9AD0CDD17A}" type="presParOf" srcId="{DA4C5A22-96E2-405D-97AA-5B660DC6F8C6}" destId="{31560F47-961A-4CB5-8B7C-5AF83D7A2176}" srcOrd="4" destOrd="0" presId="urn:microsoft.com/office/officeart/2008/layout/LinedList"/>
    <dgm:cxn modelId="{007401B8-11CB-4FEA-AD16-33CD97C342AE}" type="presParOf" srcId="{31560F47-961A-4CB5-8B7C-5AF83D7A2176}" destId="{4B8BBA0A-B645-40A2-994D-94A285A63E0E}" srcOrd="0" destOrd="0" presId="urn:microsoft.com/office/officeart/2008/layout/LinedList"/>
    <dgm:cxn modelId="{F3B897F7-3F2F-4C2A-A1D0-FFC8E1F14684}" type="presParOf" srcId="{31560F47-961A-4CB5-8B7C-5AF83D7A2176}" destId="{B3353CCE-A2C0-4C4A-868D-1389884AD2AC}" srcOrd="1" destOrd="0" presId="urn:microsoft.com/office/officeart/2008/layout/LinedList"/>
    <dgm:cxn modelId="{0DE74D11-0D5D-430A-82D0-144EF0D10288}" type="presParOf" srcId="{31560F47-961A-4CB5-8B7C-5AF83D7A2176}" destId="{FE3F6E67-011C-4396-BF7E-B198E17AE53B}" srcOrd="2" destOrd="0" presId="urn:microsoft.com/office/officeart/2008/layout/LinedList"/>
    <dgm:cxn modelId="{0BD5AB61-7598-4022-A1AA-BECBC23A65BB}" type="presParOf" srcId="{DA4C5A22-96E2-405D-97AA-5B660DC6F8C6}" destId="{8A652E81-ECAE-45AF-88B9-EA3E9CAF6368}" srcOrd="5" destOrd="0" presId="urn:microsoft.com/office/officeart/2008/layout/LinedList"/>
    <dgm:cxn modelId="{2EEE90C0-4EF1-4F8C-BABF-ED08799A8ADB}" type="presParOf" srcId="{DA4C5A22-96E2-405D-97AA-5B660DC6F8C6}" destId="{24E8D8A5-88E7-4984-8991-200698546150}"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A36E83-BD2B-4343-850F-AEAA9F0634B2}">
      <dsp:nvSpPr>
        <dsp:cNvPr id="0" name=""/>
        <dsp:cNvSpPr/>
      </dsp:nvSpPr>
      <dsp:spPr>
        <a:xfrm>
          <a:off x="0" y="1482774"/>
          <a:ext cx="7289518" cy="148297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1" kern="1200" dirty="0"/>
            <a:t>Use case 1:</a:t>
          </a:r>
          <a:r>
            <a:rPr lang="en-GB" sz="1700" kern="1200" dirty="0"/>
            <a:t> The user enters the portal's website, enters the desired location, property type, price range, number of rooms, square meters and other criteria in the search box, clicks the search button, the portal lists the properties suitable for the user, the user examines the list, compares the properties he likes, adds to the favourites adds, saves, shares or contacts advertisers.</a:t>
          </a:r>
          <a:endParaRPr lang="en-US" sz="1700" kern="1200" dirty="0"/>
        </a:p>
      </dsp:txBody>
      <dsp:txXfrm>
        <a:off x="72393" y="1555167"/>
        <a:ext cx="7144732" cy="1338188"/>
      </dsp:txXfrm>
    </dsp:sp>
    <dsp:sp modelId="{6F3209CB-FFAF-4F62-AFA2-001DB4FC4A6E}">
      <dsp:nvSpPr>
        <dsp:cNvPr id="0" name=""/>
        <dsp:cNvSpPr/>
      </dsp:nvSpPr>
      <dsp:spPr>
        <a:xfrm>
          <a:off x="0" y="3152949"/>
          <a:ext cx="7289518" cy="1482974"/>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1" kern="1200" dirty="0"/>
            <a:t>Use case 2:</a:t>
          </a:r>
          <a:r>
            <a:rPr lang="tr-TR" sz="1700" b="1" kern="1200" dirty="0"/>
            <a:t> </a:t>
          </a:r>
          <a:r>
            <a:rPr lang="en-US" sz="1700" b="0" kern="1200" dirty="0"/>
            <a:t>The user  opens the portal, activates the location service, views properties near him, marks properties on the map, reads property details, watches property photos or videos, sees property reviews or ratings, sends a message to the advertiser if he likes the property, or calls.</a:t>
          </a:r>
        </a:p>
      </dsp:txBody>
      <dsp:txXfrm>
        <a:off x="72393" y="3225342"/>
        <a:ext cx="7144732" cy="13381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9F829C-B9A7-4F6C-87BD-47BB767BA9F1}">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4FC4D4-C53D-4944-89EB-89E54E12D017}">
      <dsp:nvSpPr>
        <dsp:cNvPr id="0" name=""/>
        <dsp:cNvSpPr/>
      </dsp:nvSpPr>
      <dsp:spPr>
        <a:xfrm>
          <a:off x="0" y="0"/>
          <a:ext cx="210312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kern="1200"/>
            <a:t>System Requirements</a:t>
          </a:r>
          <a:endParaRPr lang="en-US" sz="2500" kern="1200"/>
        </a:p>
      </dsp:txBody>
      <dsp:txXfrm>
        <a:off x="0" y="0"/>
        <a:ext cx="2103120" cy="2175669"/>
      </dsp:txXfrm>
    </dsp:sp>
    <dsp:sp modelId="{EF52B783-89E4-458D-8FC1-751F6E5D8B18}">
      <dsp:nvSpPr>
        <dsp:cNvPr id="0" name=""/>
        <dsp:cNvSpPr/>
      </dsp:nvSpPr>
      <dsp:spPr>
        <a:xfrm>
          <a:off x="2260854" y="50567"/>
          <a:ext cx="8254746" cy="1011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The website should load quickly.</a:t>
          </a:r>
        </a:p>
      </dsp:txBody>
      <dsp:txXfrm>
        <a:off x="2260854" y="50567"/>
        <a:ext cx="8254746" cy="1011346"/>
      </dsp:txXfrm>
    </dsp:sp>
    <dsp:sp modelId="{E43D5818-F26C-4E7F-8174-DF726CC7997C}">
      <dsp:nvSpPr>
        <dsp:cNvPr id="0" name=""/>
        <dsp:cNvSpPr/>
      </dsp:nvSpPr>
      <dsp:spPr>
        <a:xfrm>
          <a:off x="2103120" y="1061913"/>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3854B0-AB9D-4918-9C33-25133193C388}">
      <dsp:nvSpPr>
        <dsp:cNvPr id="0" name=""/>
        <dsp:cNvSpPr/>
      </dsp:nvSpPr>
      <dsp:spPr>
        <a:xfrm>
          <a:off x="2260854" y="1112480"/>
          <a:ext cx="8254746" cy="1011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The website should be open and accessible 24/7.</a:t>
          </a:r>
        </a:p>
      </dsp:txBody>
      <dsp:txXfrm>
        <a:off x="2260854" y="1112480"/>
        <a:ext cx="8254746" cy="1011346"/>
      </dsp:txXfrm>
    </dsp:sp>
    <dsp:sp modelId="{EC4753FB-F036-4CC1-9401-B48967E243C2}">
      <dsp:nvSpPr>
        <dsp:cNvPr id="0" name=""/>
        <dsp:cNvSpPr/>
      </dsp:nvSpPr>
      <dsp:spPr>
        <a:xfrm>
          <a:off x="2103120" y="2123826"/>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F972F63-31AC-4140-BD27-A26AE759642C}">
      <dsp:nvSpPr>
        <dsp:cNvPr id="0" name=""/>
        <dsp:cNvSpPr/>
      </dsp:nvSpPr>
      <dsp:spPr>
        <a:xfrm>
          <a:off x="0" y="217566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13BD90-730C-49DE-9BBB-744966D58EBC}">
      <dsp:nvSpPr>
        <dsp:cNvPr id="0" name=""/>
        <dsp:cNvSpPr/>
      </dsp:nvSpPr>
      <dsp:spPr>
        <a:xfrm>
          <a:off x="0" y="2175669"/>
          <a:ext cx="210312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kern="1200"/>
            <a:t>Security Requirements</a:t>
          </a:r>
          <a:endParaRPr lang="en-US" sz="2500" kern="1200"/>
        </a:p>
      </dsp:txBody>
      <dsp:txXfrm>
        <a:off x="0" y="2175669"/>
        <a:ext cx="2103120" cy="2175669"/>
      </dsp:txXfrm>
    </dsp:sp>
    <dsp:sp modelId="{2D2C7E8A-92AF-4E2A-BC0C-0C5C67EDE60C}">
      <dsp:nvSpPr>
        <dsp:cNvPr id="0" name=""/>
        <dsp:cNvSpPr/>
      </dsp:nvSpPr>
      <dsp:spPr>
        <a:xfrm>
          <a:off x="2260854" y="2226236"/>
          <a:ext cx="8254746" cy="1011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The website should have an SSL certificate and protect the data of users.</a:t>
          </a:r>
        </a:p>
      </dsp:txBody>
      <dsp:txXfrm>
        <a:off x="2260854" y="2226236"/>
        <a:ext cx="8254746" cy="1011346"/>
      </dsp:txXfrm>
    </dsp:sp>
    <dsp:sp modelId="{7C438502-1B7E-4F29-B7F3-E028D6A12EB1}">
      <dsp:nvSpPr>
        <dsp:cNvPr id="0" name=""/>
        <dsp:cNvSpPr/>
      </dsp:nvSpPr>
      <dsp:spPr>
        <a:xfrm>
          <a:off x="2103120" y="3237582"/>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3353CCE-A2C0-4C4A-868D-1389884AD2AC}">
      <dsp:nvSpPr>
        <dsp:cNvPr id="0" name=""/>
        <dsp:cNvSpPr/>
      </dsp:nvSpPr>
      <dsp:spPr>
        <a:xfrm>
          <a:off x="2260854" y="3288149"/>
          <a:ext cx="8254746" cy="1011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The website should have a firewall which provides protection from DDoS attacks.</a:t>
          </a:r>
        </a:p>
      </dsp:txBody>
      <dsp:txXfrm>
        <a:off x="2260854" y="3288149"/>
        <a:ext cx="8254746" cy="1011346"/>
      </dsp:txXfrm>
    </dsp:sp>
    <dsp:sp modelId="{8A652E81-ECAE-45AF-88B9-EA3E9CAF6368}">
      <dsp:nvSpPr>
        <dsp:cNvPr id="0" name=""/>
        <dsp:cNvSpPr/>
      </dsp:nvSpPr>
      <dsp:spPr>
        <a:xfrm>
          <a:off x="2103120" y="4299495"/>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C7D52-2D60-C9F4-D93A-DE025D6916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577B8B-F3A3-A274-C85F-D339ABE517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E6670F-AEAB-ED44-7544-1FEE68E5B2B8}"/>
              </a:ext>
            </a:extLst>
          </p:cNvPr>
          <p:cNvSpPr>
            <a:spLocks noGrp="1"/>
          </p:cNvSpPr>
          <p:nvPr>
            <p:ph type="dt" sz="half" idx="10"/>
          </p:nvPr>
        </p:nvSpPr>
        <p:spPr/>
        <p:txBody>
          <a:bodyPr/>
          <a:lstStyle/>
          <a:p>
            <a:fld id="{D21C4FD0-5EE2-49FE-8888-1C9664B5872E}" type="datetimeFigureOut">
              <a:rPr lang="en-US" smtClean="0"/>
              <a:t>12/27/2023</a:t>
            </a:fld>
            <a:endParaRPr lang="en-US"/>
          </a:p>
        </p:txBody>
      </p:sp>
      <p:sp>
        <p:nvSpPr>
          <p:cNvPr id="5" name="Footer Placeholder 4">
            <a:extLst>
              <a:ext uri="{FF2B5EF4-FFF2-40B4-BE49-F238E27FC236}">
                <a16:creationId xmlns:a16="http://schemas.microsoft.com/office/drawing/2014/main" id="{F53ADAB6-9BE6-A869-265D-C237F1BF5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8489D6-5DA7-4CA0-79F0-CB702747C2F0}"/>
              </a:ext>
            </a:extLst>
          </p:cNvPr>
          <p:cNvSpPr>
            <a:spLocks noGrp="1"/>
          </p:cNvSpPr>
          <p:nvPr>
            <p:ph type="sldNum" sz="quarter" idx="12"/>
          </p:nvPr>
        </p:nvSpPr>
        <p:spPr/>
        <p:txBody>
          <a:bodyPr/>
          <a:lstStyle/>
          <a:p>
            <a:fld id="{71E99830-1180-4ABC-B595-86DA91DCA6DD}" type="slidenum">
              <a:rPr lang="en-US" smtClean="0"/>
              <a:t>‹#›</a:t>
            </a:fld>
            <a:endParaRPr lang="en-US"/>
          </a:p>
        </p:txBody>
      </p:sp>
    </p:spTree>
    <p:extLst>
      <p:ext uri="{BB962C8B-B14F-4D97-AF65-F5344CB8AC3E}">
        <p14:creationId xmlns:p14="http://schemas.microsoft.com/office/powerpoint/2010/main" val="3037350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A5C7A-197D-C531-2F63-9EA4F67CF9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C5D781-C62F-936C-A03A-5E9237157E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CC36D7-56E9-B5BB-9508-91B1B846A23B}"/>
              </a:ext>
            </a:extLst>
          </p:cNvPr>
          <p:cNvSpPr>
            <a:spLocks noGrp="1"/>
          </p:cNvSpPr>
          <p:nvPr>
            <p:ph type="dt" sz="half" idx="10"/>
          </p:nvPr>
        </p:nvSpPr>
        <p:spPr/>
        <p:txBody>
          <a:bodyPr/>
          <a:lstStyle/>
          <a:p>
            <a:fld id="{D21C4FD0-5EE2-49FE-8888-1C9664B5872E}" type="datetimeFigureOut">
              <a:rPr lang="en-US" smtClean="0"/>
              <a:t>12/27/2023</a:t>
            </a:fld>
            <a:endParaRPr lang="en-US"/>
          </a:p>
        </p:txBody>
      </p:sp>
      <p:sp>
        <p:nvSpPr>
          <p:cNvPr id="5" name="Footer Placeholder 4">
            <a:extLst>
              <a:ext uri="{FF2B5EF4-FFF2-40B4-BE49-F238E27FC236}">
                <a16:creationId xmlns:a16="http://schemas.microsoft.com/office/drawing/2014/main" id="{6BB47F11-121F-444D-389A-285FE9B5F5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ABF0EC-463E-8566-4017-C4D52AB2244B}"/>
              </a:ext>
            </a:extLst>
          </p:cNvPr>
          <p:cNvSpPr>
            <a:spLocks noGrp="1"/>
          </p:cNvSpPr>
          <p:nvPr>
            <p:ph type="sldNum" sz="quarter" idx="12"/>
          </p:nvPr>
        </p:nvSpPr>
        <p:spPr/>
        <p:txBody>
          <a:bodyPr/>
          <a:lstStyle/>
          <a:p>
            <a:fld id="{71E99830-1180-4ABC-B595-86DA91DCA6DD}" type="slidenum">
              <a:rPr lang="en-US" smtClean="0"/>
              <a:t>‹#›</a:t>
            </a:fld>
            <a:endParaRPr lang="en-US"/>
          </a:p>
        </p:txBody>
      </p:sp>
    </p:spTree>
    <p:extLst>
      <p:ext uri="{BB962C8B-B14F-4D97-AF65-F5344CB8AC3E}">
        <p14:creationId xmlns:p14="http://schemas.microsoft.com/office/powerpoint/2010/main" val="2455819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422574-CE67-4E4D-7A90-3CEB361BE0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A3952C-133D-4C11-F7BD-C1BDE36A83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44C848-6F49-7F51-E65D-BB190087C3E8}"/>
              </a:ext>
            </a:extLst>
          </p:cNvPr>
          <p:cNvSpPr>
            <a:spLocks noGrp="1"/>
          </p:cNvSpPr>
          <p:nvPr>
            <p:ph type="dt" sz="half" idx="10"/>
          </p:nvPr>
        </p:nvSpPr>
        <p:spPr/>
        <p:txBody>
          <a:bodyPr/>
          <a:lstStyle/>
          <a:p>
            <a:fld id="{D21C4FD0-5EE2-49FE-8888-1C9664B5872E}" type="datetimeFigureOut">
              <a:rPr lang="en-US" smtClean="0"/>
              <a:t>12/27/2023</a:t>
            </a:fld>
            <a:endParaRPr lang="en-US"/>
          </a:p>
        </p:txBody>
      </p:sp>
      <p:sp>
        <p:nvSpPr>
          <p:cNvPr id="5" name="Footer Placeholder 4">
            <a:extLst>
              <a:ext uri="{FF2B5EF4-FFF2-40B4-BE49-F238E27FC236}">
                <a16:creationId xmlns:a16="http://schemas.microsoft.com/office/drawing/2014/main" id="{C0C10122-F87D-9887-BDAE-FBA630BD0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6C47B3-6C59-9838-D550-B7EE0B68CC90}"/>
              </a:ext>
            </a:extLst>
          </p:cNvPr>
          <p:cNvSpPr>
            <a:spLocks noGrp="1"/>
          </p:cNvSpPr>
          <p:nvPr>
            <p:ph type="sldNum" sz="quarter" idx="12"/>
          </p:nvPr>
        </p:nvSpPr>
        <p:spPr/>
        <p:txBody>
          <a:bodyPr/>
          <a:lstStyle/>
          <a:p>
            <a:fld id="{71E99830-1180-4ABC-B595-86DA91DCA6DD}" type="slidenum">
              <a:rPr lang="en-US" smtClean="0"/>
              <a:t>‹#›</a:t>
            </a:fld>
            <a:endParaRPr lang="en-US"/>
          </a:p>
        </p:txBody>
      </p:sp>
    </p:spTree>
    <p:extLst>
      <p:ext uri="{BB962C8B-B14F-4D97-AF65-F5344CB8AC3E}">
        <p14:creationId xmlns:p14="http://schemas.microsoft.com/office/powerpoint/2010/main" val="2800237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3624E-B40B-7C71-925A-28B12329D7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31C862-9F84-927B-1AF1-97911CA956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EDD642-FDAF-5688-51D7-83430BC63D82}"/>
              </a:ext>
            </a:extLst>
          </p:cNvPr>
          <p:cNvSpPr>
            <a:spLocks noGrp="1"/>
          </p:cNvSpPr>
          <p:nvPr>
            <p:ph type="dt" sz="half" idx="10"/>
          </p:nvPr>
        </p:nvSpPr>
        <p:spPr/>
        <p:txBody>
          <a:bodyPr/>
          <a:lstStyle/>
          <a:p>
            <a:fld id="{D21C4FD0-5EE2-49FE-8888-1C9664B5872E}" type="datetimeFigureOut">
              <a:rPr lang="en-US" smtClean="0"/>
              <a:t>12/27/2023</a:t>
            </a:fld>
            <a:endParaRPr lang="en-US"/>
          </a:p>
        </p:txBody>
      </p:sp>
      <p:sp>
        <p:nvSpPr>
          <p:cNvPr id="5" name="Footer Placeholder 4">
            <a:extLst>
              <a:ext uri="{FF2B5EF4-FFF2-40B4-BE49-F238E27FC236}">
                <a16:creationId xmlns:a16="http://schemas.microsoft.com/office/drawing/2014/main" id="{E782E37B-45A6-E9CF-F227-06ED7404DD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5EFF77-F33E-9057-715A-3901F6FD55C3}"/>
              </a:ext>
            </a:extLst>
          </p:cNvPr>
          <p:cNvSpPr>
            <a:spLocks noGrp="1"/>
          </p:cNvSpPr>
          <p:nvPr>
            <p:ph type="sldNum" sz="quarter" idx="12"/>
          </p:nvPr>
        </p:nvSpPr>
        <p:spPr/>
        <p:txBody>
          <a:bodyPr/>
          <a:lstStyle/>
          <a:p>
            <a:fld id="{71E99830-1180-4ABC-B595-86DA91DCA6DD}" type="slidenum">
              <a:rPr lang="en-US" smtClean="0"/>
              <a:t>‹#›</a:t>
            </a:fld>
            <a:endParaRPr lang="en-US"/>
          </a:p>
        </p:txBody>
      </p:sp>
    </p:spTree>
    <p:extLst>
      <p:ext uri="{BB962C8B-B14F-4D97-AF65-F5344CB8AC3E}">
        <p14:creationId xmlns:p14="http://schemas.microsoft.com/office/powerpoint/2010/main" val="3818224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3C09A-621F-B7A8-A56F-E38C4C2F2D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353296-60B8-F1B6-A63D-AA457B88FA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98772A-BEAE-0DE3-A45F-DD9A9213F688}"/>
              </a:ext>
            </a:extLst>
          </p:cNvPr>
          <p:cNvSpPr>
            <a:spLocks noGrp="1"/>
          </p:cNvSpPr>
          <p:nvPr>
            <p:ph type="dt" sz="half" idx="10"/>
          </p:nvPr>
        </p:nvSpPr>
        <p:spPr/>
        <p:txBody>
          <a:bodyPr/>
          <a:lstStyle/>
          <a:p>
            <a:fld id="{D21C4FD0-5EE2-49FE-8888-1C9664B5872E}" type="datetimeFigureOut">
              <a:rPr lang="en-US" smtClean="0"/>
              <a:t>12/27/2023</a:t>
            </a:fld>
            <a:endParaRPr lang="en-US"/>
          </a:p>
        </p:txBody>
      </p:sp>
      <p:sp>
        <p:nvSpPr>
          <p:cNvPr id="5" name="Footer Placeholder 4">
            <a:extLst>
              <a:ext uri="{FF2B5EF4-FFF2-40B4-BE49-F238E27FC236}">
                <a16:creationId xmlns:a16="http://schemas.microsoft.com/office/drawing/2014/main" id="{CE364CE3-8290-CB2A-D37C-210035E0D3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3B6F5E-80DA-1D6F-3153-6DF5F7993090}"/>
              </a:ext>
            </a:extLst>
          </p:cNvPr>
          <p:cNvSpPr>
            <a:spLocks noGrp="1"/>
          </p:cNvSpPr>
          <p:nvPr>
            <p:ph type="sldNum" sz="quarter" idx="12"/>
          </p:nvPr>
        </p:nvSpPr>
        <p:spPr/>
        <p:txBody>
          <a:bodyPr/>
          <a:lstStyle/>
          <a:p>
            <a:fld id="{71E99830-1180-4ABC-B595-86DA91DCA6DD}" type="slidenum">
              <a:rPr lang="en-US" smtClean="0"/>
              <a:t>‹#›</a:t>
            </a:fld>
            <a:endParaRPr lang="en-US"/>
          </a:p>
        </p:txBody>
      </p:sp>
    </p:spTree>
    <p:extLst>
      <p:ext uri="{BB962C8B-B14F-4D97-AF65-F5344CB8AC3E}">
        <p14:creationId xmlns:p14="http://schemas.microsoft.com/office/powerpoint/2010/main" val="2203941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48D68-982F-86CB-B1DF-61BFCCA771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7C8F2A-2B47-E250-644F-6FB6AF7B15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9C13D8-801D-F7A7-3730-7F66F7F74F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199BD4-3FC3-6046-E042-1FF2752E0437}"/>
              </a:ext>
            </a:extLst>
          </p:cNvPr>
          <p:cNvSpPr>
            <a:spLocks noGrp="1"/>
          </p:cNvSpPr>
          <p:nvPr>
            <p:ph type="dt" sz="half" idx="10"/>
          </p:nvPr>
        </p:nvSpPr>
        <p:spPr/>
        <p:txBody>
          <a:bodyPr/>
          <a:lstStyle/>
          <a:p>
            <a:fld id="{D21C4FD0-5EE2-49FE-8888-1C9664B5872E}" type="datetimeFigureOut">
              <a:rPr lang="en-US" smtClean="0"/>
              <a:t>12/27/2023</a:t>
            </a:fld>
            <a:endParaRPr lang="en-US"/>
          </a:p>
        </p:txBody>
      </p:sp>
      <p:sp>
        <p:nvSpPr>
          <p:cNvPr id="6" name="Footer Placeholder 5">
            <a:extLst>
              <a:ext uri="{FF2B5EF4-FFF2-40B4-BE49-F238E27FC236}">
                <a16:creationId xmlns:a16="http://schemas.microsoft.com/office/drawing/2014/main" id="{96021ECE-B4E6-CE31-4CE2-2154FD593F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801E8B-8DF9-48E1-7A9E-4811495AC3DD}"/>
              </a:ext>
            </a:extLst>
          </p:cNvPr>
          <p:cNvSpPr>
            <a:spLocks noGrp="1"/>
          </p:cNvSpPr>
          <p:nvPr>
            <p:ph type="sldNum" sz="quarter" idx="12"/>
          </p:nvPr>
        </p:nvSpPr>
        <p:spPr/>
        <p:txBody>
          <a:bodyPr/>
          <a:lstStyle/>
          <a:p>
            <a:fld id="{71E99830-1180-4ABC-B595-86DA91DCA6DD}" type="slidenum">
              <a:rPr lang="en-US" smtClean="0"/>
              <a:t>‹#›</a:t>
            </a:fld>
            <a:endParaRPr lang="en-US"/>
          </a:p>
        </p:txBody>
      </p:sp>
    </p:spTree>
    <p:extLst>
      <p:ext uri="{BB962C8B-B14F-4D97-AF65-F5344CB8AC3E}">
        <p14:creationId xmlns:p14="http://schemas.microsoft.com/office/powerpoint/2010/main" val="1665731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880D5-9F6A-2D38-2F6E-BED63EB081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0E8A5E-4403-0B04-2E8D-3F11944A40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C0A5CC-8387-154A-6BF3-389E6F81FE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D22D99-C561-DE19-37DE-ECB5658D0E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DF0EFE-D7E9-2940-E432-11ED53C2EB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51B228-5C19-9E40-4155-84245EB65016}"/>
              </a:ext>
            </a:extLst>
          </p:cNvPr>
          <p:cNvSpPr>
            <a:spLocks noGrp="1"/>
          </p:cNvSpPr>
          <p:nvPr>
            <p:ph type="dt" sz="half" idx="10"/>
          </p:nvPr>
        </p:nvSpPr>
        <p:spPr/>
        <p:txBody>
          <a:bodyPr/>
          <a:lstStyle/>
          <a:p>
            <a:fld id="{D21C4FD0-5EE2-49FE-8888-1C9664B5872E}" type="datetimeFigureOut">
              <a:rPr lang="en-US" smtClean="0"/>
              <a:t>12/27/2023</a:t>
            </a:fld>
            <a:endParaRPr lang="en-US"/>
          </a:p>
        </p:txBody>
      </p:sp>
      <p:sp>
        <p:nvSpPr>
          <p:cNvPr id="8" name="Footer Placeholder 7">
            <a:extLst>
              <a:ext uri="{FF2B5EF4-FFF2-40B4-BE49-F238E27FC236}">
                <a16:creationId xmlns:a16="http://schemas.microsoft.com/office/drawing/2014/main" id="{D632B219-6151-CCB2-4170-F1466AC317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8F94F9-C910-BD96-3F51-C1E0659A7B0D}"/>
              </a:ext>
            </a:extLst>
          </p:cNvPr>
          <p:cNvSpPr>
            <a:spLocks noGrp="1"/>
          </p:cNvSpPr>
          <p:nvPr>
            <p:ph type="sldNum" sz="quarter" idx="12"/>
          </p:nvPr>
        </p:nvSpPr>
        <p:spPr/>
        <p:txBody>
          <a:bodyPr/>
          <a:lstStyle/>
          <a:p>
            <a:fld id="{71E99830-1180-4ABC-B595-86DA91DCA6DD}" type="slidenum">
              <a:rPr lang="en-US" smtClean="0"/>
              <a:t>‹#›</a:t>
            </a:fld>
            <a:endParaRPr lang="en-US"/>
          </a:p>
        </p:txBody>
      </p:sp>
    </p:spTree>
    <p:extLst>
      <p:ext uri="{BB962C8B-B14F-4D97-AF65-F5344CB8AC3E}">
        <p14:creationId xmlns:p14="http://schemas.microsoft.com/office/powerpoint/2010/main" val="2520468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E7AF4-FC27-1329-FE8D-E00A7924C3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331F26-D888-1BCF-374D-3BFE69524142}"/>
              </a:ext>
            </a:extLst>
          </p:cNvPr>
          <p:cNvSpPr>
            <a:spLocks noGrp="1"/>
          </p:cNvSpPr>
          <p:nvPr>
            <p:ph type="dt" sz="half" idx="10"/>
          </p:nvPr>
        </p:nvSpPr>
        <p:spPr/>
        <p:txBody>
          <a:bodyPr/>
          <a:lstStyle/>
          <a:p>
            <a:fld id="{D21C4FD0-5EE2-49FE-8888-1C9664B5872E}" type="datetimeFigureOut">
              <a:rPr lang="en-US" smtClean="0"/>
              <a:t>12/27/2023</a:t>
            </a:fld>
            <a:endParaRPr lang="en-US"/>
          </a:p>
        </p:txBody>
      </p:sp>
      <p:sp>
        <p:nvSpPr>
          <p:cNvPr id="4" name="Footer Placeholder 3">
            <a:extLst>
              <a:ext uri="{FF2B5EF4-FFF2-40B4-BE49-F238E27FC236}">
                <a16:creationId xmlns:a16="http://schemas.microsoft.com/office/drawing/2014/main" id="{96134E7E-68C5-0B7D-88D2-ECEB7B94FE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322466-A944-3193-2245-926071E9EAA1}"/>
              </a:ext>
            </a:extLst>
          </p:cNvPr>
          <p:cNvSpPr>
            <a:spLocks noGrp="1"/>
          </p:cNvSpPr>
          <p:nvPr>
            <p:ph type="sldNum" sz="quarter" idx="12"/>
          </p:nvPr>
        </p:nvSpPr>
        <p:spPr/>
        <p:txBody>
          <a:bodyPr/>
          <a:lstStyle/>
          <a:p>
            <a:fld id="{71E99830-1180-4ABC-B595-86DA91DCA6DD}" type="slidenum">
              <a:rPr lang="en-US" smtClean="0"/>
              <a:t>‹#›</a:t>
            </a:fld>
            <a:endParaRPr lang="en-US"/>
          </a:p>
        </p:txBody>
      </p:sp>
    </p:spTree>
    <p:extLst>
      <p:ext uri="{BB962C8B-B14F-4D97-AF65-F5344CB8AC3E}">
        <p14:creationId xmlns:p14="http://schemas.microsoft.com/office/powerpoint/2010/main" val="1533872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46B669-A78E-0A97-435C-E400510E8AE6}"/>
              </a:ext>
            </a:extLst>
          </p:cNvPr>
          <p:cNvSpPr>
            <a:spLocks noGrp="1"/>
          </p:cNvSpPr>
          <p:nvPr>
            <p:ph type="dt" sz="half" idx="10"/>
          </p:nvPr>
        </p:nvSpPr>
        <p:spPr/>
        <p:txBody>
          <a:bodyPr/>
          <a:lstStyle/>
          <a:p>
            <a:fld id="{D21C4FD0-5EE2-49FE-8888-1C9664B5872E}" type="datetimeFigureOut">
              <a:rPr lang="en-US" smtClean="0"/>
              <a:t>12/27/2023</a:t>
            </a:fld>
            <a:endParaRPr lang="en-US"/>
          </a:p>
        </p:txBody>
      </p:sp>
      <p:sp>
        <p:nvSpPr>
          <p:cNvPr id="3" name="Footer Placeholder 2">
            <a:extLst>
              <a:ext uri="{FF2B5EF4-FFF2-40B4-BE49-F238E27FC236}">
                <a16:creationId xmlns:a16="http://schemas.microsoft.com/office/drawing/2014/main" id="{7AA03734-C31E-8711-58D4-47B11D935C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42A0C4-D3B8-2CA9-4880-AB97EFE5BB1A}"/>
              </a:ext>
            </a:extLst>
          </p:cNvPr>
          <p:cNvSpPr>
            <a:spLocks noGrp="1"/>
          </p:cNvSpPr>
          <p:nvPr>
            <p:ph type="sldNum" sz="quarter" idx="12"/>
          </p:nvPr>
        </p:nvSpPr>
        <p:spPr/>
        <p:txBody>
          <a:bodyPr/>
          <a:lstStyle/>
          <a:p>
            <a:fld id="{71E99830-1180-4ABC-B595-86DA91DCA6DD}" type="slidenum">
              <a:rPr lang="en-US" smtClean="0"/>
              <a:t>‹#›</a:t>
            </a:fld>
            <a:endParaRPr lang="en-US"/>
          </a:p>
        </p:txBody>
      </p:sp>
    </p:spTree>
    <p:extLst>
      <p:ext uri="{BB962C8B-B14F-4D97-AF65-F5344CB8AC3E}">
        <p14:creationId xmlns:p14="http://schemas.microsoft.com/office/powerpoint/2010/main" val="549077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94EE6-A01F-B633-75BD-3F9199D388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45901F-4CB6-B648-7A39-BE339F0316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5512C5-B6B3-CE8C-E8D0-32310DDFD4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F11F5-F48A-9E29-7C69-50D6B222599D}"/>
              </a:ext>
            </a:extLst>
          </p:cNvPr>
          <p:cNvSpPr>
            <a:spLocks noGrp="1"/>
          </p:cNvSpPr>
          <p:nvPr>
            <p:ph type="dt" sz="half" idx="10"/>
          </p:nvPr>
        </p:nvSpPr>
        <p:spPr/>
        <p:txBody>
          <a:bodyPr/>
          <a:lstStyle/>
          <a:p>
            <a:fld id="{D21C4FD0-5EE2-49FE-8888-1C9664B5872E}" type="datetimeFigureOut">
              <a:rPr lang="en-US" smtClean="0"/>
              <a:t>12/27/2023</a:t>
            </a:fld>
            <a:endParaRPr lang="en-US"/>
          </a:p>
        </p:txBody>
      </p:sp>
      <p:sp>
        <p:nvSpPr>
          <p:cNvPr id="6" name="Footer Placeholder 5">
            <a:extLst>
              <a:ext uri="{FF2B5EF4-FFF2-40B4-BE49-F238E27FC236}">
                <a16:creationId xmlns:a16="http://schemas.microsoft.com/office/drawing/2014/main" id="{1F5C1E9A-0D9A-C77F-DE7B-15535D3C9E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D050EF-9C40-41EB-D71C-0DEA7934E68D}"/>
              </a:ext>
            </a:extLst>
          </p:cNvPr>
          <p:cNvSpPr>
            <a:spLocks noGrp="1"/>
          </p:cNvSpPr>
          <p:nvPr>
            <p:ph type="sldNum" sz="quarter" idx="12"/>
          </p:nvPr>
        </p:nvSpPr>
        <p:spPr/>
        <p:txBody>
          <a:bodyPr/>
          <a:lstStyle/>
          <a:p>
            <a:fld id="{71E99830-1180-4ABC-B595-86DA91DCA6DD}" type="slidenum">
              <a:rPr lang="en-US" smtClean="0"/>
              <a:t>‹#›</a:t>
            </a:fld>
            <a:endParaRPr lang="en-US"/>
          </a:p>
        </p:txBody>
      </p:sp>
    </p:spTree>
    <p:extLst>
      <p:ext uri="{BB962C8B-B14F-4D97-AF65-F5344CB8AC3E}">
        <p14:creationId xmlns:p14="http://schemas.microsoft.com/office/powerpoint/2010/main" val="2090195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49807-0904-724E-3B42-6C9F638CD1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52D8A3-B5DA-AC20-6562-ED2418B5E6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F385F3-9D26-2DD0-511C-8E5C936ABA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8AA6F7-26A8-456D-1388-1B03990BFE00}"/>
              </a:ext>
            </a:extLst>
          </p:cNvPr>
          <p:cNvSpPr>
            <a:spLocks noGrp="1"/>
          </p:cNvSpPr>
          <p:nvPr>
            <p:ph type="dt" sz="half" idx="10"/>
          </p:nvPr>
        </p:nvSpPr>
        <p:spPr/>
        <p:txBody>
          <a:bodyPr/>
          <a:lstStyle/>
          <a:p>
            <a:fld id="{D21C4FD0-5EE2-49FE-8888-1C9664B5872E}" type="datetimeFigureOut">
              <a:rPr lang="en-US" smtClean="0"/>
              <a:t>12/27/2023</a:t>
            </a:fld>
            <a:endParaRPr lang="en-US"/>
          </a:p>
        </p:txBody>
      </p:sp>
      <p:sp>
        <p:nvSpPr>
          <p:cNvPr id="6" name="Footer Placeholder 5">
            <a:extLst>
              <a:ext uri="{FF2B5EF4-FFF2-40B4-BE49-F238E27FC236}">
                <a16:creationId xmlns:a16="http://schemas.microsoft.com/office/drawing/2014/main" id="{88B414F6-5C60-952E-8356-141167B1CF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9510F3-C53D-0FB1-19E5-7A59A16CDFE5}"/>
              </a:ext>
            </a:extLst>
          </p:cNvPr>
          <p:cNvSpPr>
            <a:spLocks noGrp="1"/>
          </p:cNvSpPr>
          <p:nvPr>
            <p:ph type="sldNum" sz="quarter" idx="12"/>
          </p:nvPr>
        </p:nvSpPr>
        <p:spPr/>
        <p:txBody>
          <a:bodyPr/>
          <a:lstStyle/>
          <a:p>
            <a:fld id="{71E99830-1180-4ABC-B595-86DA91DCA6DD}" type="slidenum">
              <a:rPr lang="en-US" smtClean="0"/>
              <a:t>‹#›</a:t>
            </a:fld>
            <a:endParaRPr lang="en-US"/>
          </a:p>
        </p:txBody>
      </p:sp>
    </p:spTree>
    <p:extLst>
      <p:ext uri="{BB962C8B-B14F-4D97-AF65-F5344CB8AC3E}">
        <p14:creationId xmlns:p14="http://schemas.microsoft.com/office/powerpoint/2010/main" val="3013866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455C6A-18A7-4370-623F-C9FCD3B52F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BDC9DC-C64F-CBDF-3A1C-D03BDCEB22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54F142-34D6-EF17-2F82-4AED7F597F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1C4FD0-5EE2-49FE-8888-1C9664B5872E}" type="datetimeFigureOut">
              <a:rPr lang="en-US" smtClean="0"/>
              <a:t>12/27/2023</a:t>
            </a:fld>
            <a:endParaRPr lang="en-US"/>
          </a:p>
        </p:txBody>
      </p:sp>
      <p:sp>
        <p:nvSpPr>
          <p:cNvPr id="5" name="Footer Placeholder 4">
            <a:extLst>
              <a:ext uri="{FF2B5EF4-FFF2-40B4-BE49-F238E27FC236}">
                <a16:creationId xmlns:a16="http://schemas.microsoft.com/office/drawing/2014/main" id="{74445F6A-E06F-9131-705B-3C1079C9EA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C77E60-8057-8879-5719-E5C9F8FF28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E99830-1180-4ABC-B595-86DA91DCA6DD}" type="slidenum">
              <a:rPr lang="en-US" smtClean="0"/>
              <a:t>‹#›</a:t>
            </a:fld>
            <a:endParaRPr lang="en-US"/>
          </a:p>
        </p:txBody>
      </p:sp>
    </p:spTree>
    <p:extLst>
      <p:ext uri="{BB962C8B-B14F-4D97-AF65-F5344CB8AC3E}">
        <p14:creationId xmlns:p14="http://schemas.microsoft.com/office/powerpoint/2010/main" val="3318650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n open door on a blue wall">
            <a:extLst>
              <a:ext uri="{FF2B5EF4-FFF2-40B4-BE49-F238E27FC236}">
                <a16:creationId xmlns:a16="http://schemas.microsoft.com/office/drawing/2014/main" id="{78E35592-C3D3-A390-CD82-799EA78A34AE}"/>
              </a:ext>
            </a:extLst>
          </p:cNvPr>
          <p:cNvPicPr>
            <a:picLocks noChangeAspect="1"/>
          </p:cNvPicPr>
          <p:nvPr/>
        </p:nvPicPr>
        <p:blipFill rotWithShape="1">
          <a:blip r:embed="rId2"/>
          <a:srcRect t="6629" b="3371"/>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A15397-3765-1A5E-23BF-8B7C3313B8B6}"/>
              </a:ext>
            </a:extLst>
          </p:cNvPr>
          <p:cNvSpPr>
            <a:spLocks noGrp="1"/>
          </p:cNvSpPr>
          <p:nvPr>
            <p:ph type="ctrTitle"/>
          </p:nvPr>
        </p:nvSpPr>
        <p:spPr>
          <a:xfrm>
            <a:off x="1097280" y="2071990"/>
            <a:ext cx="10058400" cy="1828337"/>
          </a:xfrm>
          <a:effectLst>
            <a:outerShdw blurRad="50800" dist="38100" dir="2700000" algn="tl" rotWithShape="0">
              <a:prstClr val="black">
                <a:alpha val="40000"/>
              </a:prstClr>
            </a:outerShdw>
          </a:effectLst>
        </p:spPr>
        <p:txBody>
          <a:bodyPr>
            <a:normAutofit/>
          </a:bodyPr>
          <a:lstStyle/>
          <a:p>
            <a:r>
              <a:rPr lang="en-US" b="1" dirty="0">
                <a:solidFill>
                  <a:srgbClr val="FFFFFF"/>
                </a:solidFill>
              </a:rPr>
              <a:t>The Real Estate Portal</a:t>
            </a:r>
          </a:p>
        </p:txBody>
      </p:sp>
      <p:sp>
        <p:nvSpPr>
          <p:cNvPr id="3" name="Subtitle 2">
            <a:extLst>
              <a:ext uri="{FF2B5EF4-FFF2-40B4-BE49-F238E27FC236}">
                <a16:creationId xmlns:a16="http://schemas.microsoft.com/office/drawing/2014/main" id="{9606B143-8BFA-0F89-E8A6-CE7996C174C8}"/>
              </a:ext>
            </a:extLst>
          </p:cNvPr>
          <p:cNvSpPr>
            <a:spLocks noGrp="1"/>
          </p:cNvSpPr>
          <p:nvPr>
            <p:ph type="subTitle" idx="1"/>
          </p:nvPr>
        </p:nvSpPr>
        <p:spPr>
          <a:xfrm>
            <a:off x="1100051" y="4027251"/>
            <a:ext cx="10058400" cy="1755129"/>
          </a:xfrm>
          <a:effectLst>
            <a:outerShdw blurRad="50800" dist="38100" dir="2700000" algn="tl" rotWithShape="0">
              <a:prstClr val="black">
                <a:alpha val="40000"/>
              </a:prstClr>
            </a:outerShdw>
          </a:effectLst>
        </p:spPr>
        <p:txBody>
          <a:bodyPr>
            <a:noAutofit/>
          </a:bodyPr>
          <a:lstStyle/>
          <a:p>
            <a:r>
              <a:rPr lang="en-US" sz="1800" dirty="0">
                <a:solidFill>
                  <a:srgbClr val="FFFFFF"/>
                </a:solidFill>
              </a:rPr>
              <a:t>DOĞUKAN GÜLER: 17000252</a:t>
            </a:r>
          </a:p>
          <a:p>
            <a:r>
              <a:rPr lang="en-US" sz="1800" dirty="0">
                <a:solidFill>
                  <a:srgbClr val="FFFFFF"/>
                </a:solidFill>
              </a:rPr>
              <a:t>ALEYNA YILMAZ: 21000166</a:t>
            </a:r>
          </a:p>
          <a:p>
            <a:r>
              <a:rPr lang="en-US" sz="1800" dirty="0">
                <a:solidFill>
                  <a:srgbClr val="FFFFFF"/>
                </a:solidFill>
              </a:rPr>
              <a:t>FATİH ÇAKIR: 21000128</a:t>
            </a:r>
          </a:p>
          <a:p>
            <a:r>
              <a:rPr lang="en-US" sz="1800" dirty="0">
                <a:solidFill>
                  <a:srgbClr val="FFFFFF"/>
                </a:solidFill>
              </a:rPr>
              <a:t>Group No: 5</a:t>
            </a:r>
          </a:p>
        </p:txBody>
      </p:sp>
    </p:spTree>
    <p:extLst>
      <p:ext uri="{BB962C8B-B14F-4D97-AF65-F5344CB8AC3E}">
        <p14:creationId xmlns:p14="http://schemas.microsoft.com/office/powerpoint/2010/main" val="2417063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83D2B-D7D9-ED80-A082-C4899E272496}"/>
              </a:ext>
            </a:extLst>
          </p:cNvPr>
          <p:cNvSpPr>
            <a:spLocks noGrp="1"/>
          </p:cNvSpPr>
          <p:nvPr>
            <p:ph type="title"/>
          </p:nvPr>
        </p:nvSpPr>
        <p:spPr>
          <a:xfrm>
            <a:off x="1" y="0"/>
            <a:ext cx="2013626" cy="6858000"/>
          </a:xfrm>
          <a:solidFill>
            <a:schemeClr val="tx1">
              <a:lumMod val="50000"/>
              <a:lumOff val="50000"/>
            </a:schemeClr>
          </a:solidFill>
        </p:spPr>
        <p:style>
          <a:lnRef idx="0">
            <a:schemeClr val="accent3"/>
          </a:lnRef>
          <a:fillRef idx="3">
            <a:schemeClr val="accent3"/>
          </a:fillRef>
          <a:effectRef idx="3">
            <a:schemeClr val="accent3"/>
          </a:effectRef>
          <a:fontRef idx="minor">
            <a:schemeClr val="lt1"/>
          </a:fontRef>
        </p:style>
        <p:txBody>
          <a:bodyPr/>
          <a:lstStyle/>
          <a:p>
            <a:r>
              <a:rPr lang="tr-TR" dirty="0"/>
              <a:t>       x</a:t>
            </a:r>
          </a:p>
        </p:txBody>
      </p:sp>
      <p:pic>
        <p:nvPicPr>
          <p:cNvPr id="6" name="Content Placeholder 5">
            <a:extLst>
              <a:ext uri="{FF2B5EF4-FFF2-40B4-BE49-F238E27FC236}">
                <a16:creationId xmlns:a16="http://schemas.microsoft.com/office/drawing/2014/main" id="{80698167-A068-CECA-C9B5-726696B8CD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8719" y="567328"/>
            <a:ext cx="8241096" cy="5723344"/>
          </a:xfrm>
        </p:spPr>
      </p:pic>
      <p:sp>
        <p:nvSpPr>
          <p:cNvPr id="4" name="Title 1">
            <a:extLst>
              <a:ext uri="{FF2B5EF4-FFF2-40B4-BE49-F238E27FC236}">
                <a16:creationId xmlns:a16="http://schemas.microsoft.com/office/drawing/2014/main" id="{AAEB2B74-441D-4D45-6CC7-9C714FD3ED24}"/>
              </a:ext>
            </a:extLst>
          </p:cNvPr>
          <p:cNvSpPr txBox="1">
            <a:spLocks/>
          </p:cNvSpPr>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600" dirty="0">
                <a:solidFill>
                  <a:srgbClr val="FFFFFF"/>
                </a:solidFill>
              </a:rPr>
              <a:t>USE CASE DIAGRAM</a:t>
            </a:r>
            <a:endParaRPr lang="en-US" sz="2600" dirty="0">
              <a:solidFill>
                <a:srgbClr val="FFFFFF"/>
              </a:solidFill>
            </a:endParaRPr>
          </a:p>
        </p:txBody>
      </p:sp>
    </p:spTree>
    <p:extLst>
      <p:ext uri="{BB962C8B-B14F-4D97-AF65-F5344CB8AC3E}">
        <p14:creationId xmlns:p14="http://schemas.microsoft.com/office/powerpoint/2010/main" val="4089055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426FD0-A186-9CD3-F84B-7C7252D85C64}"/>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CLASS DIAGRAM</a:t>
            </a:r>
          </a:p>
        </p:txBody>
      </p:sp>
      <p:pic>
        <p:nvPicPr>
          <p:cNvPr id="4" name="Picture 3">
            <a:extLst>
              <a:ext uri="{FF2B5EF4-FFF2-40B4-BE49-F238E27FC236}">
                <a16:creationId xmlns:a16="http://schemas.microsoft.com/office/drawing/2014/main" id="{4F2C14AD-7CEC-F3F8-632B-7C2D2F31E2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0324" y="535023"/>
            <a:ext cx="8404697" cy="6070058"/>
          </a:xfrm>
          <a:prstGeom prst="rect">
            <a:avLst/>
          </a:prstGeom>
        </p:spPr>
      </p:pic>
    </p:spTree>
    <p:extLst>
      <p:ext uri="{BB962C8B-B14F-4D97-AF65-F5344CB8AC3E}">
        <p14:creationId xmlns:p14="http://schemas.microsoft.com/office/powerpoint/2010/main" val="1772403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78CA0-73EE-60EC-3897-B9E5A62D42CC}"/>
              </a:ext>
            </a:extLst>
          </p:cNvPr>
          <p:cNvSpPr>
            <a:spLocks noGrp="1"/>
          </p:cNvSpPr>
          <p:nvPr>
            <p:ph type="title"/>
          </p:nvPr>
        </p:nvSpPr>
        <p:spPr/>
        <p:txBody>
          <a:bodyPr/>
          <a:lstStyle/>
          <a:p>
            <a:endParaRPr lang="tr-TR"/>
          </a:p>
        </p:txBody>
      </p:sp>
      <p:pic>
        <p:nvPicPr>
          <p:cNvPr id="7" name="Content Placeholder 6">
            <a:extLst>
              <a:ext uri="{FF2B5EF4-FFF2-40B4-BE49-F238E27FC236}">
                <a16:creationId xmlns:a16="http://schemas.microsoft.com/office/drawing/2014/main" id="{CFDD2E00-2EB3-3A63-BF17-D43D874CF3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2039" y="365125"/>
            <a:ext cx="8122241" cy="6165713"/>
          </a:xfrm>
        </p:spPr>
      </p:pic>
      <p:sp>
        <p:nvSpPr>
          <p:cNvPr id="4" name="Title 1">
            <a:extLst>
              <a:ext uri="{FF2B5EF4-FFF2-40B4-BE49-F238E27FC236}">
                <a16:creationId xmlns:a16="http://schemas.microsoft.com/office/drawing/2014/main" id="{74669AD5-E4AF-800D-3240-CD549B8B7830}"/>
              </a:ext>
            </a:extLst>
          </p:cNvPr>
          <p:cNvSpPr txBox="1">
            <a:spLocks/>
          </p:cNvSpPr>
          <p:nvPr/>
        </p:nvSpPr>
        <p:spPr>
          <a:xfrm>
            <a:off x="1" y="0"/>
            <a:ext cx="2013626" cy="6858000"/>
          </a:xfrm>
          <a:prstGeom prst="rect">
            <a:avLst/>
          </a:prstGeom>
          <a:solidFill>
            <a:schemeClr val="tx1">
              <a:lumMod val="50000"/>
              <a:lumOff val="50000"/>
            </a:schemeClr>
          </a:solidFill>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tr-TR"/>
              <a:t>       x</a:t>
            </a:r>
            <a:endParaRPr lang="tr-TR" dirty="0"/>
          </a:p>
        </p:txBody>
      </p:sp>
      <p:sp>
        <p:nvSpPr>
          <p:cNvPr id="5" name="Title 1">
            <a:extLst>
              <a:ext uri="{FF2B5EF4-FFF2-40B4-BE49-F238E27FC236}">
                <a16:creationId xmlns:a16="http://schemas.microsoft.com/office/drawing/2014/main" id="{ADEB317D-9F54-8D96-753E-8CC97DF5F25C}"/>
              </a:ext>
            </a:extLst>
          </p:cNvPr>
          <p:cNvSpPr txBox="1">
            <a:spLocks/>
          </p:cNvSpPr>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600" dirty="0">
                <a:solidFill>
                  <a:srgbClr val="FFFFFF"/>
                </a:solidFill>
              </a:rPr>
              <a:t>MODULAR HIERARCHY DIAGRAM</a:t>
            </a:r>
            <a:endParaRPr lang="en-US" sz="2600" dirty="0">
              <a:solidFill>
                <a:srgbClr val="FFFFFF"/>
              </a:solidFill>
            </a:endParaRPr>
          </a:p>
        </p:txBody>
      </p:sp>
    </p:spTree>
    <p:extLst>
      <p:ext uri="{BB962C8B-B14F-4D97-AF65-F5344CB8AC3E}">
        <p14:creationId xmlns:p14="http://schemas.microsoft.com/office/powerpoint/2010/main" val="3607583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CF7230-E5F5-8F82-DA75-5B8BC1D72A04}"/>
              </a:ext>
            </a:extLst>
          </p:cNvPr>
          <p:cNvSpPr>
            <a:spLocks noGrp="1"/>
          </p:cNvSpPr>
          <p:nvPr>
            <p:ph type="title"/>
          </p:nvPr>
        </p:nvSpPr>
        <p:spPr>
          <a:xfrm>
            <a:off x="838200" y="365125"/>
            <a:ext cx="10515600" cy="1325563"/>
          </a:xfrm>
        </p:spPr>
        <p:txBody>
          <a:bodyPr>
            <a:normAutofit/>
          </a:bodyPr>
          <a:lstStyle/>
          <a:p>
            <a:r>
              <a:rPr lang="en-US" sz="5400"/>
              <a:t>FUNCTIONAL REQUIREMENTS</a:t>
            </a:r>
          </a:p>
        </p:txBody>
      </p:sp>
      <p:sp>
        <p:nvSpPr>
          <p:cNvPr id="2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ontent Placeholder 2">
            <a:extLst>
              <a:ext uri="{FF2B5EF4-FFF2-40B4-BE49-F238E27FC236}">
                <a16:creationId xmlns:a16="http://schemas.microsoft.com/office/drawing/2014/main" id="{8581C090-5304-DE67-209C-07C2E003A904}"/>
              </a:ext>
            </a:extLst>
          </p:cNvPr>
          <p:cNvSpPr>
            <a:spLocks noGrp="1"/>
          </p:cNvSpPr>
          <p:nvPr>
            <p:ph idx="1"/>
          </p:nvPr>
        </p:nvSpPr>
        <p:spPr>
          <a:xfrm>
            <a:off x="838200" y="1929384"/>
            <a:ext cx="10515600" cy="4251960"/>
          </a:xfrm>
        </p:spPr>
        <p:txBody>
          <a:bodyPr>
            <a:normAutofit/>
          </a:bodyPr>
          <a:lstStyle/>
          <a:p>
            <a:pPr marL="742950" marR="0" lvl="1" indent="-285750">
              <a:spcBef>
                <a:spcPts val="0"/>
              </a:spcBef>
              <a:spcAft>
                <a:spcPts val="1415"/>
              </a:spcAft>
              <a:buFont typeface="+mj-lt"/>
              <a:buAutoNum type="arabicPeriod"/>
            </a:pPr>
            <a:r>
              <a:rPr lang="en-US" sz="2200" b="1" kern="150" dirty="0">
                <a:effectLst/>
                <a:latin typeface="Times New Roman" panose="02020603050405020304" pitchFamily="18" charset="0"/>
                <a:ea typeface="Segoe UI" panose="020B0502040204020203" pitchFamily="34" charset="0"/>
                <a:cs typeface="Tahoma" panose="020B0604030504040204" pitchFamily="34" charset="0"/>
              </a:rPr>
              <a:t> User Requirements</a:t>
            </a:r>
            <a:endParaRPr lang="en-US" sz="2200" b="1" kern="150" dirty="0">
              <a:effectLst/>
              <a:latin typeface="Liberation Serif"/>
              <a:ea typeface="Segoe UI" panose="020B0502040204020203" pitchFamily="34" charset="0"/>
              <a:cs typeface="Tahoma" panose="020B0604030504040204" pitchFamily="34" charset="0"/>
            </a:endParaRPr>
          </a:p>
          <a:p>
            <a:pPr marL="685800" marR="0">
              <a:spcBef>
                <a:spcPts val="0"/>
              </a:spcBef>
              <a:spcAft>
                <a:spcPts val="1415"/>
              </a:spcAft>
            </a:pPr>
            <a:r>
              <a:rPr lang="en-US" sz="2200" kern="150" dirty="0">
                <a:effectLst/>
                <a:latin typeface="Times New Roman" panose="02020603050405020304" pitchFamily="18" charset="0"/>
                <a:ea typeface="Segoe UI" panose="020B0502040204020203" pitchFamily="34" charset="0"/>
                <a:cs typeface="Tahoma" panose="020B0604030504040204" pitchFamily="34" charset="0"/>
              </a:rPr>
              <a:t>REQ-1: Users can register and log in.</a:t>
            </a:r>
            <a:endParaRPr lang="en-US" sz="2200" kern="150" dirty="0">
              <a:effectLst/>
              <a:latin typeface="Liberation Serif"/>
              <a:ea typeface="Segoe UI" panose="020B0502040204020203" pitchFamily="34" charset="0"/>
              <a:cs typeface="Tahoma" panose="020B0604030504040204" pitchFamily="34" charset="0"/>
            </a:endParaRPr>
          </a:p>
          <a:p>
            <a:pPr marL="685800" marR="0">
              <a:spcBef>
                <a:spcPts val="0"/>
              </a:spcBef>
              <a:spcAft>
                <a:spcPts val="1415"/>
              </a:spcAft>
            </a:pPr>
            <a:r>
              <a:rPr lang="en-US" sz="2200" kern="150" dirty="0">
                <a:effectLst/>
                <a:latin typeface="Times New Roman" panose="02020603050405020304" pitchFamily="18" charset="0"/>
                <a:ea typeface="Segoe UI" panose="020B0502040204020203" pitchFamily="34" charset="0"/>
                <a:cs typeface="Tahoma" panose="020B0604030504040204" pitchFamily="34" charset="0"/>
              </a:rPr>
              <a:t>REQ-2: Users can manage their account.</a:t>
            </a:r>
            <a:endParaRPr lang="en-US" sz="2200" kern="150" dirty="0">
              <a:effectLst/>
              <a:latin typeface="Liberation Serif"/>
              <a:ea typeface="Segoe UI" panose="020B0502040204020203" pitchFamily="34" charset="0"/>
              <a:cs typeface="Tahoma" panose="020B0604030504040204" pitchFamily="34" charset="0"/>
            </a:endParaRPr>
          </a:p>
          <a:p>
            <a:pPr marL="685800" marR="0">
              <a:spcBef>
                <a:spcPts val="0"/>
              </a:spcBef>
              <a:spcAft>
                <a:spcPts val="1415"/>
              </a:spcAft>
            </a:pPr>
            <a:r>
              <a:rPr lang="en-US" sz="2200" kern="150" dirty="0">
                <a:effectLst/>
                <a:latin typeface="Times New Roman" panose="02020603050405020304" pitchFamily="18" charset="0"/>
                <a:ea typeface="Segoe UI" panose="020B0502040204020203" pitchFamily="34" charset="0"/>
                <a:cs typeface="Tahoma" panose="020B0604030504040204" pitchFamily="34" charset="0"/>
              </a:rPr>
              <a:t>REQ-3: Users can reset or update their passwords.</a:t>
            </a:r>
            <a:endParaRPr lang="en-US" sz="2200" kern="150" dirty="0">
              <a:effectLst/>
              <a:latin typeface="Liberation Serif"/>
              <a:ea typeface="Segoe UI" panose="020B0502040204020203" pitchFamily="34" charset="0"/>
              <a:cs typeface="Tahoma" panose="020B0604030504040204" pitchFamily="34" charset="0"/>
            </a:endParaRPr>
          </a:p>
          <a:p>
            <a:pPr marL="685800" marR="0">
              <a:spcBef>
                <a:spcPts val="0"/>
              </a:spcBef>
              <a:spcAft>
                <a:spcPts val="1415"/>
              </a:spcAft>
            </a:pPr>
            <a:r>
              <a:rPr lang="en-US" sz="2200" kern="150" dirty="0">
                <a:effectLst/>
                <a:latin typeface="Times New Roman" panose="02020603050405020304" pitchFamily="18" charset="0"/>
                <a:ea typeface="Segoe UI" panose="020B0502040204020203" pitchFamily="34" charset="0"/>
                <a:cs typeface="Tahoma" panose="020B0604030504040204" pitchFamily="34" charset="0"/>
              </a:rPr>
              <a:t>REQ-4: Users can use two-factor authentication.</a:t>
            </a:r>
            <a:endParaRPr lang="en-US" sz="2200" kern="150" dirty="0">
              <a:effectLst/>
              <a:latin typeface="Liberation Serif"/>
              <a:ea typeface="Segoe UI" panose="020B0502040204020203" pitchFamily="34" charset="0"/>
              <a:cs typeface="Tahoma" panose="020B0604030504040204" pitchFamily="34" charset="0"/>
            </a:endParaRPr>
          </a:p>
          <a:p>
            <a:pPr marL="685800" marR="0">
              <a:spcBef>
                <a:spcPts val="0"/>
              </a:spcBef>
              <a:spcAft>
                <a:spcPts val="1415"/>
              </a:spcAft>
            </a:pPr>
            <a:r>
              <a:rPr lang="en-US" sz="2200" kern="150" dirty="0">
                <a:effectLst/>
                <a:latin typeface="Times New Roman" panose="02020603050405020304" pitchFamily="18" charset="0"/>
                <a:ea typeface="Segoe UI" panose="020B0502040204020203" pitchFamily="34" charset="0"/>
                <a:cs typeface="Tahoma" panose="020B0604030504040204" pitchFamily="34" charset="0"/>
              </a:rPr>
              <a:t>REQ-5: Users can have the authority to review other users’ profiles.</a:t>
            </a:r>
            <a:endParaRPr lang="en-US" sz="2200" kern="150" dirty="0">
              <a:effectLst/>
              <a:latin typeface="Liberation Serif"/>
              <a:ea typeface="Segoe UI" panose="020B0502040204020203" pitchFamily="34" charset="0"/>
              <a:cs typeface="Tahoma" panose="020B0604030504040204" pitchFamily="34" charset="0"/>
            </a:endParaRPr>
          </a:p>
          <a:p>
            <a:pPr marL="685800" marR="0">
              <a:spcBef>
                <a:spcPts val="0"/>
              </a:spcBef>
              <a:spcAft>
                <a:spcPts val="1415"/>
              </a:spcAft>
            </a:pPr>
            <a:r>
              <a:rPr lang="en-US" sz="2200" kern="150" dirty="0">
                <a:effectLst/>
                <a:latin typeface="Times New Roman" panose="02020603050405020304" pitchFamily="18" charset="0"/>
                <a:ea typeface="Segoe UI" panose="020B0502040204020203" pitchFamily="34" charset="0"/>
                <a:cs typeface="Tahoma" panose="020B0604030504040204" pitchFamily="34" charset="0"/>
              </a:rPr>
              <a:t>REQ-6: Users can delete their accounts and their data if they want.</a:t>
            </a:r>
            <a:endParaRPr lang="en-US" sz="2200" kern="150" dirty="0">
              <a:effectLst/>
              <a:latin typeface="Liberation Serif"/>
              <a:ea typeface="Segoe UI" panose="020B0502040204020203" pitchFamily="34" charset="0"/>
              <a:cs typeface="Tahoma" panose="020B0604030504040204" pitchFamily="34" charset="0"/>
            </a:endParaRPr>
          </a:p>
          <a:p>
            <a:endParaRPr lang="en-US" sz="2200" dirty="0"/>
          </a:p>
        </p:txBody>
      </p:sp>
    </p:spTree>
    <p:extLst>
      <p:ext uri="{BB962C8B-B14F-4D97-AF65-F5344CB8AC3E}">
        <p14:creationId xmlns:p14="http://schemas.microsoft.com/office/powerpoint/2010/main" val="1156358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B4FEE9-A11B-6474-98AB-ED95FD5BC6EE}"/>
              </a:ext>
            </a:extLst>
          </p:cNvPr>
          <p:cNvSpPr txBox="1"/>
          <p:nvPr/>
        </p:nvSpPr>
        <p:spPr>
          <a:xfrm>
            <a:off x="-337009" y="321034"/>
            <a:ext cx="6228761" cy="5932778"/>
          </a:xfrm>
          <a:prstGeom prst="rect">
            <a:avLst/>
          </a:prstGeom>
          <a:noFill/>
        </p:spPr>
        <p:txBody>
          <a:bodyPr wrap="square">
            <a:spAutoFit/>
          </a:bodyPr>
          <a:lstStyle/>
          <a:p>
            <a:pPr marR="0" lvl="2">
              <a:lnSpc>
                <a:spcPct val="115000"/>
              </a:lnSpc>
              <a:spcBef>
                <a:spcPts val="0"/>
              </a:spcBef>
              <a:spcAft>
                <a:spcPts val="1415"/>
              </a:spcAft>
            </a:pPr>
            <a:r>
              <a:rPr lang="en-US" sz="1600" b="1" kern="150" dirty="0">
                <a:solidFill>
                  <a:srgbClr val="000000"/>
                </a:solidFill>
                <a:effectLst/>
                <a:latin typeface="Times New Roman" panose="02020603050405020304" pitchFamily="18" charset="0"/>
                <a:ea typeface="Segoe UI" panose="020B0502040204020203" pitchFamily="34" charset="0"/>
                <a:cs typeface="Tahoma" panose="020B0604030504040204" pitchFamily="34" charset="0"/>
              </a:rPr>
              <a:t>1.1 Buyer Requirements</a:t>
            </a:r>
            <a:endParaRPr lang="en-US" sz="1600" kern="150" dirty="0">
              <a:solidFill>
                <a:srgbClr val="000000"/>
              </a:solidFill>
              <a:effectLst/>
              <a:latin typeface="Liberation Serif"/>
              <a:ea typeface="Segoe UI" panose="020B0502040204020203" pitchFamily="34" charset="0"/>
              <a:cs typeface="Tahoma" panose="020B0604030504040204" pitchFamily="34" charset="0"/>
            </a:endParaRPr>
          </a:p>
          <a:p>
            <a:pPr marL="914400" marR="0">
              <a:lnSpc>
                <a:spcPct val="115000"/>
              </a:lnSpc>
              <a:spcBef>
                <a:spcPts val="0"/>
              </a:spcBef>
              <a:spcAft>
                <a:spcPts val="1415"/>
              </a:spcAft>
            </a:pPr>
            <a:r>
              <a:rPr lang="en-US" sz="1600" kern="150" dirty="0">
                <a:solidFill>
                  <a:srgbClr val="000000"/>
                </a:solidFill>
                <a:effectLst/>
                <a:latin typeface="Times New Roman" panose="02020603050405020304" pitchFamily="18" charset="0"/>
                <a:ea typeface="Segoe UI" panose="020B0502040204020203" pitchFamily="34" charset="0"/>
                <a:cs typeface="Tahoma" panose="020B0604030504040204" pitchFamily="34" charset="0"/>
              </a:rPr>
              <a:t>• REQ-1: Buyer can search for properties and narrow down results with various filtering options.</a:t>
            </a:r>
            <a:endParaRPr lang="en-US" sz="1600" kern="150" dirty="0">
              <a:solidFill>
                <a:srgbClr val="000000"/>
              </a:solidFill>
              <a:effectLst/>
              <a:latin typeface="Liberation Serif"/>
              <a:ea typeface="Segoe UI" panose="020B0502040204020203" pitchFamily="34" charset="0"/>
              <a:cs typeface="Tahoma" panose="020B0604030504040204" pitchFamily="34" charset="0"/>
            </a:endParaRPr>
          </a:p>
          <a:p>
            <a:pPr marL="914400" marR="0">
              <a:lnSpc>
                <a:spcPct val="115000"/>
              </a:lnSpc>
              <a:spcBef>
                <a:spcPts val="0"/>
              </a:spcBef>
              <a:spcAft>
                <a:spcPts val="1415"/>
              </a:spcAft>
            </a:pPr>
            <a:r>
              <a:rPr lang="en-US" sz="1600" kern="150" dirty="0">
                <a:solidFill>
                  <a:srgbClr val="000000"/>
                </a:solidFill>
                <a:effectLst/>
                <a:latin typeface="Times New Roman" panose="02020603050405020304" pitchFamily="18" charset="0"/>
                <a:ea typeface="Segoe UI" panose="020B0502040204020203" pitchFamily="34" charset="0"/>
                <a:cs typeface="Tahoma" panose="020B0604030504040204" pitchFamily="34" charset="0"/>
              </a:rPr>
              <a:t>• REQ-2: Buyer can add properties they like to favorite and access them easily later.</a:t>
            </a:r>
            <a:endParaRPr lang="en-US" sz="1600" kern="150" dirty="0">
              <a:solidFill>
                <a:srgbClr val="000000"/>
              </a:solidFill>
              <a:effectLst/>
              <a:latin typeface="Liberation Serif"/>
              <a:ea typeface="Segoe UI" panose="020B0502040204020203" pitchFamily="34" charset="0"/>
              <a:cs typeface="Tahoma" panose="020B0604030504040204" pitchFamily="34" charset="0"/>
            </a:endParaRPr>
          </a:p>
          <a:p>
            <a:pPr marL="914400" marR="0">
              <a:lnSpc>
                <a:spcPct val="115000"/>
              </a:lnSpc>
              <a:spcBef>
                <a:spcPts val="0"/>
              </a:spcBef>
              <a:spcAft>
                <a:spcPts val="1415"/>
              </a:spcAft>
            </a:pPr>
            <a:r>
              <a:rPr lang="en-US" sz="1600" kern="150" dirty="0">
                <a:solidFill>
                  <a:srgbClr val="000000"/>
                </a:solidFill>
                <a:effectLst/>
                <a:latin typeface="Times New Roman" panose="02020603050405020304" pitchFamily="18" charset="0"/>
                <a:ea typeface="Segoe UI" panose="020B0502040204020203" pitchFamily="34" charset="0"/>
                <a:cs typeface="Tahoma" panose="020B0604030504040204" pitchFamily="34" charset="0"/>
              </a:rPr>
              <a:t>• REQ-3: The buyer can pay using secure payment methods.</a:t>
            </a:r>
            <a:endParaRPr lang="en-US" sz="1600" kern="150" dirty="0">
              <a:solidFill>
                <a:srgbClr val="000000"/>
              </a:solidFill>
              <a:effectLst/>
              <a:latin typeface="Liberation Serif"/>
              <a:ea typeface="Segoe UI" panose="020B0502040204020203" pitchFamily="34" charset="0"/>
              <a:cs typeface="Tahoma" panose="020B0604030504040204" pitchFamily="34" charset="0"/>
            </a:endParaRPr>
          </a:p>
          <a:p>
            <a:pPr marR="0" lvl="2">
              <a:lnSpc>
                <a:spcPct val="115000"/>
              </a:lnSpc>
              <a:spcBef>
                <a:spcPts val="0"/>
              </a:spcBef>
              <a:spcAft>
                <a:spcPts val="1415"/>
              </a:spcAft>
            </a:pPr>
            <a:r>
              <a:rPr lang="en-US" sz="1600" b="1" kern="150" dirty="0">
                <a:solidFill>
                  <a:srgbClr val="000000"/>
                </a:solidFill>
                <a:effectLst/>
                <a:latin typeface="Times New Roman" panose="02020603050405020304" pitchFamily="18" charset="0"/>
                <a:ea typeface="Segoe UI" panose="020B0502040204020203" pitchFamily="34" charset="0"/>
                <a:cs typeface="Tahoma" panose="020B0604030504040204" pitchFamily="34" charset="0"/>
              </a:rPr>
              <a:t>1.2 Seller Requirements</a:t>
            </a:r>
            <a:endParaRPr lang="en-US" sz="1600" kern="150" dirty="0">
              <a:solidFill>
                <a:srgbClr val="000000"/>
              </a:solidFill>
              <a:effectLst/>
              <a:latin typeface="Liberation Serif"/>
              <a:ea typeface="Segoe UI" panose="020B0502040204020203" pitchFamily="34" charset="0"/>
              <a:cs typeface="Tahoma" panose="020B0604030504040204" pitchFamily="34" charset="0"/>
            </a:endParaRPr>
          </a:p>
          <a:p>
            <a:pPr marL="914400" marR="0">
              <a:lnSpc>
                <a:spcPct val="115000"/>
              </a:lnSpc>
              <a:spcBef>
                <a:spcPts val="0"/>
              </a:spcBef>
              <a:spcAft>
                <a:spcPts val="1415"/>
              </a:spcAft>
            </a:pPr>
            <a:r>
              <a:rPr lang="en-US" sz="1600" kern="150" dirty="0">
                <a:solidFill>
                  <a:srgbClr val="000000"/>
                </a:solidFill>
                <a:effectLst/>
                <a:latin typeface="Times New Roman" panose="02020603050405020304" pitchFamily="18" charset="0"/>
                <a:ea typeface="Segoe UI" panose="020B0502040204020203" pitchFamily="34" charset="0"/>
                <a:cs typeface="Tahoma" panose="020B0604030504040204" pitchFamily="34" charset="0"/>
              </a:rPr>
              <a:t>• REQ-1: The seller can create a property listing and enter relevant information.</a:t>
            </a:r>
            <a:endParaRPr lang="en-US" sz="1600" kern="150" dirty="0">
              <a:solidFill>
                <a:srgbClr val="000000"/>
              </a:solidFill>
              <a:effectLst/>
              <a:latin typeface="Liberation Serif"/>
              <a:ea typeface="Segoe UI" panose="020B0502040204020203" pitchFamily="34" charset="0"/>
              <a:cs typeface="Tahoma" panose="020B0604030504040204" pitchFamily="34" charset="0"/>
            </a:endParaRPr>
          </a:p>
          <a:p>
            <a:pPr marL="914400" marR="0">
              <a:lnSpc>
                <a:spcPct val="115000"/>
              </a:lnSpc>
              <a:spcBef>
                <a:spcPts val="0"/>
              </a:spcBef>
              <a:spcAft>
                <a:spcPts val="1415"/>
              </a:spcAft>
            </a:pPr>
            <a:r>
              <a:rPr lang="en-US" sz="1600" kern="150" dirty="0">
                <a:solidFill>
                  <a:srgbClr val="000000"/>
                </a:solidFill>
                <a:effectLst/>
                <a:latin typeface="Times New Roman" panose="02020603050405020304" pitchFamily="18" charset="0"/>
                <a:ea typeface="Segoe UI" panose="020B0502040204020203" pitchFamily="34" charset="0"/>
                <a:cs typeface="Tahoma" panose="020B0604030504040204" pitchFamily="34" charset="0"/>
              </a:rPr>
              <a:t>• REQ-2: The seller can edit or delete existing listings.</a:t>
            </a:r>
            <a:endParaRPr lang="en-US" sz="1600" kern="150" dirty="0">
              <a:solidFill>
                <a:srgbClr val="000000"/>
              </a:solidFill>
              <a:effectLst/>
              <a:latin typeface="Liberation Serif"/>
              <a:ea typeface="Segoe UI" panose="020B0502040204020203" pitchFamily="34" charset="0"/>
              <a:cs typeface="Tahoma" panose="020B0604030504040204" pitchFamily="34" charset="0"/>
            </a:endParaRPr>
          </a:p>
          <a:p>
            <a:pPr marL="914400" marR="0">
              <a:lnSpc>
                <a:spcPct val="115000"/>
              </a:lnSpc>
              <a:spcBef>
                <a:spcPts val="0"/>
              </a:spcBef>
              <a:spcAft>
                <a:spcPts val="1415"/>
              </a:spcAft>
            </a:pPr>
            <a:r>
              <a:rPr lang="en-US" sz="1600" kern="150" dirty="0">
                <a:solidFill>
                  <a:srgbClr val="000000"/>
                </a:solidFill>
                <a:effectLst/>
                <a:latin typeface="Times New Roman" panose="02020603050405020304" pitchFamily="18" charset="0"/>
                <a:ea typeface="Segoe UI" panose="020B0502040204020203" pitchFamily="34" charset="0"/>
                <a:cs typeface="Tahoma" panose="020B0604030504040204" pitchFamily="34" charset="0"/>
              </a:rPr>
              <a:t>• REQ-3: The seller can review the statistics for listings</a:t>
            </a:r>
            <a:endParaRPr lang="en-US" sz="1600" kern="150" dirty="0">
              <a:solidFill>
                <a:srgbClr val="000000"/>
              </a:solidFill>
              <a:effectLst/>
              <a:latin typeface="Liberation Serif"/>
              <a:ea typeface="Segoe UI" panose="020B0502040204020203" pitchFamily="34" charset="0"/>
              <a:cs typeface="Tahoma" panose="020B0604030504040204" pitchFamily="34" charset="0"/>
            </a:endParaRPr>
          </a:p>
          <a:p>
            <a:pPr marL="914400" marR="0">
              <a:lnSpc>
                <a:spcPct val="115000"/>
              </a:lnSpc>
              <a:spcBef>
                <a:spcPts val="0"/>
              </a:spcBef>
              <a:spcAft>
                <a:spcPts val="1415"/>
              </a:spcAft>
            </a:pPr>
            <a:r>
              <a:rPr lang="en-US" sz="1600" kern="150" dirty="0">
                <a:solidFill>
                  <a:srgbClr val="000000"/>
                </a:solidFill>
                <a:effectLst/>
                <a:latin typeface="Times New Roman" panose="02020603050405020304" pitchFamily="18" charset="0"/>
                <a:ea typeface="Segoe UI" panose="020B0502040204020203" pitchFamily="34" charset="0"/>
                <a:cs typeface="Tahoma" panose="020B0604030504040204" pitchFamily="34" charset="0"/>
              </a:rPr>
              <a:t>• REQ-4: The seller can start the sale transaction and receive payment.</a:t>
            </a:r>
            <a:endParaRPr lang="en-US" sz="1600" kern="150" dirty="0">
              <a:solidFill>
                <a:srgbClr val="000000"/>
              </a:solidFill>
              <a:effectLst/>
              <a:latin typeface="Liberation Serif"/>
              <a:ea typeface="Segoe UI" panose="020B0502040204020203" pitchFamily="34" charset="0"/>
              <a:cs typeface="Tahoma" panose="020B0604030504040204" pitchFamily="34" charset="0"/>
            </a:endParaRPr>
          </a:p>
          <a:p>
            <a:pPr marL="914400" marR="0">
              <a:lnSpc>
                <a:spcPct val="115000"/>
              </a:lnSpc>
              <a:spcBef>
                <a:spcPts val="0"/>
              </a:spcBef>
              <a:spcAft>
                <a:spcPts val="1415"/>
              </a:spcAft>
            </a:pPr>
            <a:r>
              <a:rPr lang="en-US" sz="1600" kern="150" dirty="0">
                <a:solidFill>
                  <a:srgbClr val="000000"/>
                </a:solidFill>
                <a:effectLst/>
                <a:latin typeface="Times New Roman" panose="02020603050405020304" pitchFamily="18" charset="0"/>
                <a:ea typeface="Segoe UI" panose="020B0502040204020203" pitchFamily="34" charset="0"/>
                <a:cs typeface="Tahoma" panose="020B0604030504040204" pitchFamily="34" charset="0"/>
              </a:rPr>
              <a:t>• REQ-5: The sellers can display their properties on the location.</a:t>
            </a:r>
            <a:r>
              <a:rPr lang="en-US" sz="1200" kern="150" dirty="0">
                <a:solidFill>
                  <a:srgbClr val="000000"/>
                </a:solidFill>
                <a:effectLst/>
                <a:latin typeface="Times New Roman" panose="02020603050405020304" pitchFamily="18" charset="0"/>
                <a:ea typeface="Segoe UI" panose="020B0502040204020203" pitchFamily="34" charset="0"/>
                <a:cs typeface="Tahoma" panose="020B0604030504040204" pitchFamily="34" charset="0"/>
              </a:rPr>
              <a:t>	</a:t>
            </a:r>
            <a:endParaRPr lang="en-US" sz="1200" kern="150" dirty="0">
              <a:solidFill>
                <a:srgbClr val="000000"/>
              </a:solidFill>
              <a:effectLst/>
              <a:latin typeface="Liberation Serif"/>
              <a:ea typeface="Segoe UI" panose="020B0502040204020203" pitchFamily="34" charset="0"/>
              <a:cs typeface="Tahoma" panose="020B0604030504040204" pitchFamily="34" charset="0"/>
            </a:endParaRPr>
          </a:p>
        </p:txBody>
      </p:sp>
      <p:sp>
        <p:nvSpPr>
          <p:cNvPr id="7" name="TextBox 6">
            <a:extLst>
              <a:ext uri="{FF2B5EF4-FFF2-40B4-BE49-F238E27FC236}">
                <a16:creationId xmlns:a16="http://schemas.microsoft.com/office/drawing/2014/main" id="{84717075-3EDA-AB6C-86AF-9A5B3A650800}"/>
              </a:ext>
            </a:extLst>
          </p:cNvPr>
          <p:cNvSpPr txBox="1"/>
          <p:nvPr/>
        </p:nvSpPr>
        <p:spPr>
          <a:xfrm>
            <a:off x="5418055" y="321034"/>
            <a:ext cx="6198124" cy="3711785"/>
          </a:xfrm>
          <a:prstGeom prst="rect">
            <a:avLst/>
          </a:prstGeom>
          <a:noFill/>
        </p:spPr>
        <p:txBody>
          <a:bodyPr wrap="square">
            <a:spAutoFit/>
          </a:bodyPr>
          <a:lstStyle/>
          <a:p>
            <a:pPr marR="0" lvl="2">
              <a:lnSpc>
                <a:spcPct val="115000"/>
              </a:lnSpc>
              <a:spcBef>
                <a:spcPts val="0"/>
              </a:spcBef>
              <a:spcAft>
                <a:spcPts val="1415"/>
              </a:spcAft>
            </a:pPr>
            <a:r>
              <a:rPr lang="en-US" sz="1600" b="1" kern="150" dirty="0">
                <a:solidFill>
                  <a:srgbClr val="000000"/>
                </a:solidFill>
                <a:effectLst/>
                <a:latin typeface="Times New Roman" panose="02020603050405020304" pitchFamily="18" charset="0"/>
                <a:ea typeface="Segoe UI" panose="020B0502040204020203" pitchFamily="34" charset="0"/>
                <a:cs typeface="Tahoma" panose="020B0604030504040204" pitchFamily="34" charset="0"/>
              </a:rPr>
              <a:t>1.3 Admin Requirements</a:t>
            </a:r>
            <a:endParaRPr lang="en-US" sz="1600" kern="150" dirty="0">
              <a:solidFill>
                <a:srgbClr val="000000"/>
              </a:solidFill>
              <a:effectLst/>
              <a:latin typeface="Liberation Serif"/>
              <a:ea typeface="Segoe UI" panose="020B0502040204020203" pitchFamily="34" charset="0"/>
              <a:cs typeface="Tahoma" panose="020B0604030504040204" pitchFamily="34" charset="0"/>
            </a:endParaRPr>
          </a:p>
          <a:p>
            <a:pPr marL="914400" marR="0">
              <a:lnSpc>
                <a:spcPct val="115000"/>
              </a:lnSpc>
              <a:spcBef>
                <a:spcPts val="0"/>
              </a:spcBef>
              <a:spcAft>
                <a:spcPts val="1415"/>
              </a:spcAft>
            </a:pPr>
            <a:r>
              <a:rPr lang="en-US" sz="1600" kern="150" dirty="0">
                <a:solidFill>
                  <a:srgbClr val="000000"/>
                </a:solidFill>
                <a:effectLst/>
                <a:latin typeface="Times New Roman" panose="02020603050405020304" pitchFamily="18" charset="0"/>
                <a:ea typeface="Segoe UI" panose="020B0502040204020203" pitchFamily="34" charset="0"/>
                <a:cs typeface="Tahoma" panose="020B0604030504040204" pitchFamily="34" charset="0"/>
              </a:rPr>
              <a:t>• REQ-1: The admin can create, edit, or close new or current user accounts.</a:t>
            </a:r>
            <a:endParaRPr lang="en-US" sz="1600" kern="150" dirty="0">
              <a:solidFill>
                <a:srgbClr val="000000"/>
              </a:solidFill>
              <a:effectLst/>
              <a:latin typeface="Liberation Serif"/>
              <a:ea typeface="Segoe UI" panose="020B0502040204020203" pitchFamily="34" charset="0"/>
              <a:cs typeface="Tahoma" panose="020B0604030504040204" pitchFamily="34" charset="0"/>
            </a:endParaRPr>
          </a:p>
          <a:p>
            <a:pPr marL="914400" marR="0">
              <a:lnSpc>
                <a:spcPct val="115000"/>
              </a:lnSpc>
              <a:spcBef>
                <a:spcPts val="0"/>
              </a:spcBef>
              <a:spcAft>
                <a:spcPts val="1415"/>
              </a:spcAft>
            </a:pPr>
            <a:r>
              <a:rPr lang="en-US" sz="1600" kern="150" dirty="0">
                <a:solidFill>
                  <a:srgbClr val="000000"/>
                </a:solidFill>
                <a:effectLst/>
                <a:latin typeface="Times New Roman" panose="02020603050405020304" pitchFamily="18" charset="0"/>
                <a:ea typeface="Segoe UI" panose="020B0502040204020203" pitchFamily="34" charset="0"/>
                <a:cs typeface="Tahoma" panose="020B0604030504040204" pitchFamily="34" charset="0"/>
              </a:rPr>
              <a:t>• REQ-2: The admin can filter or delete inappropriate content.</a:t>
            </a:r>
            <a:endParaRPr lang="en-US" sz="1600" kern="150" dirty="0">
              <a:solidFill>
                <a:srgbClr val="000000"/>
              </a:solidFill>
              <a:effectLst/>
              <a:latin typeface="Liberation Serif"/>
              <a:ea typeface="Segoe UI" panose="020B0502040204020203" pitchFamily="34" charset="0"/>
              <a:cs typeface="Tahoma" panose="020B0604030504040204" pitchFamily="34" charset="0"/>
            </a:endParaRPr>
          </a:p>
          <a:p>
            <a:pPr marL="914400" marR="0">
              <a:lnSpc>
                <a:spcPct val="115000"/>
              </a:lnSpc>
              <a:spcBef>
                <a:spcPts val="0"/>
              </a:spcBef>
              <a:spcAft>
                <a:spcPts val="1415"/>
              </a:spcAft>
            </a:pPr>
            <a:r>
              <a:rPr lang="en-US" sz="1600" kern="150" dirty="0">
                <a:solidFill>
                  <a:srgbClr val="000000"/>
                </a:solidFill>
                <a:effectLst/>
                <a:latin typeface="Times New Roman" panose="02020603050405020304" pitchFamily="18" charset="0"/>
                <a:ea typeface="Segoe UI" panose="020B0502040204020203" pitchFamily="34" charset="0"/>
                <a:cs typeface="Tahoma" panose="020B0604030504040204" pitchFamily="34" charset="0"/>
              </a:rPr>
              <a:t>• REQ-3: The admin can display and analyze general system statistics. </a:t>
            </a:r>
            <a:endParaRPr lang="en-US" sz="1600" kern="150" dirty="0">
              <a:solidFill>
                <a:srgbClr val="000000"/>
              </a:solidFill>
              <a:effectLst/>
              <a:latin typeface="Liberation Serif"/>
              <a:ea typeface="Segoe UI" panose="020B0502040204020203" pitchFamily="34" charset="0"/>
              <a:cs typeface="Tahoma" panose="020B0604030504040204" pitchFamily="34" charset="0"/>
            </a:endParaRPr>
          </a:p>
          <a:p>
            <a:pPr marL="914400" marR="0">
              <a:lnSpc>
                <a:spcPct val="115000"/>
              </a:lnSpc>
              <a:spcBef>
                <a:spcPts val="0"/>
              </a:spcBef>
              <a:spcAft>
                <a:spcPts val="1415"/>
              </a:spcAft>
            </a:pPr>
            <a:r>
              <a:rPr lang="en-US" sz="1600" kern="150" dirty="0">
                <a:solidFill>
                  <a:srgbClr val="000000"/>
                </a:solidFill>
                <a:effectLst/>
                <a:latin typeface="Times New Roman" panose="02020603050405020304" pitchFamily="18" charset="0"/>
                <a:ea typeface="Segoe UI" panose="020B0502040204020203" pitchFamily="34" charset="0"/>
                <a:cs typeface="Tahoma" panose="020B0604030504040204" pitchFamily="34" charset="0"/>
              </a:rPr>
              <a:t>• REQ-4: The admin can reach database and display user data.</a:t>
            </a:r>
            <a:endParaRPr lang="en-US" sz="1600" kern="150" dirty="0">
              <a:solidFill>
                <a:srgbClr val="000000"/>
              </a:solidFill>
              <a:effectLst/>
              <a:latin typeface="Liberation Serif"/>
              <a:ea typeface="Segoe UI" panose="020B0502040204020203" pitchFamily="34" charset="0"/>
              <a:cs typeface="Tahoma" panose="020B0604030504040204" pitchFamily="34" charset="0"/>
            </a:endParaRPr>
          </a:p>
          <a:p>
            <a:pPr marL="914400" marR="0">
              <a:lnSpc>
                <a:spcPct val="115000"/>
              </a:lnSpc>
              <a:spcBef>
                <a:spcPts val="0"/>
              </a:spcBef>
              <a:spcAft>
                <a:spcPts val="1415"/>
              </a:spcAft>
            </a:pPr>
            <a:r>
              <a:rPr lang="en-US" sz="1600" kern="150" dirty="0">
                <a:solidFill>
                  <a:srgbClr val="000000"/>
                </a:solidFill>
                <a:effectLst/>
                <a:latin typeface="Times New Roman" panose="02020603050405020304" pitchFamily="18" charset="0"/>
                <a:ea typeface="Segoe UI" panose="020B0502040204020203" pitchFamily="34" charset="0"/>
                <a:cs typeface="Tahoma" panose="020B0604030504040204" pitchFamily="34" charset="0"/>
              </a:rPr>
              <a:t>• REQ-5: The admin can check system backup operations.</a:t>
            </a:r>
            <a:endParaRPr lang="en-US" sz="1600" kern="150" dirty="0">
              <a:solidFill>
                <a:srgbClr val="000000"/>
              </a:solidFill>
              <a:effectLst/>
              <a:latin typeface="Liberation Serif"/>
              <a:ea typeface="Segoe UI" panose="020B0502040204020203" pitchFamily="34" charset="0"/>
              <a:cs typeface="Tahoma" panose="020B0604030504040204" pitchFamily="34" charset="0"/>
            </a:endParaRPr>
          </a:p>
          <a:p>
            <a:endParaRPr lang="en-US" dirty="0"/>
          </a:p>
        </p:txBody>
      </p:sp>
    </p:spTree>
    <p:extLst>
      <p:ext uri="{BB962C8B-B14F-4D97-AF65-F5344CB8AC3E}">
        <p14:creationId xmlns:p14="http://schemas.microsoft.com/office/powerpoint/2010/main" val="3002625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61893-7DF3-9F87-64EA-AB60C7ACB66B}"/>
              </a:ext>
            </a:extLst>
          </p:cNvPr>
          <p:cNvSpPr>
            <a:spLocks noGrp="1"/>
          </p:cNvSpPr>
          <p:nvPr>
            <p:ph type="title"/>
          </p:nvPr>
        </p:nvSpPr>
        <p:spPr/>
        <p:txBody>
          <a:bodyPr/>
          <a:lstStyle/>
          <a:p>
            <a:r>
              <a:rPr lang="en-US" dirty="0"/>
              <a:t>NONFUNCTIONAL REQUIREMENTS</a:t>
            </a:r>
          </a:p>
        </p:txBody>
      </p:sp>
      <p:graphicFrame>
        <p:nvGraphicFramePr>
          <p:cNvPr id="5" name="Content Placeholder 2">
            <a:extLst>
              <a:ext uri="{FF2B5EF4-FFF2-40B4-BE49-F238E27FC236}">
                <a16:creationId xmlns:a16="http://schemas.microsoft.com/office/drawing/2014/main" id="{AB19F541-3A68-D72C-1B3A-58157F75C415}"/>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66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A9254B9-5012-5051-4532-C0F2B8A8DD95}"/>
              </a:ext>
            </a:extLst>
          </p:cNvPr>
          <p:cNvSpPr>
            <a:spLocks noGrp="1"/>
          </p:cNvSpPr>
          <p:nvPr>
            <p:ph idx="1"/>
          </p:nvPr>
        </p:nvSpPr>
        <p:spPr>
          <a:xfrm>
            <a:off x="838200" y="1929384"/>
            <a:ext cx="10515600" cy="4251960"/>
          </a:xfrm>
        </p:spPr>
        <p:txBody>
          <a:bodyPr>
            <a:normAutofit/>
          </a:bodyPr>
          <a:lstStyle/>
          <a:p>
            <a:pPr marL="0" indent="0">
              <a:buNone/>
            </a:pPr>
            <a:r>
              <a:rPr lang="en-US" sz="2200" b="1" dirty="0"/>
              <a:t>    </a:t>
            </a:r>
            <a:r>
              <a:rPr lang="en-US" sz="2200" b="1" dirty="0">
                <a:cs typeface="Times New Roman" panose="02020603050405020304" pitchFamily="18" charset="0"/>
              </a:rPr>
              <a:t>Usability Requirements</a:t>
            </a:r>
          </a:p>
          <a:p>
            <a:pPr marL="342900" marR="0" lvl="0" indent="-342900">
              <a:spcBef>
                <a:spcPts val="0"/>
              </a:spcBef>
              <a:spcAft>
                <a:spcPts val="1415"/>
              </a:spcAft>
              <a:buFont typeface="Symbol" panose="05050102010706020507" pitchFamily="18" charset="2"/>
              <a:buChar char=""/>
            </a:pPr>
            <a:r>
              <a:rPr lang="en-US" sz="2200" kern="150" dirty="0">
                <a:effectLst/>
                <a:ea typeface="Segoe UI" panose="020B0502040204020203" pitchFamily="34" charset="0"/>
                <a:cs typeface="Tahoma" panose="020B0604030504040204" pitchFamily="34" charset="0"/>
              </a:rPr>
              <a:t>The website should have a user-friendly interface.</a:t>
            </a:r>
          </a:p>
          <a:p>
            <a:pPr marL="342900" marR="0" lvl="0" indent="-342900">
              <a:spcBef>
                <a:spcPts val="0"/>
              </a:spcBef>
              <a:spcAft>
                <a:spcPts val="1415"/>
              </a:spcAft>
              <a:buFont typeface="Symbol" panose="05050102010706020507" pitchFamily="18" charset="2"/>
              <a:buChar char=""/>
            </a:pPr>
            <a:r>
              <a:rPr lang="en-US" sz="2200" kern="150" dirty="0">
                <a:effectLst/>
                <a:ea typeface="Segoe UI" panose="020B0502040204020203" pitchFamily="34" charset="0"/>
                <a:cs typeface="Tahoma" panose="020B0604030504040204" pitchFamily="34" charset="0"/>
              </a:rPr>
              <a:t>The website should work properly on the mobile platform, as well.</a:t>
            </a:r>
          </a:p>
          <a:p>
            <a:pPr marL="342900" marR="0" lvl="0" indent="-342900">
              <a:spcBef>
                <a:spcPts val="0"/>
              </a:spcBef>
              <a:spcAft>
                <a:spcPts val="1415"/>
              </a:spcAft>
              <a:buFont typeface="Symbol" panose="05050102010706020507" pitchFamily="18" charset="2"/>
              <a:buChar char=""/>
            </a:pPr>
            <a:r>
              <a:rPr lang="en-US" sz="2200" kern="150" dirty="0">
                <a:effectLst/>
                <a:ea typeface="Segoe UI" panose="020B0502040204020203" pitchFamily="34" charset="0"/>
                <a:cs typeface="Tahoma" panose="020B0604030504040204" pitchFamily="34" charset="0"/>
              </a:rPr>
              <a:t>The website should have a live support assistant which 24/7 open.</a:t>
            </a:r>
          </a:p>
          <a:p>
            <a:pPr marL="0" marR="0" lvl="0" indent="0">
              <a:spcBef>
                <a:spcPts val="0"/>
              </a:spcBef>
              <a:spcAft>
                <a:spcPts val="1415"/>
              </a:spcAft>
              <a:buNone/>
            </a:pPr>
            <a:r>
              <a:rPr lang="en-US" sz="2200" b="1" kern="150" dirty="0">
                <a:effectLst/>
                <a:ea typeface="Segoe UI" panose="020B0502040204020203" pitchFamily="34" charset="0"/>
                <a:cs typeface="Tahoma" panose="020B0604030504040204" pitchFamily="34" charset="0"/>
              </a:rPr>
              <a:t>   Compatibility Requirements</a:t>
            </a:r>
          </a:p>
          <a:p>
            <a:pPr marL="342900" indent="-342900">
              <a:spcBef>
                <a:spcPts val="0"/>
              </a:spcBef>
              <a:spcAft>
                <a:spcPts val="1415"/>
              </a:spcAft>
              <a:buFont typeface="Symbol" panose="05050102010706020507" pitchFamily="18" charset="2"/>
              <a:buChar char=""/>
            </a:pPr>
            <a:r>
              <a:rPr lang="en-US" sz="2200" kern="150" dirty="0">
                <a:effectLst/>
                <a:ea typeface="Segoe UI" panose="020B0502040204020203" pitchFamily="34" charset="0"/>
                <a:cs typeface="Tahoma" panose="020B0604030504040204" pitchFamily="34" charset="0"/>
              </a:rPr>
              <a:t>The website should be compatible with different internet browsers and devices.</a:t>
            </a:r>
          </a:p>
          <a:p>
            <a:pPr marL="0" indent="0">
              <a:spcBef>
                <a:spcPts val="0"/>
              </a:spcBef>
              <a:spcAft>
                <a:spcPts val="1415"/>
              </a:spcAft>
              <a:buNone/>
            </a:pPr>
            <a:r>
              <a:rPr lang="en-US" sz="2200" b="1" kern="150" dirty="0">
                <a:ea typeface="Segoe UI" panose="020B0502040204020203" pitchFamily="34" charset="0"/>
                <a:cs typeface="Tahoma" panose="020B0604030504040204" pitchFamily="34" charset="0"/>
              </a:rPr>
              <a:t>   Maintenance</a:t>
            </a:r>
          </a:p>
          <a:p>
            <a:pPr marL="342900" marR="0" lvl="0" indent="-342900">
              <a:spcBef>
                <a:spcPts val="0"/>
              </a:spcBef>
              <a:spcAft>
                <a:spcPts val="1415"/>
              </a:spcAft>
              <a:buFont typeface="Symbol" panose="05050102010706020507" pitchFamily="18" charset="2"/>
              <a:buChar char=""/>
            </a:pPr>
            <a:r>
              <a:rPr lang="en-US" sz="2200" kern="150" dirty="0">
                <a:effectLst/>
                <a:ea typeface="Segoe UI" panose="020B0502040204020203" pitchFamily="34" charset="0"/>
                <a:cs typeface="Tahoma" panose="020B0604030504040204" pitchFamily="34" charset="0"/>
              </a:rPr>
              <a:t>The system should update and maintain the website regularly.</a:t>
            </a:r>
          </a:p>
          <a:p>
            <a:pPr marL="342900" marR="0" lvl="0" indent="-342900">
              <a:spcBef>
                <a:spcPts val="0"/>
              </a:spcBef>
              <a:spcAft>
                <a:spcPts val="1415"/>
              </a:spcAft>
              <a:buFont typeface="Symbol" panose="05050102010706020507" pitchFamily="18" charset="2"/>
              <a:buChar char=""/>
            </a:pPr>
            <a:r>
              <a:rPr lang="en-US" sz="2200" kern="150" dirty="0">
                <a:effectLst/>
                <a:ea typeface="Segoe UI" panose="020B0502040204020203" pitchFamily="34" charset="0"/>
                <a:cs typeface="Tahoma" panose="020B0604030504040204" pitchFamily="34" charset="0"/>
              </a:rPr>
              <a:t>The system should backup system data and being recoverable regularly.</a:t>
            </a:r>
          </a:p>
          <a:p>
            <a:pPr marL="342900" indent="-342900">
              <a:spcBef>
                <a:spcPts val="0"/>
              </a:spcBef>
              <a:spcAft>
                <a:spcPts val="1415"/>
              </a:spcAft>
              <a:buFont typeface="Symbol" panose="05050102010706020507" pitchFamily="18" charset="2"/>
              <a:buChar char=""/>
            </a:pPr>
            <a:endParaRPr lang="en-US" sz="2200" kern="150" dirty="0">
              <a:effectLst/>
              <a:ea typeface="Segoe UI" panose="020B0502040204020203" pitchFamily="34" charset="0"/>
              <a:cs typeface="Tahoma" panose="020B0604030504040204" pitchFamily="34" charset="0"/>
            </a:endParaRPr>
          </a:p>
          <a:p>
            <a:pPr marL="342900" marR="0" lvl="0" indent="-342900">
              <a:spcBef>
                <a:spcPts val="0"/>
              </a:spcBef>
              <a:spcAft>
                <a:spcPts val="1415"/>
              </a:spcAft>
              <a:buFont typeface="Symbol" panose="05050102010706020507" pitchFamily="18" charset="2"/>
              <a:buChar char=""/>
            </a:pPr>
            <a:endParaRPr lang="en-US" sz="2200" kern="150" dirty="0">
              <a:effectLst/>
              <a:ea typeface="Segoe UI" panose="020B0502040204020203" pitchFamily="34" charset="0"/>
              <a:cs typeface="Tahoma" panose="020B0604030504040204" pitchFamily="34" charset="0"/>
            </a:endParaRPr>
          </a:p>
        </p:txBody>
      </p:sp>
    </p:spTree>
    <p:extLst>
      <p:ext uri="{BB962C8B-B14F-4D97-AF65-F5344CB8AC3E}">
        <p14:creationId xmlns:p14="http://schemas.microsoft.com/office/powerpoint/2010/main" val="637790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91D7B-D3ED-5AC3-BB36-682FEE0C142A}"/>
              </a:ext>
            </a:extLst>
          </p:cNvPr>
          <p:cNvSpPr>
            <a:spLocks noGrp="1"/>
          </p:cNvSpPr>
          <p:nvPr>
            <p:ph type="title"/>
          </p:nvPr>
        </p:nvSpPr>
        <p:spPr/>
        <p:txBody>
          <a:bodyPr/>
          <a:lstStyle/>
          <a:p>
            <a:r>
              <a:rPr lang="en-US" dirty="0"/>
              <a:t>User Interface</a:t>
            </a:r>
          </a:p>
        </p:txBody>
      </p:sp>
      <p:pic>
        <p:nvPicPr>
          <p:cNvPr id="7" name="Content Placeholder 6" descr="A screenshot of a web page&#10;&#10;Description automatically generated">
            <a:extLst>
              <a:ext uri="{FF2B5EF4-FFF2-40B4-BE49-F238E27FC236}">
                <a16:creationId xmlns:a16="http://schemas.microsoft.com/office/drawing/2014/main" id="{27C9A653-CA9C-EFEE-7F9A-B9B9AA2C0B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4052" y="1376126"/>
            <a:ext cx="10281705" cy="5000017"/>
          </a:xfrm>
        </p:spPr>
      </p:pic>
    </p:spTree>
    <p:extLst>
      <p:ext uri="{BB962C8B-B14F-4D97-AF65-F5344CB8AC3E}">
        <p14:creationId xmlns:p14="http://schemas.microsoft.com/office/powerpoint/2010/main" val="3581172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72177-2B4C-2383-23A5-48F59285A4C2}"/>
              </a:ext>
            </a:extLst>
          </p:cNvPr>
          <p:cNvSpPr>
            <a:spLocks noGrp="1"/>
          </p:cNvSpPr>
          <p:nvPr>
            <p:ph type="title"/>
          </p:nvPr>
        </p:nvSpPr>
        <p:spPr/>
        <p:txBody>
          <a:bodyPr/>
          <a:lstStyle/>
          <a:p>
            <a:endParaRPr lang="tr-TR"/>
          </a:p>
        </p:txBody>
      </p:sp>
      <p:pic>
        <p:nvPicPr>
          <p:cNvPr id="7" name="Content Placeholder 6">
            <a:extLst>
              <a:ext uri="{FF2B5EF4-FFF2-40B4-BE49-F238E27FC236}">
                <a16:creationId xmlns:a16="http://schemas.microsoft.com/office/drawing/2014/main" id="{07D66432-6599-A3ED-5F83-26D3CA0654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9486" y="801661"/>
            <a:ext cx="11541353" cy="5429457"/>
          </a:xfrm>
        </p:spPr>
      </p:pic>
    </p:spTree>
    <p:extLst>
      <p:ext uri="{BB962C8B-B14F-4D97-AF65-F5344CB8AC3E}">
        <p14:creationId xmlns:p14="http://schemas.microsoft.com/office/powerpoint/2010/main" val="678832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computer&#10;&#10;Description automatically generated">
            <a:extLst>
              <a:ext uri="{FF2B5EF4-FFF2-40B4-BE49-F238E27FC236}">
                <a16:creationId xmlns:a16="http://schemas.microsoft.com/office/drawing/2014/main" id="{29D55FF1-5BB9-6FFF-D747-3A781EB95F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9249" y="515565"/>
            <a:ext cx="11197998" cy="5671226"/>
          </a:xfrm>
        </p:spPr>
      </p:pic>
    </p:spTree>
    <p:extLst>
      <p:ext uri="{BB962C8B-B14F-4D97-AF65-F5344CB8AC3E}">
        <p14:creationId xmlns:p14="http://schemas.microsoft.com/office/powerpoint/2010/main" val="1037843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F4C891B-62D0-4250-AEB7-0F42BAD78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1FC476-49ED-F145-9B24-A11E5A75B531}"/>
              </a:ext>
            </a:extLst>
          </p:cNvPr>
          <p:cNvSpPr>
            <a:spLocks noGrp="1"/>
          </p:cNvSpPr>
          <p:nvPr>
            <p:ph type="title"/>
          </p:nvPr>
        </p:nvSpPr>
        <p:spPr>
          <a:xfrm>
            <a:off x="1190441" y="1689824"/>
            <a:ext cx="9808067" cy="1113503"/>
          </a:xfrm>
        </p:spPr>
        <p:txBody>
          <a:bodyPr anchor="b">
            <a:normAutofit/>
          </a:bodyPr>
          <a:lstStyle/>
          <a:p>
            <a:pPr algn="ctr"/>
            <a:r>
              <a:rPr lang="en-US" sz="4800" b="1" dirty="0"/>
              <a:t>THE OVERVIEW</a:t>
            </a:r>
          </a:p>
        </p:txBody>
      </p:sp>
      <p:pic>
        <p:nvPicPr>
          <p:cNvPr id="7" name="Graphic 6" descr="Checkmark">
            <a:extLst>
              <a:ext uri="{FF2B5EF4-FFF2-40B4-BE49-F238E27FC236}">
                <a16:creationId xmlns:a16="http://schemas.microsoft.com/office/drawing/2014/main" id="{201539D1-0977-7737-1704-B40EBF73F1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96865" y="859906"/>
            <a:ext cx="995221" cy="995221"/>
          </a:xfrm>
          <a:prstGeom prst="rect">
            <a:avLst/>
          </a:prstGeom>
        </p:spPr>
      </p:pic>
      <p:sp>
        <p:nvSpPr>
          <p:cNvPr id="3" name="Content Placeholder 2">
            <a:extLst>
              <a:ext uri="{FF2B5EF4-FFF2-40B4-BE49-F238E27FC236}">
                <a16:creationId xmlns:a16="http://schemas.microsoft.com/office/drawing/2014/main" id="{DA9E678D-BE31-3568-1044-469376261781}"/>
              </a:ext>
            </a:extLst>
          </p:cNvPr>
          <p:cNvSpPr>
            <a:spLocks noGrp="1"/>
          </p:cNvSpPr>
          <p:nvPr>
            <p:ph idx="1"/>
          </p:nvPr>
        </p:nvSpPr>
        <p:spPr>
          <a:xfrm>
            <a:off x="1193933" y="3000504"/>
            <a:ext cx="9804575" cy="3351657"/>
          </a:xfrm>
        </p:spPr>
        <p:txBody>
          <a:bodyPr anchor="t">
            <a:normAutofit/>
          </a:bodyPr>
          <a:lstStyle/>
          <a:p>
            <a:pPr algn="ctr"/>
            <a:r>
              <a:rPr lang="en-US" sz="2400" dirty="0"/>
              <a:t>The Introduction</a:t>
            </a:r>
          </a:p>
          <a:p>
            <a:pPr algn="ctr"/>
            <a:r>
              <a:rPr lang="en-US" sz="2400" dirty="0"/>
              <a:t>Project Management</a:t>
            </a:r>
          </a:p>
          <a:p>
            <a:pPr algn="ctr"/>
            <a:r>
              <a:rPr lang="en-US" sz="2400" dirty="0"/>
              <a:t>Overall Description</a:t>
            </a:r>
          </a:p>
          <a:p>
            <a:pPr algn="ctr"/>
            <a:r>
              <a:rPr lang="en-US" sz="2400" dirty="0"/>
              <a:t>Functional Requirements</a:t>
            </a:r>
          </a:p>
          <a:p>
            <a:pPr algn="ctr"/>
            <a:r>
              <a:rPr lang="en-US" sz="2400" dirty="0"/>
              <a:t>Nonfunctional Requirements</a:t>
            </a:r>
          </a:p>
          <a:p>
            <a:pPr algn="ctr"/>
            <a:r>
              <a:rPr lang="en-US" sz="2400" dirty="0"/>
              <a:t>User Interface</a:t>
            </a:r>
          </a:p>
          <a:p>
            <a:pPr algn="ctr"/>
            <a:r>
              <a:rPr lang="en-US" sz="2400" dirty="0"/>
              <a:t>Conclusion</a:t>
            </a:r>
          </a:p>
          <a:p>
            <a:pPr algn="ctr"/>
            <a:endParaRPr lang="en-US" sz="1700" dirty="0"/>
          </a:p>
        </p:txBody>
      </p:sp>
    </p:spTree>
    <p:extLst>
      <p:ext uri="{BB962C8B-B14F-4D97-AF65-F5344CB8AC3E}">
        <p14:creationId xmlns:p14="http://schemas.microsoft.com/office/powerpoint/2010/main" val="4233401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791BFA-030E-C05F-2FF1-BA628726AEB4}"/>
              </a:ext>
            </a:extLst>
          </p:cNvPr>
          <p:cNvSpPr>
            <a:spLocks noGrp="1"/>
          </p:cNvSpPr>
          <p:nvPr>
            <p:ph type="title"/>
          </p:nvPr>
        </p:nvSpPr>
        <p:spPr>
          <a:xfrm>
            <a:off x="4572001" y="601744"/>
            <a:ext cx="6781800" cy="1338696"/>
          </a:xfrm>
        </p:spPr>
        <p:txBody>
          <a:bodyPr>
            <a:normAutofit/>
          </a:bodyPr>
          <a:lstStyle/>
          <a:p>
            <a:r>
              <a:rPr lang="en-US" dirty="0"/>
              <a:t>Conclusion</a:t>
            </a:r>
          </a:p>
        </p:txBody>
      </p:sp>
      <p:pic>
        <p:nvPicPr>
          <p:cNvPr id="5" name="Picture 4" descr="Angled shot of pen on a graph">
            <a:extLst>
              <a:ext uri="{FF2B5EF4-FFF2-40B4-BE49-F238E27FC236}">
                <a16:creationId xmlns:a16="http://schemas.microsoft.com/office/drawing/2014/main" id="{0C2FB18F-1974-6C23-CE98-C29FA7559EAE}"/>
              </a:ext>
            </a:extLst>
          </p:cNvPr>
          <p:cNvPicPr>
            <a:picLocks noChangeAspect="1"/>
          </p:cNvPicPr>
          <p:nvPr/>
        </p:nvPicPr>
        <p:blipFill rotWithShape="1">
          <a:blip r:embed="rId2"/>
          <a:srcRect l="12994" r="50460"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2294D081-3C53-FE94-5C17-1FBE98D18AF7}"/>
              </a:ext>
            </a:extLst>
          </p:cNvPr>
          <p:cNvSpPr>
            <a:spLocks noGrp="1"/>
          </p:cNvSpPr>
          <p:nvPr>
            <p:ph idx="1"/>
          </p:nvPr>
        </p:nvSpPr>
        <p:spPr>
          <a:xfrm>
            <a:off x="4572001" y="2201958"/>
            <a:ext cx="6781800" cy="3900730"/>
          </a:xfrm>
        </p:spPr>
        <p:txBody>
          <a:bodyPr anchor="t">
            <a:normAutofit/>
          </a:bodyPr>
          <a:lstStyle/>
          <a:p>
            <a:r>
              <a:rPr lang="en-US" sz="2000" kern="150" dirty="0">
                <a:effectLst/>
                <a:latin typeface="Times New Roman" panose="02020603050405020304" pitchFamily="18" charset="0"/>
                <a:ea typeface="Segoe UI" panose="020B0502040204020203" pitchFamily="34" charset="0"/>
                <a:cs typeface="Tahoma" panose="020B0604030504040204" pitchFamily="34" charset="0"/>
              </a:rPr>
              <a:t>This report is a summary of the issues we pay attention to in making a real estate agent web application. In this report, we presented the design and development process of a real estate agent web application, as well as the content, target audience, competitive situation, legal obligations and revenue model of the web site. </a:t>
            </a:r>
            <a:endParaRPr lang="en-US" sz="2000" dirty="0"/>
          </a:p>
        </p:txBody>
      </p:sp>
    </p:spTree>
    <p:extLst>
      <p:ext uri="{BB962C8B-B14F-4D97-AF65-F5344CB8AC3E}">
        <p14:creationId xmlns:p14="http://schemas.microsoft.com/office/powerpoint/2010/main" val="4266554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831EB-333B-E25F-C3BA-A217C40262BF}"/>
              </a:ext>
            </a:extLst>
          </p:cNvPr>
          <p:cNvSpPr>
            <a:spLocks noGrp="1"/>
          </p:cNvSpPr>
          <p:nvPr>
            <p:ph type="title"/>
          </p:nvPr>
        </p:nvSpPr>
        <p:spPr>
          <a:xfrm>
            <a:off x="6823878" y="741391"/>
            <a:ext cx="4491821" cy="1616203"/>
          </a:xfrm>
        </p:spPr>
        <p:txBody>
          <a:bodyPr anchor="b">
            <a:normAutofit/>
          </a:bodyPr>
          <a:lstStyle/>
          <a:p>
            <a:r>
              <a:rPr lang="en-US" sz="3200" b="1" dirty="0"/>
              <a:t>THE INTRODUCTION</a:t>
            </a:r>
          </a:p>
        </p:txBody>
      </p:sp>
      <p:pic>
        <p:nvPicPr>
          <p:cNvPr id="12" name="Picture 11" descr="A midsection of a person holding a miniature house">
            <a:extLst>
              <a:ext uri="{FF2B5EF4-FFF2-40B4-BE49-F238E27FC236}">
                <a16:creationId xmlns:a16="http://schemas.microsoft.com/office/drawing/2014/main" id="{7EAD6B7E-08AA-201E-4A71-BB1692E9CE24}"/>
              </a:ext>
            </a:extLst>
          </p:cNvPr>
          <p:cNvPicPr>
            <a:picLocks noChangeAspect="1"/>
          </p:cNvPicPr>
          <p:nvPr/>
        </p:nvPicPr>
        <p:blipFill rotWithShape="1">
          <a:blip r:embed="rId2"/>
          <a:srcRect l="22835" r="21164" b="-1"/>
          <a:stretch/>
        </p:blipFill>
        <p:spPr>
          <a:xfrm>
            <a:off x="20" y="10"/>
            <a:ext cx="6095980" cy="6857990"/>
          </a:xfrm>
          <a:prstGeom prst="rect">
            <a:avLst/>
          </a:prstGeom>
        </p:spPr>
      </p:pic>
      <p:grpSp>
        <p:nvGrpSpPr>
          <p:cNvPr id="9" name="Group 8">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3362" cy="6858000"/>
            <a:chOff x="12068638" y="0"/>
            <a:chExt cx="123362" cy="6858000"/>
          </a:xfrm>
        </p:grpSpPr>
        <p:sp>
          <p:nvSpPr>
            <p:cNvPr id="13" name="Rectangle 12">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3D41F36E-6917-CF5C-B1B2-D2E84695B52B}"/>
              </a:ext>
            </a:extLst>
          </p:cNvPr>
          <p:cNvSpPr>
            <a:spLocks noGrp="1"/>
          </p:cNvSpPr>
          <p:nvPr>
            <p:ph idx="1"/>
          </p:nvPr>
        </p:nvSpPr>
        <p:spPr>
          <a:xfrm>
            <a:off x="6823878" y="2533476"/>
            <a:ext cx="4491820" cy="3447832"/>
          </a:xfrm>
        </p:spPr>
        <p:txBody>
          <a:bodyPr anchor="t">
            <a:normAutofit/>
          </a:bodyPr>
          <a:lstStyle/>
          <a:p>
            <a:pPr marL="0" indent="0">
              <a:buNone/>
            </a:pPr>
            <a:r>
              <a:rPr lang="en-US" sz="1600" b="1">
                <a:latin typeface="Times New Roman" panose="02020603050405020304" pitchFamily="18" charset="0"/>
                <a:cs typeface="Times New Roman" panose="02020603050405020304" pitchFamily="18" charset="0"/>
              </a:rPr>
              <a:t>   Purpose:</a:t>
            </a:r>
          </a:p>
          <a:p>
            <a:r>
              <a:rPr lang="en-GB" sz="1600">
                <a:effectLst/>
                <a:latin typeface="Times New Roman" panose="02020603050405020304" pitchFamily="18" charset="0"/>
                <a:ea typeface="Calibri" panose="020F0502020204030204" pitchFamily="34" charset="0"/>
                <a:cs typeface="Times New Roman" panose="02020603050405020304" pitchFamily="18" charset="0"/>
              </a:rPr>
              <a:t>Real estate search portal is a website designed to facilitate transactions such as real estate search, purchase, sale, rental and evaluation. This portal allows users to view, compare and query properties available in local or international markets.</a:t>
            </a:r>
          </a:p>
          <a:p>
            <a:pPr marL="0" indent="0">
              <a:buNone/>
            </a:pPr>
            <a:r>
              <a:rPr lang="en-US" sz="1600" b="1">
                <a:latin typeface="Times New Roman" panose="02020603050405020304" pitchFamily="18" charset="0"/>
                <a:ea typeface="Calibri" panose="020F0502020204030204" pitchFamily="34" charset="0"/>
                <a:cs typeface="Times New Roman" panose="02020603050405020304" pitchFamily="18" charset="0"/>
              </a:rPr>
              <a:t>   System Scope:</a:t>
            </a:r>
          </a:p>
          <a:p>
            <a:r>
              <a:rPr lang="en-GB" sz="1600">
                <a:effectLst/>
                <a:latin typeface="Times New Roman" panose="02020603050405020304" pitchFamily="18" charset="0"/>
                <a:ea typeface="Calibri" panose="020F0502020204030204" pitchFamily="34" charset="0"/>
                <a:cs typeface="Times New Roman" panose="02020603050405020304" pitchFamily="18" charset="0"/>
              </a:rPr>
              <a:t>The system scope includes a description of the functions and features that the portal offers. System scope is determined by the portal's goals, audiences, requirements, constraints, and assumptions.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GB" sz="160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8820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7246B3C4-3AE4-BA37-EC3E-4D8B5EC6A5F9}"/>
              </a:ext>
            </a:extLst>
          </p:cNvPr>
          <p:cNvPicPr>
            <a:picLocks noChangeAspect="1"/>
          </p:cNvPicPr>
          <p:nvPr/>
        </p:nvPicPr>
        <p:blipFill rotWithShape="1">
          <a:blip r:embed="rId2"/>
          <a:srcRect l="12153" r="45596"/>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B3B0964-B67B-946B-3092-4F614C5B39A9}"/>
              </a:ext>
            </a:extLst>
          </p:cNvPr>
          <p:cNvSpPr>
            <a:spLocks noGrp="1"/>
          </p:cNvSpPr>
          <p:nvPr>
            <p:ph idx="1"/>
          </p:nvPr>
        </p:nvSpPr>
        <p:spPr>
          <a:xfrm>
            <a:off x="5868557" y="2551176"/>
            <a:ext cx="5444382" cy="3591207"/>
          </a:xfrm>
        </p:spPr>
        <p:txBody>
          <a:bodyPr>
            <a:normAutofit/>
          </a:bodyPr>
          <a:lstStyle/>
          <a:p>
            <a:pPr marL="0" indent="0">
              <a:buNone/>
            </a:pPr>
            <a:r>
              <a:rPr lang="en-GB" sz="2000" b="1">
                <a:latin typeface="Times New Roman" panose="02020603050405020304" pitchFamily="18" charset="0"/>
                <a:ea typeface="Calibri" panose="020F0502020204030204" pitchFamily="34" charset="0"/>
              </a:rPr>
              <a:t>  Operating Environment:</a:t>
            </a:r>
          </a:p>
          <a:p>
            <a:r>
              <a:rPr lang="en-GB" sz="2000">
                <a:effectLst/>
                <a:latin typeface="Times New Roman" panose="02020603050405020304" pitchFamily="18" charset="0"/>
                <a:ea typeface="Calibri" panose="020F0502020204030204" pitchFamily="34" charset="0"/>
              </a:rPr>
              <a:t>The operating environment refers to the hardware, software, network and security components on which the portal runs. </a:t>
            </a:r>
          </a:p>
          <a:p>
            <a:pPr marL="0" indent="0">
              <a:buNone/>
            </a:pPr>
            <a:r>
              <a:rPr lang="en-GB" sz="2000" b="1">
                <a:latin typeface="Times New Roman" panose="02020603050405020304" pitchFamily="18" charset="0"/>
                <a:ea typeface="Calibri" panose="020F0502020204030204" pitchFamily="34" charset="0"/>
              </a:rPr>
              <a:t>  Design and Implementation:</a:t>
            </a:r>
          </a:p>
          <a:p>
            <a:r>
              <a:rPr lang="en-GB" sz="2000">
                <a:effectLst/>
                <a:latin typeface="Times New Roman" panose="02020603050405020304" pitchFamily="18" charset="0"/>
                <a:ea typeface="Calibri" panose="020F0502020204030204" pitchFamily="34" charset="0"/>
              </a:rPr>
              <a:t>Design and implementation constraints are factors that affect the development and operation of the portal. Design and implementation constraints ensure that the portal complies with technical, business, legal and ethical standards.</a:t>
            </a:r>
            <a:endParaRPr lang="en-GB" sz="2000" b="1">
              <a:latin typeface="Times New Roman" panose="02020603050405020304" pitchFamily="18" charset="0"/>
              <a:ea typeface="Calibri" panose="020F0502020204030204" pitchFamily="34" charset="0"/>
            </a:endParaRPr>
          </a:p>
          <a:p>
            <a:endParaRPr lang="en-GB" sz="2000">
              <a:effectLst/>
              <a:latin typeface="Times New Roman" panose="02020603050405020304" pitchFamily="18" charset="0"/>
              <a:ea typeface="Calibri" panose="020F0502020204030204" pitchFamily="34" charset="0"/>
            </a:endParaRPr>
          </a:p>
          <a:p>
            <a:endParaRPr lang="en-US" sz="2000"/>
          </a:p>
        </p:txBody>
      </p:sp>
    </p:spTree>
    <p:extLst>
      <p:ext uri="{BB962C8B-B14F-4D97-AF65-F5344CB8AC3E}">
        <p14:creationId xmlns:p14="http://schemas.microsoft.com/office/powerpoint/2010/main" val="1331069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195699-FCD2-A2DA-F520-DE501B86F4AD}"/>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b="1" kern="1200">
                <a:solidFill>
                  <a:srgbClr val="FFFFFF"/>
                </a:solidFill>
                <a:latin typeface="+mj-lt"/>
                <a:ea typeface="+mj-ea"/>
                <a:cs typeface="+mj-cs"/>
              </a:rPr>
              <a:t>PROJECT MANAGEMENT</a:t>
            </a:r>
          </a:p>
        </p:txBody>
      </p:sp>
      <p:pic>
        <p:nvPicPr>
          <p:cNvPr id="4" name="Picture 3" descr="A diagram of a process&#10;&#10;Description automatically generated">
            <a:extLst>
              <a:ext uri="{FF2B5EF4-FFF2-40B4-BE49-F238E27FC236}">
                <a16:creationId xmlns:a16="http://schemas.microsoft.com/office/drawing/2014/main" id="{1DE63D8F-C122-5809-832C-5B7E0A0979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0707" y="1574310"/>
            <a:ext cx="9260731" cy="5105447"/>
          </a:xfrm>
          <a:prstGeom prst="rect">
            <a:avLst/>
          </a:prstGeom>
        </p:spPr>
      </p:pic>
    </p:spTree>
    <p:extLst>
      <p:ext uri="{BB962C8B-B14F-4D97-AF65-F5344CB8AC3E}">
        <p14:creationId xmlns:p14="http://schemas.microsoft.com/office/powerpoint/2010/main" val="3323025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Görüntü2">
            <a:extLst>
              <a:ext uri="{FF2B5EF4-FFF2-40B4-BE49-F238E27FC236}">
                <a16:creationId xmlns:a16="http://schemas.microsoft.com/office/drawing/2014/main" id="{B2CDE41F-4211-A00F-D62A-8638D02A61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008" y="638649"/>
            <a:ext cx="11234103" cy="5385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4799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Person writing on a notepad">
            <a:extLst>
              <a:ext uri="{FF2B5EF4-FFF2-40B4-BE49-F238E27FC236}">
                <a16:creationId xmlns:a16="http://schemas.microsoft.com/office/drawing/2014/main" id="{8EA42445-E8DC-511A-384F-A8A5CABA6C23}"/>
              </a:ext>
            </a:extLst>
          </p:cNvPr>
          <p:cNvPicPr>
            <a:picLocks noChangeAspect="1"/>
          </p:cNvPicPr>
          <p:nvPr/>
        </p:nvPicPr>
        <p:blipFill rotWithShape="1">
          <a:blip r:embed="rId2"/>
          <a:srcRect l="18511" r="11126"/>
          <a:stretch/>
        </p:blipFill>
        <p:spPr>
          <a:xfrm>
            <a:off x="6103027" y="10"/>
            <a:ext cx="6088971" cy="6857990"/>
          </a:xfrm>
          <a:prstGeom prst="rect">
            <a:avLst/>
          </a:prstGeom>
        </p:spPr>
      </p:pic>
      <p:sp useBgFill="1">
        <p:nvSpPr>
          <p:cNvPr id="23" name="Rectangle 22">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048C748-E3D9-4139-ABC6-A99D32605A47}"/>
              </a:ext>
            </a:extLst>
          </p:cNvPr>
          <p:cNvSpPr>
            <a:spLocks noGrp="1"/>
          </p:cNvSpPr>
          <p:nvPr>
            <p:ph type="title"/>
          </p:nvPr>
        </p:nvSpPr>
        <p:spPr>
          <a:xfrm>
            <a:off x="761801" y="328512"/>
            <a:ext cx="4778387" cy="1628970"/>
          </a:xfrm>
        </p:spPr>
        <p:txBody>
          <a:bodyPr anchor="ctr">
            <a:normAutofit/>
          </a:bodyPr>
          <a:lstStyle/>
          <a:p>
            <a:r>
              <a:rPr lang="en-US" sz="4000" b="1" dirty="0"/>
              <a:t>OVERALL DESCRIPTION</a:t>
            </a:r>
          </a:p>
        </p:txBody>
      </p:sp>
      <p:sp>
        <p:nvSpPr>
          <p:cNvPr id="6" name="Content Placeholder 5">
            <a:extLst>
              <a:ext uri="{FF2B5EF4-FFF2-40B4-BE49-F238E27FC236}">
                <a16:creationId xmlns:a16="http://schemas.microsoft.com/office/drawing/2014/main" id="{D6CBE9A8-FF7B-8869-0A3A-4AE6E5714454}"/>
              </a:ext>
            </a:extLst>
          </p:cNvPr>
          <p:cNvSpPr>
            <a:spLocks noGrp="1"/>
          </p:cNvSpPr>
          <p:nvPr>
            <p:ph idx="1"/>
          </p:nvPr>
        </p:nvSpPr>
        <p:spPr>
          <a:xfrm>
            <a:off x="761801" y="2285994"/>
            <a:ext cx="4659756" cy="3171223"/>
          </a:xfrm>
        </p:spPr>
        <p:txBody>
          <a:bodyPr anchor="ctr">
            <a:normAutofit/>
          </a:bodyPr>
          <a:lstStyle/>
          <a:p>
            <a:r>
              <a:rPr lang="en-GB" sz="2000" b="1" dirty="0">
                <a:effectLst/>
                <a:latin typeface="Times New Roman" panose="02020603050405020304" pitchFamily="18" charset="0"/>
                <a:ea typeface="Calibri" panose="020F0502020204030204" pitchFamily="34" charset="0"/>
                <a:cs typeface="Times New Roman" panose="02020603050405020304" pitchFamily="18" charset="0"/>
              </a:rPr>
              <a:t>SYSTEM ARCHITECTURE</a:t>
            </a:r>
            <a:r>
              <a:rPr lang="tr-TR" sz="2000" b="1" dirty="0">
                <a:effectLst/>
                <a:latin typeface="Times New Roman" panose="02020603050405020304" pitchFamily="18" charset="0"/>
                <a:ea typeface="Calibri" panose="020F0502020204030204" pitchFamily="34" charset="0"/>
                <a:cs typeface="Times New Roman" panose="02020603050405020304" pitchFamily="18" charset="0"/>
              </a:rPr>
              <a:t> DIAGRAM</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en-GB" sz="2000" b="1" dirty="0">
                <a:effectLst/>
                <a:latin typeface="Times New Roman" panose="02020603050405020304" pitchFamily="18" charset="0"/>
                <a:ea typeface="Calibri" panose="020F0502020204030204" pitchFamily="34" charset="0"/>
                <a:cs typeface="Times New Roman" panose="02020603050405020304" pitchFamily="18" charset="0"/>
              </a:rPr>
              <a:t>USE CASE</a:t>
            </a:r>
            <a:r>
              <a:rPr lang="tr-TR" sz="2000" b="1" dirty="0">
                <a:effectLst/>
                <a:latin typeface="Times New Roman" panose="02020603050405020304" pitchFamily="18" charset="0"/>
                <a:ea typeface="Calibri" panose="020F0502020204030204" pitchFamily="34" charset="0"/>
                <a:cs typeface="Times New Roman" panose="02020603050405020304" pitchFamily="18" charset="0"/>
              </a:rPr>
              <a:t> DIAGRAM</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CLASS DIAGRAM</a:t>
            </a:r>
            <a:endParaRPr lang="tr-TR" sz="2000" b="1" dirty="0">
              <a:latin typeface="Times New Roman" panose="02020603050405020304" pitchFamily="18" charset="0"/>
              <a:cs typeface="Times New Roman" panose="02020603050405020304" pitchFamily="18" charset="0"/>
            </a:endParaRPr>
          </a:p>
          <a:p>
            <a:r>
              <a:rPr lang="tr-TR" sz="2000" b="1" dirty="0">
                <a:latin typeface="Times New Roman" panose="02020603050405020304" pitchFamily="18" charset="0"/>
                <a:cs typeface="Times New Roman" panose="02020603050405020304" pitchFamily="18" charset="0"/>
              </a:rPr>
              <a:t>MODULAR HIERARCHY DIAGRAM</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2291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155-1FCF-175F-53B1-CB4DC52675BD}"/>
              </a:ext>
            </a:extLst>
          </p:cNvPr>
          <p:cNvSpPr>
            <a:spLocks noGrp="1"/>
          </p:cNvSpPr>
          <p:nvPr>
            <p:ph type="title"/>
          </p:nvPr>
        </p:nvSpPr>
        <p:spPr/>
        <p:txBody>
          <a:bodyPr/>
          <a:lstStyle/>
          <a:p>
            <a:endParaRPr lang="tr-TR"/>
          </a:p>
        </p:txBody>
      </p:sp>
      <p:sp>
        <p:nvSpPr>
          <p:cNvPr id="4" name="Title 1">
            <a:extLst>
              <a:ext uri="{FF2B5EF4-FFF2-40B4-BE49-F238E27FC236}">
                <a16:creationId xmlns:a16="http://schemas.microsoft.com/office/drawing/2014/main" id="{13EAB336-6D7B-BF8F-3313-9976DEA01D6E}"/>
              </a:ext>
            </a:extLst>
          </p:cNvPr>
          <p:cNvSpPr txBox="1">
            <a:spLocks/>
          </p:cNvSpPr>
          <p:nvPr/>
        </p:nvSpPr>
        <p:spPr>
          <a:xfrm>
            <a:off x="1" y="0"/>
            <a:ext cx="2013626" cy="6858000"/>
          </a:xfrm>
          <a:prstGeom prst="rect">
            <a:avLst/>
          </a:prstGeom>
          <a:solidFill>
            <a:schemeClr val="tx1">
              <a:lumMod val="50000"/>
              <a:lumOff val="50000"/>
            </a:schemeClr>
          </a:solidFill>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tr-TR"/>
              <a:t>       x</a:t>
            </a:r>
            <a:endParaRPr lang="tr-TR" dirty="0"/>
          </a:p>
        </p:txBody>
      </p:sp>
      <p:pic>
        <p:nvPicPr>
          <p:cNvPr id="10" name="Content Placeholder 9">
            <a:extLst>
              <a:ext uri="{FF2B5EF4-FFF2-40B4-BE49-F238E27FC236}">
                <a16:creationId xmlns:a16="http://schemas.microsoft.com/office/drawing/2014/main" id="{24351C01-B716-AC8A-13FB-EF7E91976C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32102" y="1690688"/>
            <a:ext cx="7904459" cy="4095081"/>
          </a:xfrm>
        </p:spPr>
      </p:pic>
      <p:sp>
        <p:nvSpPr>
          <p:cNvPr id="8" name="Title 1">
            <a:extLst>
              <a:ext uri="{FF2B5EF4-FFF2-40B4-BE49-F238E27FC236}">
                <a16:creationId xmlns:a16="http://schemas.microsoft.com/office/drawing/2014/main" id="{12972A51-6DC6-AB42-2DE8-9E0A357879C9}"/>
              </a:ext>
            </a:extLst>
          </p:cNvPr>
          <p:cNvSpPr txBox="1">
            <a:spLocks/>
          </p:cNvSpPr>
          <p:nvPr/>
        </p:nvSpPr>
        <p:spPr>
          <a:xfrm>
            <a:off x="640079" y="2074363"/>
            <a:ext cx="3124525"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600" dirty="0">
                <a:solidFill>
                  <a:srgbClr val="FFFFFF"/>
                </a:solidFill>
              </a:rPr>
              <a:t>SYSTEM ARCHITECTURE </a:t>
            </a:r>
          </a:p>
          <a:p>
            <a:pPr algn="ctr"/>
            <a:r>
              <a:rPr lang="tr-TR" sz="2600" dirty="0">
                <a:solidFill>
                  <a:srgbClr val="FFFFFF"/>
                </a:solidFill>
              </a:rPr>
              <a:t>DIAGRAM</a:t>
            </a:r>
            <a:endParaRPr lang="en-US" sz="2600" dirty="0">
              <a:solidFill>
                <a:srgbClr val="FFFFFF"/>
              </a:solidFill>
            </a:endParaRPr>
          </a:p>
        </p:txBody>
      </p:sp>
    </p:spTree>
    <p:extLst>
      <p:ext uri="{BB962C8B-B14F-4D97-AF65-F5344CB8AC3E}">
        <p14:creationId xmlns:p14="http://schemas.microsoft.com/office/powerpoint/2010/main" val="2908171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CD75B5-3EFA-5B43-4D85-1118F9D2396A}"/>
              </a:ext>
            </a:extLst>
          </p:cNvPr>
          <p:cNvSpPr>
            <a:spLocks noGrp="1"/>
          </p:cNvSpPr>
          <p:nvPr>
            <p:ph type="title"/>
          </p:nvPr>
        </p:nvSpPr>
        <p:spPr>
          <a:xfrm>
            <a:off x="635000" y="640823"/>
            <a:ext cx="3418659" cy="5583148"/>
          </a:xfrm>
        </p:spPr>
        <p:txBody>
          <a:bodyPr anchor="ctr">
            <a:normAutofit/>
          </a:bodyPr>
          <a:lstStyle/>
          <a:p>
            <a:r>
              <a:rPr lang="en-US" sz="5400" b="1"/>
              <a:t>USE CASES</a:t>
            </a:r>
          </a:p>
        </p:txBody>
      </p:sp>
      <p:sp>
        <p:nvSpPr>
          <p:cNvPr id="12"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EAF2FF9-806F-6D9B-5C07-3C4DF95C8B28}"/>
              </a:ext>
            </a:extLst>
          </p:cNvPr>
          <p:cNvGraphicFramePr>
            <a:graphicFrameLocks noGrp="1"/>
          </p:cNvGraphicFramePr>
          <p:nvPr>
            <p:ph idx="1"/>
            <p:extLst>
              <p:ext uri="{D42A27DB-BD31-4B8C-83A1-F6EECF244321}">
                <p14:modId xmlns:p14="http://schemas.microsoft.com/office/powerpoint/2010/main" val="2914064571"/>
              </p:ext>
            </p:extLst>
          </p:nvPr>
        </p:nvGraphicFramePr>
        <p:xfrm>
          <a:off x="4559938" y="291830"/>
          <a:ext cx="7289518" cy="61186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7988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795</Words>
  <Application>Microsoft Office PowerPoint</Application>
  <PresentationFormat>Widescreen</PresentationFormat>
  <Paragraphs>82</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Liberation Serif</vt:lpstr>
      <vt:lpstr>Symbol</vt:lpstr>
      <vt:lpstr>Times New Roman</vt:lpstr>
      <vt:lpstr>Office Theme</vt:lpstr>
      <vt:lpstr>The Real Estate Portal</vt:lpstr>
      <vt:lpstr>THE OVERVIEW</vt:lpstr>
      <vt:lpstr>THE INTRODUCTION</vt:lpstr>
      <vt:lpstr>PowerPoint Presentation</vt:lpstr>
      <vt:lpstr>PROJECT MANAGEMENT</vt:lpstr>
      <vt:lpstr>PowerPoint Presentation</vt:lpstr>
      <vt:lpstr>OVERALL DESCRIPTION</vt:lpstr>
      <vt:lpstr>PowerPoint Presentation</vt:lpstr>
      <vt:lpstr>USE CASES</vt:lpstr>
      <vt:lpstr>       x</vt:lpstr>
      <vt:lpstr>CLASS DIAGRAM</vt:lpstr>
      <vt:lpstr>PowerPoint Presentation</vt:lpstr>
      <vt:lpstr>FUNCTIONAL REQUIREMENTS</vt:lpstr>
      <vt:lpstr>PowerPoint Presentation</vt:lpstr>
      <vt:lpstr>NONFUNCTIONAL REQUIREMENTS</vt:lpstr>
      <vt:lpstr>PowerPoint Presentation</vt:lpstr>
      <vt:lpstr>User Interface</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Real Estate Portal</dc:title>
  <dc:creator>DOĞUKAN BİLAL ÖRS</dc:creator>
  <cp:lastModifiedBy>ALEYNA YILMAZ</cp:lastModifiedBy>
  <cp:revision>8</cp:revision>
  <dcterms:created xsi:type="dcterms:W3CDTF">2023-12-24T10:34:56Z</dcterms:created>
  <dcterms:modified xsi:type="dcterms:W3CDTF">2023-12-27T20:23:50Z</dcterms:modified>
</cp:coreProperties>
</file>