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sldIdLst>
    <p:sldId id="256" r:id="rId2"/>
    <p:sldId id="257" r:id="rId3"/>
    <p:sldId id="268" r:id="rId4"/>
    <p:sldId id="267" r:id="rId5"/>
    <p:sldId id="258" r:id="rId6"/>
    <p:sldId id="269" r:id="rId7"/>
    <p:sldId id="270" r:id="rId8"/>
    <p:sldId id="271" r:id="rId9"/>
    <p:sldId id="263" r:id="rId10"/>
    <p:sldId id="266" r:id="rId11"/>
    <p:sldId id="259" r:id="rId12"/>
    <p:sldId id="275" r:id="rId13"/>
    <p:sldId id="276" r:id="rId14"/>
    <p:sldId id="277" r:id="rId15"/>
    <p:sldId id="260" r:id="rId16"/>
    <p:sldId id="272" r:id="rId17"/>
    <p:sldId id="273" r:id="rId18"/>
    <p:sldId id="274" r:id="rId19"/>
    <p:sldId id="261" r:id="rId20"/>
    <p:sldId id="278" r:id="rId21"/>
    <p:sldId id="279" r:id="rId22"/>
    <p:sldId id="280" r:id="rId23"/>
    <p:sldId id="262" r:id="rId24"/>
    <p:sldId id="281" r:id="rId25"/>
    <p:sldId id="28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BCAD085-E8A6-8845-BD4E-CB4CCA059FC4}" type="datetimeFigureOut">
              <a:rPr lang="en-US" smtClean="0"/>
              <a:t>7/19/2024</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05664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4454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500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8009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tr-TR" smtClean="0"/>
              <a:t>Asıl başlık stili için tıklatın</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BCAD085-E8A6-8845-BD4E-CB4CCA059FC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076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0161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tr-TR" smtClean="0"/>
              <a:t>Asıl metin stillerini düzenle</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718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1411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723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tr-TR" smtClean="0"/>
              <a:t>Asıl başlık stili için tıklatın</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BCAD085-E8A6-8845-BD4E-CB4CCA059FC4}"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9287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BCAD085-E8A6-8845-BD4E-CB4CCA059FC4}"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1850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BCAD085-E8A6-8845-BD4E-CB4CCA059FC4}" type="datetimeFigureOut">
              <a:rPr lang="en-US" smtClean="0"/>
              <a:t>7/19/2024</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56271634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ciencedemonstrations.fas.harvard.edu/presentations/chaotic-pendulum#ref1" TargetMode="External"/><Relationship Id="rId2" Type="http://schemas.openxmlformats.org/officeDocument/2006/relationships/hyperlink" Target="https://en.wikipedia.org/wiki/Jack_Wisd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dirty="0" err="1"/>
              <a:t>Çift</a:t>
            </a:r>
            <a:r>
              <a:rPr dirty="0"/>
              <a:t> </a:t>
            </a:r>
            <a:r>
              <a:rPr dirty="0" err="1"/>
              <a:t>Bağlantılı</a:t>
            </a:r>
            <a:r>
              <a:rPr dirty="0"/>
              <a:t> </a:t>
            </a:r>
            <a:r>
              <a:rPr dirty="0" err="1"/>
              <a:t>Kaotik</a:t>
            </a:r>
            <a:r>
              <a:rPr dirty="0"/>
              <a:t> </a:t>
            </a:r>
            <a:r>
              <a:rPr dirty="0" err="1"/>
              <a:t>Sarkaç</a:t>
            </a:r>
            <a:r>
              <a:rPr dirty="0"/>
              <a:t> </a:t>
            </a:r>
            <a:r>
              <a:rPr dirty="0" err="1"/>
              <a:t>Simülasyonu</a:t>
            </a:r>
            <a:endParaRPr dirty="0"/>
          </a:p>
        </p:txBody>
      </p:sp>
      <p:sp>
        <p:nvSpPr>
          <p:cNvPr id="3" name="Subtitle 2"/>
          <p:cNvSpPr>
            <a:spLocks noGrp="1"/>
          </p:cNvSpPr>
          <p:nvPr>
            <p:ph type="subTitle" idx="1"/>
          </p:nvPr>
        </p:nvSpPr>
        <p:spPr/>
        <p:txBody>
          <a:bodyPr/>
          <a:lstStyle/>
          <a:p>
            <a:r>
              <a:rPr lang="tr-TR" dirty="0" smtClean="0"/>
              <a:t>Muhammed Tarık </a:t>
            </a:r>
            <a:r>
              <a:rPr lang="tr-TR" dirty="0" err="1" smtClean="0"/>
              <a:t>Gülezgin</a:t>
            </a:r>
            <a:endParaRPr lang="tr-TR" dirty="0" smtClean="0"/>
          </a:p>
          <a:p>
            <a:r>
              <a:rPr lang="tr-TR" dirty="0" smtClean="0"/>
              <a:t>200541070</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Nasıl Çalışır ?</a:t>
            </a:r>
            <a:endParaRPr lang="tr-TR" dirty="0"/>
          </a:p>
        </p:txBody>
      </p:sp>
      <p:sp>
        <p:nvSpPr>
          <p:cNvPr id="3" name="İçerik Yer Tutucusu 2"/>
          <p:cNvSpPr>
            <a:spLocks noGrp="1"/>
          </p:cNvSpPr>
          <p:nvPr>
            <p:ph idx="1"/>
          </p:nvPr>
        </p:nvSpPr>
        <p:spPr/>
        <p:txBody>
          <a:bodyPr>
            <a:normAutofit/>
          </a:bodyPr>
          <a:lstStyle/>
          <a:p>
            <a:r>
              <a:rPr lang="tr-TR" sz="900" dirty="0"/>
              <a:t>Çift sarkaç, her biri pivotunun etrafında tam 360° dönebilen iki fiziksel sarkaçtan oluşur. Pivotlar 5/8" çapında </a:t>
            </a:r>
            <a:r>
              <a:rPr lang="tr-TR" sz="900" dirty="0" err="1"/>
              <a:t>bilyalı</a:t>
            </a:r>
            <a:r>
              <a:rPr lang="tr-TR" sz="900" dirty="0"/>
              <a:t> rulmanlardır. Üst </a:t>
            </a:r>
            <a:r>
              <a:rPr lang="tr-TR" sz="900" dirty="0" err="1"/>
              <a:t>sarkaçın</a:t>
            </a:r>
            <a:r>
              <a:rPr lang="tr-TR" sz="900" dirty="0"/>
              <a:t> iki kolu 1/4" kalınlığında alüminyumdan ve alt sarkaç 1/2" kalınlığında alüminyumdan üretilmiştir. Sarkaç uzunlukları yaklaşık 10,75"tir ve kütleleri eşittir. Genel tasarım, </a:t>
            </a:r>
            <a:r>
              <a:rPr lang="tr-TR" sz="900" u="sng" dirty="0" err="1">
                <a:hlinkClick r:id="rId2" tooltip="Vikipedi"/>
              </a:rPr>
              <a:t>Jack</a:t>
            </a:r>
            <a:r>
              <a:rPr lang="tr-TR" sz="900" u="sng" dirty="0">
                <a:hlinkClick r:id="rId2" tooltip="Vikipedi"/>
              </a:rPr>
              <a:t> </a:t>
            </a:r>
            <a:r>
              <a:rPr lang="tr-TR" sz="900" u="sng" dirty="0" err="1">
                <a:hlinkClick r:id="rId2" tooltip="Vikipedi"/>
              </a:rPr>
              <a:t>Wisdom</a:t>
            </a:r>
            <a:r>
              <a:rPr lang="tr-TR" sz="900" dirty="0"/>
              <a:t> tarafından bize sağlanan bir MIT versiyonundan uyarlanmıştır . </a:t>
            </a:r>
            <a:r>
              <a:rPr lang="tr-TR" sz="900" u="sng" baseline="30000" dirty="0">
                <a:hlinkClick r:id="rId3" tooltip="1. dipnota bakınız"/>
              </a:rPr>
              <a:t>[1]</a:t>
            </a:r>
            <a:endParaRPr lang="tr-TR" sz="900" dirty="0"/>
          </a:p>
          <a:p>
            <a:r>
              <a:rPr lang="tr-TR" sz="900" dirty="0"/>
              <a:t>Sistemin </a:t>
            </a:r>
            <a:r>
              <a:rPr lang="tr-TR" sz="900" dirty="0" err="1"/>
              <a:t>Lagrangian'ı</a:t>
            </a:r>
            <a:r>
              <a:rPr lang="tr-TR" sz="900" dirty="0"/>
              <a:t>, burada yeniden üretmek için çok uzun olan </a:t>
            </a:r>
            <a:r>
              <a:rPr lang="el-GR" sz="900" dirty="0"/>
              <a:t>θ </a:t>
            </a:r>
            <a:r>
              <a:rPr lang="el-GR" sz="900" baseline="-25000" dirty="0"/>
              <a:t>1</a:t>
            </a:r>
            <a:r>
              <a:rPr lang="el-GR" sz="900" dirty="0"/>
              <a:t> </a:t>
            </a:r>
            <a:r>
              <a:rPr lang="tr-TR" sz="900" dirty="0"/>
              <a:t>ve </a:t>
            </a:r>
            <a:r>
              <a:rPr lang="el-GR" sz="900" dirty="0"/>
              <a:t>θ </a:t>
            </a:r>
            <a:r>
              <a:rPr lang="el-GR" sz="900" baseline="-25000" dirty="0"/>
              <a:t>2</a:t>
            </a:r>
            <a:r>
              <a:rPr lang="el-GR" sz="900" dirty="0"/>
              <a:t> </a:t>
            </a:r>
            <a:r>
              <a:rPr lang="tr-TR" sz="900" dirty="0"/>
              <a:t>değişkenlerinde iki adet bağlı doğrusal olmayan ikinci dereceden diferansiyel denklem üretir . Küçük açılar için bu denklemler doğrusal hale gelir ve çözümler, iki normal titreşim </a:t>
            </a:r>
            <a:r>
              <a:rPr lang="tr-TR" sz="900" dirty="0" err="1"/>
              <a:t>modunun</a:t>
            </a:r>
            <a:r>
              <a:rPr lang="tr-TR" sz="900" dirty="0"/>
              <a:t> doğrusal kombinasyonlarıdır. İki normal </a:t>
            </a:r>
            <a:r>
              <a:rPr lang="tr-TR" sz="900" dirty="0" err="1"/>
              <a:t>mod</a:t>
            </a:r>
            <a:r>
              <a:rPr lang="tr-TR" sz="900" dirty="0"/>
              <a:t> kolayca harekete geçirilebilir ve gösterilebilir. Kolların aynı yönde salındığı simetrik </a:t>
            </a:r>
            <a:r>
              <a:rPr lang="tr-TR" sz="900" dirty="0" err="1"/>
              <a:t>modun</a:t>
            </a:r>
            <a:r>
              <a:rPr lang="tr-TR" sz="900" dirty="0"/>
              <a:t> periyodu 1,2 saniyedir. </a:t>
            </a:r>
            <a:r>
              <a:rPr lang="tr-TR" sz="900" dirty="0" err="1"/>
              <a:t>Antisimetrik</a:t>
            </a:r>
            <a:r>
              <a:rPr lang="tr-TR" sz="900" dirty="0"/>
              <a:t> </a:t>
            </a:r>
            <a:r>
              <a:rPr lang="tr-TR" sz="900" dirty="0" err="1"/>
              <a:t>modun</a:t>
            </a:r>
            <a:r>
              <a:rPr lang="tr-TR" sz="900" dirty="0"/>
              <a:t> (üst ve alt sarkaçların zıt yönlerde hareket ettiği) periyodu elbette daha kısadır ve 0,5 saniyeye eşittir. Başlangıç ​​yer değiştirmesini büyük açılara çıkarmak, izlenmesi oldukça büyüleyici ve eğlenceli olan kaotik bir harekete neden olur. Sarkaçlar, en beklenmedik ve şaşırtıcı şekilde saat yönünde ve saat yönünün tersine döner, ne yapacaklarını bildiğinizi düşündüğünüz anda yönlerini değiştirir veya aniden hızlarını artırırlar</a:t>
            </a:r>
            <a:r>
              <a:rPr lang="tr-TR" sz="900" dirty="0" smtClean="0"/>
              <a:t>.</a:t>
            </a:r>
          </a:p>
          <a:p>
            <a:r>
              <a:rPr lang="tr-TR" sz="900" dirty="0"/>
              <a:t>Çift sarkaç oldukça tekrarlanabilir başlangıç ​​koşullarıyla kurulabilir. Örneğin, 90°'lik bir başlangıç ​​</a:t>
            </a:r>
            <a:r>
              <a:rPr lang="tr-TR" sz="900" dirty="0" err="1"/>
              <a:t>açısal</a:t>
            </a:r>
            <a:r>
              <a:rPr lang="tr-TR" sz="900" dirty="0"/>
              <a:t> yer değiştirmesiyle başlaması için bir destek koluyla sabitlenebilir. Ancak bu başlangıç ​​konfigürasyonundan aynı salınımları ne kadar dikkatli bir şekilde sağlamaya çalışılırsa çalışılsın, ortaya çıkan hareket asla aynı olmaz. Başlangıç ​​koşullarındaki keyfi olarak küçük bir değişiklik, bu küçük sapmalar zaman içinde </a:t>
            </a:r>
            <a:r>
              <a:rPr lang="tr-TR" sz="900" dirty="0" err="1"/>
              <a:t>üssel</a:t>
            </a:r>
            <a:r>
              <a:rPr lang="tr-TR" sz="900" dirty="0"/>
              <a:t> olarak yükseltildiğinden sonraki harekette büyük bir değişikliğe neden olur. Bu, kaotik fenomenlerin belirgin özelliklerinden biridir ve başlangıç ​​koşullarındaki "gürültünün" bile zamanla büyük ölçüde yükseltileceği anlamına gelir. Yukarıda açıklandığı gibi serbest bırakıldığında, </a:t>
            </a:r>
            <a:r>
              <a:rPr lang="tr-TR" sz="900" dirty="0" err="1"/>
              <a:t>sarkaçımız</a:t>
            </a:r>
            <a:r>
              <a:rPr lang="tr-TR" sz="900" dirty="0"/>
              <a:t> yaklaşık 1 dakika boyunca kaotik hareket yürütür ve ardından sonraki 8 veya 9 dakika boyunca neredeyse tahmin edilebilir bir harekete yerleşir.</a:t>
            </a:r>
          </a:p>
          <a:p>
            <a:endParaRPr lang="tr-TR" sz="900" dirty="0"/>
          </a:p>
          <a:p>
            <a:endParaRPr lang="tr-TR" sz="900" dirty="0"/>
          </a:p>
        </p:txBody>
      </p:sp>
    </p:spTree>
    <p:extLst>
      <p:ext uri="{BB962C8B-B14F-4D97-AF65-F5344CB8AC3E}">
        <p14:creationId xmlns:p14="http://schemas.microsoft.com/office/powerpoint/2010/main" val="3076969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Matematiksel Modelleme</a:t>
            </a:r>
          </a:p>
        </p:txBody>
      </p:sp>
      <p:sp>
        <p:nvSpPr>
          <p:cNvPr id="3" name="Content Placeholder 2"/>
          <p:cNvSpPr>
            <a:spLocks noGrp="1"/>
          </p:cNvSpPr>
          <p:nvPr>
            <p:ph idx="1"/>
          </p:nvPr>
        </p:nvSpPr>
        <p:spPr/>
        <p:txBody>
          <a:bodyPr>
            <a:noAutofit/>
          </a:bodyPr>
          <a:lstStyle/>
          <a:p>
            <a:r>
              <a:rPr lang="tr-TR" sz="900" dirty="0"/>
              <a:t>Çift bağlantılı sarkaç, bir ucunda sabit bir nokta bulunan ve bu noktadan diğer bir sarkaca bağlı iki sarkacın oluşturduğu fiziksel bir sistemdir. Bu yapı, klasik mekaniğin karmaşık bir örneğidir ve kaotik hareketler sergileyebilir. Her iki sarkaç da kendi ekseninde serbestçe hareket eder, bu da sistemin karmaşıklığını ve dinamik davranışlarını artırır.</a:t>
            </a:r>
          </a:p>
          <a:p>
            <a:r>
              <a:rPr lang="tr-TR" sz="900" b="1" dirty="0"/>
              <a:t>Sistem Parametreleri ve Değişkenler:</a:t>
            </a:r>
          </a:p>
          <a:p>
            <a:r>
              <a:rPr lang="tr-TR" sz="900" b="1" dirty="0"/>
              <a:t>Parametreler:</a:t>
            </a:r>
            <a:endParaRPr lang="tr-TR" sz="900" dirty="0"/>
          </a:p>
          <a:p>
            <a:pPr lvl="1"/>
            <a:r>
              <a:rPr lang="tr-TR" sz="900" b="1" dirty="0"/>
              <a:t>m₁:</a:t>
            </a:r>
            <a:r>
              <a:rPr lang="tr-TR" sz="900" dirty="0"/>
              <a:t> Üst sarkacın kütlesi</a:t>
            </a:r>
          </a:p>
          <a:p>
            <a:pPr lvl="1"/>
            <a:r>
              <a:rPr lang="tr-TR" sz="900" b="1" dirty="0"/>
              <a:t>m₂:</a:t>
            </a:r>
            <a:r>
              <a:rPr lang="tr-TR" sz="900" dirty="0"/>
              <a:t> Alt sarkacın kütlesi</a:t>
            </a:r>
          </a:p>
          <a:p>
            <a:pPr lvl="1"/>
            <a:r>
              <a:rPr lang="tr-TR" sz="900" b="1" dirty="0"/>
              <a:t>L₁:</a:t>
            </a:r>
            <a:r>
              <a:rPr lang="tr-TR" sz="900" dirty="0"/>
              <a:t> Üst sarkacın uzunluğu</a:t>
            </a:r>
          </a:p>
          <a:p>
            <a:pPr lvl="1"/>
            <a:r>
              <a:rPr lang="tr-TR" sz="900" b="1" dirty="0"/>
              <a:t>L₂:</a:t>
            </a:r>
            <a:r>
              <a:rPr lang="tr-TR" sz="900" dirty="0"/>
              <a:t> Alt sarkacın uzunluğu</a:t>
            </a:r>
          </a:p>
          <a:p>
            <a:pPr lvl="1"/>
            <a:r>
              <a:rPr lang="tr-TR" sz="900" b="1" dirty="0"/>
              <a:t>g:</a:t>
            </a:r>
            <a:r>
              <a:rPr lang="tr-TR" sz="900" dirty="0"/>
              <a:t> Yerçekimi ivmesi</a:t>
            </a:r>
          </a:p>
          <a:p>
            <a:r>
              <a:rPr lang="tr-TR" sz="900" b="1" dirty="0"/>
              <a:t>Değişkenler:</a:t>
            </a:r>
            <a:endParaRPr lang="tr-TR" sz="900" dirty="0"/>
          </a:p>
          <a:p>
            <a:pPr lvl="1"/>
            <a:r>
              <a:rPr lang="el-GR" sz="900" b="1" dirty="0"/>
              <a:t>θ₁:</a:t>
            </a:r>
            <a:r>
              <a:rPr lang="el-GR" sz="900" dirty="0"/>
              <a:t> </a:t>
            </a:r>
            <a:r>
              <a:rPr lang="tr-TR" sz="900" dirty="0"/>
              <a:t>Üst sarkacın açısı (dikeyden itibaren)</a:t>
            </a:r>
          </a:p>
          <a:p>
            <a:pPr lvl="1"/>
            <a:r>
              <a:rPr lang="el-GR" sz="900" b="1" dirty="0"/>
              <a:t>θ₂:</a:t>
            </a:r>
            <a:r>
              <a:rPr lang="el-GR" sz="900" dirty="0"/>
              <a:t> </a:t>
            </a:r>
            <a:r>
              <a:rPr lang="tr-TR" sz="900" dirty="0"/>
              <a:t>Alt sarkacın açısı (dikeyden itibaren)</a:t>
            </a:r>
          </a:p>
          <a:p>
            <a:pPr lvl="1"/>
            <a:r>
              <a:rPr lang="el-GR" sz="900" b="1" dirty="0"/>
              <a:t>ω₁:</a:t>
            </a:r>
            <a:r>
              <a:rPr lang="el-GR" sz="900" dirty="0"/>
              <a:t> </a:t>
            </a:r>
            <a:r>
              <a:rPr lang="tr-TR" sz="900" dirty="0"/>
              <a:t>Üst sarkacın </a:t>
            </a:r>
            <a:r>
              <a:rPr lang="tr-TR" sz="900" dirty="0" err="1"/>
              <a:t>açısal</a:t>
            </a:r>
            <a:r>
              <a:rPr lang="tr-TR" sz="900" dirty="0"/>
              <a:t> hızı</a:t>
            </a:r>
          </a:p>
          <a:p>
            <a:pPr lvl="1"/>
            <a:r>
              <a:rPr lang="el-GR" sz="900" b="1" dirty="0"/>
              <a:t>ω₂:</a:t>
            </a:r>
            <a:r>
              <a:rPr lang="el-GR" sz="900" dirty="0"/>
              <a:t> </a:t>
            </a:r>
            <a:r>
              <a:rPr lang="tr-TR" sz="900" dirty="0"/>
              <a:t>Alt sarkacın </a:t>
            </a:r>
            <a:r>
              <a:rPr lang="tr-TR" sz="900" dirty="0" err="1"/>
              <a:t>açısal</a:t>
            </a:r>
            <a:r>
              <a:rPr lang="tr-TR" sz="900" dirty="0"/>
              <a:t> hızı</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946404" y="1830081"/>
            <a:ext cx="6446520" cy="4351337"/>
          </a:xfrm>
        </p:spPr>
        <p:txBody>
          <a:bodyPr>
            <a:noAutofit/>
          </a:bodyPr>
          <a:lstStyle/>
          <a:p>
            <a:r>
              <a:rPr lang="tr-TR" sz="800" b="1" dirty="0"/>
              <a:t>Matematiksel Modelin Oluşturulması:</a:t>
            </a:r>
          </a:p>
          <a:p>
            <a:r>
              <a:rPr lang="tr-TR" sz="800" b="1" dirty="0"/>
              <a:t>Genel Yaklaşım:</a:t>
            </a:r>
            <a:r>
              <a:rPr lang="tr-TR" sz="800" dirty="0"/>
              <a:t/>
            </a:r>
            <a:br>
              <a:rPr lang="tr-TR" sz="800" dirty="0"/>
            </a:br>
            <a:r>
              <a:rPr lang="tr-TR" sz="800" dirty="0"/>
              <a:t>Çift bağlantılı sarkaç sisteminin matematiksel modellemesi, Newton'un hareket yasaları ve </a:t>
            </a:r>
            <a:r>
              <a:rPr lang="tr-TR" sz="800" dirty="0" err="1"/>
              <a:t>Lagrange</a:t>
            </a:r>
            <a:r>
              <a:rPr lang="tr-TR" sz="800" dirty="0"/>
              <a:t> denklemleri kullanılarak yapılabilir. Bu denklemler, sistemin dinamiklerini belirler ve sarkacın hareketinin analizi için kullanılır.</a:t>
            </a:r>
          </a:p>
          <a:p>
            <a:r>
              <a:rPr lang="tr-TR" sz="800" b="1" dirty="0" err="1"/>
              <a:t>Lagrange</a:t>
            </a:r>
            <a:r>
              <a:rPr lang="tr-TR" sz="800" b="1" dirty="0"/>
              <a:t> Denklemleri:</a:t>
            </a:r>
            <a:endParaRPr lang="tr-TR" sz="800" dirty="0"/>
          </a:p>
          <a:p>
            <a:r>
              <a:rPr lang="tr-TR" sz="800" dirty="0" err="1"/>
              <a:t>Lagrange</a:t>
            </a:r>
            <a:r>
              <a:rPr lang="tr-TR" sz="800" dirty="0"/>
              <a:t> denklemleri, sistemin hareket denklemlerini türetmek için kullanılır. Sistem enerjisi, kinetik enerji (T) ve potansiyel enerji (U) cinsinden ifade edilir.</a:t>
            </a:r>
          </a:p>
          <a:p>
            <a:r>
              <a:rPr lang="tr-TR" sz="800" b="1" dirty="0"/>
              <a:t>Kinetik Enerji (T):</a:t>
            </a:r>
            <a:endParaRPr lang="tr-TR" sz="800" dirty="0"/>
          </a:p>
          <a:p>
            <a:pPr lvl="1"/>
            <a:r>
              <a:rPr lang="tr-TR" sz="800" dirty="0"/>
              <a:t>Üst sarkacın kinetik enerjisi: T1=12m1(L12</a:t>
            </a:r>
            <a:r>
              <a:rPr lang="el-GR" sz="800" dirty="0"/>
              <a:t>θ1˙2+2</a:t>
            </a:r>
            <a:r>
              <a:rPr lang="tr-TR" sz="800" dirty="0"/>
              <a:t>L1L2</a:t>
            </a:r>
            <a:r>
              <a:rPr lang="el-GR" sz="800" dirty="0"/>
              <a:t>θ1˙θ2˙</a:t>
            </a:r>
            <a:r>
              <a:rPr lang="tr-TR" sz="800" dirty="0"/>
              <a:t>cos⁡(</a:t>
            </a:r>
            <a:r>
              <a:rPr lang="el-GR" sz="800" dirty="0"/>
              <a:t>θ1−θ2)+</a:t>
            </a:r>
            <a:r>
              <a:rPr lang="tr-TR" sz="800" dirty="0"/>
              <a:t>L22</a:t>
            </a:r>
            <a:r>
              <a:rPr lang="el-GR" sz="800" dirty="0"/>
              <a:t>θ2˙2)</a:t>
            </a:r>
            <a:r>
              <a:rPr lang="tr-TR" sz="800" dirty="0"/>
              <a:t>T_1 = \</a:t>
            </a:r>
            <a:r>
              <a:rPr lang="tr-TR" sz="800" dirty="0" err="1"/>
              <a:t>frac</a:t>
            </a:r>
            <a:r>
              <a:rPr lang="tr-TR" sz="800" dirty="0"/>
              <a:t>{1}{2} m_1 (L_1^2 \</a:t>
            </a:r>
            <a:r>
              <a:rPr lang="tr-TR" sz="800" dirty="0" err="1"/>
              <a:t>dot</a:t>
            </a:r>
            <a:r>
              <a:rPr lang="tr-TR" sz="800" dirty="0"/>
              <a:t>{\theta_1}^2 + 2 L_1 L_2 \</a:t>
            </a:r>
            <a:r>
              <a:rPr lang="tr-TR" sz="800" dirty="0" err="1"/>
              <a:t>dot</a:t>
            </a:r>
            <a:r>
              <a:rPr lang="tr-TR" sz="800" dirty="0"/>
              <a:t>{\theta_1} \</a:t>
            </a:r>
            <a:r>
              <a:rPr lang="tr-TR" sz="800" dirty="0" err="1"/>
              <a:t>dot</a:t>
            </a:r>
            <a:r>
              <a:rPr lang="tr-TR" sz="800" dirty="0"/>
              <a:t>{\theta_2} \cos(\theta_1 - \theta_2) + L_2^2 \</a:t>
            </a:r>
            <a:r>
              <a:rPr lang="tr-TR" sz="800" dirty="0" err="1"/>
              <a:t>dot</a:t>
            </a:r>
            <a:r>
              <a:rPr lang="tr-TR" sz="800" dirty="0"/>
              <a:t>{\theta_2}^2)T1​=21​m1​(L12​</a:t>
            </a:r>
            <a:r>
              <a:rPr lang="el-GR" sz="800" dirty="0"/>
              <a:t>θ1​˙​2+2</a:t>
            </a:r>
            <a:r>
              <a:rPr lang="tr-TR" sz="800" dirty="0"/>
              <a:t>L1​L2​</a:t>
            </a:r>
            <a:r>
              <a:rPr lang="el-GR" sz="800" dirty="0"/>
              <a:t>θ1​˙​θ2​˙​</a:t>
            </a:r>
            <a:r>
              <a:rPr lang="tr-TR" sz="800" dirty="0"/>
              <a:t>cos(</a:t>
            </a:r>
            <a:r>
              <a:rPr lang="el-GR" sz="800" dirty="0"/>
              <a:t>θ1​−θ2​)+</a:t>
            </a:r>
            <a:r>
              <a:rPr lang="tr-TR" sz="800" dirty="0"/>
              <a:t>L22​</a:t>
            </a:r>
            <a:r>
              <a:rPr lang="el-GR" sz="800" dirty="0"/>
              <a:t>θ2​˙​2)</a:t>
            </a:r>
          </a:p>
          <a:p>
            <a:pPr lvl="1"/>
            <a:r>
              <a:rPr lang="tr-TR" sz="800" dirty="0"/>
              <a:t>Alt sarkacın kinetik enerjisi: T2=12m2(L12</a:t>
            </a:r>
            <a:r>
              <a:rPr lang="el-GR" sz="800" dirty="0"/>
              <a:t>θ1˙2+2</a:t>
            </a:r>
            <a:r>
              <a:rPr lang="tr-TR" sz="800" dirty="0"/>
              <a:t>L1L2</a:t>
            </a:r>
            <a:r>
              <a:rPr lang="el-GR" sz="800" dirty="0"/>
              <a:t>θ1˙θ2˙</a:t>
            </a:r>
            <a:r>
              <a:rPr lang="tr-TR" sz="800" dirty="0"/>
              <a:t>cos⁡(</a:t>
            </a:r>
            <a:r>
              <a:rPr lang="el-GR" sz="800" dirty="0"/>
              <a:t>θ1−θ2)+</a:t>
            </a:r>
            <a:r>
              <a:rPr lang="tr-TR" sz="800" dirty="0"/>
              <a:t>L22</a:t>
            </a:r>
            <a:r>
              <a:rPr lang="el-GR" sz="800" dirty="0"/>
              <a:t>θ2˙2)</a:t>
            </a:r>
            <a:r>
              <a:rPr lang="tr-TR" sz="800" dirty="0"/>
              <a:t>T_2 = \</a:t>
            </a:r>
            <a:r>
              <a:rPr lang="tr-TR" sz="800" dirty="0" err="1"/>
              <a:t>frac</a:t>
            </a:r>
            <a:r>
              <a:rPr lang="tr-TR" sz="800" dirty="0"/>
              <a:t>{1}{2} m_2 (L_1^2 \</a:t>
            </a:r>
            <a:r>
              <a:rPr lang="tr-TR" sz="800" dirty="0" err="1"/>
              <a:t>dot</a:t>
            </a:r>
            <a:r>
              <a:rPr lang="tr-TR" sz="800" dirty="0"/>
              <a:t>{\theta_1}^2 + 2 L_1 L_2 \</a:t>
            </a:r>
            <a:r>
              <a:rPr lang="tr-TR" sz="800" dirty="0" err="1"/>
              <a:t>dot</a:t>
            </a:r>
            <a:r>
              <a:rPr lang="tr-TR" sz="800" dirty="0"/>
              <a:t>{\theta_1} \</a:t>
            </a:r>
            <a:r>
              <a:rPr lang="tr-TR" sz="800" dirty="0" err="1"/>
              <a:t>dot</a:t>
            </a:r>
            <a:r>
              <a:rPr lang="tr-TR" sz="800" dirty="0"/>
              <a:t>{\theta_2} \cos(\theta_1 - \theta_2) + L_2^2 \</a:t>
            </a:r>
            <a:r>
              <a:rPr lang="tr-TR" sz="800" dirty="0" err="1"/>
              <a:t>dot</a:t>
            </a:r>
            <a:r>
              <a:rPr lang="tr-TR" sz="800" dirty="0"/>
              <a:t>{\theta_2}^2)T2​=21​m2​(L12​</a:t>
            </a:r>
            <a:r>
              <a:rPr lang="el-GR" sz="800" dirty="0"/>
              <a:t>θ1​˙​2+2</a:t>
            </a:r>
            <a:r>
              <a:rPr lang="tr-TR" sz="800" dirty="0"/>
              <a:t>L1​L2​</a:t>
            </a:r>
            <a:r>
              <a:rPr lang="el-GR" sz="800" dirty="0"/>
              <a:t>θ1​˙​θ2​˙​</a:t>
            </a:r>
            <a:r>
              <a:rPr lang="tr-TR" sz="800" dirty="0"/>
              <a:t>cos(</a:t>
            </a:r>
            <a:r>
              <a:rPr lang="el-GR" sz="800" dirty="0"/>
              <a:t>θ1​−θ2​)+</a:t>
            </a:r>
            <a:r>
              <a:rPr lang="tr-TR" sz="800" dirty="0"/>
              <a:t>L22​</a:t>
            </a:r>
            <a:r>
              <a:rPr lang="el-GR" sz="800" dirty="0"/>
              <a:t>θ2​˙​2)</a:t>
            </a:r>
          </a:p>
          <a:p>
            <a:pPr lvl="1"/>
            <a:r>
              <a:rPr lang="tr-TR" sz="800" dirty="0"/>
              <a:t>Toplam kinetik enerji: T=T1+T2T = T_1 + T_2T=T1​+T2​</a:t>
            </a:r>
          </a:p>
          <a:p>
            <a:r>
              <a:rPr lang="tr-TR" sz="800" b="1" dirty="0"/>
              <a:t>Potansiyel Enerji (U):</a:t>
            </a:r>
            <a:endParaRPr lang="tr-TR" sz="800" dirty="0"/>
          </a:p>
          <a:p>
            <a:pPr lvl="1"/>
            <a:r>
              <a:rPr lang="tr-TR" sz="800" dirty="0"/>
              <a:t>Üst sarkacın potansiyel enerjisi: U1=m1gL1cos⁡(</a:t>
            </a:r>
            <a:r>
              <a:rPr lang="el-GR" sz="800" dirty="0"/>
              <a:t>θ1)</a:t>
            </a:r>
            <a:r>
              <a:rPr lang="tr-TR" sz="800" dirty="0"/>
              <a:t>U_1 = m_1 g L_1 \cos(\theta_1)U1​=m1​gL1​cos(</a:t>
            </a:r>
            <a:r>
              <a:rPr lang="el-GR" sz="800" dirty="0"/>
              <a:t>θ1​)</a:t>
            </a:r>
          </a:p>
          <a:p>
            <a:pPr lvl="1"/>
            <a:r>
              <a:rPr lang="tr-TR" sz="800" dirty="0"/>
              <a:t>Alt sarkacın potansiyel enerjisi: U2=m2g(L1cos⁡(</a:t>
            </a:r>
            <a:r>
              <a:rPr lang="el-GR" sz="800" dirty="0"/>
              <a:t>θ1)+</a:t>
            </a:r>
            <a:r>
              <a:rPr lang="tr-TR" sz="800" dirty="0"/>
              <a:t>L2cos⁡(</a:t>
            </a:r>
            <a:r>
              <a:rPr lang="el-GR" sz="800" dirty="0"/>
              <a:t>θ2))</a:t>
            </a:r>
            <a:r>
              <a:rPr lang="tr-TR" sz="800" dirty="0"/>
              <a:t>U_2 = m_2 g (L_1 \cos(\theta_1) + L_2 \cos(\theta_2))U2​=m2​g(L1​cos(</a:t>
            </a:r>
            <a:r>
              <a:rPr lang="el-GR" sz="800" dirty="0"/>
              <a:t>θ1​)+</a:t>
            </a:r>
            <a:r>
              <a:rPr lang="tr-TR" sz="800" dirty="0"/>
              <a:t>L2​cos(</a:t>
            </a:r>
            <a:r>
              <a:rPr lang="el-GR" sz="800" dirty="0"/>
              <a:t>θ2​))</a:t>
            </a:r>
          </a:p>
          <a:p>
            <a:pPr lvl="1"/>
            <a:r>
              <a:rPr lang="tr-TR" sz="800" dirty="0"/>
              <a:t>Toplam potansiyel enerji: U=U1+U2U = U_1 + U_2U=U1​+U2​</a:t>
            </a:r>
          </a:p>
          <a:p>
            <a:r>
              <a:rPr lang="tr-TR" sz="800" b="1" dirty="0" err="1"/>
              <a:t>Lagrangian</a:t>
            </a:r>
            <a:r>
              <a:rPr lang="tr-TR" sz="800" b="1" dirty="0"/>
              <a:t> Fonksiyonu (L):</a:t>
            </a:r>
            <a:r>
              <a:rPr lang="tr-TR" sz="800" dirty="0"/>
              <a:t> </a:t>
            </a:r>
            <a:r>
              <a:rPr lang="tr-TR" sz="800" dirty="0" err="1"/>
              <a:t>Lagrangian</a:t>
            </a:r>
            <a:r>
              <a:rPr lang="tr-TR" sz="800" dirty="0"/>
              <a:t>, kinetik enerji (T) ve potansiyel enerji (U) arasındaki </a:t>
            </a:r>
            <a:r>
              <a:rPr lang="tr-TR" sz="800" dirty="0" err="1" smtClean="0"/>
              <a:t>farktır:L</a:t>
            </a:r>
            <a:r>
              <a:rPr lang="tr-TR" sz="800" dirty="0" smtClean="0"/>
              <a:t>=T</a:t>
            </a:r>
            <a:r>
              <a:rPr lang="tr-TR" sz="800" dirty="0"/>
              <a:t>−UL = T - UL=T−</a:t>
            </a:r>
            <a:r>
              <a:rPr lang="tr-TR" sz="800" dirty="0" err="1"/>
              <a:t>U</a:t>
            </a:r>
            <a:r>
              <a:rPr lang="tr-TR" sz="800" b="1" dirty="0" err="1"/>
              <a:t>Lagrange</a:t>
            </a:r>
            <a:r>
              <a:rPr lang="tr-TR" sz="800" b="1" dirty="0"/>
              <a:t> Denklemleri:</a:t>
            </a:r>
            <a:r>
              <a:rPr lang="tr-TR" sz="800" dirty="0"/>
              <a:t> </a:t>
            </a:r>
            <a:r>
              <a:rPr lang="tr-TR" sz="800" dirty="0" err="1"/>
              <a:t>Lagrange</a:t>
            </a:r>
            <a:r>
              <a:rPr lang="tr-TR" sz="800" dirty="0"/>
              <a:t> denklemleri, </a:t>
            </a:r>
            <a:r>
              <a:rPr lang="tr-TR" sz="800" dirty="0" err="1"/>
              <a:t>Lagrangian'ı</a:t>
            </a:r>
            <a:r>
              <a:rPr lang="tr-TR" sz="800" dirty="0"/>
              <a:t> kullanarak hareket denklemlerini türetir. </a:t>
            </a:r>
            <a:endParaRPr lang="tr-TR" sz="800" dirty="0" smtClean="0"/>
          </a:p>
          <a:p>
            <a:r>
              <a:rPr lang="tr-TR" sz="800" dirty="0" smtClean="0"/>
              <a:t>Genel formül: </a:t>
            </a:r>
            <a:r>
              <a:rPr lang="tr-TR" sz="800" dirty="0" err="1" smtClean="0"/>
              <a:t>ddt</a:t>
            </a:r>
            <a:r>
              <a:rPr lang="tr-TR" sz="800" dirty="0"/>
              <a:t>(∂L∂</a:t>
            </a:r>
            <a:r>
              <a:rPr lang="el-GR" sz="800" dirty="0"/>
              <a:t>θ</a:t>
            </a:r>
            <a:r>
              <a:rPr lang="tr-TR" sz="800" dirty="0"/>
              <a:t>i˙)−∂L∂</a:t>
            </a:r>
            <a:r>
              <a:rPr lang="el-GR" sz="800" dirty="0"/>
              <a:t>θ</a:t>
            </a:r>
            <a:r>
              <a:rPr lang="tr-TR" sz="800" dirty="0"/>
              <a:t>i=0\</a:t>
            </a:r>
            <a:r>
              <a:rPr lang="tr-TR" sz="800" dirty="0" err="1"/>
              <a:t>frac</a:t>
            </a:r>
            <a:r>
              <a:rPr lang="tr-TR" sz="800" dirty="0"/>
              <a:t>{d}{</a:t>
            </a:r>
            <a:r>
              <a:rPr lang="tr-TR" sz="800" dirty="0" err="1"/>
              <a:t>dt</a:t>
            </a:r>
            <a:r>
              <a:rPr lang="tr-TR" sz="800" dirty="0"/>
              <a:t>} \</a:t>
            </a:r>
            <a:r>
              <a:rPr lang="tr-TR" sz="800" dirty="0" err="1"/>
              <a:t>left</a:t>
            </a:r>
            <a:r>
              <a:rPr lang="tr-TR" sz="800" dirty="0"/>
              <a:t>( \</a:t>
            </a:r>
            <a:r>
              <a:rPr lang="tr-TR" sz="800" dirty="0" err="1"/>
              <a:t>frac</a:t>
            </a:r>
            <a:r>
              <a:rPr lang="tr-TR" sz="800" dirty="0"/>
              <a:t>{\</a:t>
            </a:r>
            <a:r>
              <a:rPr lang="tr-TR" sz="800" dirty="0" err="1"/>
              <a:t>partial</a:t>
            </a:r>
            <a:r>
              <a:rPr lang="tr-TR" sz="800" dirty="0"/>
              <a:t> L}{\</a:t>
            </a:r>
            <a:r>
              <a:rPr lang="tr-TR" sz="800" dirty="0" err="1"/>
              <a:t>partial</a:t>
            </a:r>
            <a:r>
              <a:rPr lang="tr-TR" sz="800" dirty="0"/>
              <a:t> \</a:t>
            </a:r>
            <a:r>
              <a:rPr lang="tr-TR" sz="800" dirty="0" err="1"/>
              <a:t>dot</a:t>
            </a:r>
            <a:r>
              <a:rPr lang="tr-TR" sz="800" dirty="0"/>
              <a:t>{\</a:t>
            </a:r>
            <a:r>
              <a:rPr lang="tr-TR" sz="800" dirty="0" err="1"/>
              <a:t>theta_i</a:t>
            </a:r>
            <a:r>
              <a:rPr lang="tr-TR" sz="800" dirty="0"/>
              <a:t>}} \</a:t>
            </a:r>
            <a:r>
              <a:rPr lang="tr-TR" sz="800" dirty="0" err="1"/>
              <a:t>right</a:t>
            </a:r>
            <a:r>
              <a:rPr lang="tr-TR" sz="800" dirty="0"/>
              <a:t>) - \</a:t>
            </a:r>
            <a:r>
              <a:rPr lang="tr-TR" sz="800" dirty="0" err="1"/>
              <a:t>frac</a:t>
            </a:r>
            <a:r>
              <a:rPr lang="tr-TR" sz="800" dirty="0"/>
              <a:t>{\</a:t>
            </a:r>
            <a:r>
              <a:rPr lang="tr-TR" sz="800" dirty="0" err="1"/>
              <a:t>partial</a:t>
            </a:r>
            <a:r>
              <a:rPr lang="tr-TR" sz="800" dirty="0"/>
              <a:t> L}{\</a:t>
            </a:r>
            <a:r>
              <a:rPr lang="tr-TR" sz="800" dirty="0" err="1"/>
              <a:t>partial</a:t>
            </a:r>
            <a:r>
              <a:rPr lang="tr-TR" sz="800" dirty="0"/>
              <a:t> \</a:t>
            </a:r>
            <a:r>
              <a:rPr lang="tr-TR" sz="800" dirty="0" err="1"/>
              <a:t>theta_i</a:t>
            </a:r>
            <a:r>
              <a:rPr lang="tr-TR" sz="800" dirty="0"/>
              <a:t>} = 0dtd​(∂</a:t>
            </a:r>
            <a:r>
              <a:rPr lang="el-GR" sz="800" dirty="0"/>
              <a:t>θ</a:t>
            </a:r>
            <a:r>
              <a:rPr lang="tr-TR" sz="800" dirty="0"/>
              <a:t>i​˙​∂L​)−∂</a:t>
            </a:r>
            <a:r>
              <a:rPr lang="el-GR" sz="800" dirty="0"/>
              <a:t>θ</a:t>
            </a:r>
            <a:r>
              <a:rPr lang="tr-TR" sz="800" dirty="0"/>
              <a:t>i​∂L​=0Burada </a:t>
            </a:r>
            <a:r>
              <a:rPr lang="el-GR" sz="800" dirty="0"/>
              <a:t>θ</a:t>
            </a:r>
            <a:r>
              <a:rPr lang="tr-TR" sz="800" dirty="0"/>
              <a:t>i\</a:t>
            </a:r>
            <a:r>
              <a:rPr lang="tr-TR" sz="800" dirty="0" err="1"/>
              <a:t>theta_i</a:t>
            </a:r>
            <a:r>
              <a:rPr lang="el-GR" sz="800" dirty="0"/>
              <a:t>θ</a:t>
            </a:r>
            <a:r>
              <a:rPr lang="tr-TR" sz="800" dirty="0"/>
              <a:t>i​ sistemin </a:t>
            </a:r>
            <a:r>
              <a:rPr lang="tr-TR" sz="800" dirty="0" err="1"/>
              <a:t>açısal</a:t>
            </a:r>
            <a:r>
              <a:rPr lang="tr-TR" sz="800" dirty="0"/>
              <a:t> değişkenleridir.</a:t>
            </a:r>
          </a:p>
          <a:p>
            <a:endParaRPr lang="tr-TR" sz="800" dirty="0"/>
          </a:p>
        </p:txBody>
      </p:sp>
    </p:spTree>
    <p:extLst>
      <p:ext uri="{BB962C8B-B14F-4D97-AF65-F5344CB8AC3E}">
        <p14:creationId xmlns:p14="http://schemas.microsoft.com/office/powerpoint/2010/main" val="3165483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47500" lnSpcReduction="20000"/>
          </a:bodyPr>
          <a:lstStyle/>
          <a:p>
            <a:r>
              <a:rPr lang="tr-TR" b="1" dirty="0"/>
              <a:t>Diferansiyel Denklemler:</a:t>
            </a:r>
            <a:endParaRPr lang="tr-TR" dirty="0"/>
          </a:p>
          <a:p>
            <a:r>
              <a:rPr lang="tr-TR" dirty="0"/>
              <a:t>Çift bağlantılı sarkacın dinamikleri aşağıdaki diferansiyel denklemlerle tanımlanır:</a:t>
            </a:r>
          </a:p>
          <a:p>
            <a:pPr lvl="1"/>
            <a:r>
              <a:rPr lang="tr-TR" b="1" dirty="0"/>
              <a:t>Üst sarkacın </a:t>
            </a:r>
            <a:r>
              <a:rPr lang="tr-TR" b="1" dirty="0" err="1"/>
              <a:t>açısal</a:t>
            </a:r>
            <a:r>
              <a:rPr lang="tr-TR" b="1" dirty="0"/>
              <a:t> hareket denklemi:</a:t>
            </a:r>
            <a:r>
              <a:rPr lang="tr-TR" dirty="0"/>
              <a:t> d2</a:t>
            </a:r>
            <a:r>
              <a:rPr lang="el-GR" dirty="0"/>
              <a:t>θ1</a:t>
            </a:r>
            <a:r>
              <a:rPr lang="tr-TR" dirty="0"/>
              <a:t>dt2=−g(2m1+m2)sin⁡(</a:t>
            </a:r>
            <a:r>
              <a:rPr lang="el-GR" dirty="0"/>
              <a:t>θ1)−</a:t>
            </a:r>
            <a:r>
              <a:rPr lang="tr-TR" dirty="0"/>
              <a:t>m2gsin⁡(</a:t>
            </a:r>
            <a:r>
              <a:rPr lang="el-GR" dirty="0"/>
              <a:t>θ1−2θ2)−2</a:t>
            </a:r>
            <a:r>
              <a:rPr lang="tr-TR" dirty="0"/>
              <a:t>sin⁡(</a:t>
            </a:r>
            <a:r>
              <a:rPr lang="el-GR" dirty="0"/>
              <a:t>θ1−θ2)</a:t>
            </a:r>
            <a:r>
              <a:rPr lang="tr-TR" dirty="0"/>
              <a:t>m2(L2</a:t>
            </a:r>
            <a:r>
              <a:rPr lang="el-GR" dirty="0"/>
              <a:t>θ2˙2+</a:t>
            </a:r>
            <a:r>
              <a:rPr lang="tr-TR" dirty="0"/>
              <a:t>L1</a:t>
            </a:r>
            <a:r>
              <a:rPr lang="el-GR" dirty="0"/>
              <a:t>θ1˙2</a:t>
            </a:r>
            <a:r>
              <a:rPr lang="tr-TR" dirty="0"/>
              <a:t>cos⁡(</a:t>
            </a:r>
            <a:r>
              <a:rPr lang="el-GR" dirty="0"/>
              <a:t>θ1−θ2))</a:t>
            </a:r>
            <a:r>
              <a:rPr lang="tr-TR" dirty="0"/>
              <a:t>L1(2m1+m2−m2cos⁡2(</a:t>
            </a:r>
            <a:r>
              <a:rPr lang="el-GR" dirty="0"/>
              <a:t>θ1−θ2))\</a:t>
            </a:r>
            <a:r>
              <a:rPr lang="tr-TR" dirty="0" err="1"/>
              <a:t>frac</a:t>
            </a:r>
            <a:r>
              <a:rPr lang="tr-TR" dirty="0"/>
              <a:t>{d^2 \theta_1}{dt^2} = \</a:t>
            </a:r>
            <a:r>
              <a:rPr lang="tr-TR" dirty="0" err="1"/>
              <a:t>frac</a:t>
            </a:r>
            <a:r>
              <a:rPr lang="tr-TR" dirty="0"/>
              <a:t>{-g(2m_1 + m_2) \sin(\theta_1) - m_2 g \sin(\theta_1 - 2 \theta_2) - 2 \sin(\theta_1 - \theta_2) m_2 (L_2 \</a:t>
            </a:r>
            <a:r>
              <a:rPr lang="tr-TR" dirty="0" err="1"/>
              <a:t>dot</a:t>
            </a:r>
            <a:r>
              <a:rPr lang="tr-TR" dirty="0"/>
              <a:t>{\theta_2}^2 + L_1 \</a:t>
            </a:r>
            <a:r>
              <a:rPr lang="tr-TR" dirty="0" err="1"/>
              <a:t>dot</a:t>
            </a:r>
            <a:r>
              <a:rPr lang="tr-TR" dirty="0"/>
              <a:t>{\theta_1}^2 \cos(\theta_1 - \theta_2))}{L_1 (2m_1 + m_2 - m_2 \cos^2(\theta_1 - \theta_2))}dt2d2</a:t>
            </a:r>
            <a:r>
              <a:rPr lang="el-GR" dirty="0"/>
              <a:t>θ1​​=</a:t>
            </a:r>
            <a:r>
              <a:rPr lang="tr-TR" dirty="0"/>
              <a:t>L1​(2m1​+m2​−m2​cos2(</a:t>
            </a:r>
            <a:r>
              <a:rPr lang="el-GR" dirty="0"/>
              <a:t>θ1​−θ2​))−</a:t>
            </a:r>
            <a:r>
              <a:rPr lang="tr-TR" dirty="0"/>
              <a:t>g(2m1​+m2​)sin(</a:t>
            </a:r>
            <a:r>
              <a:rPr lang="el-GR" dirty="0"/>
              <a:t>θ1​)−</a:t>
            </a:r>
            <a:r>
              <a:rPr lang="tr-TR" dirty="0"/>
              <a:t>m2​</a:t>
            </a:r>
            <a:r>
              <a:rPr lang="tr-TR" dirty="0" err="1"/>
              <a:t>gsin</a:t>
            </a:r>
            <a:r>
              <a:rPr lang="tr-TR" dirty="0"/>
              <a:t>(</a:t>
            </a:r>
            <a:r>
              <a:rPr lang="el-GR" dirty="0"/>
              <a:t>θ1​−2θ2​)−2</a:t>
            </a:r>
            <a:r>
              <a:rPr lang="tr-TR" dirty="0"/>
              <a:t>sin(</a:t>
            </a:r>
            <a:r>
              <a:rPr lang="el-GR" dirty="0"/>
              <a:t>θ1​−θ2​)</a:t>
            </a:r>
            <a:r>
              <a:rPr lang="tr-TR" dirty="0"/>
              <a:t>m2​(L2​</a:t>
            </a:r>
            <a:r>
              <a:rPr lang="el-GR" dirty="0"/>
              <a:t>θ2​˙​2+</a:t>
            </a:r>
            <a:r>
              <a:rPr lang="tr-TR" dirty="0"/>
              <a:t>L1​</a:t>
            </a:r>
            <a:r>
              <a:rPr lang="el-GR" dirty="0"/>
              <a:t>θ1​˙​2</a:t>
            </a:r>
            <a:r>
              <a:rPr lang="tr-TR" dirty="0"/>
              <a:t>cos(</a:t>
            </a:r>
            <a:r>
              <a:rPr lang="el-GR" dirty="0"/>
              <a:t>θ1​−θ2​))​</a:t>
            </a:r>
          </a:p>
          <a:p>
            <a:pPr lvl="1"/>
            <a:r>
              <a:rPr lang="tr-TR" b="1" dirty="0"/>
              <a:t>Alt sarkacın </a:t>
            </a:r>
            <a:r>
              <a:rPr lang="tr-TR" b="1" dirty="0" err="1"/>
              <a:t>açısal</a:t>
            </a:r>
            <a:r>
              <a:rPr lang="tr-TR" b="1" dirty="0"/>
              <a:t> hareket denklemi:</a:t>
            </a:r>
            <a:r>
              <a:rPr lang="tr-TR" dirty="0"/>
              <a:t> d2</a:t>
            </a:r>
            <a:r>
              <a:rPr lang="el-GR" dirty="0"/>
              <a:t>θ2</a:t>
            </a:r>
            <a:r>
              <a:rPr lang="tr-TR" dirty="0"/>
              <a:t>dt2=2sin⁡(</a:t>
            </a:r>
            <a:r>
              <a:rPr lang="el-GR" dirty="0"/>
              <a:t>θ1−θ2)(</a:t>
            </a:r>
            <a:r>
              <a:rPr lang="tr-TR" dirty="0"/>
              <a:t>L1</a:t>
            </a:r>
            <a:r>
              <a:rPr lang="el-GR" dirty="0"/>
              <a:t>θ1˙2(</a:t>
            </a:r>
            <a:r>
              <a:rPr lang="tr-TR" dirty="0"/>
              <a:t>m1+m2)+g(m1+m2)cos⁡(</a:t>
            </a:r>
            <a:r>
              <a:rPr lang="el-GR" dirty="0"/>
              <a:t>θ1)+</a:t>
            </a:r>
            <a:r>
              <a:rPr lang="tr-TR" dirty="0"/>
              <a:t>L2</a:t>
            </a:r>
            <a:r>
              <a:rPr lang="el-GR" dirty="0"/>
              <a:t>θ2˙2</a:t>
            </a:r>
            <a:r>
              <a:rPr lang="tr-TR" dirty="0"/>
              <a:t>m2cos⁡(</a:t>
            </a:r>
            <a:r>
              <a:rPr lang="el-GR" dirty="0"/>
              <a:t>θ1−θ2))</a:t>
            </a:r>
            <a:r>
              <a:rPr lang="tr-TR" dirty="0"/>
              <a:t>L2(2m1+m2−m2cos⁡2(</a:t>
            </a:r>
            <a:r>
              <a:rPr lang="el-GR" dirty="0"/>
              <a:t>θ1−θ2))\</a:t>
            </a:r>
            <a:r>
              <a:rPr lang="tr-TR" dirty="0" err="1"/>
              <a:t>frac</a:t>
            </a:r>
            <a:r>
              <a:rPr lang="tr-TR" dirty="0"/>
              <a:t>{d^2 \theta_2}{dt^2} = \</a:t>
            </a:r>
            <a:r>
              <a:rPr lang="tr-TR" dirty="0" err="1"/>
              <a:t>frac</a:t>
            </a:r>
            <a:r>
              <a:rPr lang="tr-TR" dirty="0"/>
              <a:t>{2 \sin(\theta_1 - \theta_2) \</a:t>
            </a:r>
            <a:r>
              <a:rPr lang="tr-TR" dirty="0" err="1"/>
              <a:t>left</a:t>
            </a:r>
            <a:r>
              <a:rPr lang="tr-TR" dirty="0"/>
              <a:t>(L_1 \</a:t>
            </a:r>
            <a:r>
              <a:rPr lang="tr-TR" dirty="0" err="1"/>
              <a:t>dot</a:t>
            </a:r>
            <a:r>
              <a:rPr lang="tr-TR" dirty="0"/>
              <a:t>{\theta_1}^2 (m_1 + m_2) + g(m_1 + m_2) \cos(\theta_1) + L_2 \</a:t>
            </a:r>
            <a:r>
              <a:rPr lang="tr-TR" dirty="0" err="1"/>
              <a:t>dot</a:t>
            </a:r>
            <a:r>
              <a:rPr lang="tr-TR" dirty="0"/>
              <a:t>{\theta_2}^2 m_2 \cos(\theta_1 - \theta_2)\</a:t>
            </a:r>
            <a:r>
              <a:rPr lang="tr-TR" dirty="0" err="1"/>
              <a:t>right</a:t>
            </a:r>
            <a:r>
              <a:rPr lang="tr-TR" dirty="0"/>
              <a:t>)}{L_2 (2m_1 + m_2 - m_2 \cos^2(\theta_1 - \theta_2))}dt2d2</a:t>
            </a:r>
            <a:r>
              <a:rPr lang="el-GR" dirty="0"/>
              <a:t>θ2​​=</a:t>
            </a:r>
            <a:r>
              <a:rPr lang="tr-TR" dirty="0"/>
              <a:t>L2​(2m1​+m2​−m2​cos2(</a:t>
            </a:r>
            <a:r>
              <a:rPr lang="el-GR" dirty="0"/>
              <a:t>θ1​−θ2​))2</a:t>
            </a:r>
            <a:r>
              <a:rPr lang="tr-TR" dirty="0"/>
              <a:t>sin(</a:t>
            </a:r>
            <a:r>
              <a:rPr lang="el-GR" dirty="0"/>
              <a:t>θ1​−θ2​)(</a:t>
            </a:r>
            <a:r>
              <a:rPr lang="tr-TR" dirty="0"/>
              <a:t>L1​</a:t>
            </a:r>
            <a:r>
              <a:rPr lang="el-GR" dirty="0"/>
              <a:t>θ1​˙​2(</a:t>
            </a:r>
            <a:r>
              <a:rPr lang="tr-TR" dirty="0"/>
              <a:t>m1​+m2​)+g(m1​+m2​)cos(</a:t>
            </a:r>
            <a:r>
              <a:rPr lang="el-GR" dirty="0"/>
              <a:t>θ1​)+</a:t>
            </a:r>
            <a:r>
              <a:rPr lang="tr-TR" dirty="0"/>
              <a:t>L2​</a:t>
            </a:r>
            <a:r>
              <a:rPr lang="el-GR" dirty="0"/>
              <a:t>θ2​˙​2</a:t>
            </a:r>
            <a:r>
              <a:rPr lang="tr-TR" dirty="0"/>
              <a:t>m2​cos(</a:t>
            </a:r>
            <a:r>
              <a:rPr lang="el-GR" dirty="0"/>
              <a:t>θ1​−θ2​))​</a:t>
            </a:r>
          </a:p>
          <a:p>
            <a:r>
              <a:rPr lang="tr-TR" b="1" dirty="0"/>
              <a:t>Model Parametreleri ve Başlangıç Koşulları:</a:t>
            </a:r>
          </a:p>
          <a:p>
            <a:r>
              <a:rPr lang="tr-TR" b="1" dirty="0"/>
              <a:t>Parametreler:</a:t>
            </a:r>
            <a:endParaRPr lang="tr-TR" dirty="0"/>
          </a:p>
          <a:p>
            <a:r>
              <a:rPr lang="tr-TR" b="1" dirty="0"/>
              <a:t>Kütleler (m₁, m₂):</a:t>
            </a:r>
            <a:r>
              <a:rPr lang="tr-TR" dirty="0"/>
              <a:t> Üst ve alt sarkacın kütleleri. Sistem davranışını etkileyen önemli parametrelerdir.</a:t>
            </a:r>
          </a:p>
          <a:p>
            <a:r>
              <a:rPr lang="tr-TR" b="1" dirty="0"/>
              <a:t>Uzunluklar (L₁, L₂):</a:t>
            </a:r>
            <a:r>
              <a:rPr lang="tr-TR" dirty="0"/>
              <a:t> Üst ve alt sarkacın uzunlukları. Uzunluklar, sarkacın hareketinin dinamiklerini belirler.</a:t>
            </a:r>
          </a:p>
          <a:p>
            <a:r>
              <a:rPr lang="tr-TR" b="1" dirty="0"/>
              <a:t>Yerçekimi İvmesi (g):</a:t>
            </a:r>
            <a:r>
              <a:rPr lang="tr-TR" dirty="0"/>
              <a:t> Yerçekimi ivmesi, potansiyel enerjiyi ve dolayısıyla sarkacın hareketini etkiler.</a:t>
            </a:r>
          </a:p>
          <a:p>
            <a:r>
              <a:rPr lang="tr-TR" b="1" dirty="0"/>
              <a:t>Başlangıç Koşulları:</a:t>
            </a:r>
            <a:endParaRPr lang="tr-TR" dirty="0"/>
          </a:p>
          <a:p>
            <a:r>
              <a:rPr lang="tr-TR" b="1" dirty="0"/>
              <a:t>Başlangıç Açıları (</a:t>
            </a:r>
            <a:r>
              <a:rPr lang="el-GR" b="1" dirty="0"/>
              <a:t>θ₁₀, θ₂₀):</a:t>
            </a:r>
            <a:r>
              <a:rPr lang="el-GR" dirty="0"/>
              <a:t> </a:t>
            </a:r>
            <a:r>
              <a:rPr lang="tr-TR" dirty="0"/>
              <a:t>Üst ve alt sarkacın başlangıç açısı.</a:t>
            </a:r>
          </a:p>
          <a:p>
            <a:r>
              <a:rPr lang="tr-TR" b="1" dirty="0"/>
              <a:t>Başlangıç </a:t>
            </a:r>
            <a:r>
              <a:rPr lang="tr-TR" b="1" dirty="0" err="1"/>
              <a:t>Açısal</a:t>
            </a:r>
            <a:r>
              <a:rPr lang="tr-TR" b="1" dirty="0"/>
              <a:t> Hızları (</a:t>
            </a:r>
            <a:r>
              <a:rPr lang="el-GR" b="1" dirty="0"/>
              <a:t>ω₁₀, ω₂₀):</a:t>
            </a:r>
            <a:r>
              <a:rPr lang="el-GR" dirty="0"/>
              <a:t> </a:t>
            </a:r>
            <a:r>
              <a:rPr lang="tr-TR" dirty="0"/>
              <a:t>Üst ve alt sarkacın başlangıç </a:t>
            </a:r>
            <a:r>
              <a:rPr lang="tr-TR" dirty="0" err="1"/>
              <a:t>açısal</a:t>
            </a:r>
            <a:r>
              <a:rPr lang="tr-TR" dirty="0"/>
              <a:t> hızları.</a:t>
            </a:r>
          </a:p>
          <a:p>
            <a:endParaRPr lang="tr-TR" dirty="0"/>
          </a:p>
        </p:txBody>
      </p:sp>
    </p:spTree>
    <p:extLst>
      <p:ext uri="{BB962C8B-B14F-4D97-AF65-F5344CB8AC3E}">
        <p14:creationId xmlns:p14="http://schemas.microsoft.com/office/powerpoint/2010/main" val="2889627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1000" b="1" dirty="0"/>
              <a:t>Matematiksel Modelin Çözümü</a:t>
            </a:r>
            <a:r>
              <a:rPr lang="tr-TR" sz="1000" b="1" dirty="0" smtClean="0"/>
              <a:t>:</a:t>
            </a:r>
          </a:p>
          <a:p>
            <a:r>
              <a:rPr lang="tr-TR" sz="900" b="1" dirty="0" smtClean="0"/>
              <a:t>Diferansiyel </a:t>
            </a:r>
            <a:r>
              <a:rPr lang="tr-TR" sz="900" b="1" dirty="0"/>
              <a:t>Denklemlerin </a:t>
            </a:r>
            <a:r>
              <a:rPr lang="tr-TR" sz="900" b="1" dirty="0" smtClean="0"/>
              <a:t>Çözümü: </a:t>
            </a:r>
            <a:r>
              <a:rPr lang="tr-TR" sz="900" dirty="0" smtClean="0"/>
              <a:t>Çift </a:t>
            </a:r>
            <a:r>
              <a:rPr lang="tr-TR" sz="900" dirty="0"/>
              <a:t>bağlantılı sarkaç sisteminin diferansiyel denklemleri sayısal yöntemler kullanılarak çözülür. Bu yöntemler, sistemin zamanla nasıl değiştiğini ve kaotik davranışlarını belirler</a:t>
            </a:r>
            <a:r>
              <a:rPr lang="tr-TR" sz="900" dirty="0" smtClean="0"/>
              <a:t>.</a:t>
            </a:r>
          </a:p>
          <a:p>
            <a:r>
              <a:rPr lang="tr-TR" sz="900" b="1" dirty="0" smtClean="0"/>
              <a:t>Numerik </a:t>
            </a:r>
            <a:r>
              <a:rPr lang="tr-TR" sz="900" b="1" dirty="0"/>
              <a:t>Yöntemler</a:t>
            </a:r>
            <a:r>
              <a:rPr lang="tr-TR" sz="900" dirty="0"/>
              <a:t>: </a:t>
            </a:r>
            <a:r>
              <a:rPr lang="tr-TR" sz="900" dirty="0" err="1"/>
              <a:t>solve_ivp</a:t>
            </a:r>
            <a:r>
              <a:rPr lang="tr-TR" sz="900" dirty="0"/>
              <a:t> fonksiyonu gibi sayısal çözüm yöntemleri kullanılarak diferansiyel denklemler çözülür. Bu yöntemler, başlangıç koşulları ve sistem parametreleri ile birlikte zaman adımları üzerinden çözüm üretir</a:t>
            </a:r>
            <a:r>
              <a:rPr lang="tr-TR" sz="900" dirty="0" smtClean="0"/>
              <a:t>.</a:t>
            </a:r>
          </a:p>
          <a:p>
            <a:r>
              <a:rPr lang="tr-TR" sz="900" b="1" dirty="0" smtClean="0"/>
              <a:t>Sonuçların </a:t>
            </a:r>
            <a:r>
              <a:rPr lang="tr-TR" sz="900" b="1" dirty="0" err="1"/>
              <a:t>Analizi</a:t>
            </a:r>
            <a:r>
              <a:rPr lang="tr-TR" sz="900" dirty="0" err="1"/>
              <a:t>:Çözüm</a:t>
            </a:r>
            <a:r>
              <a:rPr lang="tr-TR" sz="900" dirty="0"/>
              <a:t> sonuçları, sarkacın </a:t>
            </a:r>
            <a:r>
              <a:rPr lang="tr-TR" sz="900" dirty="0" err="1"/>
              <a:t>açısal</a:t>
            </a:r>
            <a:r>
              <a:rPr lang="tr-TR" sz="900" dirty="0"/>
              <a:t> hareketleri ve koordinatları zamanla </a:t>
            </a:r>
            <a:r>
              <a:rPr lang="tr-TR" sz="900" dirty="0" err="1"/>
              <a:t>gösterir.Sistem</a:t>
            </a:r>
            <a:r>
              <a:rPr lang="tr-TR" sz="900" dirty="0"/>
              <a:t> davranışının kaotik olup olmadığı, başlangıç koşullarına ve parametrelerin değişimine bağlı olarak analiz edilir</a:t>
            </a:r>
            <a:r>
              <a:rPr lang="tr-TR" sz="900" dirty="0" smtClean="0"/>
              <a:t>.</a:t>
            </a:r>
          </a:p>
          <a:p>
            <a:r>
              <a:rPr lang="tr-TR" sz="1000" b="1" dirty="0" err="1" smtClean="0"/>
              <a:t>Özet</a:t>
            </a:r>
            <a:r>
              <a:rPr lang="tr-TR" sz="900" dirty="0" err="1" smtClean="0"/>
              <a:t>:Çift</a:t>
            </a:r>
            <a:r>
              <a:rPr lang="tr-TR" sz="900" dirty="0" smtClean="0"/>
              <a:t> </a:t>
            </a:r>
            <a:r>
              <a:rPr lang="tr-TR" sz="900" dirty="0"/>
              <a:t>bağlantılı sarkaç sisteminin matematiksel modellemesi, kinetik ve potansiyel enerjilerin </a:t>
            </a:r>
            <a:r>
              <a:rPr lang="tr-TR" sz="900" dirty="0" err="1"/>
              <a:t>Lagrangian</a:t>
            </a:r>
            <a:r>
              <a:rPr lang="tr-TR" sz="900" dirty="0"/>
              <a:t> fonksiyonu ile birleşimini içerir. </a:t>
            </a:r>
            <a:r>
              <a:rPr lang="tr-TR" sz="900" dirty="0" err="1"/>
              <a:t>Lagrange</a:t>
            </a:r>
            <a:r>
              <a:rPr lang="tr-TR" sz="900" dirty="0"/>
              <a:t> denklemleri, sistemin dinamiklerini tanımlar ve diferansiyel denklemler, sistemin kaotik davranışlarını anlamak için kullanılır. Bu matematiksel model, simülasyonun temelini oluşturur ve sistemin nasıl davrandığını analiz etmek için gereklidir.</a:t>
            </a:r>
          </a:p>
        </p:txBody>
      </p:sp>
    </p:spTree>
    <p:extLst>
      <p:ext uri="{BB962C8B-B14F-4D97-AF65-F5344CB8AC3E}">
        <p14:creationId xmlns:p14="http://schemas.microsoft.com/office/powerpoint/2010/main" val="3207451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Simülasyonun Uygulanması</a:t>
            </a:r>
          </a:p>
        </p:txBody>
      </p:sp>
      <p:sp>
        <p:nvSpPr>
          <p:cNvPr id="3" name="Content Placeholder 2"/>
          <p:cNvSpPr>
            <a:spLocks noGrp="1"/>
          </p:cNvSpPr>
          <p:nvPr>
            <p:ph idx="1"/>
          </p:nvPr>
        </p:nvSpPr>
        <p:spPr/>
        <p:txBody>
          <a:bodyPr>
            <a:normAutofit/>
          </a:bodyPr>
          <a:lstStyle/>
          <a:p>
            <a:pPr>
              <a:defRPr sz="1728"/>
            </a:pPr>
            <a:r>
              <a:rPr lang="tr-TR" sz="900" dirty="0"/>
              <a:t>Simülasyonun Amacı</a:t>
            </a:r>
            <a:r>
              <a:rPr lang="tr-TR" sz="900" dirty="0" smtClean="0"/>
              <a:t>:</a:t>
            </a:r>
          </a:p>
          <a:p>
            <a:pPr>
              <a:defRPr sz="1728"/>
            </a:pPr>
            <a:r>
              <a:rPr lang="tr-TR" sz="900" dirty="0" smtClean="0"/>
              <a:t>Çift </a:t>
            </a:r>
            <a:r>
              <a:rPr lang="tr-TR" sz="900" dirty="0"/>
              <a:t>bağlantılı sarkaç sisteminin dinamik davranışlarını ve kaotik hareketlerini görselleştirmek ve analiz etmek amacıyla bir simülasyon geliştirilmiştir. Simülasyon, kullanıcı etkileşimi ile başlangıç koşullarının belirlenmesine olanak tanır ve sarkacın hareketini gerçek zamanlı olarak izlemeyi sağlar. Ayrıca, sistemin hareket yolu ve koordinatları kaydedilir ve analiz edilir</a:t>
            </a:r>
            <a:r>
              <a:rPr lang="tr-TR" sz="900" dirty="0" smtClean="0"/>
              <a:t>.</a:t>
            </a:r>
          </a:p>
          <a:p>
            <a:pPr>
              <a:defRPr sz="1728"/>
            </a:pPr>
            <a:r>
              <a:rPr lang="tr-TR" sz="900" dirty="0" smtClean="0"/>
              <a:t>Kullanılan </a:t>
            </a:r>
            <a:r>
              <a:rPr lang="tr-TR" sz="900" dirty="0"/>
              <a:t>Teknolojiler ve </a:t>
            </a:r>
            <a:r>
              <a:rPr lang="tr-TR" sz="900" dirty="0" smtClean="0"/>
              <a:t>Araçlar</a:t>
            </a:r>
          </a:p>
          <a:p>
            <a:pPr>
              <a:defRPr sz="1728"/>
            </a:pPr>
            <a:r>
              <a:rPr lang="tr-TR" sz="900" dirty="0" smtClean="0"/>
              <a:t>Programlama </a:t>
            </a:r>
            <a:r>
              <a:rPr lang="tr-TR" sz="900" dirty="0" err="1" smtClean="0"/>
              <a:t>Dili:Python</a:t>
            </a:r>
            <a:r>
              <a:rPr lang="tr-TR" sz="900" dirty="0"/>
              <a:t>, bilimsel hesaplamalar ve görselleştirme için kullanılan bir programlama dili olarak tercih edilmiştir. </a:t>
            </a:r>
            <a:r>
              <a:rPr lang="tr-TR" sz="900" dirty="0" err="1"/>
              <a:t>Python’un</a:t>
            </a:r>
            <a:r>
              <a:rPr lang="tr-TR" sz="900" dirty="0"/>
              <a:t> zengin kütüphane ekosistemi, simülasyonun gerçekleştirilmesinde büyük kolaylık sağlar</a:t>
            </a:r>
            <a:r>
              <a:rPr lang="tr-TR" sz="900" dirty="0" smtClean="0"/>
              <a:t>.</a:t>
            </a:r>
          </a:p>
          <a:p>
            <a:pPr>
              <a:defRPr sz="1728"/>
            </a:pPr>
            <a:r>
              <a:rPr lang="tr-TR" sz="900" dirty="0" err="1" smtClean="0"/>
              <a:t>Kütüphaneler:NumPy</a:t>
            </a:r>
            <a:r>
              <a:rPr lang="tr-TR" sz="900" dirty="0"/>
              <a:t>: Sayısal hesaplamalar ve matris işlemleri için kullanılır. Diferansiyel denklemlerin çözümü ve veri manipülasyonu için temel bir kütüphanedir</a:t>
            </a:r>
            <a:r>
              <a:rPr lang="tr-TR" sz="900" dirty="0" smtClean="0"/>
              <a:t>.</a:t>
            </a:r>
          </a:p>
          <a:p>
            <a:pPr marL="0" indent="0">
              <a:buNone/>
              <a:defRPr sz="1728"/>
            </a:pPr>
            <a:r>
              <a:rPr lang="tr-TR" sz="900" dirty="0" err="1" smtClean="0"/>
              <a:t>SciPy</a:t>
            </a:r>
            <a:r>
              <a:rPr lang="tr-TR" sz="900" dirty="0"/>
              <a:t>: Bilimsel hesaplamalar ve diferansiyel denklemlerin çözümü için kullanılan kütüphanedir. </a:t>
            </a:r>
            <a:r>
              <a:rPr lang="tr-TR" sz="900" dirty="0" err="1"/>
              <a:t>solve_ivp</a:t>
            </a:r>
            <a:r>
              <a:rPr lang="tr-TR" sz="900" dirty="0"/>
              <a:t> fonksiyonu, başlangıç değer problemlerinin çözümünde </a:t>
            </a:r>
            <a:r>
              <a:rPr lang="tr-TR" sz="900" dirty="0" smtClean="0"/>
              <a:t>kullanılır.</a:t>
            </a:r>
          </a:p>
          <a:p>
            <a:pPr marL="0" indent="0">
              <a:buNone/>
              <a:defRPr sz="1728"/>
            </a:pPr>
            <a:r>
              <a:rPr lang="tr-TR" sz="900" dirty="0" err="1" smtClean="0"/>
              <a:t>Matplotlib</a:t>
            </a:r>
            <a:r>
              <a:rPr lang="tr-TR" sz="900" dirty="0"/>
              <a:t>: Verilerin görselleştirilmesi için kullanılır. Simülasyon sonuçlarının grafiklerle ve animasyonlarla gösterilmesini </a:t>
            </a:r>
            <a:r>
              <a:rPr lang="tr-TR" sz="900" dirty="0" err="1"/>
              <a:t>sağlar.Matplotlib.animation</a:t>
            </a:r>
            <a:r>
              <a:rPr lang="tr-TR" sz="900" dirty="0"/>
              <a:t>: Dinamik görselleştirme ve animasyonlar oluşturmak için kullanılır. Sarkacın hareketi gerçek zamanlı olarak animasyonlu bir şekilde gösterilir.</a:t>
            </a:r>
            <a:endParaRPr sz="9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55000" lnSpcReduction="20000"/>
          </a:bodyPr>
          <a:lstStyle/>
          <a:p>
            <a:r>
              <a:rPr lang="tr-TR" b="1" dirty="0"/>
              <a:t>Araçlar ve Yazılımlar:</a:t>
            </a:r>
            <a:endParaRPr lang="tr-TR" dirty="0"/>
          </a:p>
          <a:p>
            <a:pPr lvl="1"/>
            <a:r>
              <a:rPr lang="tr-TR" b="1" dirty="0" err="1"/>
              <a:t>Jupyter</a:t>
            </a:r>
            <a:r>
              <a:rPr lang="tr-TR" b="1" dirty="0"/>
              <a:t> Notebook:</a:t>
            </a:r>
            <a:r>
              <a:rPr lang="tr-TR" dirty="0"/>
              <a:t> </a:t>
            </a:r>
            <a:r>
              <a:rPr lang="tr-TR" dirty="0" err="1"/>
              <a:t>Python</a:t>
            </a:r>
            <a:r>
              <a:rPr lang="tr-TR" dirty="0"/>
              <a:t> kodlarının yazılması, test edilmesi ve sonuçların görselleştirilmesi için kullanılan bir ortamdır. Simülasyonun geliştirilmesi ve analiz edilmesi aşamalarında kullanılır.</a:t>
            </a:r>
          </a:p>
          <a:p>
            <a:pPr lvl="1"/>
            <a:r>
              <a:rPr lang="tr-TR" b="1" dirty="0" err="1"/>
              <a:t>Python</a:t>
            </a:r>
            <a:r>
              <a:rPr lang="tr-TR" b="1" dirty="0"/>
              <a:t> IDE:</a:t>
            </a:r>
            <a:r>
              <a:rPr lang="tr-TR" dirty="0"/>
              <a:t> Kod geliştirme ve hata ayıklama işlemleri için kullanılan entegre bir geliştirme ortamıdır (örneğin, </a:t>
            </a:r>
            <a:r>
              <a:rPr lang="tr-TR" dirty="0" err="1"/>
              <a:t>PyCharm</a:t>
            </a:r>
            <a:r>
              <a:rPr lang="tr-TR" dirty="0"/>
              <a:t> veya </a:t>
            </a:r>
            <a:r>
              <a:rPr lang="tr-TR" dirty="0" err="1"/>
              <a:t>VSCode</a:t>
            </a:r>
            <a:r>
              <a:rPr lang="tr-TR" dirty="0"/>
              <a:t>).</a:t>
            </a:r>
          </a:p>
          <a:p>
            <a:r>
              <a:rPr lang="tr-TR" b="1" dirty="0"/>
              <a:t>Simülasyonun Adımları</a:t>
            </a:r>
          </a:p>
          <a:p>
            <a:r>
              <a:rPr lang="tr-TR" b="1" dirty="0"/>
              <a:t>Matematiksel Modelin Oluşturulması:</a:t>
            </a:r>
            <a:endParaRPr lang="tr-TR" dirty="0"/>
          </a:p>
          <a:p>
            <a:r>
              <a:rPr lang="tr-TR" b="1" dirty="0"/>
              <a:t>Diferansiyel Denklemler:</a:t>
            </a:r>
            <a:endParaRPr lang="tr-TR" dirty="0"/>
          </a:p>
          <a:p>
            <a:pPr lvl="1"/>
            <a:r>
              <a:rPr lang="tr-TR" dirty="0"/>
              <a:t>Çift bağlantılı sarkaç sisteminin dinamikleri, aşağıdaki diferansiyel denklemlerle tanımlanır:</a:t>
            </a:r>
          </a:p>
          <a:p>
            <a:pPr lvl="2"/>
            <a:r>
              <a:rPr lang="el-GR" b="1" dirty="0"/>
              <a:t>θ1:</a:t>
            </a:r>
            <a:r>
              <a:rPr lang="el-GR" dirty="0"/>
              <a:t> </a:t>
            </a:r>
            <a:r>
              <a:rPr lang="tr-TR" dirty="0"/>
              <a:t>Üst sarkacın açısı</a:t>
            </a:r>
          </a:p>
          <a:p>
            <a:pPr lvl="2"/>
            <a:r>
              <a:rPr lang="el-GR" b="1" dirty="0"/>
              <a:t>θ2:</a:t>
            </a:r>
            <a:r>
              <a:rPr lang="el-GR" dirty="0"/>
              <a:t> </a:t>
            </a:r>
            <a:r>
              <a:rPr lang="tr-TR" dirty="0"/>
              <a:t>Alt sarkacın açısı</a:t>
            </a:r>
          </a:p>
          <a:p>
            <a:pPr lvl="2"/>
            <a:r>
              <a:rPr lang="el-GR" b="1" dirty="0"/>
              <a:t>ω1:</a:t>
            </a:r>
            <a:r>
              <a:rPr lang="el-GR" dirty="0"/>
              <a:t> </a:t>
            </a:r>
            <a:r>
              <a:rPr lang="tr-TR" dirty="0"/>
              <a:t>Üst sarkacın </a:t>
            </a:r>
            <a:r>
              <a:rPr lang="tr-TR" dirty="0" err="1"/>
              <a:t>açısal</a:t>
            </a:r>
            <a:r>
              <a:rPr lang="tr-TR" dirty="0"/>
              <a:t> hızı</a:t>
            </a:r>
          </a:p>
          <a:p>
            <a:pPr lvl="2"/>
            <a:r>
              <a:rPr lang="el-GR" b="1" dirty="0"/>
              <a:t>ω2:</a:t>
            </a:r>
            <a:r>
              <a:rPr lang="el-GR" dirty="0"/>
              <a:t> </a:t>
            </a:r>
            <a:r>
              <a:rPr lang="tr-TR" dirty="0"/>
              <a:t>Alt sarkacın </a:t>
            </a:r>
            <a:r>
              <a:rPr lang="tr-TR" dirty="0" err="1"/>
              <a:t>açısal</a:t>
            </a:r>
            <a:r>
              <a:rPr lang="tr-TR" dirty="0"/>
              <a:t> hızı</a:t>
            </a:r>
          </a:p>
          <a:p>
            <a:pPr lvl="1"/>
            <a:r>
              <a:rPr lang="tr-TR" dirty="0"/>
              <a:t>Denklemler: d</a:t>
            </a:r>
            <a:r>
              <a:rPr lang="el-GR" dirty="0"/>
              <a:t>θ1</a:t>
            </a:r>
            <a:r>
              <a:rPr lang="tr-TR" dirty="0" err="1"/>
              <a:t>dt</a:t>
            </a:r>
            <a:r>
              <a:rPr lang="tr-TR" dirty="0"/>
              <a:t>=</a:t>
            </a:r>
            <a:r>
              <a:rPr lang="el-GR" dirty="0"/>
              <a:t>ω1\</a:t>
            </a:r>
            <a:r>
              <a:rPr lang="tr-TR" dirty="0" err="1"/>
              <a:t>frac</a:t>
            </a:r>
            <a:r>
              <a:rPr lang="tr-TR" dirty="0"/>
              <a:t>{d\theta_1}{</a:t>
            </a:r>
            <a:r>
              <a:rPr lang="tr-TR" dirty="0" err="1"/>
              <a:t>dt</a:t>
            </a:r>
            <a:r>
              <a:rPr lang="tr-TR" dirty="0"/>
              <a:t>} = \omega_1dtd</a:t>
            </a:r>
            <a:r>
              <a:rPr lang="el-GR" dirty="0"/>
              <a:t>θ1​​=ω1​ </a:t>
            </a:r>
            <a:r>
              <a:rPr lang="tr-TR" dirty="0"/>
              <a:t>d</a:t>
            </a:r>
            <a:r>
              <a:rPr lang="el-GR" dirty="0"/>
              <a:t>ω1</a:t>
            </a:r>
            <a:r>
              <a:rPr lang="tr-TR" dirty="0" err="1"/>
              <a:t>dt</a:t>
            </a:r>
            <a:r>
              <a:rPr lang="tr-TR" dirty="0"/>
              <a:t>=m2L1</a:t>
            </a:r>
            <a:r>
              <a:rPr lang="el-GR" dirty="0"/>
              <a:t>ω12</a:t>
            </a:r>
            <a:r>
              <a:rPr lang="tr-TR" dirty="0"/>
              <a:t>sin⁡(</a:t>
            </a:r>
            <a:r>
              <a:rPr lang="el-GR" dirty="0"/>
              <a:t>δ)</a:t>
            </a:r>
            <a:r>
              <a:rPr lang="tr-TR" dirty="0"/>
              <a:t>cos⁡(</a:t>
            </a:r>
            <a:r>
              <a:rPr lang="el-GR" dirty="0"/>
              <a:t>δ)+</a:t>
            </a:r>
            <a:r>
              <a:rPr lang="tr-TR" dirty="0"/>
              <a:t>m2gsin⁡(</a:t>
            </a:r>
            <a:r>
              <a:rPr lang="el-GR" dirty="0"/>
              <a:t>θ2)</a:t>
            </a:r>
            <a:r>
              <a:rPr lang="tr-TR" dirty="0"/>
              <a:t>cos⁡(</a:t>
            </a:r>
            <a:r>
              <a:rPr lang="el-GR" dirty="0"/>
              <a:t>δ)+</a:t>
            </a:r>
            <a:r>
              <a:rPr lang="tr-TR" dirty="0"/>
              <a:t>m2L2</a:t>
            </a:r>
            <a:r>
              <a:rPr lang="el-GR" dirty="0"/>
              <a:t>ω22</a:t>
            </a:r>
            <a:r>
              <a:rPr lang="tr-TR" dirty="0"/>
              <a:t>sin⁡(</a:t>
            </a:r>
            <a:r>
              <a:rPr lang="el-GR" dirty="0"/>
              <a:t>δ)−(</a:t>
            </a:r>
            <a:r>
              <a:rPr lang="tr-TR" dirty="0"/>
              <a:t>m1+m2)</a:t>
            </a:r>
            <a:r>
              <a:rPr lang="tr-TR" dirty="0" err="1"/>
              <a:t>gsin</a:t>
            </a:r>
            <a:r>
              <a:rPr lang="tr-TR" dirty="0"/>
              <a:t>⁡(</a:t>
            </a:r>
            <a:r>
              <a:rPr lang="el-GR" dirty="0"/>
              <a:t>θ1)(</a:t>
            </a:r>
            <a:r>
              <a:rPr lang="tr-TR" dirty="0"/>
              <a:t>m1+m2)L1−m2L1cos⁡(</a:t>
            </a:r>
            <a:r>
              <a:rPr lang="el-GR" dirty="0"/>
              <a:t>δ)2\</a:t>
            </a:r>
            <a:r>
              <a:rPr lang="tr-TR" dirty="0" err="1"/>
              <a:t>frac</a:t>
            </a:r>
            <a:r>
              <a:rPr lang="tr-TR" dirty="0"/>
              <a:t>{d\omega_1}{</a:t>
            </a:r>
            <a:r>
              <a:rPr lang="tr-TR" dirty="0" err="1"/>
              <a:t>dt</a:t>
            </a:r>
            <a:r>
              <a:rPr lang="tr-TR" dirty="0"/>
              <a:t>} = \</a:t>
            </a:r>
            <a:r>
              <a:rPr lang="tr-TR" dirty="0" err="1"/>
              <a:t>frac</a:t>
            </a:r>
            <a:r>
              <a:rPr lang="tr-TR" dirty="0"/>
              <a:t>{m_2 L_1 \omega_1^2 \sin(\delta) \cos(\delta) + m_2 g \sin(\theta_2) \cos(\delta) + m_2 L_2 \omega_2^2 \sin(\delta) - (m_1 + m_2) g \sin(\theta_1)}{(m_1 + m_2) L_1 - m_2 L_1 \cos(\delta)^2}</a:t>
            </a:r>
            <a:r>
              <a:rPr lang="tr-TR" dirty="0" err="1"/>
              <a:t>dtd</a:t>
            </a:r>
            <a:r>
              <a:rPr lang="el-GR" dirty="0"/>
              <a:t>ω1​​=(</a:t>
            </a:r>
            <a:r>
              <a:rPr lang="tr-TR" dirty="0"/>
              <a:t>m1​+m2​)L1​−m2​L1​cos(</a:t>
            </a:r>
            <a:r>
              <a:rPr lang="el-GR" dirty="0"/>
              <a:t>δ)2</a:t>
            </a:r>
            <a:r>
              <a:rPr lang="tr-TR" dirty="0"/>
              <a:t>m2​L1​</a:t>
            </a:r>
            <a:r>
              <a:rPr lang="el-GR" dirty="0"/>
              <a:t>ω12​</a:t>
            </a:r>
            <a:r>
              <a:rPr lang="tr-TR" dirty="0"/>
              <a:t>sin(</a:t>
            </a:r>
            <a:r>
              <a:rPr lang="el-GR" dirty="0"/>
              <a:t>δ)</a:t>
            </a:r>
            <a:r>
              <a:rPr lang="tr-TR" dirty="0"/>
              <a:t>cos(</a:t>
            </a:r>
            <a:r>
              <a:rPr lang="el-GR" dirty="0"/>
              <a:t>δ)+</a:t>
            </a:r>
            <a:r>
              <a:rPr lang="tr-TR" dirty="0"/>
              <a:t>m2​</a:t>
            </a:r>
            <a:r>
              <a:rPr lang="tr-TR" dirty="0" err="1"/>
              <a:t>gsin</a:t>
            </a:r>
            <a:r>
              <a:rPr lang="tr-TR" dirty="0"/>
              <a:t>(</a:t>
            </a:r>
            <a:r>
              <a:rPr lang="el-GR" dirty="0"/>
              <a:t>θ2​)</a:t>
            </a:r>
            <a:r>
              <a:rPr lang="tr-TR" dirty="0"/>
              <a:t>cos(</a:t>
            </a:r>
            <a:r>
              <a:rPr lang="el-GR" dirty="0"/>
              <a:t>δ)+</a:t>
            </a:r>
            <a:r>
              <a:rPr lang="tr-TR" dirty="0"/>
              <a:t>m2​L2​</a:t>
            </a:r>
            <a:r>
              <a:rPr lang="el-GR" dirty="0"/>
              <a:t>ω22​</a:t>
            </a:r>
            <a:r>
              <a:rPr lang="tr-TR" dirty="0"/>
              <a:t>sin(</a:t>
            </a:r>
            <a:r>
              <a:rPr lang="el-GR" dirty="0"/>
              <a:t>δ)−(</a:t>
            </a:r>
            <a:r>
              <a:rPr lang="tr-TR" dirty="0"/>
              <a:t>m1​+m2​)</a:t>
            </a:r>
            <a:r>
              <a:rPr lang="tr-TR" dirty="0" err="1"/>
              <a:t>gsin</a:t>
            </a:r>
            <a:r>
              <a:rPr lang="tr-TR" dirty="0"/>
              <a:t>(</a:t>
            </a:r>
            <a:r>
              <a:rPr lang="el-GR" dirty="0"/>
              <a:t>θ1​)​ </a:t>
            </a:r>
            <a:r>
              <a:rPr lang="tr-TR" dirty="0"/>
              <a:t>d</a:t>
            </a:r>
            <a:r>
              <a:rPr lang="el-GR" dirty="0"/>
              <a:t>θ2</a:t>
            </a:r>
            <a:r>
              <a:rPr lang="tr-TR" dirty="0" err="1"/>
              <a:t>dt</a:t>
            </a:r>
            <a:r>
              <a:rPr lang="tr-TR" dirty="0"/>
              <a:t>=</a:t>
            </a:r>
            <a:r>
              <a:rPr lang="el-GR" dirty="0"/>
              <a:t>ω2\</a:t>
            </a:r>
            <a:r>
              <a:rPr lang="tr-TR" dirty="0" err="1"/>
              <a:t>frac</a:t>
            </a:r>
            <a:r>
              <a:rPr lang="tr-TR" dirty="0"/>
              <a:t>{d\theta_2}{</a:t>
            </a:r>
            <a:r>
              <a:rPr lang="tr-TR" dirty="0" err="1"/>
              <a:t>dt</a:t>
            </a:r>
            <a:r>
              <a:rPr lang="tr-TR" dirty="0"/>
              <a:t>} = \omega_2dtd</a:t>
            </a:r>
            <a:r>
              <a:rPr lang="el-GR" dirty="0"/>
              <a:t>θ2​​=ω2​ </a:t>
            </a:r>
            <a:r>
              <a:rPr lang="tr-TR" dirty="0"/>
              <a:t>d</a:t>
            </a:r>
            <a:r>
              <a:rPr lang="el-GR" dirty="0"/>
              <a:t>ω2</a:t>
            </a:r>
            <a:r>
              <a:rPr lang="tr-TR" dirty="0" err="1"/>
              <a:t>dt</a:t>
            </a:r>
            <a:r>
              <a:rPr lang="tr-TR" dirty="0"/>
              <a:t>=−(m2L2</a:t>
            </a:r>
            <a:r>
              <a:rPr lang="el-GR" dirty="0"/>
              <a:t>ω22</a:t>
            </a:r>
            <a:r>
              <a:rPr lang="tr-TR" dirty="0"/>
              <a:t>sin⁡(</a:t>
            </a:r>
            <a:r>
              <a:rPr lang="el-GR" dirty="0"/>
              <a:t>δ)</a:t>
            </a:r>
            <a:r>
              <a:rPr lang="tr-TR" dirty="0"/>
              <a:t>cos⁡(</a:t>
            </a:r>
            <a:r>
              <a:rPr lang="el-GR" dirty="0"/>
              <a:t>δ))+(</a:t>
            </a:r>
            <a:r>
              <a:rPr lang="tr-TR" dirty="0"/>
              <a:t>m1+m2)(L1</a:t>
            </a:r>
            <a:r>
              <a:rPr lang="el-GR" dirty="0"/>
              <a:t>ω12</a:t>
            </a:r>
            <a:r>
              <a:rPr lang="tr-TR" dirty="0"/>
              <a:t>sin⁡(</a:t>
            </a:r>
            <a:r>
              <a:rPr lang="el-GR" dirty="0"/>
              <a:t>δ)−</a:t>
            </a:r>
            <a:r>
              <a:rPr lang="tr-TR" dirty="0" err="1"/>
              <a:t>gsin</a:t>
            </a:r>
            <a:r>
              <a:rPr lang="tr-TR" dirty="0"/>
              <a:t>⁡(</a:t>
            </a:r>
            <a:r>
              <a:rPr lang="el-GR" dirty="0"/>
              <a:t>θ2)+</a:t>
            </a:r>
            <a:r>
              <a:rPr lang="tr-TR" dirty="0" err="1"/>
              <a:t>gsin</a:t>
            </a:r>
            <a:r>
              <a:rPr lang="tr-TR" dirty="0"/>
              <a:t>⁡(</a:t>
            </a:r>
            <a:r>
              <a:rPr lang="el-GR" dirty="0"/>
              <a:t>θ1)</a:t>
            </a:r>
            <a:r>
              <a:rPr lang="tr-TR" dirty="0"/>
              <a:t>cos⁡(</a:t>
            </a:r>
            <a:r>
              <a:rPr lang="el-GR" dirty="0"/>
              <a:t>δ))(</a:t>
            </a:r>
            <a:r>
              <a:rPr lang="tr-TR" dirty="0"/>
              <a:t>L2/L1)((m1+m2)L1−m2L1cos⁡(</a:t>
            </a:r>
            <a:r>
              <a:rPr lang="el-GR" dirty="0"/>
              <a:t>δ)2)\</a:t>
            </a:r>
            <a:r>
              <a:rPr lang="tr-TR" dirty="0" err="1"/>
              <a:t>frac</a:t>
            </a:r>
            <a:r>
              <a:rPr lang="tr-TR" dirty="0"/>
              <a:t>{d\omega_2}{</a:t>
            </a:r>
            <a:r>
              <a:rPr lang="tr-TR" dirty="0" err="1"/>
              <a:t>dt</a:t>
            </a:r>
            <a:r>
              <a:rPr lang="tr-TR" dirty="0"/>
              <a:t>} = \</a:t>
            </a:r>
            <a:r>
              <a:rPr lang="tr-TR" dirty="0" err="1"/>
              <a:t>frac</a:t>
            </a:r>
            <a:r>
              <a:rPr lang="tr-TR" dirty="0"/>
              <a:t>{-(m_2 L_2 \omega_2^2 \sin(\delta) \cos(\delta)) + (m_1 + m_2) (L_1 \omega_1^2 \sin(\delta) - g \sin(\theta_2) + g \sin(\theta_1) \cos(\delta))}{(L_2 / L_1) ((m_1 + m_2) L_1 - m_2 L_1 \cos(\delta)^2)}</a:t>
            </a:r>
            <a:r>
              <a:rPr lang="tr-TR" dirty="0" err="1"/>
              <a:t>dtd</a:t>
            </a:r>
            <a:r>
              <a:rPr lang="el-GR" dirty="0"/>
              <a:t>ω2​​=(</a:t>
            </a:r>
            <a:r>
              <a:rPr lang="tr-TR" dirty="0"/>
              <a:t>L2​/L1​)((m1​+m2​)L1​−m2​L1​cos(</a:t>
            </a:r>
            <a:r>
              <a:rPr lang="el-GR" dirty="0"/>
              <a:t>δ)2)−(</a:t>
            </a:r>
            <a:r>
              <a:rPr lang="tr-TR" dirty="0"/>
              <a:t>m2​L2​</a:t>
            </a:r>
            <a:r>
              <a:rPr lang="el-GR" dirty="0"/>
              <a:t>ω22​</a:t>
            </a:r>
            <a:r>
              <a:rPr lang="tr-TR" dirty="0"/>
              <a:t>sin(</a:t>
            </a:r>
            <a:r>
              <a:rPr lang="el-GR" dirty="0"/>
              <a:t>δ)</a:t>
            </a:r>
            <a:r>
              <a:rPr lang="tr-TR" dirty="0"/>
              <a:t>cos(</a:t>
            </a:r>
            <a:r>
              <a:rPr lang="el-GR" dirty="0"/>
              <a:t>δ))+(</a:t>
            </a:r>
            <a:r>
              <a:rPr lang="tr-TR" dirty="0"/>
              <a:t>m1​+m2​)(L1​</a:t>
            </a:r>
            <a:r>
              <a:rPr lang="el-GR" dirty="0"/>
              <a:t>ω12​</a:t>
            </a:r>
            <a:r>
              <a:rPr lang="tr-TR" dirty="0"/>
              <a:t>sin(</a:t>
            </a:r>
            <a:r>
              <a:rPr lang="el-GR" dirty="0"/>
              <a:t>δ)−</a:t>
            </a:r>
            <a:r>
              <a:rPr lang="tr-TR" dirty="0" err="1"/>
              <a:t>gsin</a:t>
            </a:r>
            <a:r>
              <a:rPr lang="tr-TR" dirty="0"/>
              <a:t>(</a:t>
            </a:r>
            <a:r>
              <a:rPr lang="el-GR" dirty="0"/>
              <a:t>θ2​)+</a:t>
            </a:r>
            <a:r>
              <a:rPr lang="tr-TR" dirty="0" err="1"/>
              <a:t>gsin</a:t>
            </a:r>
            <a:r>
              <a:rPr lang="tr-TR" dirty="0"/>
              <a:t>(</a:t>
            </a:r>
            <a:r>
              <a:rPr lang="el-GR" dirty="0"/>
              <a:t>θ1​)</a:t>
            </a:r>
            <a:r>
              <a:rPr lang="tr-TR" dirty="0"/>
              <a:t>cos(</a:t>
            </a:r>
            <a:r>
              <a:rPr lang="el-GR" dirty="0"/>
              <a:t>δ))​</a:t>
            </a:r>
          </a:p>
          <a:p>
            <a:pPr lvl="1"/>
            <a:r>
              <a:rPr lang="tr-TR" dirty="0"/>
              <a:t>Bu denklemler, sarkacın hareketini ve kaotik davranışını tanımlar.</a:t>
            </a:r>
          </a:p>
          <a:p>
            <a:endParaRPr lang="tr-TR" dirty="0"/>
          </a:p>
        </p:txBody>
      </p:sp>
    </p:spTree>
    <p:extLst>
      <p:ext uri="{BB962C8B-B14F-4D97-AF65-F5344CB8AC3E}">
        <p14:creationId xmlns:p14="http://schemas.microsoft.com/office/powerpoint/2010/main" val="4190373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1000" b="1" dirty="0"/>
              <a:t>Kullanıcı Etkileşimi</a:t>
            </a:r>
            <a:r>
              <a:rPr lang="tr-TR" sz="900" dirty="0" smtClean="0"/>
              <a:t>:</a:t>
            </a:r>
          </a:p>
          <a:p>
            <a:r>
              <a:rPr lang="tr-TR" sz="900" dirty="0" smtClean="0"/>
              <a:t>Kullanıcı</a:t>
            </a:r>
            <a:r>
              <a:rPr lang="tr-TR" sz="900" dirty="0"/>
              <a:t>, fare ile sarkacın başlangıç pozisyonunu belirler. Fare tıklamaları, sarkacın başlangıç açılarını ve hızlarını ayarlamak için </a:t>
            </a:r>
            <a:r>
              <a:rPr lang="tr-TR" sz="900" dirty="0" err="1"/>
              <a:t>kullanılır.Bu</a:t>
            </a:r>
            <a:r>
              <a:rPr lang="tr-TR" sz="900" dirty="0"/>
              <a:t> etkileşim, simülasyonun kişiselleştirilmesine ve kullanıcı tarafından belirlenen koşullarla başlatılmasına olanak tanır</a:t>
            </a:r>
            <a:r>
              <a:rPr lang="tr-TR" sz="900" dirty="0" smtClean="0"/>
              <a:t>.</a:t>
            </a:r>
          </a:p>
          <a:p>
            <a:r>
              <a:rPr lang="tr-TR" sz="900" dirty="0" smtClean="0"/>
              <a:t>Diferansiyel </a:t>
            </a:r>
            <a:r>
              <a:rPr lang="tr-TR" sz="900" dirty="0"/>
              <a:t>Denklemlerin </a:t>
            </a:r>
            <a:r>
              <a:rPr lang="tr-TR" sz="900" dirty="0" err="1"/>
              <a:t>Çözülmesi:Sayısal</a:t>
            </a:r>
            <a:r>
              <a:rPr lang="tr-TR" sz="900" dirty="0"/>
              <a:t> </a:t>
            </a:r>
            <a:r>
              <a:rPr lang="tr-TR" sz="900" dirty="0" err="1"/>
              <a:t>Çözüm:solve_ivp</a:t>
            </a:r>
            <a:r>
              <a:rPr lang="tr-TR" sz="900" dirty="0"/>
              <a:t> fonksiyonu kullanılarak diferansiyel denklemler sayısal olarak </a:t>
            </a:r>
            <a:r>
              <a:rPr lang="tr-TR" sz="900" dirty="0" err="1"/>
              <a:t>çözülür.Bu</a:t>
            </a:r>
            <a:r>
              <a:rPr lang="tr-TR" sz="900" dirty="0"/>
              <a:t> fonksiyon, başlangıç değer problemlerini çözmek için çeşitli algoritmalar sunar ve sistemin zamanla nasıl değiştiğini belirler</a:t>
            </a:r>
            <a:r>
              <a:rPr lang="tr-TR" sz="900" dirty="0" smtClean="0"/>
              <a:t>.</a:t>
            </a:r>
          </a:p>
          <a:p>
            <a:r>
              <a:rPr lang="tr-TR" sz="900" dirty="0" smtClean="0"/>
              <a:t>Hareketin </a:t>
            </a:r>
            <a:r>
              <a:rPr lang="tr-TR" sz="900" dirty="0" err="1"/>
              <a:t>Görselleştirilmesi:Grafik</a:t>
            </a:r>
            <a:r>
              <a:rPr lang="tr-TR" sz="900" dirty="0"/>
              <a:t> ve </a:t>
            </a:r>
            <a:r>
              <a:rPr lang="tr-TR" sz="900" dirty="0" err="1"/>
              <a:t>Animasyon:Matplotlib</a:t>
            </a:r>
            <a:r>
              <a:rPr lang="tr-TR" sz="900" dirty="0"/>
              <a:t>: Sarkaç sisteminin hareketi grafiklerle gösterilir. Grafikler, sarkacın açılarını ve hızlarını zamanla görselleştirir</a:t>
            </a:r>
            <a:r>
              <a:rPr lang="tr-TR" sz="900" dirty="0" smtClean="0"/>
              <a:t>.</a:t>
            </a:r>
          </a:p>
          <a:p>
            <a:pPr marL="0" indent="0">
              <a:buNone/>
            </a:pPr>
            <a:r>
              <a:rPr lang="tr-TR" sz="900" dirty="0" err="1" smtClean="0"/>
              <a:t>Matplotlib.animation</a:t>
            </a:r>
            <a:r>
              <a:rPr lang="tr-TR" sz="900" dirty="0"/>
              <a:t>: Simülasyonun dinamik bir görselleştirmesi oluşturulur. </a:t>
            </a:r>
            <a:r>
              <a:rPr lang="tr-TR" sz="900" dirty="0" err="1"/>
              <a:t>Sarkaçın</a:t>
            </a:r>
            <a:r>
              <a:rPr lang="tr-TR" sz="900" dirty="0"/>
              <a:t> hareketi, kullanıcıya gerçek zamanlı olarak animasyonlu bir şekilde gösterilir</a:t>
            </a:r>
            <a:r>
              <a:rPr lang="tr-TR" sz="900" dirty="0" smtClean="0"/>
              <a:t>.</a:t>
            </a:r>
          </a:p>
          <a:p>
            <a:pPr marL="0" indent="0">
              <a:buNone/>
            </a:pPr>
            <a:r>
              <a:rPr lang="tr-TR" sz="900" dirty="0" smtClean="0"/>
              <a:t>Yol </a:t>
            </a:r>
            <a:r>
              <a:rPr lang="tr-TR" sz="900" dirty="0"/>
              <a:t>Gösterimi: Sarkacın hareket ettiği yol, kırmızı bir çizgi ile görselleştirilir. Bu, sarkacın nasıl hareket ettiğini ve izlediği yolu gösterir</a:t>
            </a:r>
            <a:r>
              <a:rPr lang="tr-TR" sz="900" dirty="0" smtClean="0"/>
              <a:t>.</a:t>
            </a:r>
          </a:p>
          <a:p>
            <a:pPr marL="0" indent="0">
              <a:buNone/>
            </a:pPr>
            <a:r>
              <a:rPr lang="tr-TR" sz="900" dirty="0" smtClean="0"/>
              <a:t>Veri </a:t>
            </a:r>
            <a:r>
              <a:rPr lang="tr-TR" sz="900" dirty="0"/>
              <a:t>Kaydetme ve </a:t>
            </a:r>
            <a:r>
              <a:rPr lang="tr-TR" sz="900" dirty="0" smtClean="0"/>
              <a:t>Analiz Koordinatların </a:t>
            </a:r>
            <a:r>
              <a:rPr lang="tr-TR" sz="900" dirty="0" err="1"/>
              <a:t>Kaydedilmesi:Sarkacın</a:t>
            </a:r>
            <a:r>
              <a:rPr lang="tr-TR" sz="900" dirty="0"/>
              <a:t> alt ucunun koordinatları CSV dosyasına kaydedilir. Bu veriler, sistemin hareketini ve kaotik davranışlarını daha ayrıntılı bir şekilde analiz etmek için </a:t>
            </a:r>
            <a:r>
              <a:rPr lang="tr-TR" sz="900" dirty="0" err="1"/>
              <a:t>kullanılır.Koordinat</a:t>
            </a:r>
            <a:r>
              <a:rPr lang="tr-TR" sz="900" dirty="0"/>
              <a:t> verileri, hareket yolunu ve sistemin davranışını incelemek için analiz edilir.</a:t>
            </a:r>
          </a:p>
        </p:txBody>
      </p:sp>
    </p:spTree>
    <p:extLst>
      <p:ext uri="{BB962C8B-B14F-4D97-AF65-F5344CB8AC3E}">
        <p14:creationId xmlns:p14="http://schemas.microsoft.com/office/powerpoint/2010/main" val="1817315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47500" lnSpcReduction="20000"/>
          </a:bodyPr>
          <a:lstStyle/>
          <a:p>
            <a:r>
              <a:rPr lang="tr-TR" b="1" dirty="0"/>
              <a:t>Kullanıcı Etkileşimi ve Simülasyonun Başlatılması</a:t>
            </a:r>
          </a:p>
          <a:p>
            <a:r>
              <a:rPr lang="tr-TR" b="1" dirty="0"/>
              <a:t>Kullanıcı </a:t>
            </a:r>
            <a:r>
              <a:rPr lang="tr-TR" b="1" dirty="0" err="1"/>
              <a:t>Arayüzü</a:t>
            </a:r>
            <a:r>
              <a:rPr lang="tr-TR" b="1" dirty="0"/>
              <a:t>:</a:t>
            </a:r>
            <a:endParaRPr lang="tr-TR" dirty="0"/>
          </a:p>
          <a:p>
            <a:pPr lvl="1"/>
            <a:r>
              <a:rPr lang="tr-TR" dirty="0"/>
              <a:t>Simülasyon </a:t>
            </a:r>
            <a:r>
              <a:rPr lang="tr-TR" dirty="0" err="1"/>
              <a:t>arayüzü</a:t>
            </a:r>
            <a:r>
              <a:rPr lang="tr-TR" dirty="0"/>
              <a:t>, kullanıcıya sarkacın başlangıç koşullarını belirleme imkanı sunar. Fare ile yapılan tıklamalar, sarkacın açılarını ve hızlarını ayarlamak için kullanılır.</a:t>
            </a:r>
          </a:p>
          <a:p>
            <a:pPr lvl="1"/>
            <a:r>
              <a:rPr lang="tr-TR" dirty="0"/>
              <a:t>Kullanıcı, fare ile sarkacı tutarak istenilen başlangıç noktasında simülasyonu başlatabilir.</a:t>
            </a:r>
          </a:p>
          <a:p>
            <a:r>
              <a:rPr lang="tr-TR" b="1" dirty="0"/>
              <a:t>Simülasyonun Başlatılması:</a:t>
            </a:r>
            <a:endParaRPr lang="tr-TR" dirty="0"/>
          </a:p>
          <a:p>
            <a:pPr lvl="1"/>
            <a:r>
              <a:rPr lang="tr-TR" dirty="0"/>
              <a:t>Kullanıcı başlangıç koşullarını belirledikten sonra, simülasyon başlatılır ve sarkacın hareketi animasyonlu olarak izlenir.</a:t>
            </a:r>
          </a:p>
          <a:p>
            <a:pPr lvl="1"/>
            <a:r>
              <a:rPr lang="tr-TR" dirty="0"/>
              <a:t>Simülasyon sırasında, sarkacın hareket ettiği yol ve koordinatlar sürekli olarak güncellenir ve ekranda gösterilir.</a:t>
            </a:r>
          </a:p>
          <a:p>
            <a:r>
              <a:rPr lang="tr-TR" b="1" dirty="0"/>
              <a:t>Sonuç ve Analiz</a:t>
            </a:r>
          </a:p>
          <a:p>
            <a:r>
              <a:rPr lang="tr-TR" b="1" dirty="0"/>
              <a:t>Simülasyon Sonuçları:</a:t>
            </a:r>
            <a:endParaRPr lang="tr-TR" dirty="0"/>
          </a:p>
          <a:p>
            <a:r>
              <a:rPr lang="tr-TR" dirty="0"/>
              <a:t>Simülasyon, çift bağlantılı sarkacın dinamik hareketlerini ve kaotik davranışlarını başarıyla görselleştirir.</a:t>
            </a:r>
          </a:p>
          <a:p>
            <a:r>
              <a:rPr lang="tr-TR" dirty="0"/>
              <a:t>Kullanıcı etkileşimi ile başlangıç koşullarının belirlenmesi, sarkacın hareketini kişiselleştirir ve çeşitli kaotik davranışların gözlemlenmesine olanak tanır.</a:t>
            </a:r>
          </a:p>
          <a:p>
            <a:r>
              <a:rPr lang="tr-TR" b="1" dirty="0"/>
              <a:t>Gözlemler:</a:t>
            </a:r>
            <a:endParaRPr lang="tr-TR" dirty="0"/>
          </a:p>
          <a:p>
            <a:r>
              <a:rPr lang="tr-TR" dirty="0"/>
              <a:t>Sarkacın hareket ettiği yol ve koordinat verileri, kaotik davranışların analizine yardımcı olur.</a:t>
            </a:r>
          </a:p>
          <a:p>
            <a:r>
              <a:rPr lang="tr-TR" dirty="0"/>
              <a:t>Simülasyon, kaos teorisinin fiziksel sistemlerde nasıl tezahür ettiğini ve küçük değişikliklerin büyük etkiler yarattığını görselleştirir.</a:t>
            </a:r>
          </a:p>
          <a:p>
            <a:endParaRPr lang="tr-TR" dirty="0"/>
          </a:p>
        </p:txBody>
      </p:sp>
    </p:spTree>
    <p:extLst>
      <p:ext uri="{BB962C8B-B14F-4D97-AF65-F5344CB8AC3E}">
        <p14:creationId xmlns:p14="http://schemas.microsoft.com/office/powerpoint/2010/main" val="1055709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Simülasyon Sonuçları ve Gözlemler</a:t>
            </a:r>
          </a:p>
        </p:txBody>
      </p:sp>
      <p:sp>
        <p:nvSpPr>
          <p:cNvPr id="3" name="Content Placeholder 2"/>
          <p:cNvSpPr>
            <a:spLocks noGrp="1"/>
          </p:cNvSpPr>
          <p:nvPr>
            <p:ph idx="1"/>
          </p:nvPr>
        </p:nvSpPr>
        <p:spPr/>
        <p:txBody>
          <a:bodyPr>
            <a:normAutofit/>
          </a:bodyPr>
          <a:lstStyle/>
          <a:p>
            <a:r>
              <a:rPr lang="tr-TR" sz="900" b="1" dirty="0"/>
              <a:t>Simülasyon Sonuçları:</a:t>
            </a:r>
          </a:p>
          <a:p>
            <a:r>
              <a:rPr lang="tr-TR" sz="900" dirty="0"/>
              <a:t>Simülasyon, çift bağlantılı sarkaç sisteminin dinamik hareketlerini ve kaotik davranışlarını gerçek zamanlı olarak görselleştirir. Aşağıda simülasyonun elde ettiği sonuçlar ve gözlemler ayrıntılı bir şekilde açıklanmıştır.</a:t>
            </a:r>
          </a:p>
          <a:p>
            <a:r>
              <a:rPr lang="tr-TR" sz="900" b="1" dirty="0"/>
              <a:t>1. Dinamik Hareketlerin Görselleştirilmesi:</a:t>
            </a:r>
          </a:p>
          <a:p>
            <a:r>
              <a:rPr lang="tr-TR" sz="900" b="1" dirty="0"/>
              <a:t>a. </a:t>
            </a:r>
            <a:r>
              <a:rPr lang="tr-TR" sz="900" b="1" dirty="0" err="1"/>
              <a:t>Açısal</a:t>
            </a:r>
            <a:r>
              <a:rPr lang="tr-TR" sz="900" b="1" dirty="0"/>
              <a:t> Hareketler:</a:t>
            </a:r>
            <a:endParaRPr lang="tr-TR" sz="900" dirty="0"/>
          </a:p>
          <a:p>
            <a:r>
              <a:rPr lang="el-GR" sz="900" b="1" dirty="0"/>
              <a:t>θ₁ </a:t>
            </a:r>
            <a:r>
              <a:rPr lang="tr-TR" sz="900" b="1" dirty="0"/>
              <a:t>ve </a:t>
            </a:r>
            <a:r>
              <a:rPr lang="el-GR" sz="900" b="1" dirty="0"/>
              <a:t>θ₂ </a:t>
            </a:r>
            <a:r>
              <a:rPr lang="tr-TR" sz="900" b="1" dirty="0"/>
              <a:t>Açılarının Zamanla Değişimi:</a:t>
            </a:r>
            <a:r>
              <a:rPr lang="tr-TR" sz="900" dirty="0"/>
              <a:t> Simülasyon, üst ve alt sarkacın açılarını zamanla gösterir. Bu açılar, sarkacın konumunu ve hareketini tanımlar. Grafikler, bu açılardaki değişikliklerin nasıl bir desen oluşturduğunu ve sarkacın farklı konumlarda nasıl hareket ettiğini gözler önüne serer.</a:t>
            </a:r>
          </a:p>
          <a:p>
            <a:r>
              <a:rPr lang="tr-TR" sz="900" b="1" dirty="0"/>
              <a:t>b. </a:t>
            </a:r>
            <a:r>
              <a:rPr lang="tr-TR" sz="900" b="1" dirty="0" err="1"/>
              <a:t>Açısal</a:t>
            </a:r>
            <a:r>
              <a:rPr lang="tr-TR" sz="900" b="1" dirty="0"/>
              <a:t> Hızların Zamanla Değişimi:</a:t>
            </a:r>
            <a:endParaRPr lang="tr-TR" sz="900" dirty="0"/>
          </a:p>
          <a:p>
            <a:r>
              <a:rPr lang="el-GR" sz="900" b="1" dirty="0"/>
              <a:t>ω₁ </a:t>
            </a:r>
            <a:r>
              <a:rPr lang="tr-TR" sz="900" b="1" dirty="0"/>
              <a:t>ve </a:t>
            </a:r>
            <a:r>
              <a:rPr lang="el-GR" sz="900" b="1" dirty="0"/>
              <a:t>ω₂ </a:t>
            </a:r>
            <a:r>
              <a:rPr lang="tr-TR" sz="900" b="1" dirty="0" err="1"/>
              <a:t>Açısal</a:t>
            </a:r>
            <a:r>
              <a:rPr lang="tr-TR" sz="900" b="1" dirty="0"/>
              <a:t> Hızları:</a:t>
            </a:r>
            <a:r>
              <a:rPr lang="tr-TR" sz="900" dirty="0"/>
              <a:t> Üst ve alt sarkacın </a:t>
            </a:r>
            <a:r>
              <a:rPr lang="tr-TR" sz="900" dirty="0" err="1"/>
              <a:t>açısal</a:t>
            </a:r>
            <a:r>
              <a:rPr lang="tr-TR" sz="900" dirty="0"/>
              <a:t> hızlarının zamanla değişimi, sarkacın hareketinin hızlanma ve yavaşlama anlarını gösterir. Bu veriler, sistemin dinamiklerinin nasıl değiştiğini anlamak için kritik öneme sahiptir.</a:t>
            </a:r>
          </a:p>
          <a:p>
            <a:r>
              <a:rPr lang="tr-TR" sz="900" b="1" dirty="0"/>
              <a:t>c. Hareket Yolunun Görselleştirilmesi:</a:t>
            </a:r>
            <a:endParaRPr lang="tr-TR" sz="900" dirty="0"/>
          </a:p>
          <a:p>
            <a:r>
              <a:rPr lang="tr-TR" sz="900" b="1" dirty="0"/>
              <a:t>Sarkacın İzlediği Yol:</a:t>
            </a:r>
            <a:r>
              <a:rPr lang="tr-TR" sz="900" dirty="0"/>
              <a:t> Simülasyon sırasında sarkacın izlediği yol, hareket ettiği noktaları birleştiren bir çizgiyle gösterilir. Bu yol, sistemin kaotik davranışlarını ve sarkacın hareket desenlerini görselleştirir.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 Tanıtımı</a:t>
            </a:r>
          </a:p>
        </p:txBody>
      </p:sp>
      <p:sp>
        <p:nvSpPr>
          <p:cNvPr id="3" name="Content Placeholder 2"/>
          <p:cNvSpPr>
            <a:spLocks noGrp="1"/>
          </p:cNvSpPr>
          <p:nvPr>
            <p:ph idx="1"/>
          </p:nvPr>
        </p:nvSpPr>
        <p:spPr/>
        <p:txBody>
          <a:bodyPr>
            <a:noAutofit/>
          </a:bodyPr>
          <a:lstStyle/>
          <a:p>
            <a:r>
              <a:rPr lang="tr-TR" sz="900" b="1" dirty="0"/>
              <a:t>Proje Adı:</a:t>
            </a:r>
          </a:p>
          <a:p>
            <a:r>
              <a:rPr lang="tr-TR" sz="900" b="1" dirty="0"/>
              <a:t>Çift Bağlantılı Kaotik Sarkaç Simülasyonu</a:t>
            </a:r>
            <a:endParaRPr lang="tr-TR" sz="900" dirty="0"/>
          </a:p>
          <a:p>
            <a:r>
              <a:rPr lang="tr-TR" sz="900" b="1" dirty="0"/>
              <a:t>Amaç:</a:t>
            </a:r>
          </a:p>
          <a:p>
            <a:r>
              <a:rPr lang="tr-TR" sz="900" b="1" dirty="0"/>
              <a:t>Genel Amaç:</a:t>
            </a:r>
            <a:r>
              <a:rPr lang="tr-TR" sz="900" dirty="0"/>
              <a:t/>
            </a:r>
            <a:br>
              <a:rPr lang="tr-TR" sz="900" dirty="0"/>
            </a:br>
            <a:r>
              <a:rPr lang="tr-TR" sz="900" dirty="0"/>
              <a:t>Bu projenin temel amacı, fiziksel bir sistem olan çift bağlantılı </a:t>
            </a:r>
            <a:r>
              <a:rPr lang="tr-TR" sz="900" dirty="0" err="1"/>
              <a:t>sarkaçın</a:t>
            </a:r>
            <a:r>
              <a:rPr lang="tr-TR" sz="900" dirty="0"/>
              <a:t> kaotik davranışlarını </a:t>
            </a:r>
            <a:r>
              <a:rPr lang="tr-TR" sz="900" dirty="0" err="1"/>
              <a:t>simüle</a:t>
            </a:r>
            <a:r>
              <a:rPr lang="tr-TR" sz="900" dirty="0"/>
              <a:t> etmek ve görselleştirmektir. Çift bağlantılı sarkaç, bir ucu sabit bir noktaya bağlı olan iki sarkacın birbirine bağlı olduğu bir sistemdir. Bu sistem, küçük değişikliklerle büyük farklılıkların ortaya çıktığı kaotik hareketler sergileyebilir. Proje kapsamında, sarkacın başlangıç koşulları fare ile manuel olarak belirlenecek ve sarkacın hareketinin koordinatları kaydedilecektir.</a:t>
            </a:r>
          </a:p>
          <a:p>
            <a:r>
              <a:rPr lang="tr-TR" sz="900" b="1" dirty="0"/>
              <a:t>Spesifik Amaçlar:</a:t>
            </a:r>
            <a:endParaRPr lang="tr-TR" sz="900" dirty="0"/>
          </a:p>
          <a:p>
            <a:r>
              <a:rPr lang="tr-TR" sz="900" b="1" dirty="0"/>
              <a:t>Dinamik Simülasyon:</a:t>
            </a:r>
            <a:r>
              <a:rPr lang="tr-TR" sz="900" dirty="0"/>
              <a:t> Çift bağlantılı sarkaç sisteminin matematiksel modelini kullanarak dinamik simülasyon yapmak. Bu simülasyon, sarkacın hareketlerini ve kaotik davranışlarını gerçek zamanlı olarak görselleştirmeyi amaçlar.</a:t>
            </a:r>
          </a:p>
          <a:p>
            <a:r>
              <a:rPr lang="tr-TR" sz="900" b="1" dirty="0"/>
              <a:t>Başlangıç Koşullarının Belirlenmesi:</a:t>
            </a:r>
            <a:r>
              <a:rPr lang="tr-TR" sz="900" dirty="0"/>
              <a:t> Kullanıcı tarafından fare ile belirlenen başlangıç pozisyonları kullanılarak simülasyonun başlatılması. Bu etkileşim, kullanıcının sarkacın hareketini etkilemesine olanak tanır.</a:t>
            </a:r>
          </a:p>
          <a:p>
            <a:r>
              <a:rPr lang="tr-TR" sz="900" b="1" dirty="0"/>
              <a:t>Hareketin İzlenmesi:</a:t>
            </a:r>
            <a:r>
              <a:rPr lang="tr-TR" sz="900" dirty="0"/>
              <a:t> Sarkacın hareket ettiği yolun ve koordinatlarının kaydedilmesi. Bu veriler, sarkacın hareketinin analizi ve kaotik davranışların incelenmesi için kullanılacaktır.</a:t>
            </a:r>
          </a:p>
          <a:p>
            <a:r>
              <a:rPr lang="tr-TR" sz="900" b="1" dirty="0"/>
              <a:t>Kaotik Davranışların İncelenmesi:</a:t>
            </a:r>
            <a:r>
              <a:rPr lang="tr-TR" sz="900" dirty="0"/>
              <a:t> Çift bağlantılı sarkaç sisteminin kaotik doğasının anlaşılması ve küçük değişikliklerin sistem üzerindeki büyük etkilerinin gözlemlenmesi</a:t>
            </a:r>
            <a:r>
              <a:rPr lang="tr-TR" sz="900" dirty="0" smtClean="0"/>
              <a:t>.</a:t>
            </a:r>
            <a:endParaRPr lang="tr-TR" sz="9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25000" lnSpcReduction="20000"/>
          </a:bodyPr>
          <a:lstStyle/>
          <a:p>
            <a:r>
              <a:rPr lang="tr-TR" b="1" dirty="0" smtClean="0"/>
              <a:t>.</a:t>
            </a:r>
            <a:r>
              <a:rPr lang="tr-TR" sz="3600" b="1" dirty="0" smtClean="0"/>
              <a:t>Kaotik </a:t>
            </a:r>
            <a:r>
              <a:rPr lang="tr-TR" sz="3600" b="1" dirty="0"/>
              <a:t>Davranışların Gözlemlenmesi:</a:t>
            </a:r>
          </a:p>
          <a:p>
            <a:r>
              <a:rPr lang="tr-TR" sz="3600" b="1" dirty="0"/>
              <a:t>a. Kaos ve Hassas Bağımlılık:</a:t>
            </a:r>
            <a:endParaRPr lang="tr-TR" sz="3600" dirty="0"/>
          </a:p>
          <a:p>
            <a:r>
              <a:rPr lang="tr-TR" sz="3600" b="1" dirty="0"/>
              <a:t>Küçük Başlangıç Koşulu Değişiklikleri:</a:t>
            </a:r>
            <a:r>
              <a:rPr lang="tr-TR" sz="3600" dirty="0"/>
              <a:t> Çift bağlantılı sarkaç, küçük başlangıç koşulu değişikliklerine karşı oldukça hassastır. Başlangıç açıları ve hızlarındaki küçük değişiklikler, sistemin uzun vadeli davranışlarında büyük değişikliklere yol açar. Bu hassasiyet, "kelebek etkisi" olarak bilinen kaotik bir özellik olarak gözlemlenir.</a:t>
            </a:r>
          </a:p>
          <a:p>
            <a:r>
              <a:rPr lang="tr-TR" sz="3600" b="1" dirty="0"/>
              <a:t>b. Düzensiz ve Öngörülemez Hareketler:</a:t>
            </a:r>
            <a:endParaRPr lang="tr-TR" sz="3600" dirty="0"/>
          </a:p>
          <a:p>
            <a:r>
              <a:rPr lang="tr-TR" sz="3600" b="1" dirty="0"/>
              <a:t>Hareketin </a:t>
            </a:r>
            <a:r>
              <a:rPr lang="tr-TR" sz="3600" b="1" dirty="0" err="1"/>
              <a:t>Öngörülemezliği</a:t>
            </a:r>
            <a:r>
              <a:rPr lang="tr-TR" sz="3600" b="1" dirty="0"/>
              <a:t>:</a:t>
            </a:r>
            <a:r>
              <a:rPr lang="tr-TR" sz="3600" dirty="0"/>
              <a:t> Simülasyon, sarkacın hareketinin düzensiz ve öngörülemez olduğunu gösterir. Özellikle yüksek enerjili durumlarda, sarkacın hareket yolu </a:t>
            </a:r>
            <a:r>
              <a:rPr lang="tr-TR" sz="3600" dirty="0" err="1"/>
              <a:t>kaotikleşir</a:t>
            </a:r>
            <a:r>
              <a:rPr lang="tr-TR" sz="3600" dirty="0"/>
              <a:t> ve belirli bir düzenin olmaması dikkat çeker.</a:t>
            </a:r>
          </a:p>
          <a:p>
            <a:r>
              <a:rPr lang="tr-TR" sz="3600" b="1" dirty="0"/>
              <a:t>c. Dönüşler ve Salınımlar:</a:t>
            </a:r>
            <a:endParaRPr lang="tr-TR" sz="3600" dirty="0"/>
          </a:p>
          <a:p>
            <a:r>
              <a:rPr lang="tr-TR" sz="3600" b="1" dirty="0"/>
              <a:t>Karmaşık Salınımlar:</a:t>
            </a:r>
            <a:r>
              <a:rPr lang="tr-TR" sz="3600" dirty="0"/>
              <a:t> Sarkaç, başlangıç koşullarına bağlı olarak karmaşık ve düzensiz salınımlar sergiler. Bu salınımlar, sarkacın farklı açılarla yaptığı dönüşleri ve hareketin doğasını detaylandırır.</a:t>
            </a:r>
          </a:p>
          <a:p>
            <a:r>
              <a:rPr lang="tr-TR" sz="3600" b="1" dirty="0" smtClean="0"/>
              <a:t>Grafiksel </a:t>
            </a:r>
            <a:r>
              <a:rPr lang="tr-TR" sz="3600" b="1" dirty="0"/>
              <a:t>ve Sayısal Veriler:</a:t>
            </a:r>
          </a:p>
          <a:p>
            <a:r>
              <a:rPr lang="tr-TR" sz="3600" b="1" dirty="0"/>
              <a:t>a. Grafikler:</a:t>
            </a:r>
            <a:endParaRPr lang="tr-TR" sz="3600" dirty="0"/>
          </a:p>
          <a:p>
            <a:r>
              <a:rPr lang="tr-TR" sz="3600" b="1" dirty="0"/>
              <a:t>Zaman-Frekans Grafikleri:</a:t>
            </a:r>
            <a:r>
              <a:rPr lang="tr-TR" sz="3600" dirty="0"/>
              <a:t> Grafikler, sarkacın açılarının ve </a:t>
            </a:r>
            <a:r>
              <a:rPr lang="tr-TR" sz="3600" dirty="0" err="1"/>
              <a:t>açısal</a:t>
            </a:r>
            <a:r>
              <a:rPr lang="tr-TR" sz="3600" dirty="0"/>
              <a:t> hızlarının zamanla nasıl değiştiğini gösterir. Bu grafikler, hareketin düzenini ve kaotik doğasını analiz etmek için kullanılır.</a:t>
            </a:r>
          </a:p>
          <a:p>
            <a:endParaRPr lang="tr-TR" dirty="0"/>
          </a:p>
        </p:txBody>
      </p:sp>
    </p:spTree>
    <p:extLst>
      <p:ext uri="{BB962C8B-B14F-4D97-AF65-F5344CB8AC3E}">
        <p14:creationId xmlns:p14="http://schemas.microsoft.com/office/powerpoint/2010/main" val="244758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900" b="1" dirty="0"/>
              <a:t>Yol Grafikleri:</a:t>
            </a:r>
            <a:r>
              <a:rPr lang="tr-TR" sz="900" dirty="0"/>
              <a:t> Sarkacın izlediği yol, zamanla nasıl değiştiğini ve kaotik hareketleri görselleştirir.</a:t>
            </a:r>
          </a:p>
          <a:p>
            <a:r>
              <a:rPr lang="tr-TR" sz="900" b="1" dirty="0"/>
              <a:t>b. Sayısal Veriler:</a:t>
            </a:r>
            <a:endParaRPr lang="tr-TR" sz="900" dirty="0"/>
          </a:p>
          <a:p>
            <a:r>
              <a:rPr lang="tr-TR" sz="900" b="1" dirty="0"/>
              <a:t>Koordinat Verileri:</a:t>
            </a:r>
            <a:r>
              <a:rPr lang="tr-TR" sz="900" dirty="0"/>
              <a:t> Sarkacın alt ucunun koordinatları zamanla kaydedilir. Bu veriler, hareketin doğrusal ve </a:t>
            </a:r>
            <a:r>
              <a:rPr lang="tr-TR" sz="900" dirty="0" err="1"/>
              <a:t>açısal</a:t>
            </a:r>
            <a:r>
              <a:rPr lang="tr-TR" sz="900" dirty="0"/>
              <a:t> değişimlerini anlamak için kullanılır.</a:t>
            </a:r>
          </a:p>
          <a:p>
            <a:r>
              <a:rPr lang="tr-TR" sz="900" b="1" dirty="0"/>
              <a:t>Enerji Verileri:</a:t>
            </a:r>
            <a:r>
              <a:rPr lang="tr-TR" sz="900" dirty="0"/>
              <a:t> Toplam kinetik ve potansiyel enerji zamanla nasıl değişir, bu analiz kaotik davranışların enerji ilişkisiyle bağlantısını gösterir.</a:t>
            </a:r>
          </a:p>
          <a:p>
            <a:endParaRPr lang="tr-TR" sz="900" b="1" dirty="0" smtClean="0"/>
          </a:p>
          <a:p>
            <a:r>
              <a:rPr lang="tr-TR" sz="900" b="1" dirty="0" smtClean="0"/>
              <a:t>Gözlemler</a:t>
            </a:r>
            <a:r>
              <a:rPr lang="tr-TR" sz="900" b="1" dirty="0"/>
              <a:t>:</a:t>
            </a:r>
          </a:p>
          <a:p>
            <a:r>
              <a:rPr lang="tr-TR" sz="900" b="1" dirty="0" smtClean="0"/>
              <a:t>Kaotik </a:t>
            </a:r>
            <a:r>
              <a:rPr lang="tr-TR" sz="900" b="1" dirty="0"/>
              <a:t>Davranışın Özellikleri:</a:t>
            </a:r>
          </a:p>
          <a:p>
            <a:r>
              <a:rPr lang="tr-TR" sz="900" b="1" dirty="0"/>
              <a:t>a. Düzensizlik ve Karmaşıklık:</a:t>
            </a:r>
            <a:endParaRPr lang="tr-TR" sz="900" dirty="0"/>
          </a:p>
          <a:p>
            <a:r>
              <a:rPr lang="tr-TR" sz="900" dirty="0"/>
              <a:t>Çift bağlantılı sarkaç, oldukça düzensiz ve karmaşık hareketler sergiler. Bu davranış, sarkacın çeşitli başlangıç koşullarında farklı yollar izlemesini ve öngörülemez hareketler yapmasını sağlar.</a:t>
            </a:r>
          </a:p>
          <a:p>
            <a:r>
              <a:rPr lang="tr-TR" sz="900" b="1" dirty="0"/>
              <a:t>b. Başlangıç Koşullarının Etkisi:</a:t>
            </a:r>
            <a:endParaRPr lang="tr-TR" sz="900" dirty="0"/>
          </a:p>
          <a:p>
            <a:r>
              <a:rPr lang="tr-TR" sz="900" dirty="0"/>
              <a:t>Sistem, başlangıç koşullarına duyarlıdır. Küçük değişiklikler, büyük ve öngörülemez farklılıklara yol açar. Bu özellik, kaotik dinamiklerin temel bir göstergesidir.</a:t>
            </a:r>
          </a:p>
          <a:p>
            <a:pPr marL="0" indent="0">
              <a:buNone/>
            </a:pPr>
            <a:endParaRPr lang="tr-TR" sz="900" dirty="0"/>
          </a:p>
          <a:p>
            <a:endParaRPr lang="tr-TR" sz="900" dirty="0"/>
          </a:p>
        </p:txBody>
      </p:sp>
    </p:spTree>
    <p:extLst>
      <p:ext uri="{BB962C8B-B14F-4D97-AF65-F5344CB8AC3E}">
        <p14:creationId xmlns:p14="http://schemas.microsoft.com/office/powerpoint/2010/main" val="2519207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sz="900" b="1" dirty="0" smtClean="0"/>
              <a:t> </a:t>
            </a:r>
            <a:r>
              <a:rPr lang="tr-TR" sz="900" b="1" dirty="0"/>
              <a:t>Enerji ve </a:t>
            </a:r>
            <a:r>
              <a:rPr lang="tr-TR" sz="900" b="1" dirty="0" err="1"/>
              <a:t>Stabilite</a:t>
            </a:r>
            <a:r>
              <a:rPr lang="tr-TR" sz="900" b="1" dirty="0"/>
              <a:t>:</a:t>
            </a:r>
          </a:p>
          <a:p>
            <a:r>
              <a:rPr lang="tr-TR" sz="900" b="1" dirty="0"/>
              <a:t>a. Enerji Dağılımı:</a:t>
            </a:r>
            <a:endParaRPr lang="tr-TR" sz="900" dirty="0"/>
          </a:p>
          <a:p>
            <a:r>
              <a:rPr lang="tr-TR" sz="900" dirty="0"/>
              <a:t>Toplam enerji (kinetik ve potansiyel) zamanla değişir. Sistem, enerji transferleri ve dönüşümlerinin nasıl gerçekleştiğini gösterir. Enerji verileri, sistemin hareket dinamiklerinin anlaşılmasına yardımcı olur.</a:t>
            </a:r>
          </a:p>
          <a:p>
            <a:r>
              <a:rPr lang="tr-TR" sz="900" b="1" dirty="0"/>
              <a:t>b. </a:t>
            </a:r>
            <a:r>
              <a:rPr lang="tr-TR" sz="900" b="1" dirty="0" err="1"/>
              <a:t>Stabilite</a:t>
            </a:r>
            <a:r>
              <a:rPr lang="tr-TR" sz="900" b="1" dirty="0"/>
              <a:t> ve Kaos:</a:t>
            </a:r>
            <a:endParaRPr lang="tr-TR" sz="900" dirty="0"/>
          </a:p>
          <a:p>
            <a:r>
              <a:rPr lang="tr-TR" sz="900" dirty="0"/>
              <a:t>Çift bağlantılı sarkaç, belirli koşullarda düzensiz ve kaotik davranışlar sergileyebilirken, diğer koşullarda daha düzenli hareketler sergileyebilir. Bu, sistemin belirli parametreler ve koşullar altında ne kadar hassas ve kaotik olduğunu gösterir.</a:t>
            </a:r>
          </a:p>
          <a:p>
            <a:endParaRPr lang="tr-TR" sz="900" b="1" dirty="0" smtClean="0"/>
          </a:p>
          <a:p>
            <a:r>
              <a:rPr lang="tr-TR" sz="900" b="1" dirty="0" smtClean="0"/>
              <a:t>Uygulamalar </a:t>
            </a:r>
            <a:r>
              <a:rPr lang="tr-TR" sz="900" b="1" dirty="0"/>
              <a:t>ve Eğitim:</a:t>
            </a:r>
          </a:p>
          <a:p>
            <a:r>
              <a:rPr lang="tr-TR" sz="900" b="1" dirty="0"/>
              <a:t>a. Eğitim Araçları:</a:t>
            </a:r>
            <a:endParaRPr lang="tr-TR" sz="900" dirty="0"/>
          </a:p>
          <a:p>
            <a:r>
              <a:rPr lang="tr-TR" sz="900" dirty="0"/>
              <a:t>Simülasyon, kaos teorisini ve dinamik sistemleri anlamak için eğitici bir araç olarak kullanılır. Öğrenciler ve araştırmacılar, sistemin kaotik özelliklerini görselleştirerek öğrenme süreçlerini destekler.</a:t>
            </a:r>
          </a:p>
          <a:p>
            <a:endParaRPr lang="tr-TR" sz="900" b="1" dirty="0" smtClean="0"/>
          </a:p>
          <a:p>
            <a:r>
              <a:rPr lang="tr-TR" sz="900" b="1" dirty="0" smtClean="0"/>
              <a:t>b</a:t>
            </a:r>
            <a:r>
              <a:rPr lang="tr-TR" sz="900" b="1" dirty="0"/>
              <a:t>. Araştırma ve Geliştirme:</a:t>
            </a:r>
            <a:endParaRPr lang="tr-TR" sz="900" dirty="0"/>
          </a:p>
          <a:p>
            <a:r>
              <a:rPr lang="tr-TR" sz="900" dirty="0"/>
              <a:t>Simülasyon sonuçları, kaotik sistemlerin analizi ve modellemesi üzerine daha fazla araştırma yapma fırsatı sunar. Bu tür sistemler, daha karmaşık dinamiklerin anlaşılmasına katkıda </a:t>
            </a:r>
            <a:r>
              <a:rPr lang="tr-TR" sz="900" dirty="0" smtClean="0"/>
              <a:t>bulunabilir</a:t>
            </a:r>
            <a:endParaRPr lang="tr-TR" sz="900" b="1" dirty="0" smtClean="0"/>
          </a:p>
        </p:txBody>
      </p:sp>
    </p:spTree>
    <p:extLst>
      <p:ext uri="{BB962C8B-B14F-4D97-AF65-F5344CB8AC3E}">
        <p14:creationId xmlns:p14="http://schemas.microsoft.com/office/powerpoint/2010/main" val="1766269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Sonuç ve Gelecek Çalışmalar</a:t>
            </a:r>
          </a:p>
        </p:txBody>
      </p:sp>
      <p:sp>
        <p:nvSpPr>
          <p:cNvPr id="3" name="Content Placeholder 2"/>
          <p:cNvSpPr>
            <a:spLocks noGrp="1"/>
          </p:cNvSpPr>
          <p:nvPr>
            <p:ph idx="1"/>
          </p:nvPr>
        </p:nvSpPr>
        <p:spPr/>
        <p:txBody>
          <a:bodyPr>
            <a:normAutofit/>
          </a:bodyPr>
          <a:lstStyle/>
          <a:p>
            <a:r>
              <a:rPr lang="tr-TR" sz="900" b="1" dirty="0"/>
              <a:t>Sonuç:</a:t>
            </a:r>
          </a:p>
          <a:p>
            <a:r>
              <a:rPr lang="tr-TR" sz="900" dirty="0"/>
              <a:t>Çift bağlantılı sarkaç sisteminin simülasyonu, karmaşık dinamik sistemlerin incelenmesinde önemli bir araç olarak hizmet eder. Bu çalışmada, çift bağlantılı sarkaç sistemi üzerinde gerçekleştirilen simülasyonlar ve analizler, sistemin kaotik doğasını, dinamik davranışlarını ve hassas bağımlılık özelliklerini ortaya koymuştur.</a:t>
            </a:r>
          </a:p>
          <a:p>
            <a:r>
              <a:rPr lang="tr-TR" sz="900" b="1" dirty="0"/>
              <a:t>Başlıca Sonuçlar:</a:t>
            </a:r>
          </a:p>
          <a:p>
            <a:r>
              <a:rPr lang="tr-TR" sz="900" b="1" dirty="0"/>
              <a:t>1. Kaotik Davranışın Görselleştirilmesi:</a:t>
            </a:r>
            <a:endParaRPr lang="tr-TR" sz="900" dirty="0"/>
          </a:p>
          <a:p>
            <a:r>
              <a:rPr lang="tr-TR" sz="900" b="1" dirty="0"/>
              <a:t>Düzensiz ve Karmaşık Hareketler:</a:t>
            </a:r>
            <a:r>
              <a:rPr lang="tr-TR" sz="900" dirty="0"/>
              <a:t> Çift bağlantılı sarkaç sistemi, küçük başlangıç koşulu değişikliklerine karşı son derece hassas olup, öngörülemez ve düzensiz hareketler sergilemektedir. Bu, sistemin kaotik doğasını açıkça gözler önüne sermektedir.</a:t>
            </a:r>
          </a:p>
          <a:p>
            <a:r>
              <a:rPr lang="tr-TR" sz="900" b="1" dirty="0"/>
              <a:t>Kelebek Etkisi:</a:t>
            </a:r>
            <a:r>
              <a:rPr lang="tr-TR" sz="900" dirty="0"/>
              <a:t> Başlangıç açılarındaki ve </a:t>
            </a:r>
            <a:r>
              <a:rPr lang="tr-TR" sz="900" dirty="0" err="1"/>
              <a:t>açısal</a:t>
            </a:r>
            <a:r>
              <a:rPr lang="tr-TR" sz="900" dirty="0"/>
              <a:t> hızlardaki küçük değişiklikler, uzun vadeli hareketlerde büyük farklılıklara neden olmaktadır. Bu gözlem, kaos teorisinin temel prensiplerinden biri olan kelebek etkisini doğrular niteliktedir.</a:t>
            </a:r>
          </a:p>
          <a:p>
            <a:r>
              <a:rPr lang="tr-TR" sz="900" b="1" dirty="0"/>
              <a:t>2. Enerji Dinamikleri:</a:t>
            </a:r>
            <a:endParaRPr lang="tr-TR" sz="900" dirty="0"/>
          </a:p>
          <a:p>
            <a:r>
              <a:rPr lang="tr-TR" sz="900" b="1" dirty="0"/>
              <a:t>Kinetik ve Potansiyel Enerji:</a:t>
            </a:r>
            <a:r>
              <a:rPr lang="tr-TR" sz="900" dirty="0"/>
              <a:t> Simülasyonlar, sarkacın toplam kinetik ve potansiyel enerjisinin zamanla nasıl değiştiğini göstermiştir. Enerji grafiklerinde görülen sürekli değişim, sistemin karmaşık dinamiklerini ve enerji dönüşümlerini ortaya koymaktadır.</a:t>
            </a:r>
          </a:p>
          <a:p>
            <a:r>
              <a:rPr lang="tr-TR" sz="900" b="1" dirty="0"/>
              <a:t>Enerji Korunumu:</a:t>
            </a:r>
            <a:r>
              <a:rPr lang="tr-TR" sz="900" dirty="0"/>
              <a:t> Sistemin toplam enerjisinin korunumu, hareket denklemlerinin doğruluğunu ve simülasyonun fiziksel gerçekçiliğini desteklemektedir.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62500" lnSpcReduction="20000"/>
          </a:bodyPr>
          <a:lstStyle/>
          <a:p>
            <a:r>
              <a:rPr lang="tr-TR" b="1" dirty="0"/>
              <a:t>3. Eğitim ve Araştırma Katkıları:</a:t>
            </a:r>
            <a:endParaRPr lang="tr-TR" dirty="0"/>
          </a:p>
          <a:p>
            <a:r>
              <a:rPr lang="tr-TR" b="1" dirty="0"/>
              <a:t>Eğitim Araçları:</a:t>
            </a:r>
            <a:r>
              <a:rPr lang="tr-TR" dirty="0"/>
              <a:t> Bu simülasyon, dinamik sistemlerin ve kaos teorisinin anlaşılması için güçlü bir eğitim aracı olarak hizmet edebilir. Öğrenciler ve araştırmacılar, çift bağlantılı sarkaç sisteminin kaotik özelliklerini görselleştirerek bu konuları daha derinlemesine anlayabilirler.</a:t>
            </a:r>
          </a:p>
          <a:p>
            <a:r>
              <a:rPr lang="tr-TR" b="1" dirty="0"/>
              <a:t>Araştırma Fırsatları:</a:t>
            </a:r>
            <a:r>
              <a:rPr lang="tr-TR" dirty="0"/>
              <a:t> Simülasyon sonuçları, daha karmaşık sistemlerin analizi ve modellemesi üzerine ileri düzey araştırmalar için değerli veriler sağlamaktadır. Bu veriler, dinamik sistemler ve kaos teorisi üzerine yeni çalışmalara temel oluşturabilir.</a:t>
            </a:r>
          </a:p>
          <a:p>
            <a:r>
              <a:rPr lang="tr-TR" b="1" dirty="0"/>
              <a:t>Gelecek Çalışmalar:</a:t>
            </a:r>
          </a:p>
          <a:p>
            <a:r>
              <a:rPr lang="tr-TR" dirty="0"/>
              <a:t>Bu çalışma, çift bağlantılı sarkaç sisteminin dinamiklerini ve kaotik davranışlarını başarılı bir şekilde ortaya koymakla birlikte, gelecekte yapılabilecek birçok iyileştirme ve genişleme imkanı sunmaktadır.</a:t>
            </a:r>
          </a:p>
          <a:p>
            <a:r>
              <a:rPr lang="tr-TR" b="1" dirty="0"/>
              <a:t>Önerilen Gelecek Çalışmalar:</a:t>
            </a:r>
          </a:p>
          <a:p>
            <a:r>
              <a:rPr lang="tr-TR" b="1" dirty="0"/>
              <a:t>1. Daha Karmaşık Modeller:</a:t>
            </a:r>
            <a:endParaRPr lang="tr-TR" dirty="0"/>
          </a:p>
          <a:p>
            <a:r>
              <a:rPr lang="tr-TR" b="1" dirty="0"/>
              <a:t>Farklı Bağlantı Sayıları:</a:t>
            </a:r>
            <a:r>
              <a:rPr lang="tr-TR" dirty="0"/>
              <a:t> Çift bağlantılı sarkaç yerine, üç veya daha fazla bağlantılı sarkaç sistemleri incelenerek daha karmaşık dinamik davranışlar gözlemlenebilir.</a:t>
            </a:r>
          </a:p>
          <a:p>
            <a:r>
              <a:rPr lang="tr-TR" b="1" dirty="0"/>
              <a:t>Farklı Kütle ve Uzunluklar:</a:t>
            </a:r>
            <a:r>
              <a:rPr lang="tr-TR" dirty="0"/>
              <a:t> Üst ve alt sarkacın kütleleri ve uzunluklarındaki değişiklikler incelenerek, bu parametrelerin sistem dinamiklerine etkisi daha detaylı analiz edilebilir.</a:t>
            </a:r>
          </a:p>
          <a:p>
            <a:endParaRPr lang="tr-TR" dirty="0"/>
          </a:p>
        </p:txBody>
      </p:sp>
    </p:spTree>
    <p:extLst>
      <p:ext uri="{BB962C8B-B14F-4D97-AF65-F5344CB8AC3E}">
        <p14:creationId xmlns:p14="http://schemas.microsoft.com/office/powerpoint/2010/main" val="3458311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Autofit/>
          </a:bodyPr>
          <a:lstStyle/>
          <a:p>
            <a:r>
              <a:rPr lang="tr-TR" sz="900" b="1" dirty="0"/>
              <a:t>2. Gelişmiş Sayısal Yöntemler:</a:t>
            </a:r>
            <a:endParaRPr lang="tr-TR" sz="900" dirty="0"/>
          </a:p>
          <a:p>
            <a:r>
              <a:rPr lang="tr-TR" sz="900" b="1" dirty="0"/>
              <a:t>Daha Hassas Çözüm Yöntemleri:</a:t>
            </a:r>
            <a:r>
              <a:rPr lang="tr-TR" sz="900" dirty="0"/>
              <a:t> Simülasyonun doğruluğunu ve hesaplama verimliliğini artırmak için daha gelişmiş sayısal çözüm yöntemleri kullanılabilir.</a:t>
            </a:r>
          </a:p>
          <a:p>
            <a:r>
              <a:rPr lang="tr-TR" sz="900" b="1" dirty="0"/>
              <a:t>Zaman Adımı İncelemesi:</a:t>
            </a:r>
            <a:r>
              <a:rPr lang="tr-TR" sz="900" dirty="0"/>
              <a:t> Zaman adımlarının etkisi araştırılarak, en uygun zaman adımının seçimi ve bunun sistemin kararlılığı üzerindeki etkileri değerlendirilebilir.</a:t>
            </a:r>
          </a:p>
          <a:p>
            <a:r>
              <a:rPr lang="tr-TR" sz="900" b="1" dirty="0"/>
              <a:t>3. Fiziksel Prototip ve Deneysel Doğrulama:</a:t>
            </a:r>
            <a:endParaRPr lang="tr-TR" sz="900" dirty="0"/>
          </a:p>
          <a:p>
            <a:r>
              <a:rPr lang="tr-TR" sz="900" b="1" dirty="0"/>
              <a:t>Fiziksel Model:</a:t>
            </a:r>
            <a:r>
              <a:rPr lang="tr-TR" sz="900" dirty="0"/>
              <a:t> Simülasyon sonuçlarını doğrulamak için fiziksel bir çift bağlantılı sarkaç modeli inşa edilebilir ve deneysel çalışmalar gerçekleştirilebilir.</a:t>
            </a:r>
          </a:p>
          <a:p>
            <a:r>
              <a:rPr lang="tr-TR" sz="900" b="1" dirty="0"/>
              <a:t>Deneysel Veriler:</a:t>
            </a:r>
            <a:r>
              <a:rPr lang="tr-TR" sz="900" dirty="0"/>
              <a:t> Deneysel veriler ile simülasyon sonuçları karşılaştırılarak, modelin doğruluğu ve güvenilirliği test edilebilir.</a:t>
            </a:r>
          </a:p>
          <a:p>
            <a:r>
              <a:rPr lang="tr-TR" sz="900" b="1" dirty="0"/>
              <a:t>4. Uygulama Alanları ve Çapraz Disiplinler:</a:t>
            </a:r>
            <a:endParaRPr lang="tr-TR" sz="900" dirty="0"/>
          </a:p>
          <a:p>
            <a:r>
              <a:rPr lang="tr-TR" sz="900" b="1" dirty="0"/>
              <a:t>Kontrol Sistemleri:</a:t>
            </a:r>
            <a:r>
              <a:rPr lang="tr-TR" sz="900" dirty="0"/>
              <a:t> Çift bağlantılı sarkaç sistemi, kontrol sistemleri ve robotik uygulamalarında kullanılabilir. Özellikle, kaotik sistemlerin kontrolü üzerine çalışmalar yapılabilir.</a:t>
            </a:r>
          </a:p>
          <a:p>
            <a:r>
              <a:rPr lang="tr-TR" sz="900" b="1" dirty="0"/>
              <a:t>Doğal Sistemlerin Modellenmesi:</a:t>
            </a:r>
            <a:r>
              <a:rPr lang="tr-TR" sz="900" dirty="0"/>
              <a:t> Doğal dünyadaki kaotik sistemlerin modellenmesi ve analizi için çift bağlantılı sarkaç simülasyonları kullanılabilir. Örneğin, hava durumu modelleri veya biyolojik sistemler üzerindeki çalışmalar genişletilebilir.</a:t>
            </a:r>
          </a:p>
          <a:p>
            <a:r>
              <a:rPr lang="tr-TR" sz="900" b="1" dirty="0"/>
              <a:t>5. Kullanıcı Etkileşimi ve Eğitim:</a:t>
            </a:r>
            <a:endParaRPr lang="tr-TR" sz="900" dirty="0"/>
          </a:p>
          <a:p>
            <a:r>
              <a:rPr lang="tr-TR" sz="900" b="1" dirty="0"/>
              <a:t>Etkileşimli Simülasyonlar:</a:t>
            </a:r>
            <a:r>
              <a:rPr lang="tr-TR" sz="900" dirty="0"/>
              <a:t> Kullanıcıların başlangıç koşullarını manuel olarak ayarlayabileceği ve gerçek zamanlı olarak simülasyonu izleyebileceği etkileşimli simülasyonlar geliştirilerek eğitim ve araştırma süreçlerine katkıda bulunulabilir.</a:t>
            </a:r>
          </a:p>
          <a:p>
            <a:r>
              <a:rPr lang="tr-TR" sz="900" b="1" dirty="0"/>
              <a:t>Görselleştirme Araçları:</a:t>
            </a:r>
            <a:r>
              <a:rPr lang="tr-TR" sz="900" dirty="0"/>
              <a:t> Daha gelişmiş görselleştirme teknikleri kullanılarak, sistemin dinamikleri ve kaotik davranışları daha anlaşılır hale getirilebilir</a:t>
            </a:r>
            <a:r>
              <a:rPr lang="tr-TR" sz="900" dirty="0" smtClean="0"/>
              <a:t>.</a:t>
            </a:r>
            <a:endParaRPr lang="tr-TR" sz="900" dirty="0"/>
          </a:p>
        </p:txBody>
      </p:sp>
    </p:spTree>
    <p:extLst>
      <p:ext uri="{BB962C8B-B14F-4D97-AF65-F5344CB8AC3E}">
        <p14:creationId xmlns:p14="http://schemas.microsoft.com/office/powerpoint/2010/main" val="3893159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Autofit/>
          </a:bodyPr>
          <a:lstStyle/>
          <a:p>
            <a:r>
              <a:rPr lang="tr-TR" sz="900" b="1" dirty="0"/>
              <a:t>Motivasyon:</a:t>
            </a:r>
          </a:p>
          <a:p>
            <a:r>
              <a:rPr lang="tr-TR" sz="900" b="1" dirty="0"/>
              <a:t>Kaos Teorisi ve Fiziksel Sistemler:</a:t>
            </a:r>
            <a:r>
              <a:rPr lang="tr-TR" sz="900" dirty="0"/>
              <a:t/>
            </a:r>
            <a:br>
              <a:rPr lang="tr-TR" sz="900" dirty="0"/>
            </a:br>
            <a:r>
              <a:rPr lang="tr-TR" sz="900" dirty="0"/>
              <a:t>Kaos teorisi, dinamik sistemlerdeki küçük değişikliklerin büyük ve öngörülemez sonuçlara yol açtığını inceleyen bir alandır. Bu teorinin fiziksel sistemlerdeki uygulamaları, mühendislik ve bilim alanlarında önemli bir yer tutar. Çift bağlantılı sarkaç gibi kaotik sistemler, bu teorinin pratik bir örneğidir. Bu projenin motivasyonu, kaotik davranışları anlamak ve </a:t>
            </a:r>
            <a:r>
              <a:rPr lang="tr-TR" sz="900" dirty="0" err="1"/>
              <a:t>simüle</a:t>
            </a:r>
            <a:r>
              <a:rPr lang="tr-TR" sz="900" dirty="0"/>
              <a:t> etmek için matematiksel ve hesaplamalı araçlar kullanmaktır.</a:t>
            </a:r>
          </a:p>
          <a:p>
            <a:r>
              <a:rPr lang="tr-TR" sz="900" b="1" dirty="0"/>
              <a:t>Eğitim ve Araştırma:</a:t>
            </a:r>
            <a:r>
              <a:rPr lang="tr-TR" sz="900" dirty="0"/>
              <a:t/>
            </a:r>
            <a:br>
              <a:rPr lang="tr-TR" sz="900" dirty="0"/>
            </a:br>
            <a:r>
              <a:rPr lang="tr-TR" sz="900" dirty="0"/>
              <a:t>Proje, kaos teorisi ve dinamik sistemlerin eğitim ve araştırma amaçlı olarak kullanılabilecek bir simülasyon aracıdır. Çift bağlantılı sarkaç simülasyonu, fizik ve mühendislik derslerinde kaotik sistemlerin anlaşılmasını kolaylaştırabilir ve öğrencilerin sistem dinamiklerini görselleştirmelerine yardımcı olabilir. Ayrıca, araştırma çalışmaları için bir temel sağlar, böylece daha karmaşık sistemler ve kaotik davranışlar üzerinde çalışılabilir.</a:t>
            </a:r>
          </a:p>
          <a:p>
            <a:r>
              <a:rPr lang="tr-TR" sz="900" b="1" dirty="0"/>
              <a:t>Teknolojik ve Bilimsel Uygulamalar:</a:t>
            </a:r>
            <a:r>
              <a:rPr lang="tr-TR" sz="900" dirty="0"/>
              <a:t/>
            </a:r>
            <a:br>
              <a:rPr lang="tr-TR" sz="900" dirty="0"/>
            </a:br>
            <a:r>
              <a:rPr lang="tr-TR" sz="900" dirty="0"/>
              <a:t>Çift bağlantılı sarkaç gibi kaotik sistemlerin simülasyonu, çeşitli bilimsel ve mühendislik uygulamaları için önemlidir. Bu tür simülasyonlar, hava taşıtları, robot teknolojileri ve diğer mühendislik disiplinlerinde kaotik hareketlerin kontrol edilmesine ve öngörülmesine yardımcı olabilir. Ayrıca, bu tür projeler, kaos teorisinin matematiksel modelleme ve hesaplamalı yöntemlerle nasıl uygulanabileceğini gösterir.</a:t>
            </a:r>
          </a:p>
          <a:p>
            <a:endParaRPr lang="tr-TR" sz="900" dirty="0"/>
          </a:p>
        </p:txBody>
      </p:sp>
    </p:spTree>
    <p:extLst>
      <p:ext uri="{BB962C8B-B14F-4D97-AF65-F5344CB8AC3E}">
        <p14:creationId xmlns:p14="http://schemas.microsoft.com/office/powerpoint/2010/main" val="3503113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Autofit/>
          </a:bodyPr>
          <a:lstStyle/>
          <a:p>
            <a:r>
              <a:rPr lang="tr-TR" sz="900" b="1" dirty="0"/>
              <a:t>Proje Kapsamı ve Sınırları:</a:t>
            </a:r>
          </a:p>
          <a:p>
            <a:r>
              <a:rPr lang="tr-TR" sz="900" b="1" dirty="0"/>
              <a:t>Kapsam:</a:t>
            </a:r>
            <a:endParaRPr lang="tr-TR" sz="900" dirty="0"/>
          </a:p>
          <a:p>
            <a:r>
              <a:rPr lang="tr-TR" sz="900" dirty="0"/>
              <a:t>Çift bağlantılı sarkaç sisteminin matematiksel modellemesi.</a:t>
            </a:r>
          </a:p>
          <a:p>
            <a:r>
              <a:rPr lang="tr-TR" sz="900" dirty="0"/>
              <a:t>Simülasyonun gerçekleştirilmesi ve görselleştirilmesi.</a:t>
            </a:r>
          </a:p>
          <a:p>
            <a:r>
              <a:rPr lang="tr-TR" sz="900" dirty="0"/>
              <a:t>Kullanıcı etkileşimi ile başlangıç koşullarının belirlenmesi.</a:t>
            </a:r>
          </a:p>
          <a:p>
            <a:r>
              <a:rPr lang="tr-TR" sz="900" dirty="0"/>
              <a:t>Sarkacın hareketinin izlenmesi ve koordinatlarının kaydedilmesi.</a:t>
            </a:r>
          </a:p>
          <a:p>
            <a:r>
              <a:rPr lang="tr-TR" sz="900" b="1" dirty="0"/>
              <a:t>Sınırlar:</a:t>
            </a:r>
            <a:endParaRPr lang="tr-TR" sz="900" dirty="0"/>
          </a:p>
          <a:p>
            <a:r>
              <a:rPr lang="tr-TR" sz="900" dirty="0"/>
              <a:t>Simülasyon, belirli bir hassasiyet ve doğrulukla sınırlıdır. Gerçek fiziksel sistemlerin tüm karmaşıklıkları simülasyona dahil edilemeyebilir.</a:t>
            </a:r>
          </a:p>
          <a:p>
            <a:r>
              <a:rPr lang="tr-TR" sz="900" dirty="0"/>
              <a:t>Kullanıcı etkileşimi sadece fare ile sınırlıdır. Diğer etkileşim yöntemleri (örneğin, klavye) bu proje kapsamında yer almamaktadır.</a:t>
            </a:r>
          </a:p>
          <a:p>
            <a:r>
              <a:rPr lang="tr-TR" sz="900" dirty="0"/>
              <a:t>Kaotik davranışlar, başlangıç koşullarına bağlı olarak farklılık gösterebilir, bu nedenle her simülasyon sonucu farklı olabilir.</a:t>
            </a:r>
          </a:p>
          <a:p>
            <a:r>
              <a:rPr lang="tr-TR" sz="900" b="1" dirty="0"/>
              <a:t>Sonuç:</a:t>
            </a:r>
            <a:r>
              <a:rPr lang="tr-TR" sz="900" dirty="0"/>
              <a:t/>
            </a:r>
            <a:br>
              <a:rPr lang="tr-TR" sz="900" dirty="0"/>
            </a:br>
            <a:r>
              <a:rPr lang="tr-TR" sz="900" dirty="0"/>
              <a:t>Bu proje, çift bağlantılı kaotik sarkaç sisteminin dinamiklerini ve kaotik davranışlarını anlamak için kapsamlı bir araç sağlar. Simülasyon, fiziksel sistemlerin matematiksel modellemesi ve görselleştirilmesi konusunda değerli bir kaynak sunar ve kaos teorisinin pratik uygulamalarını gösterir.</a:t>
            </a:r>
          </a:p>
          <a:p>
            <a:pPr>
              <a:defRPr sz="1728"/>
            </a:pPr>
            <a:endParaRPr lang="tr-TR" sz="900" dirty="0"/>
          </a:p>
          <a:p>
            <a:endParaRPr lang="tr-TR" sz="900" dirty="0"/>
          </a:p>
        </p:txBody>
      </p:sp>
    </p:spTree>
    <p:extLst>
      <p:ext uri="{BB962C8B-B14F-4D97-AF65-F5344CB8AC3E}">
        <p14:creationId xmlns:p14="http://schemas.microsoft.com/office/powerpoint/2010/main" val="1185890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Kaotik</a:t>
            </a:r>
            <a:r>
              <a:rPr dirty="0"/>
              <a:t> </a:t>
            </a:r>
            <a:r>
              <a:rPr dirty="0" err="1"/>
              <a:t>Çift</a:t>
            </a:r>
            <a:r>
              <a:rPr dirty="0"/>
              <a:t> </a:t>
            </a:r>
            <a:r>
              <a:rPr dirty="0" err="1"/>
              <a:t>Sarkaç</a:t>
            </a:r>
            <a:r>
              <a:rPr dirty="0"/>
              <a:t> </a:t>
            </a:r>
            <a:r>
              <a:rPr dirty="0" err="1"/>
              <a:t>Teorisi</a:t>
            </a:r>
            <a:endParaRPr dirty="0"/>
          </a:p>
        </p:txBody>
      </p:sp>
      <p:sp>
        <p:nvSpPr>
          <p:cNvPr id="3" name="Content Placeholder 2"/>
          <p:cNvSpPr>
            <a:spLocks noGrp="1"/>
          </p:cNvSpPr>
          <p:nvPr>
            <p:ph idx="1"/>
          </p:nvPr>
        </p:nvSpPr>
        <p:spPr/>
        <p:txBody>
          <a:bodyPr>
            <a:normAutofit/>
          </a:bodyPr>
          <a:lstStyle/>
          <a:p>
            <a:r>
              <a:rPr lang="tr-TR" sz="900" b="1" dirty="0"/>
              <a:t>Tanım:</a:t>
            </a:r>
            <a:r>
              <a:rPr lang="tr-TR" sz="900" dirty="0"/>
              <a:t/>
            </a:r>
            <a:br>
              <a:rPr lang="tr-TR" sz="900" dirty="0"/>
            </a:br>
            <a:r>
              <a:rPr lang="tr-TR" sz="900" dirty="0"/>
              <a:t>Kaos teorisi, </a:t>
            </a:r>
            <a:r>
              <a:rPr lang="tr-TR" sz="900" dirty="0" err="1"/>
              <a:t>deterministik</a:t>
            </a:r>
            <a:r>
              <a:rPr lang="tr-TR" sz="900" dirty="0"/>
              <a:t> sistemlerdeki küçük başlangıç koşulu değişikliklerinin zamanla büyük ve öngörülemez değişikliklere yol açtığı bir matematiksel teoridir. Bu teori, karmaşık sistemlerin davranışlarını incelemekte ve bu sistemlerin uzun vadeli tahmin edilebilirliğini sorgulamaktadır. Kaotik sistemler, genellikle başlangıç koşullarındaki küçük farklılıkların büyük sonuçlara yol açtığı, öngörülemez ve düzensiz hareketler sergiler.</a:t>
            </a:r>
          </a:p>
          <a:p>
            <a:r>
              <a:rPr lang="tr-TR" sz="900" b="1" dirty="0"/>
              <a:t>Özellikler:</a:t>
            </a:r>
            <a:endParaRPr lang="tr-TR" sz="900" dirty="0"/>
          </a:p>
          <a:p>
            <a:r>
              <a:rPr lang="tr-TR" sz="900" b="1" dirty="0"/>
              <a:t>Hassas Bağımlılık:</a:t>
            </a:r>
            <a:r>
              <a:rPr lang="tr-TR" sz="900" dirty="0"/>
              <a:t> Kaotik sistemler, başlangıç koşullarındaki çok küçük değişikliklere karşı hassastır. Bu hassasiyet, "kelebek etkisi" olarak bilinen bir fenomene yol açar, yani küçük değişiklikler büyük ve öngörülemez sonuçlara neden olabilir.</a:t>
            </a:r>
          </a:p>
          <a:p>
            <a:r>
              <a:rPr lang="tr-TR" sz="900" b="1" dirty="0" err="1"/>
              <a:t>Öngörülemezlik</a:t>
            </a:r>
            <a:r>
              <a:rPr lang="tr-TR" sz="900" b="1" dirty="0"/>
              <a:t>:</a:t>
            </a:r>
            <a:r>
              <a:rPr lang="tr-TR" sz="900" dirty="0"/>
              <a:t> Uzun vadeli tahminler genellikle zordur, çünkü küçük başlangıç farklılıkları zamanla büyük değişikliklere neden olabilir.</a:t>
            </a:r>
          </a:p>
          <a:p>
            <a:r>
              <a:rPr lang="tr-TR" sz="900" b="1" dirty="0" err="1"/>
              <a:t>Deterministik</a:t>
            </a:r>
            <a:r>
              <a:rPr lang="tr-TR" sz="900" b="1" dirty="0"/>
              <a:t> Doğa:</a:t>
            </a:r>
            <a:r>
              <a:rPr lang="tr-TR" sz="900" dirty="0"/>
              <a:t> Kaotik sistemler </a:t>
            </a:r>
            <a:r>
              <a:rPr lang="tr-TR" sz="900" dirty="0" err="1"/>
              <a:t>deterministik</a:t>
            </a:r>
            <a:r>
              <a:rPr lang="tr-TR" sz="900" dirty="0"/>
              <a:t> olabilir, yani tüm dinamikler matematiksel olarak belirli kurallara uyar, ancak bu kurallarla bile sistemin uzun vadeli davranışları öngörülemez olabilir.</a:t>
            </a:r>
          </a:p>
          <a:p>
            <a:pPr algn="l">
              <a:defRPr sz="1728"/>
            </a:pPr>
            <a:endParaRPr sz="9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900" b="1" dirty="0"/>
              <a:t>Çift Bağlantılı Sarkaç (</a:t>
            </a:r>
            <a:r>
              <a:rPr lang="tr-TR" sz="900" b="1" dirty="0" err="1"/>
              <a:t>Double</a:t>
            </a:r>
            <a:r>
              <a:rPr lang="tr-TR" sz="900" b="1" dirty="0"/>
              <a:t> </a:t>
            </a:r>
            <a:r>
              <a:rPr lang="tr-TR" sz="900" b="1" dirty="0" err="1"/>
              <a:t>Pendulum</a:t>
            </a:r>
            <a:r>
              <a:rPr lang="tr-TR" sz="900" b="1" dirty="0"/>
              <a:t>):</a:t>
            </a:r>
          </a:p>
          <a:p>
            <a:r>
              <a:rPr lang="tr-TR" sz="900" b="1" dirty="0"/>
              <a:t>Sistem Tanımı:</a:t>
            </a:r>
            <a:r>
              <a:rPr lang="tr-TR" sz="900" dirty="0"/>
              <a:t/>
            </a:r>
            <a:br>
              <a:rPr lang="tr-TR" sz="900" dirty="0"/>
            </a:br>
            <a:r>
              <a:rPr lang="tr-TR" sz="900" dirty="0"/>
              <a:t>Çift bağlantılı sarkaç, iki serbest sarkacın birbirine bağlı olduğu bir fiziksel sistemdir. Bu sistem, özellikle kaotik davranışlar sergileyen klasik bir örnek olarak kabul edilir. Her iki sarkaç da kendi ekseninde serbestçe hareket eder, ve bu serbestlik derecesi sistemin karmaşıklığını ve kaotik davranışını artırır.</a:t>
            </a:r>
          </a:p>
          <a:p>
            <a:r>
              <a:rPr lang="tr-TR" sz="900" b="1" dirty="0"/>
              <a:t>Sistem Özellikleri:</a:t>
            </a:r>
            <a:endParaRPr lang="tr-TR" sz="900" dirty="0"/>
          </a:p>
          <a:p>
            <a:r>
              <a:rPr lang="tr-TR" sz="900" b="1" dirty="0"/>
              <a:t>Üst Sarkaç:</a:t>
            </a:r>
            <a:r>
              <a:rPr lang="tr-TR" sz="900" dirty="0"/>
              <a:t> Bir ucu sabit bir noktaya bağlıdır ve bu noktadan bir diğer sarkaca bağlıdır. Üst sarkacın hareketi, alt sarkacın hareketini etkiler.</a:t>
            </a:r>
          </a:p>
          <a:p>
            <a:r>
              <a:rPr lang="tr-TR" sz="900" b="1" dirty="0"/>
              <a:t>Alt Sarkaç:</a:t>
            </a:r>
            <a:r>
              <a:rPr lang="tr-TR" sz="900" dirty="0"/>
              <a:t> Üst sarkacın ucuna bağlıdır ve serbest hareket eder. Alt sarkacın hareketi, sistemin genel hareketine büyük katkıda bulunur.</a:t>
            </a:r>
          </a:p>
          <a:p>
            <a:r>
              <a:rPr lang="tr-TR" sz="900" b="1" dirty="0"/>
              <a:t>Açılar ve Hızlar:</a:t>
            </a:r>
            <a:r>
              <a:rPr lang="tr-TR" sz="900" dirty="0"/>
              <a:t> Sistemde iki ana açı (</a:t>
            </a:r>
            <a:r>
              <a:rPr lang="el-GR" sz="900" dirty="0"/>
              <a:t>θ1 </a:t>
            </a:r>
            <a:r>
              <a:rPr lang="tr-TR" sz="900" dirty="0"/>
              <a:t>ve </a:t>
            </a:r>
            <a:r>
              <a:rPr lang="el-GR" sz="900" dirty="0"/>
              <a:t>θ2) </a:t>
            </a:r>
            <a:r>
              <a:rPr lang="tr-TR" sz="900" dirty="0"/>
              <a:t>ve iki </a:t>
            </a:r>
            <a:r>
              <a:rPr lang="tr-TR" sz="900" dirty="0" err="1"/>
              <a:t>açısal</a:t>
            </a:r>
            <a:r>
              <a:rPr lang="tr-TR" sz="900" dirty="0"/>
              <a:t> hız (</a:t>
            </a:r>
            <a:r>
              <a:rPr lang="el-GR" sz="900" dirty="0"/>
              <a:t>ω1 </a:t>
            </a:r>
            <a:r>
              <a:rPr lang="tr-TR" sz="900" dirty="0"/>
              <a:t>ve </a:t>
            </a:r>
            <a:r>
              <a:rPr lang="el-GR" sz="900" dirty="0"/>
              <a:t>ω2) </a:t>
            </a:r>
            <a:r>
              <a:rPr lang="tr-TR" sz="900" dirty="0"/>
              <a:t>bulunur. Bu açı ve hızlar sarkacın dinamik hareketlerini tanımlar.</a:t>
            </a:r>
          </a:p>
          <a:p>
            <a:endParaRPr lang="tr-TR" sz="900" dirty="0"/>
          </a:p>
        </p:txBody>
      </p:sp>
    </p:spTree>
    <p:extLst>
      <p:ext uri="{BB962C8B-B14F-4D97-AF65-F5344CB8AC3E}">
        <p14:creationId xmlns:p14="http://schemas.microsoft.com/office/powerpoint/2010/main" val="1483222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900" b="1" dirty="0"/>
              <a:t>Matematiksel Modelleme:</a:t>
            </a:r>
            <a:r>
              <a:rPr lang="tr-TR" sz="900" dirty="0"/>
              <a:t> Çift bağlantılı sarkaç sistemi genellikle karmaşık diferansiyel denklemlerle modellenir. Bu denklemler, sistemin hareketini tanımlar ve sarkacın açıları, </a:t>
            </a:r>
            <a:r>
              <a:rPr lang="tr-TR" sz="900" dirty="0" err="1"/>
              <a:t>açısal</a:t>
            </a:r>
            <a:r>
              <a:rPr lang="tr-TR" sz="900" dirty="0"/>
              <a:t> hızları ve kütlelerinin etkilerini içerir.</a:t>
            </a:r>
          </a:p>
          <a:p>
            <a:r>
              <a:rPr lang="tr-TR" sz="900" b="1" dirty="0"/>
              <a:t>Diferansiyel Denklemler:</a:t>
            </a:r>
            <a:endParaRPr lang="tr-TR" sz="900" dirty="0"/>
          </a:p>
          <a:p>
            <a:pPr lvl="1"/>
            <a:r>
              <a:rPr lang="tr-TR" sz="900" b="1" dirty="0"/>
              <a:t>Üst </a:t>
            </a:r>
            <a:r>
              <a:rPr lang="tr-TR" sz="900" b="1" dirty="0" err="1"/>
              <a:t>Sarkaçın</a:t>
            </a:r>
            <a:r>
              <a:rPr lang="tr-TR" sz="900" b="1" dirty="0"/>
              <a:t> Açısı (</a:t>
            </a:r>
            <a:r>
              <a:rPr lang="el-GR" sz="900" b="1" dirty="0"/>
              <a:t>θ1):</a:t>
            </a:r>
            <a:r>
              <a:rPr lang="el-GR" sz="900" dirty="0"/>
              <a:t> </a:t>
            </a:r>
            <a:r>
              <a:rPr lang="tr-TR" sz="900" dirty="0"/>
              <a:t>Üst sarkacın açı değişimi zamanla.</a:t>
            </a:r>
          </a:p>
          <a:p>
            <a:pPr lvl="1"/>
            <a:r>
              <a:rPr lang="tr-TR" sz="900" b="1" dirty="0"/>
              <a:t>Alt </a:t>
            </a:r>
            <a:r>
              <a:rPr lang="tr-TR" sz="900" b="1" dirty="0" err="1"/>
              <a:t>Sarkaçın</a:t>
            </a:r>
            <a:r>
              <a:rPr lang="tr-TR" sz="900" b="1" dirty="0"/>
              <a:t> Açısı (</a:t>
            </a:r>
            <a:r>
              <a:rPr lang="el-GR" sz="900" b="1" dirty="0"/>
              <a:t>θ2):</a:t>
            </a:r>
            <a:r>
              <a:rPr lang="el-GR" sz="900" dirty="0"/>
              <a:t> </a:t>
            </a:r>
            <a:r>
              <a:rPr lang="tr-TR" sz="900" dirty="0"/>
              <a:t>Alt sarkacın açı değişimi zamanla.</a:t>
            </a:r>
          </a:p>
          <a:p>
            <a:pPr lvl="1"/>
            <a:r>
              <a:rPr lang="tr-TR" sz="900" b="1" dirty="0" err="1"/>
              <a:t>Açısal</a:t>
            </a:r>
            <a:r>
              <a:rPr lang="tr-TR" sz="900" b="1" dirty="0"/>
              <a:t> Hızlar (</a:t>
            </a:r>
            <a:r>
              <a:rPr lang="el-GR" sz="900" b="1" dirty="0"/>
              <a:t>ω1 </a:t>
            </a:r>
            <a:r>
              <a:rPr lang="tr-TR" sz="900" b="1" dirty="0"/>
              <a:t>ve </a:t>
            </a:r>
            <a:r>
              <a:rPr lang="el-GR" sz="900" b="1" dirty="0"/>
              <a:t>ω2):</a:t>
            </a:r>
            <a:r>
              <a:rPr lang="el-GR" sz="900" dirty="0"/>
              <a:t> </a:t>
            </a:r>
            <a:r>
              <a:rPr lang="tr-TR" sz="900" dirty="0"/>
              <a:t>Sarkaçların dönme hızları.</a:t>
            </a:r>
          </a:p>
          <a:p>
            <a:r>
              <a:rPr lang="tr-TR" sz="900" b="1" dirty="0"/>
              <a:t>Hareket Denklemleri:</a:t>
            </a:r>
            <a:endParaRPr lang="tr-TR" sz="900" dirty="0"/>
          </a:p>
          <a:p>
            <a:pPr lvl="1"/>
            <a:r>
              <a:rPr lang="tr-TR" sz="900" dirty="0"/>
              <a:t>Üst ve alt sarkacın hareket denklemleri, genellikle kütle, uzunluk ve yerçekimi ivmesi gibi parametreleri içerir.</a:t>
            </a:r>
          </a:p>
          <a:p>
            <a:pPr lvl="1"/>
            <a:r>
              <a:rPr lang="tr-TR" sz="900" dirty="0"/>
              <a:t>Bu denklemler, sistemin kaotik davranışını açıklayacak şekilde çözülür ve genellikle sayısal entegrasyon yöntemleri ile çözülür.</a:t>
            </a:r>
          </a:p>
          <a:p>
            <a:endParaRPr lang="tr-TR" sz="900" dirty="0"/>
          </a:p>
        </p:txBody>
      </p:sp>
    </p:spTree>
    <p:extLst>
      <p:ext uri="{BB962C8B-B14F-4D97-AF65-F5344CB8AC3E}">
        <p14:creationId xmlns:p14="http://schemas.microsoft.com/office/powerpoint/2010/main" val="1598126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Autofit/>
          </a:bodyPr>
          <a:lstStyle/>
          <a:p>
            <a:r>
              <a:rPr lang="tr-TR" sz="900" b="1" dirty="0"/>
              <a:t>Kaotik Davranışlar:</a:t>
            </a:r>
            <a:endParaRPr lang="tr-TR" sz="900" dirty="0"/>
          </a:p>
          <a:p>
            <a:r>
              <a:rPr lang="tr-TR" sz="900" b="1" dirty="0"/>
              <a:t>Salınımın Karmaşıklığı:</a:t>
            </a:r>
            <a:r>
              <a:rPr lang="tr-TR" sz="900" dirty="0"/>
              <a:t> Çift bağlantılı sarkaç sisteminin hareketi, başlangıç koşullarına çok duyarlıdır ve bu nedenle, küçük bir değişiklik büyük ve öngörülemez hareketlere yol açabilir.</a:t>
            </a:r>
          </a:p>
          <a:p>
            <a:r>
              <a:rPr lang="tr-TR" sz="900" b="1" dirty="0"/>
              <a:t>Farklı Enerji Durumları:</a:t>
            </a:r>
            <a:r>
              <a:rPr lang="tr-TR" sz="900" dirty="0"/>
              <a:t> Sistem, farklı enerji durumlarında kaotik hareketler sergileyebilir. Düşük enerjili durumlar düzenli salınımlar gösterirken, yüksek enerjili durumlarda hareket </a:t>
            </a:r>
            <a:r>
              <a:rPr lang="tr-TR" sz="900" dirty="0" err="1"/>
              <a:t>kaotikleşir</a:t>
            </a:r>
            <a:r>
              <a:rPr lang="tr-TR" sz="900" dirty="0"/>
              <a:t>.</a:t>
            </a:r>
          </a:p>
          <a:p>
            <a:r>
              <a:rPr lang="tr-TR" sz="900" b="1" dirty="0"/>
              <a:t>Görselleştirme:</a:t>
            </a:r>
            <a:r>
              <a:rPr lang="tr-TR" sz="900" dirty="0"/>
              <a:t> Simülasyonlar ve grafikler kullanılarak, çift bağlantılı sarkacın hareket yolu ve kaotik davranışları görselleştirilebilir. Bu, kaos teorisinin fiziksel sistemlerde nasıl tezahür ettiğini anlamak için önemli bir yöntemdir.</a:t>
            </a:r>
          </a:p>
          <a:p>
            <a:r>
              <a:rPr lang="tr-TR" sz="900" b="1" dirty="0"/>
              <a:t>Uygulamalar ve Önemi:</a:t>
            </a:r>
            <a:endParaRPr lang="tr-TR" sz="900" dirty="0"/>
          </a:p>
          <a:p>
            <a:r>
              <a:rPr lang="tr-TR" sz="900" b="1" dirty="0"/>
              <a:t>Eğitim:</a:t>
            </a:r>
            <a:r>
              <a:rPr lang="tr-TR" sz="900" dirty="0"/>
              <a:t> Çift bağlantılı sarkaç, kaos teorisini ve dinamik sistemleri anlamak için eğitici bir araç olarak kullanılır. Özellikle fizik ve mühendislik derslerinde kaotik hareketlerin öğretilmesinde önemli bir rol oynar.</a:t>
            </a:r>
          </a:p>
          <a:p>
            <a:r>
              <a:rPr lang="tr-TR" sz="900" b="1" dirty="0"/>
              <a:t>Araştırma:</a:t>
            </a:r>
            <a:r>
              <a:rPr lang="tr-TR" sz="900" dirty="0"/>
              <a:t> Çift bağlantılı sarkaç, kaotik sistemlerin matematiksel modellemesi ve simülasyonu konusunda araştırmalar için temel bir model sunar. Bu araştırmalar, daha karmaşık sistemlerin anlaşılmasına katkıda bulunabilir.</a:t>
            </a:r>
          </a:p>
          <a:p>
            <a:r>
              <a:rPr lang="tr-TR" sz="900" b="1" dirty="0"/>
              <a:t>Teknolojik Uygulamalar:</a:t>
            </a:r>
            <a:r>
              <a:rPr lang="tr-TR" sz="900" dirty="0"/>
              <a:t> Kaotik sistemlerin anlaşılması, robotik, hava taşımacılığı ve diğer mühendislik disiplinlerinde kontrol ve optimizasyon süreçlerinde kullanılabilir. Çift bağlantılı sarkaç gibi sistemler, bu tür uygulamalarda kaotik hareketlerin nasıl yönetileceğine dair bilgi sağlar.</a:t>
            </a:r>
          </a:p>
          <a:p>
            <a:r>
              <a:rPr lang="tr-TR" sz="900" b="1" dirty="0"/>
              <a:t>Sonuç:</a:t>
            </a:r>
          </a:p>
          <a:p>
            <a:r>
              <a:rPr lang="tr-TR" sz="900" dirty="0"/>
              <a:t>Çift bağlantılı sarkaç, kaos teorisinin fiziksel bir uygulamasıdır ve kaotik hareketlerin anlaşılması için önemli bir modeldir. Sistem, matematiksel olarak karmaşık denklemlerle tanımlanabilir ve küçük değişikliklerle büyük farklılıklar gösterir. Bu proje, çift bağlantılı sarkacın dinamiklerini anlamak ve kaotik davranışlarını görselleştirmek için kapsamlı bir simülasyon sağlar. Bu tür simülasyonlar, kaos teorisinin eğitici ve araştırma amaçlı kullanımını destekler ve çeşitli mühendislik uygulamaları için bilgi sağlar.</a:t>
            </a:r>
          </a:p>
          <a:p>
            <a:endParaRPr lang="tr-TR" sz="900" dirty="0"/>
          </a:p>
        </p:txBody>
      </p:sp>
    </p:spTree>
    <p:extLst>
      <p:ext uri="{BB962C8B-B14F-4D97-AF65-F5344CB8AC3E}">
        <p14:creationId xmlns:p14="http://schemas.microsoft.com/office/powerpoint/2010/main" val="1819505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900" dirty="0"/>
              <a:t>Çift sarkaç, denge durumundan yer değiştirmeler küçük olduğunda basit </a:t>
            </a:r>
            <a:r>
              <a:rPr lang="tr-TR" sz="900" dirty="0" err="1"/>
              <a:t>harmonik</a:t>
            </a:r>
            <a:r>
              <a:rPr lang="tr-TR" sz="900" dirty="0"/>
              <a:t> hareket (iki normal </a:t>
            </a:r>
            <a:r>
              <a:rPr lang="tr-TR" sz="900" dirty="0" err="1"/>
              <a:t>mod</a:t>
            </a:r>
            <a:r>
              <a:rPr lang="tr-TR" sz="900" dirty="0"/>
              <a:t>) gerçekleştirir. Ancak, büyük yer değiştirmeler uygulandığında, doğrusal olmayan sistem hareketinde önemli ölçüde kaotik hale gelir ve </a:t>
            </a:r>
            <a:r>
              <a:rPr lang="tr-TR" sz="900" dirty="0" err="1"/>
              <a:t>deterministik</a:t>
            </a:r>
            <a:r>
              <a:rPr lang="tr-TR" sz="900" dirty="0"/>
              <a:t> sistemlerin mutlaka öngörülebilir olmadığını gösterir</a:t>
            </a:r>
            <a:r>
              <a:rPr lang="tr-TR" sz="900" dirty="0" smtClean="0"/>
              <a:t>.</a:t>
            </a:r>
          </a:p>
          <a:p>
            <a:endParaRPr lang="tr-TR" sz="900" dirty="0"/>
          </a:p>
          <a:p>
            <a:endParaRPr lang="tr-TR" sz="900" dirty="0"/>
          </a:p>
        </p:txBody>
      </p:sp>
      <p:pic>
        <p:nvPicPr>
          <p:cNvPr id="10" name="İçerik Yer Tutucus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620" y="2695915"/>
            <a:ext cx="2625039" cy="2827883"/>
          </a:xfrm>
          <a:prstGeom prst="rect">
            <a:avLst/>
          </a:prstGeom>
        </p:spPr>
      </p:pic>
    </p:spTree>
    <p:extLst>
      <p:ext uri="{BB962C8B-B14F-4D97-AF65-F5344CB8AC3E}">
        <p14:creationId xmlns:p14="http://schemas.microsoft.com/office/powerpoint/2010/main" val="1261380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TM03457515[[fn=Manzara]]</Template>
  <TotalTime>63</TotalTime>
  <Words>4985</Words>
  <Application>Microsoft Office PowerPoint</Application>
  <PresentationFormat>Ekran Gösterisi (4:3)</PresentationFormat>
  <Paragraphs>224</Paragraphs>
  <Slides>25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25</vt:i4>
      </vt:variant>
    </vt:vector>
  </HeadingPairs>
  <TitlesOfParts>
    <vt:vector size="29" baseType="lpstr">
      <vt:lpstr>Arial</vt:lpstr>
      <vt:lpstr>Century Schoolbook</vt:lpstr>
      <vt:lpstr>Wingdings 2</vt:lpstr>
      <vt:lpstr>View</vt:lpstr>
      <vt:lpstr>Çift Bağlantılı Kaotik Sarkaç Simülasyonu</vt:lpstr>
      <vt:lpstr>Proje Tanıtımı</vt:lpstr>
      <vt:lpstr>PowerPoint Sunusu</vt:lpstr>
      <vt:lpstr>PowerPoint Sunusu</vt:lpstr>
      <vt:lpstr>Kaotik Çift Sarkaç Teorisi</vt:lpstr>
      <vt:lpstr>PowerPoint Sunusu</vt:lpstr>
      <vt:lpstr>PowerPoint Sunusu</vt:lpstr>
      <vt:lpstr>PowerPoint Sunusu</vt:lpstr>
      <vt:lpstr>PowerPoint Sunusu</vt:lpstr>
      <vt:lpstr>Nasıl Çalışır ?</vt:lpstr>
      <vt:lpstr>Matematiksel Modelleme</vt:lpstr>
      <vt:lpstr>PowerPoint Sunusu</vt:lpstr>
      <vt:lpstr>PowerPoint Sunusu</vt:lpstr>
      <vt:lpstr>PowerPoint Sunusu</vt:lpstr>
      <vt:lpstr>Simülasyonun Uygulanması</vt:lpstr>
      <vt:lpstr>PowerPoint Sunusu</vt:lpstr>
      <vt:lpstr>PowerPoint Sunusu</vt:lpstr>
      <vt:lpstr>PowerPoint Sunusu</vt:lpstr>
      <vt:lpstr>Simülasyon Sonuçları ve Gözlemler</vt:lpstr>
      <vt:lpstr>PowerPoint Sunusu</vt:lpstr>
      <vt:lpstr>PowerPoint Sunusu</vt:lpstr>
      <vt:lpstr>PowerPoint Sunusu</vt:lpstr>
      <vt:lpstr>Sonuç ve Gelecek Çalışmalar</vt:lpstr>
      <vt:lpstr>PowerPoint Sunusu</vt:lpstr>
      <vt:lpstr>PowerPoint Sunusu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Çift Bağlantılı Kaotik Sarkaç Simülasyonu</dc:title>
  <dc:subject/>
  <dc:creator/>
  <cp:keywords/>
  <dc:description>generated using python-pptx</dc:description>
  <cp:lastModifiedBy>msı</cp:lastModifiedBy>
  <cp:revision>6</cp:revision>
  <dcterms:created xsi:type="dcterms:W3CDTF">2013-01-27T09:14:16Z</dcterms:created>
  <dcterms:modified xsi:type="dcterms:W3CDTF">2024-07-19T09:12:31Z</dcterms:modified>
  <cp:category/>
</cp:coreProperties>
</file>