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75" r:id="rId5"/>
    <p:sldId id="276" r:id="rId6"/>
    <p:sldId id="277" r:id="rId7"/>
    <p:sldId id="278" r:id="rId8"/>
    <p:sldId id="279" r:id="rId9"/>
    <p:sldId id="280" r:id="rId10"/>
    <p:sldId id="281" r:id="rId11"/>
    <p:sldId id="258" r:id="rId12"/>
    <p:sldId id="259" r:id="rId13"/>
    <p:sldId id="260" r:id="rId14"/>
    <p:sldId id="261" r:id="rId15"/>
    <p:sldId id="270" r:id="rId16"/>
    <p:sldId id="271" r:id="rId17"/>
    <p:sldId id="272" r:id="rId18"/>
    <p:sldId id="273" r:id="rId19"/>
    <p:sldId id="285" r:id="rId20"/>
    <p:sldId id="286" r:id="rId21"/>
    <p:sldId id="287" r:id="rId22"/>
    <p:sldId id="288" r:id="rId23"/>
    <p:sldId id="289" r:id="rId24"/>
    <p:sldId id="290" r:id="rId25"/>
    <p:sldId id="291" r:id="rId26"/>
    <p:sldId id="274" r:id="rId27"/>
    <p:sldId id="263" r:id="rId28"/>
    <p:sldId id="292" r:id="rId29"/>
    <p:sldId id="293" r:id="rId30"/>
    <p:sldId id="294" r:id="rId31"/>
    <p:sldId id="295" r:id="rId32"/>
    <p:sldId id="296" r:id="rId33"/>
    <p:sldId id="297" r:id="rId34"/>
    <p:sldId id="298" r:id="rId35"/>
    <p:sldId id="299" r:id="rId36"/>
    <p:sldId id="300" r:id="rId37"/>
    <p:sldId id="301" r:id="rId38"/>
    <p:sldId id="282" r:id="rId39"/>
    <p:sldId id="283" r:id="rId40"/>
    <p:sldId id="284" r:id="rId41"/>
    <p:sldId id="266" r:id="rId42"/>
    <p:sldId id="267" r:id="rId43"/>
    <p:sldId id="268" r:id="rId44"/>
    <p:sldId id="269" r:id="rId45"/>
    <p:sldId id="265" r:id="rId4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1" autoAdjust="0"/>
    <p:restoredTop sz="94660"/>
  </p:normalViewPr>
  <p:slideViewPr>
    <p:cSldViewPr snapToGrid="0">
      <p:cViewPr varScale="1">
        <p:scale>
          <a:sx n="69" d="100"/>
          <a:sy n="69" d="100"/>
        </p:scale>
        <p:origin x="7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B9C91A3-1F5A-4FB0-B6F7-5BF2209DD57A}" type="datetimeFigureOut">
              <a:rPr lang="tr-TR" smtClean="0"/>
              <a:t>9.01.2023</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61EABFC-22D2-468B-AF09-F43614A23DE6}"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30393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B9C91A3-1F5A-4FB0-B6F7-5BF2209DD57A}" type="datetimeFigureOut">
              <a:rPr lang="tr-TR" smtClean="0"/>
              <a:t>9.01.2023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1EABFC-22D2-468B-AF09-F43614A23DE6}" type="slidenum">
              <a:rPr lang="tr-TR" smtClean="0"/>
              <a:t>‹#›</a:t>
            </a:fld>
            <a:endParaRPr lang="tr-TR"/>
          </a:p>
        </p:txBody>
      </p:sp>
    </p:spTree>
    <p:extLst>
      <p:ext uri="{BB962C8B-B14F-4D97-AF65-F5344CB8AC3E}">
        <p14:creationId xmlns:p14="http://schemas.microsoft.com/office/powerpoint/2010/main" val="192954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B9C91A3-1F5A-4FB0-B6F7-5BF2209DD57A}" type="datetimeFigureOut">
              <a:rPr lang="tr-TR" smtClean="0"/>
              <a:t>9.01.2023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1EABFC-22D2-468B-AF09-F43614A23DE6}" type="slidenum">
              <a:rPr lang="tr-TR" smtClean="0"/>
              <a:t>‹#›</a:t>
            </a:fld>
            <a:endParaRPr lang="tr-TR"/>
          </a:p>
        </p:txBody>
      </p:sp>
    </p:spTree>
    <p:extLst>
      <p:ext uri="{BB962C8B-B14F-4D97-AF65-F5344CB8AC3E}">
        <p14:creationId xmlns:p14="http://schemas.microsoft.com/office/powerpoint/2010/main" val="3311375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B9C91A3-1F5A-4FB0-B6F7-5BF2209DD57A}" type="datetimeFigureOut">
              <a:rPr lang="tr-TR" smtClean="0"/>
              <a:t>9.01.2023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1EABFC-22D2-468B-AF09-F43614A23DE6}" type="slidenum">
              <a:rPr lang="tr-TR" smtClean="0"/>
              <a:t>‹#›</a:t>
            </a:fld>
            <a:endParaRPr lang="tr-TR"/>
          </a:p>
        </p:txBody>
      </p:sp>
    </p:spTree>
    <p:extLst>
      <p:ext uri="{BB962C8B-B14F-4D97-AF65-F5344CB8AC3E}">
        <p14:creationId xmlns:p14="http://schemas.microsoft.com/office/powerpoint/2010/main" val="2666371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smtClean="0"/>
              <a:t>Asıl başlık stili için tıklatın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B9C91A3-1F5A-4FB0-B6F7-5BF2209DD57A}" type="datetimeFigureOut">
              <a:rPr lang="tr-TR" smtClean="0"/>
              <a:t>9.01.2023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1EABFC-22D2-468B-AF09-F43614A23DE6}"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340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B9C91A3-1F5A-4FB0-B6F7-5BF2209DD57A}" type="datetimeFigureOut">
              <a:rPr lang="tr-TR" smtClean="0"/>
              <a:t>9.01.2023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1EABFC-22D2-468B-AF09-F43614A23DE6}" type="slidenum">
              <a:rPr lang="tr-TR" smtClean="0"/>
              <a:t>‹#›</a:t>
            </a:fld>
            <a:endParaRPr lang="tr-TR"/>
          </a:p>
        </p:txBody>
      </p:sp>
    </p:spTree>
    <p:extLst>
      <p:ext uri="{BB962C8B-B14F-4D97-AF65-F5344CB8AC3E}">
        <p14:creationId xmlns:p14="http://schemas.microsoft.com/office/powerpoint/2010/main" val="299051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smtClean="0"/>
              <a:t>Asıl metin stillerini düzenle</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B9C91A3-1F5A-4FB0-B6F7-5BF2209DD57A}" type="datetimeFigureOut">
              <a:rPr lang="tr-TR" smtClean="0"/>
              <a:t>9.01.2023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1EABFC-22D2-468B-AF09-F43614A23DE6}" type="slidenum">
              <a:rPr lang="tr-TR" smtClean="0"/>
              <a:t>‹#›</a:t>
            </a:fld>
            <a:endParaRPr lang="tr-TR"/>
          </a:p>
        </p:txBody>
      </p:sp>
    </p:spTree>
    <p:extLst>
      <p:ext uri="{BB962C8B-B14F-4D97-AF65-F5344CB8AC3E}">
        <p14:creationId xmlns:p14="http://schemas.microsoft.com/office/powerpoint/2010/main" val="418101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B9C91A3-1F5A-4FB0-B6F7-5BF2209DD57A}" type="datetimeFigureOut">
              <a:rPr lang="tr-TR" smtClean="0"/>
              <a:t>9.01.2023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1EABFC-22D2-468B-AF09-F43614A23DE6}" type="slidenum">
              <a:rPr lang="tr-TR" smtClean="0"/>
              <a:t>‹#›</a:t>
            </a:fld>
            <a:endParaRPr lang="tr-TR"/>
          </a:p>
        </p:txBody>
      </p:sp>
    </p:spTree>
    <p:extLst>
      <p:ext uri="{BB962C8B-B14F-4D97-AF65-F5344CB8AC3E}">
        <p14:creationId xmlns:p14="http://schemas.microsoft.com/office/powerpoint/2010/main" val="3315497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C91A3-1F5A-4FB0-B6F7-5BF2209DD57A}" type="datetimeFigureOut">
              <a:rPr lang="tr-TR" smtClean="0"/>
              <a:t>9.01.2023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1EABFC-22D2-468B-AF09-F43614A23DE6}" type="slidenum">
              <a:rPr lang="tr-TR" smtClean="0"/>
              <a:t>‹#›</a:t>
            </a:fld>
            <a:endParaRPr lang="tr-TR"/>
          </a:p>
        </p:txBody>
      </p:sp>
    </p:spTree>
    <p:extLst>
      <p:ext uri="{BB962C8B-B14F-4D97-AF65-F5344CB8AC3E}">
        <p14:creationId xmlns:p14="http://schemas.microsoft.com/office/powerpoint/2010/main" val="304161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smtClean="0"/>
              <a:t>Asıl başlık stili için tıklatın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B9C91A3-1F5A-4FB0-B6F7-5BF2209DD57A}" type="datetimeFigureOut">
              <a:rPr lang="tr-TR" smtClean="0"/>
              <a:t>9.01.2023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1EABFC-22D2-468B-AF09-F43614A23DE6}" type="slidenum">
              <a:rPr lang="tr-TR" smtClean="0"/>
              <a:t>‹#›</a:t>
            </a:fld>
            <a:endParaRPr lang="tr-TR"/>
          </a:p>
        </p:txBody>
      </p:sp>
    </p:spTree>
    <p:extLst>
      <p:ext uri="{BB962C8B-B14F-4D97-AF65-F5344CB8AC3E}">
        <p14:creationId xmlns:p14="http://schemas.microsoft.com/office/powerpoint/2010/main" val="3328677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B9C91A3-1F5A-4FB0-B6F7-5BF2209DD57A}" type="datetimeFigureOut">
              <a:rPr lang="tr-TR" smtClean="0"/>
              <a:t>9.01.2023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1EABFC-22D2-468B-AF09-F43614A23DE6}" type="slidenum">
              <a:rPr lang="tr-TR" smtClean="0"/>
              <a:t>‹#›</a:t>
            </a:fld>
            <a:endParaRPr lang="tr-TR"/>
          </a:p>
        </p:txBody>
      </p:sp>
    </p:spTree>
    <p:extLst>
      <p:ext uri="{BB962C8B-B14F-4D97-AF65-F5344CB8AC3E}">
        <p14:creationId xmlns:p14="http://schemas.microsoft.com/office/powerpoint/2010/main" val="334325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B9C91A3-1F5A-4FB0-B6F7-5BF2209DD57A}" type="datetimeFigureOut">
              <a:rPr lang="tr-TR" smtClean="0"/>
              <a:t>9.01.2023</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61EABFC-22D2-468B-AF09-F43614A23DE6}" type="slidenum">
              <a:rPr lang="tr-TR" smtClean="0"/>
              <a:t>‹#›</a:t>
            </a:fld>
            <a:endParaRPr lang="tr-TR"/>
          </a:p>
        </p:txBody>
      </p:sp>
    </p:spTree>
    <p:extLst>
      <p:ext uri="{BB962C8B-B14F-4D97-AF65-F5344CB8AC3E}">
        <p14:creationId xmlns:p14="http://schemas.microsoft.com/office/powerpoint/2010/main" val="12739103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RAT</a:t>
            </a:r>
            <a:endParaRPr lang="tr-TR" dirty="0"/>
          </a:p>
        </p:txBody>
      </p:sp>
      <p:sp>
        <p:nvSpPr>
          <p:cNvPr id="3" name="Alt Başlık 2"/>
          <p:cNvSpPr>
            <a:spLocks noGrp="1"/>
          </p:cNvSpPr>
          <p:nvPr>
            <p:ph type="subTitle" idx="1"/>
          </p:nvPr>
        </p:nvSpPr>
        <p:spPr/>
        <p:txBody>
          <a:bodyPr/>
          <a:lstStyle/>
          <a:p>
            <a:r>
              <a:rPr lang="tr-TR" dirty="0" smtClean="0"/>
              <a:t>MUHAMMED TARIK GÜLEZGİN</a:t>
            </a:r>
          </a:p>
          <a:p>
            <a:r>
              <a:rPr lang="tr-TR" dirty="0" smtClean="0"/>
              <a:t>200541070</a:t>
            </a:r>
            <a:endParaRPr lang="tr-TR" dirty="0"/>
          </a:p>
        </p:txBody>
      </p:sp>
    </p:spTree>
    <p:extLst>
      <p:ext uri="{BB962C8B-B14F-4D97-AF65-F5344CB8AC3E}">
        <p14:creationId xmlns:p14="http://schemas.microsoft.com/office/powerpoint/2010/main" val="3303739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RAT'lar</a:t>
            </a:r>
            <a:r>
              <a:rPr lang="tr-TR" dirty="0"/>
              <a:t> hangi programlama dili ile yazılır?</a:t>
            </a:r>
          </a:p>
        </p:txBody>
      </p:sp>
      <p:sp>
        <p:nvSpPr>
          <p:cNvPr id="3" name="İçerik Yer Tutucusu 2"/>
          <p:cNvSpPr>
            <a:spLocks noGrp="1"/>
          </p:cNvSpPr>
          <p:nvPr>
            <p:ph idx="1"/>
          </p:nvPr>
        </p:nvSpPr>
        <p:spPr/>
        <p:txBody>
          <a:bodyPr/>
          <a:lstStyle/>
          <a:p>
            <a:r>
              <a:rPr lang="tr-TR" b="1" dirty="0"/>
              <a:t>   </a:t>
            </a:r>
            <a:r>
              <a:rPr lang="tr-TR" dirty="0" err="1"/>
              <a:t>RAT'lar</a:t>
            </a:r>
            <a:r>
              <a:rPr lang="tr-TR" dirty="0"/>
              <a:t> bir çok programlama dili ile yazılabilirken, en çok tercih edilenler şunlardır:</a:t>
            </a:r>
          </a:p>
          <a:p>
            <a:r>
              <a:rPr lang="tr-TR" dirty="0"/>
              <a:t> &gt; VB.NET</a:t>
            </a:r>
            <a:br>
              <a:rPr lang="tr-TR" dirty="0"/>
            </a:br>
            <a:r>
              <a:rPr lang="tr-TR" dirty="0"/>
              <a:t> &gt; C#</a:t>
            </a:r>
            <a:br>
              <a:rPr lang="tr-TR" dirty="0"/>
            </a:br>
            <a:r>
              <a:rPr lang="tr-TR" dirty="0"/>
              <a:t> &gt; C++</a:t>
            </a:r>
          </a:p>
        </p:txBody>
      </p:sp>
    </p:spTree>
    <p:extLst>
      <p:ext uri="{BB962C8B-B14F-4D97-AF65-F5344CB8AC3E}">
        <p14:creationId xmlns:p14="http://schemas.microsoft.com/office/powerpoint/2010/main" val="1629854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Backdoor</a:t>
            </a:r>
            <a:r>
              <a:rPr lang="tr-TR" dirty="0"/>
              <a:t> </a:t>
            </a:r>
            <a:r>
              <a:rPr lang="tr-TR" dirty="0" err="1"/>
              <a:t>Trojanların</a:t>
            </a:r>
            <a:r>
              <a:rPr lang="tr-TR" dirty="0"/>
              <a:t> Çalışma Mantığı</a:t>
            </a:r>
          </a:p>
        </p:txBody>
      </p:sp>
      <p:sp>
        <p:nvSpPr>
          <p:cNvPr id="3" name="İçerik Yer Tutucusu 2"/>
          <p:cNvSpPr>
            <a:spLocks noGrp="1"/>
          </p:cNvSpPr>
          <p:nvPr>
            <p:ph idx="1"/>
          </p:nvPr>
        </p:nvSpPr>
        <p:spPr/>
        <p:txBody>
          <a:bodyPr/>
          <a:lstStyle/>
          <a:p>
            <a:r>
              <a:rPr lang="tr-TR" dirty="0" smtClean="0"/>
              <a:t>Öncelikle</a:t>
            </a:r>
            <a:r>
              <a:rPr lang="tr-TR" dirty="0"/>
              <a:t>, </a:t>
            </a:r>
            <a:r>
              <a:rPr lang="tr-TR" dirty="0" err="1"/>
              <a:t>Trojan’ın</a:t>
            </a:r>
            <a:r>
              <a:rPr lang="tr-TR" dirty="0"/>
              <a:t> ne olduğuna bir göz atalım. </a:t>
            </a:r>
            <a:r>
              <a:rPr lang="tr-TR" dirty="0" err="1"/>
              <a:t>Trojan</a:t>
            </a:r>
            <a:r>
              <a:rPr lang="tr-TR" dirty="0"/>
              <a:t> virüsü, başka bir dosya gibi görünüp aslında hedefin cihazına sızan bir virüs türüdür. İsmini Homeros’un ünlü eseri olan </a:t>
            </a:r>
            <a:r>
              <a:rPr lang="tr-TR" dirty="0" err="1"/>
              <a:t>Odysseia’da</a:t>
            </a:r>
            <a:r>
              <a:rPr lang="tr-TR" dirty="0"/>
              <a:t> </a:t>
            </a:r>
            <a:r>
              <a:rPr lang="tr-TR" dirty="0" err="1"/>
              <a:t>Troya’ya</a:t>
            </a:r>
            <a:r>
              <a:rPr lang="tr-TR" dirty="0"/>
              <a:t> girmek için kurnazca içine asker yerleştirilip bir hediye gibi sunulan, ardından gece olunca içinden çıkan askerlerin içten kaleyi fethetmesini sağlayan büyük, ahşap bir at olan Truva atından almıştır</a:t>
            </a:r>
            <a:r>
              <a:rPr lang="tr-TR" dirty="0" smtClean="0"/>
              <a:t>.</a:t>
            </a:r>
          </a:p>
          <a:p>
            <a:r>
              <a:rPr lang="tr-TR" b="1" u="sng" dirty="0" smtClean="0"/>
              <a:t>Truva </a:t>
            </a:r>
            <a:r>
              <a:rPr lang="tr-TR" b="1" u="sng" dirty="0"/>
              <a:t>Atı Virüsü:</a:t>
            </a:r>
            <a:r>
              <a:rPr lang="tr-TR" dirty="0"/>
              <a:t> Kurbanın cihazı üzerinde tam yetki sağlama, dosyalarını, resimlerini çalma, anlık görüntü kaydetme, kayıtlı şifreleri çalma ve kredi kartı bilgilerini çalma gibi eylemleri gerçekleştirebilir</a:t>
            </a:r>
            <a:r>
              <a:rPr lang="tr-TR" dirty="0" smtClean="0"/>
              <a:t>.</a:t>
            </a:r>
          </a:p>
          <a:p>
            <a:r>
              <a:rPr lang="tr-TR" dirty="0"/>
              <a:t>Virüsün çalışma mantığı ise, temel olarak; önce bir server kurulur, bu servera bağlantı sağlayacak bir</a:t>
            </a:r>
            <a:r>
              <a:rPr lang="tr-TR" b="1" dirty="0"/>
              <a:t> </a:t>
            </a:r>
            <a:r>
              <a:rPr lang="tr-TR" b="1" dirty="0" err="1"/>
              <a:t>reverse_shell</a:t>
            </a:r>
            <a:r>
              <a:rPr lang="tr-TR" dirty="0"/>
              <a:t> kurulur ve </a:t>
            </a:r>
            <a:r>
              <a:rPr lang="tr-TR" dirty="0" err="1"/>
              <a:t>reverse_shell’i</a:t>
            </a:r>
            <a:r>
              <a:rPr lang="tr-TR" dirty="0"/>
              <a:t> kurbanın çalıştırması gerekir. Başlangıçta da bahsettiğim üzere </a:t>
            </a:r>
            <a:r>
              <a:rPr lang="tr-TR" dirty="0" smtClean="0"/>
              <a:t>ben bu  </a:t>
            </a:r>
            <a:r>
              <a:rPr lang="tr-TR" dirty="0"/>
              <a:t>olayı </a:t>
            </a:r>
            <a:r>
              <a:rPr lang="tr-TR" dirty="0" smtClean="0"/>
              <a:t>0’dan ilk kez </a:t>
            </a:r>
            <a:r>
              <a:rPr lang="tr-TR" dirty="0" err="1" smtClean="0"/>
              <a:t>yapacğım</a:t>
            </a:r>
            <a:r>
              <a:rPr lang="tr-TR" dirty="0" smtClean="0"/>
              <a:t> ve mantığını öğrenmeye çalışacağım.</a:t>
            </a:r>
            <a:endParaRPr lang="tr-TR" dirty="0"/>
          </a:p>
        </p:txBody>
      </p:sp>
    </p:spTree>
    <p:extLst>
      <p:ext uri="{BB962C8B-B14F-4D97-AF65-F5344CB8AC3E}">
        <p14:creationId xmlns:p14="http://schemas.microsoft.com/office/powerpoint/2010/main" val="3077552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1.1 AMAÇ</a:t>
            </a:r>
            <a:endParaRPr lang="tr-TR" dirty="0"/>
          </a:p>
        </p:txBody>
      </p:sp>
      <p:sp>
        <p:nvSpPr>
          <p:cNvPr id="3" name="İçerik Yer Tutucusu 2"/>
          <p:cNvSpPr>
            <a:spLocks noGrp="1"/>
          </p:cNvSpPr>
          <p:nvPr>
            <p:ph idx="1"/>
          </p:nvPr>
        </p:nvSpPr>
        <p:spPr/>
        <p:txBody>
          <a:bodyPr/>
          <a:lstStyle/>
          <a:p>
            <a:r>
              <a:rPr lang="tr-TR" dirty="0" smtClean="0"/>
              <a:t>Projede amacım basit </a:t>
            </a:r>
            <a:r>
              <a:rPr lang="tr-TR" dirty="0" err="1" smtClean="0"/>
              <a:t>Kali</a:t>
            </a:r>
            <a:r>
              <a:rPr lang="tr-TR" dirty="0" smtClean="0"/>
              <a:t> Linux üzerinde oluşturacağım bir sever dosyası ile oluşturduğum diğer dosya olan trojan.py dosyasına bağlanıp fiziksel olarak erişemediğim bir bilgisayar üzerinde hakimiyet kurmak.</a:t>
            </a:r>
            <a:endParaRPr lang="tr-TR" dirty="0"/>
          </a:p>
        </p:txBody>
      </p:sp>
    </p:spTree>
    <p:extLst>
      <p:ext uri="{BB962C8B-B14F-4D97-AF65-F5344CB8AC3E}">
        <p14:creationId xmlns:p14="http://schemas.microsoft.com/office/powerpoint/2010/main" val="704146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1.2 KAPSAM</a:t>
            </a:r>
            <a:endParaRPr lang="tr-TR" b="1" dirty="0"/>
          </a:p>
        </p:txBody>
      </p:sp>
      <p:sp>
        <p:nvSpPr>
          <p:cNvPr id="3" name="İçerik Yer Tutucusu 2"/>
          <p:cNvSpPr>
            <a:spLocks noGrp="1"/>
          </p:cNvSpPr>
          <p:nvPr>
            <p:ph idx="1"/>
          </p:nvPr>
        </p:nvSpPr>
        <p:spPr>
          <a:xfrm>
            <a:off x="1261872" y="1828800"/>
            <a:ext cx="8595360" cy="4715435"/>
          </a:xfrm>
        </p:spPr>
        <p:txBody>
          <a:bodyPr/>
          <a:lstStyle/>
          <a:p>
            <a:r>
              <a:rPr lang="tr-TR" dirty="0" smtClean="0"/>
              <a:t>Projemin kapsamında kurban bilgisayarın;</a:t>
            </a:r>
          </a:p>
          <a:p>
            <a:pPr marL="0" indent="0">
              <a:buNone/>
            </a:pPr>
            <a:r>
              <a:rPr lang="tr-TR" dirty="0"/>
              <a:t>D</a:t>
            </a:r>
            <a:r>
              <a:rPr lang="tr-TR" dirty="0" smtClean="0"/>
              <a:t>osya dizininde gezinme,</a:t>
            </a:r>
          </a:p>
          <a:p>
            <a:pPr marL="0" indent="0">
              <a:buNone/>
            </a:pPr>
            <a:r>
              <a:rPr lang="tr-TR" dirty="0"/>
              <a:t>D</a:t>
            </a:r>
            <a:r>
              <a:rPr lang="tr-TR" dirty="0" smtClean="0"/>
              <a:t>osya oluşturma; yazma ve okuma, </a:t>
            </a:r>
          </a:p>
          <a:p>
            <a:pPr marL="0" indent="0">
              <a:buNone/>
            </a:pPr>
            <a:r>
              <a:rPr lang="tr-TR" dirty="0"/>
              <a:t>B</a:t>
            </a:r>
            <a:r>
              <a:rPr lang="tr-TR" dirty="0" smtClean="0"/>
              <a:t>ilgisayar içerisinde ki verileri alma ve kendi bilgisayarımdan karşı kurban bilgisayara veri gönderme,</a:t>
            </a:r>
          </a:p>
          <a:p>
            <a:pPr marL="0" indent="0">
              <a:buNone/>
            </a:pPr>
            <a:r>
              <a:rPr lang="tr-TR" dirty="0" smtClean="0"/>
              <a:t>Ekran fotoğrafı alma,</a:t>
            </a:r>
          </a:p>
          <a:p>
            <a:pPr marL="0" indent="0">
              <a:buNone/>
            </a:pPr>
            <a:r>
              <a:rPr lang="tr-TR" dirty="0"/>
              <a:t>K</a:t>
            </a:r>
            <a:r>
              <a:rPr lang="tr-TR" dirty="0" smtClean="0"/>
              <a:t>urban cihaza Shell üzerinden mesaj gönderme ve alma ,</a:t>
            </a:r>
          </a:p>
          <a:p>
            <a:pPr marL="0" indent="0">
              <a:buNone/>
            </a:pPr>
            <a:r>
              <a:rPr lang="tr-TR" dirty="0" smtClean="0"/>
              <a:t>Kurban bilgisayarı yönetici ekranında yetkin olarak kapatma, açma ve sıfırlama gibi işlemleri yapabilme.</a:t>
            </a:r>
          </a:p>
          <a:p>
            <a:pPr marL="0" indent="0">
              <a:buNone/>
            </a:pPr>
            <a:r>
              <a:rPr lang="tr-TR" dirty="0" smtClean="0"/>
              <a:t>Program yükleyip, açabilme </a:t>
            </a:r>
          </a:p>
          <a:p>
            <a:pPr marL="0" indent="0">
              <a:buNone/>
            </a:pPr>
            <a:r>
              <a:rPr lang="tr-TR" dirty="0" smtClean="0"/>
              <a:t>İnternetten veri indirebilme</a:t>
            </a:r>
            <a:endParaRPr lang="tr-TR" dirty="0"/>
          </a:p>
        </p:txBody>
      </p:sp>
    </p:spTree>
    <p:extLst>
      <p:ext uri="{BB962C8B-B14F-4D97-AF65-F5344CB8AC3E}">
        <p14:creationId xmlns:p14="http://schemas.microsoft.com/office/powerpoint/2010/main" val="3006892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GENEL TANIM</a:t>
            </a:r>
            <a:endParaRPr lang="tr-TR" dirty="0"/>
          </a:p>
        </p:txBody>
      </p:sp>
      <p:sp>
        <p:nvSpPr>
          <p:cNvPr id="3" name="İçerik Yer Tutucusu 2"/>
          <p:cNvSpPr>
            <a:spLocks noGrp="1"/>
          </p:cNvSpPr>
          <p:nvPr>
            <p:ph idx="1"/>
          </p:nvPr>
        </p:nvSpPr>
        <p:spPr/>
        <p:txBody>
          <a:bodyPr/>
          <a:lstStyle/>
          <a:p>
            <a:r>
              <a:rPr lang="tr-TR" dirty="0"/>
              <a:t>H</a:t>
            </a:r>
            <a:r>
              <a:rPr lang="tr-TR" dirty="0" smtClean="0"/>
              <a:t>edef </a:t>
            </a:r>
            <a:r>
              <a:rPr lang="tr-TR" dirty="0"/>
              <a:t>makinenin saldırgan makineye geri iletişim kurduğu bir kabuk </a:t>
            </a:r>
            <a:r>
              <a:rPr lang="tr-TR" dirty="0" smtClean="0"/>
              <a:t>türü olan </a:t>
            </a:r>
            <a:r>
              <a:rPr lang="tr-TR" dirty="0" err="1" smtClean="0"/>
              <a:t>Reverse</a:t>
            </a:r>
            <a:r>
              <a:rPr lang="tr-TR" dirty="0"/>
              <a:t>-</a:t>
            </a:r>
            <a:r>
              <a:rPr lang="tr-TR" dirty="0" smtClean="0"/>
              <a:t>Shell mantığını kullanarak kurban bilgisayara yemleme saldırısı ile aktaracağım bir fotoğraf, doküman gibi dosyalara </a:t>
            </a:r>
            <a:r>
              <a:rPr lang="tr-TR" dirty="0" err="1" smtClean="0"/>
              <a:t>trojan</a:t>
            </a:r>
            <a:r>
              <a:rPr lang="tr-TR" dirty="0" smtClean="0"/>
              <a:t> virüsümü gömerek fark etmeden kurbanın çalıştırmasını ve benim </a:t>
            </a:r>
            <a:r>
              <a:rPr lang="tr-TR" dirty="0" err="1" smtClean="0"/>
              <a:t>serverime</a:t>
            </a:r>
            <a:r>
              <a:rPr lang="tr-TR" dirty="0" smtClean="0"/>
              <a:t> bağlanmasını sağlayıp, </a:t>
            </a:r>
            <a:r>
              <a:rPr lang="tr-TR" dirty="0"/>
              <a:t>a</a:t>
            </a:r>
            <a:r>
              <a:rPr lang="tr-TR" dirty="0" smtClean="0"/>
              <a:t>maç ve kapsam kısmında belirttiklerim gibi kurban bilgisayara erişip fiziksel olarak erişebilmiş gibi kullanmayı sağlamaktadır.</a:t>
            </a:r>
          </a:p>
          <a:p>
            <a:r>
              <a:rPr lang="tr-TR" dirty="0" smtClean="0"/>
              <a:t>Bu proje ile kurban bilgisayara erişmekle kalınmammış olacak ve kurban bilgisayarı kullanan kullanıcının gizli verilerine erişmiş olacağım. </a:t>
            </a:r>
            <a:r>
              <a:rPr lang="tr-TR" dirty="0" err="1" smtClean="0"/>
              <a:t>Log</a:t>
            </a:r>
            <a:r>
              <a:rPr lang="tr-TR" dirty="0" smtClean="0"/>
              <a:t> dosyalarına erişip birçok sistemi kullanıcı gibi görünerek bypass edebileceğim tabi buna gerek kalırsa. </a:t>
            </a:r>
            <a:endParaRPr lang="tr-TR" dirty="0"/>
          </a:p>
        </p:txBody>
      </p:sp>
    </p:spTree>
    <p:extLst>
      <p:ext uri="{BB962C8B-B14F-4D97-AF65-F5344CB8AC3E}">
        <p14:creationId xmlns:p14="http://schemas.microsoft.com/office/powerpoint/2010/main" val="1387026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1.3 KATKILARIM</a:t>
            </a:r>
            <a:endParaRPr lang="tr-TR" b="1" dirty="0"/>
          </a:p>
        </p:txBody>
      </p:sp>
      <p:sp>
        <p:nvSpPr>
          <p:cNvPr id="3" name="İçerik Yer Tutucusu 2"/>
          <p:cNvSpPr>
            <a:spLocks noGrp="1"/>
          </p:cNvSpPr>
          <p:nvPr>
            <p:ph idx="1"/>
          </p:nvPr>
        </p:nvSpPr>
        <p:spPr/>
        <p:txBody>
          <a:bodyPr/>
          <a:lstStyle/>
          <a:p>
            <a:r>
              <a:rPr lang="tr-TR" dirty="0" smtClean="0"/>
              <a:t>RAT bilindik bir çalışma konusu ve uygulama olduğu için genel anlamda bu bilgi havuzuna büyük bir katkı yaptığımı düşünmüyorum ama çevremde ve beni takip eden kesimde bu konuya merak duyan kişiler için temel anlamda mantığı anlayacakları örnek bir proje yapmış oldum.</a:t>
            </a:r>
          </a:p>
          <a:p>
            <a:endParaRPr lang="tr-TR" dirty="0"/>
          </a:p>
        </p:txBody>
      </p:sp>
    </p:spTree>
    <p:extLst>
      <p:ext uri="{BB962C8B-B14F-4D97-AF65-F5344CB8AC3E}">
        <p14:creationId xmlns:p14="http://schemas.microsoft.com/office/powerpoint/2010/main" val="2629287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61872" y="351905"/>
            <a:ext cx="9692640" cy="1325562"/>
          </a:xfrm>
        </p:spPr>
        <p:txBody>
          <a:bodyPr/>
          <a:lstStyle/>
          <a:p>
            <a:r>
              <a:rPr lang="tr-TR" b="1" dirty="0" smtClean="0"/>
              <a:t>1.4 ÇALIŞMANIN ORGANİZASYONU</a:t>
            </a:r>
            <a:endParaRPr lang="tr-TR" b="1" dirty="0"/>
          </a:p>
        </p:txBody>
      </p:sp>
      <p:sp>
        <p:nvSpPr>
          <p:cNvPr id="3" name="İçerik Yer Tutucusu 2"/>
          <p:cNvSpPr>
            <a:spLocks noGrp="1"/>
          </p:cNvSpPr>
          <p:nvPr>
            <p:ph idx="1"/>
          </p:nvPr>
        </p:nvSpPr>
        <p:spPr/>
        <p:txBody>
          <a:bodyPr>
            <a:normAutofit lnSpcReduction="10000"/>
          </a:bodyPr>
          <a:lstStyle/>
          <a:p>
            <a:r>
              <a:rPr lang="tr-TR" dirty="0" smtClean="0"/>
              <a:t>Projemi tek başıma yaptığım için organizasyonu proje ilerleme sürecim olarak belirtiyorum.</a:t>
            </a:r>
            <a:endParaRPr lang="tr-TR" dirty="0"/>
          </a:p>
          <a:p>
            <a:pPr marL="342900" indent="-342900">
              <a:buClrTx/>
              <a:buFont typeface="+mj-lt"/>
              <a:buAutoNum type="arabicPeriod"/>
            </a:pPr>
            <a:r>
              <a:rPr lang="tr-TR" dirty="0" smtClean="0"/>
              <a:t>RAT hakkında bilgi edinilip gereksinim dokümanı yapılacak.</a:t>
            </a:r>
          </a:p>
          <a:p>
            <a:pPr marL="342900" indent="-342900">
              <a:buClrTx/>
              <a:buFont typeface="+mj-lt"/>
              <a:buAutoNum type="arabicPeriod"/>
            </a:pPr>
            <a:r>
              <a:rPr lang="tr-TR" dirty="0" smtClean="0"/>
              <a:t>Proje kaba taslak olarak belirtilecek.</a:t>
            </a:r>
          </a:p>
          <a:p>
            <a:pPr marL="342900" indent="-342900">
              <a:buClrTx/>
              <a:buFont typeface="+mj-lt"/>
              <a:buAutoNum type="arabicPeriod"/>
            </a:pPr>
            <a:r>
              <a:rPr lang="tr-TR" dirty="0" smtClean="0"/>
              <a:t>İlk hafta temel </a:t>
            </a:r>
            <a:r>
              <a:rPr lang="tr-TR" dirty="0" err="1" smtClean="0"/>
              <a:t>reverse</a:t>
            </a:r>
            <a:r>
              <a:rPr lang="tr-TR" dirty="0" smtClean="0"/>
              <a:t>-Shell mantığı ile mesajlaşma uygulaması yapılacak ve server.py ile trojan.py bağlantısı kurulacak.</a:t>
            </a:r>
          </a:p>
          <a:p>
            <a:pPr marL="342900" indent="-342900">
              <a:buClrTx/>
              <a:buFont typeface="+mj-lt"/>
              <a:buAutoNum type="arabicPeriod"/>
            </a:pPr>
            <a:r>
              <a:rPr lang="tr-TR" dirty="0" smtClean="0"/>
              <a:t>Proje 4 hafta sonunda bitecek.</a:t>
            </a:r>
          </a:p>
          <a:p>
            <a:pPr marL="342900" indent="-342900">
              <a:buClrTx/>
              <a:buFont typeface="+mj-lt"/>
              <a:buAutoNum type="arabicPeriod"/>
            </a:pPr>
            <a:r>
              <a:rPr lang="tr-TR" dirty="0" err="1" smtClean="0"/>
              <a:t>GitHub</a:t>
            </a:r>
            <a:r>
              <a:rPr lang="tr-TR" dirty="0" smtClean="0"/>
              <a:t> gibi sitelerde projeler incelenecek ve bakış genişletilecek.</a:t>
            </a:r>
          </a:p>
          <a:p>
            <a:pPr marL="342900" indent="-342900">
              <a:buClrTx/>
              <a:buFont typeface="+mj-lt"/>
              <a:buAutoNum type="arabicPeriod"/>
            </a:pPr>
            <a:r>
              <a:rPr lang="tr-TR" dirty="0" smtClean="0"/>
              <a:t>server.py ve trojan.py dosyaları tamamlandıktan sonra projeye </a:t>
            </a:r>
            <a:r>
              <a:rPr lang="tr-TR" dirty="0" err="1" smtClean="0"/>
              <a:t>keylogger</a:t>
            </a:r>
            <a:r>
              <a:rPr lang="tr-TR" dirty="0" smtClean="0"/>
              <a:t> eklenecek.</a:t>
            </a:r>
          </a:p>
          <a:p>
            <a:pPr marL="342900" indent="-342900">
              <a:buClrTx/>
              <a:buFont typeface="+mj-lt"/>
              <a:buAutoNum type="arabicPeriod"/>
            </a:pPr>
            <a:r>
              <a:rPr lang="tr-TR" dirty="0" smtClean="0"/>
              <a:t>Virüs </a:t>
            </a:r>
            <a:r>
              <a:rPr lang="tr-TR" dirty="0" err="1" smtClean="0"/>
              <a:t>exe</a:t>
            </a:r>
            <a:r>
              <a:rPr lang="tr-TR" dirty="0" smtClean="0"/>
              <a:t> haline getirilip Windows 10 yüklü bir makinede denenecek.</a:t>
            </a:r>
          </a:p>
          <a:p>
            <a:pPr marL="0" indent="0">
              <a:buClrTx/>
              <a:buNone/>
            </a:pPr>
            <a:endParaRPr lang="tr-TR" dirty="0" smtClean="0"/>
          </a:p>
          <a:p>
            <a:pPr marL="342900" indent="-342900">
              <a:buClrTx/>
              <a:buFont typeface="+mj-lt"/>
              <a:buAutoNum type="arabicPeriod"/>
            </a:pPr>
            <a:endParaRPr lang="tr-TR" dirty="0" smtClean="0"/>
          </a:p>
        </p:txBody>
      </p:sp>
    </p:spTree>
    <p:extLst>
      <p:ext uri="{BB962C8B-B14F-4D97-AF65-F5344CB8AC3E}">
        <p14:creationId xmlns:p14="http://schemas.microsoft.com/office/powerpoint/2010/main" val="1080230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 RELATED WORK</a:t>
            </a:r>
            <a:endParaRPr lang="tr-TR" b="1" dirty="0"/>
          </a:p>
        </p:txBody>
      </p:sp>
      <p:sp>
        <p:nvSpPr>
          <p:cNvPr id="3" name="İçerik Yer Tutucusu 2"/>
          <p:cNvSpPr>
            <a:spLocks noGrp="1"/>
          </p:cNvSpPr>
          <p:nvPr>
            <p:ph idx="1"/>
          </p:nvPr>
        </p:nvSpPr>
        <p:spPr/>
        <p:txBody>
          <a:bodyPr/>
          <a:lstStyle/>
          <a:p>
            <a:r>
              <a:rPr lang="en-US" dirty="0"/>
              <a:t>"The Social Behavior of the Laboratory Rat: A review" by M. J. </a:t>
            </a:r>
            <a:r>
              <a:rPr lang="en-US" dirty="0" err="1"/>
              <a:t>Berridge</a:t>
            </a:r>
            <a:r>
              <a:rPr lang="en-US" dirty="0"/>
              <a:t>, K. C. Foote, </a:t>
            </a:r>
            <a:r>
              <a:rPr lang="en-US" dirty="0" err="1"/>
              <a:t>ve</a:t>
            </a:r>
            <a:r>
              <a:rPr lang="en-US" dirty="0"/>
              <a:t> E. M. </a:t>
            </a:r>
            <a:r>
              <a:rPr lang="en-US" dirty="0" err="1"/>
              <a:t>Spetch</a:t>
            </a:r>
            <a:r>
              <a:rPr lang="en-US" dirty="0"/>
              <a:t>, </a:t>
            </a:r>
            <a:r>
              <a:rPr lang="en-US" dirty="0" smtClean="0"/>
              <a:t>2009</a:t>
            </a:r>
            <a:endParaRPr lang="tr-TR" dirty="0" smtClean="0"/>
          </a:p>
          <a:p>
            <a:r>
              <a:rPr lang="en-US" dirty="0"/>
              <a:t>Rats: Observations on the history and habitat of the city's most unwanted inhabitants" by Robert Sullivan, 2004</a:t>
            </a:r>
          </a:p>
          <a:p>
            <a:endParaRPr lang="en-US" dirty="0"/>
          </a:p>
          <a:p>
            <a:endParaRPr lang="tr-TR" dirty="0"/>
          </a:p>
        </p:txBody>
      </p:sp>
    </p:spTree>
    <p:extLst>
      <p:ext uri="{BB962C8B-B14F-4D97-AF65-F5344CB8AC3E}">
        <p14:creationId xmlns:p14="http://schemas.microsoft.com/office/powerpoint/2010/main" val="1279754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3. UYGULAMA</a:t>
            </a:r>
            <a:endParaRPr lang="tr-TR" b="1" dirty="0"/>
          </a:p>
        </p:txBody>
      </p:sp>
      <p:sp>
        <p:nvSpPr>
          <p:cNvPr id="3" name="İçerik Yer Tutucusu 2"/>
          <p:cNvSpPr>
            <a:spLocks noGrp="1"/>
          </p:cNvSpPr>
          <p:nvPr>
            <p:ph idx="1"/>
          </p:nvPr>
        </p:nvSpPr>
        <p:spPr/>
        <p:txBody>
          <a:bodyPr/>
          <a:lstStyle/>
          <a:p>
            <a:r>
              <a:rPr lang="tr-TR" dirty="0"/>
              <a:t>Bir server oluşturmak için önce bir yeni </a:t>
            </a:r>
            <a:r>
              <a:rPr lang="tr-TR" dirty="0" err="1"/>
              <a:t>python</a:t>
            </a:r>
            <a:r>
              <a:rPr lang="tr-TR" dirty="0"/>
              <a:t> dosyası </a:t>
            </a:r>
            <a:r>
              <a:rPr lang="tr-TR" dirty="0" smtClean="0"/>
              <a:t>oluşturuyorum. </a:t>
            </a:r>
            <a:r>
              <a:rPr lang="tr-TR" dirty="0"/>
              <a:t> </a:t>
            </a:r>
            <a:r>
              <a:rPr lang="tr-TR" b="1" u="sng" dirty="0"/>
              <a:t>server.py</a:t>
            </a:r>
            <a:r>
              <a:rPr lang="tr-TR" dirty="0"/>
              <a:t> adını veriyorum.</a:t>
            </a:r>
            <a:br>
              <a:rPr lang="tr-TR" dirty="0"/>
            </a:br>
            <a:r>
              <a:rPr lang="tr-TR" dirty="0"/>
              <a:t>Server oluşturmak için öncelikle, programımıza </a:t>
            </a:r>
            <a:r>
              <a:rPr lang="tr-TR" dirty="0" err="1"/>
              <a:t>socket</a:t>
            </a:r>
            <a:r>
              <a:rPr lang="tr-TR" dirty="0"/>
              <a:t> kütüphanesini dahil </a:t>
            </a:r>
            <a:r>
              <a:rPr lang="tr-TR" dirty="0" smtClean="0"/>
              <a:t>ediyorum.</a:t>
            </a:r>
          </a:p>
          <a:p>
            <a:r>
              <a:rPr lang="tr-TR" dirty="0" smtClean="0"/>
              <a:t>Server panelimin </a:t>
            </a:r>
            <a:r>
              <a:rPr lang="tr-TR" dirty="0"/>
              <a:t>daha güzel görünmesi için ayrıyeten, </a:t>
            </a:r>
            <a:r>
              <a:rPr lang="tr-TR" u="sng" dirty="0" err="1"/>
              <a:t>colorama</a:t>
            </a:r>
            <a:r>
              <a:rPr lang="tr-TR" dirty="0"/>
              <a:t> kütüphanesini de </a:t>
            </a:r>
            <a:r>
              <a:rPr lang="tr-TR" dirty="0" smtClean="0"/>
              <a:t>koduma ekliyorum.</a:t>
            </a:r>
          </a:p>
          <a:p>
            <a:r>
              <a:rPr lang="tr-TR" dirty="0"/>
              <a:t> </a:t>
            </a:r>
            <a:r>
              <a:rPr lang="tr-TR" dirty="0" smtClean="0"/>
              <a:t>Bağlantı </a:t>
            </a:r>
            <a:r>
              <a:rPr lang="tr-TR" dirty="0"/>
              <a:t>için gerekli olan kodları yazdım</a:t>
            </a:r>
            <a:r>
              <a:rPr lang="tr-TR" dirty="0" smtClean="0"/>
              <a:t>.</a:t>
            </a:r>
          </a:p>
          <a:p>
            <a:r>
              <a:rPr lang="fr-FR" dirty="0"/>
              <a:t>socket </a:t>
            </a:r>
            <a:r>
              <a:rPr lang="fr-FR" dirty="0" err="1"/>
              <a:t>ve</a:t>
            </a:r>
            <a:r>
              <a:rPr lang="fr-FR" dirty="0"/>
              <a:t> port </a:t>
            </a:r>
            <a:r>
              <a:rPr lang="fr-FR" dirty="0" err="1"/>
              <a:t>ayarlarını</a:t>
            </a:r>
            <a:r>
              <a:rPr lang="fr-FR" dirty="0"/>
              <a:t> </a:t>
            </a:r>
            <a:r>
              <a:rPr lang="fr-FR" dirty="0" err="1" smtClean="0"/>
              <a:t>yap</a:t>
            </a:r>
            <a:r>
              <a:rPr lang="tr-TR" dirty="0" err="1" smtClean="0"/>
              <a:t>tım</a:t>
            </a:r>
            <a:r>
              <a:rPr lang="tr-TR" dirty="0" smtClean="0"/>
              <a:t>.</a:t>
            </a:r>
          </a:p>
          <a:p>
            <a:r>
              <a:rPr lang="tr-TR" dirty="0" smtClean="0"/>
              <a:t>Bağlantıyı </a:t>
            </a:r>
            <a:r>
              <a:rPr lang="tr-TR" dirty="0"/>
              <a:t>tam olarak kabul etmek için kurbanı tanımlamak ve bağlantı isteğine açık olmamız lazım.</a:t>
            </a:r>
            <a:br>
              <a:rPr lang="tr-TR" dirty="0"/>
            </a:br>
            <a:r>
              <a:rPr lang="tr-TR" dirty="0"/>
              <a:t>Ben üstüne bir de hangi IP adresinden bağlantı geldiğini öğrenmek için, aynı zamanda IP değişkeni de tanımlıyorum.</a:t>
            </a:r>
          </a:p>
        </p:txBody>
      </p:sp>
    </p:spTree>
    <p:extLst>
      <p:ext uri="{BB962C8B-B14F-4D97-AF65-F5344CB8AC3E}">
        <p14:creationId xmlns:p14="http://schemas.microsoft.com/office/powerpoint/2010/main" val="2358373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u="sng" dirty="0" err="1"/>
              <a:t>chmod</a:t>
            </a:r>
            <a:r>
              <a:rPr lang="tr-TR" b="1" u="sng" dirty="0"/>
              <a:t> +x server.py</a:t>
            </a:r>
            <a:r>
              <a:rPr lang="tr-TR" dirty="0"/>
              <a:t> komutu ile daha rahat şekilde çalıştırabilir hale </a:t>
            </a:r>
            <a:r>
              <a:rPr lang="tr-TR" dirty="0" smtClean="0"/>
              <a:t>getirdim.</a:t>
            </a:r>
          </a:p>
          <a:p>
            <a:r>
              <a:rPr lang="tr-TR" b="1" dirty="0"/>
              <a:t>#! /</a:t>
            </a:r>
            <a:r>
              <a:rPr lang="tr-TR" b="1" dirty="0" err="1"/>
              <a:t>usr</a:t>
            </a:r>
            <a:r>
              <a:rPr lang="tr-TR" b="1" dirty="0"/>
              <a:t>/bin/</a:t>
            </a:r>
            <a:r>
              <a:rPr lang="tr-TR" b="1" dirty="0" err="1"/>
              <a:t>env</a:t>
            </a:r>
            <a:r>
              <a:rPr lang="tr-TR" b="1" dirty="0"/>
              <a:t> </a:t>
            </a:r>
            <a:r>
              <a:rPr lang="tr-TR" b="1" dirty="0" err="1"/>
              <a:t>python</a:t>
            </a:r>
            <a:r>
              <a:rPr lang="tr-TR" b="1" dirty="0"/>
              <a:t/>
            </a:r>
            <a:br>
              <a:rPr lang="tr-TR" b="1" dirty="0"/>
            </a:br>
            <a:r>
              <a:rPr lang="tr-TR" b="1" dirty="0"/>
              <a:t># -*- </a:t>
            </a:r>
            <a:r>
              <a:rPr lang="tr-TR" b="1" dirty="0" err="1"/>
              <a:t>coding</a:t>
            </a:r>
            <a:r>
              <a:rPr lang="tr-TR" b="1" dirty="0"/>
              <a:t>: UTF-8 </a:t>
            </a:r>
            <a:r>
              <a:rPr lang="tr-TR" b="1" dirty="0" smtClean="0"/>
              <a:t>-*- </a:t>
            </a:r>
            <a:r>
              <a:rPr lang="tr-TR" dirty="0" smtClean="0"/>
              <a:t>satırlarını projeme ekliyorum.</a:t>
            </a:r>
          </a:p>
          <a:p>
            <a:r>
              <a:rPr lang="tr-TR" dirty="0" smtClean="0"/>
              <a:t>Bu </a:t>
            </a:r>
            <a:r>
              <a:rPr lang="tr-TR" dirty="0"/>
              <a:t>kısımda ise bağlantıyı </a:t>
            </a:r>
            <a:r>
              <a:rPr lang="tr-TR" dirty="0" smtClean="0"/>
              <a:t>kurmamı sağlayacak </a:t>
            </a:r>
            <a:r>
              <a:rPr lang="tr-TR" dirty="0" err="1"/>
              <a:t>reverse</a:t>
            </a:r>
            <a:r>
              <a:rPr lang="tr-TR" dirty="0"/>
              <a:t> </a:t>
            </a:r>
            <a:r>
              <a:rPr lang="tr-TR" dirty="0" err="1" smtClean="0"/>
              <a:t>shell’imi</a:t>
            </a:r>
            <a:r>
              <a:rPr lang="tr-TR" dirty="0" smtClean="0"/>
              <a:t>, </a:t>
            </a:r>
            <a:r>
              <a:rPr lang="tr-TR" dirty="0"/>
              <a:t>yani asıl virüs kısmını </a:t>
            </a:r>
            <a:r>
              <a:rPr lang="tr-TR" dirty="0" smtClean="0"/>
              <a:t>oluşturacağım. </a:t>
            </a:r>
            <a:r>
              <a:rPr lang="tr-TR" dirty="0"/>
              <a:t>İlk olarak bunun için bir dosya oluşturarak </a:t>
            </a:r>
            <a:r>
              <a:rPr lang="tr-TR" dirty="0" smtClean="0"/>
              <a:t>başlıyorum.</a:t>
            </a:r>
            <a:r>
              <a:rPr lang="tr-TR" dirty="0"/>
              <a:t/>
            </a:r>
            <a:br>
              <a:rPr lang="tr-TR" dirty="0"/>
            </a:br>
            <a:r>
              <a:rPr lang="tr-TR" dirty="0"/>
              <a:t/>
            </a:r>
            <a:br>
              <a:rPr lang="tr-TR" dirty="0"/>
            </a:br>
            <a:r>
              <a:rPr lang="tr-TR" dirty="0"/>
              <a:t>Aynı şekilde başlangıçta </a:t>
            </a:r>
            <a:r>
              <a:rPr lang="tr-TR" dirty="0" err="1"/>
              <a:t>socket</a:t>
            </a:r>
            <a:r>
              <a:rPr lang="tr-TR" dirty="0"/>
              <a:t> kütüphanesini </a:t>
            </a:r>
            <a:r>
              <a:rPr lang="tr-TR" dirty="0" err="1"/>
              <a:t>import</a:t>
            </a:r>
            <a:r>
              <a:rPr lang="tr-TR" dirty="0"/>
              <a:t> </a:t>
            </a:r>
            <a:r>
              <a:rPr lang="tr-TR" dirty="0" smtClean="0"/>
              <a:t>ediyorum.</a:t>
            </a:r>
          </a:p>
          <a:p>
            <a:r>
              <a:rPr lang="tr-TR" dirty="0" smtClean="0"/>
              <a:t>TCP </a:t>
            </a:r>
            <a:r>
              <a:rPr lang="tr-TR" dirty="0"/>
              <a:t>bağlantısını sağlamak için </a:t>
            </a:r>
            <a:r>
              <a:rPr lang="tr-TR" dirty="0" smtClean="0"/>
              <a:t>kullandığım </a:t>
            </a:r>
            <a:r>
              <a:rPr lang="tr-TR" dirty="0"/>
              <a:t>satırı yeniden </a:t>
            </a:r>
            <a:r>
              <a:rPr lang="tr-TR" dirty="0" smtClean="0"/>
              <a:t>yazıyorum</a:t>
            </a:r>
          </a:p>
          <a:p>
            <a:r>
              <a:rPr lang="tr-TR" dirty="0" err="1" smtClean="0"/>
              <a:t>Reverse</a:t>
            </a:r>
            <a:r>
              <a:rPr lang="tr-TR" dirty="0" smtClean="0"/>
              <a:t> </a:t>
            </a:r>
            <a:r>
              <a:rPr lang="tr-TR" dirty="0" err="1"/>
              <a:t>shell’in</a:t>
            </a:r>
            <a:r>
              <a:rPr lang="tr-TR" dirty="0"/>
              <a:t> hangi IP adresine hangi port üzerinden bağlantı kuracağını </a:t>
            </a:r>
            <a:r>
              <a:rPr lang="tr-TR" dirty="0" smtClean="0"/>
              <a:t>ayarlıyorum.</a:t>
            </a:r>
            <a:endParaRPr lang="tr-TR" dirty="0"/>
          </a:p>
        </p:txBody>
      </p:sp>
    </p:spTree>
    <p:extLst>
      <p:ext uri="{BB962C8B-B14F-4D97-AF65-F5344CB8AC3E}">
        <p14:creationId xmlns:p14="http://schemas.microsoft.com/office/powerpoint/2010/main" val="2175861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İÇİNDEKİLER</a:t>
            </a:r>
            <a:endParaRPr lang="tr-TR" b="1" dirty="0"/>
          </a:p>
        </p:txBody>
      </p:sp>
      <p:sp>
        <p:nvSpPr>
          <p:cNvPr id="3" name="İçerik Yer Tutucusu 2"/>
          <p:cNvSpPr>
            <a:spLocks noGrp="1"/>
          </p:cNvSpPr>
          <p:nvPr>
            <p:ph idx="1"/>
          </p:nvPr>
        </p:nvSpPr>
        <p:spPr/>
        <p:txBody>
          <a:bodyPr>
            <a:normAutofit fontScale="47500" lnSpcReduction="20000"/>
          </a:bodyPr>
          <a:lstStyle/>
          <a:p>
            <a:pPr>
              <a:buFont typeface="Wingdings" panose="05000000000000000000" pitchFamily="2" charset="2"/>
              <a:buChar char="§"/>
            </a:pPr>
            <a:r>
              <a:rPr lang="tr-TR" b="1" dirty="0" smtClean="0"/>
              <a:t>GİRİŞ</a:t>
            </a:r>
            <a:r>
              <a:rPr lang="tr-TR" b="1" dirty="0" smtClean="0"/>
              <a:t>……………………………………………………………………………………………………………………………………3</a:t>
            </a:r>
            <a:endParaRPr lang="tr-TR" b="1" dirty="0" smtClean="0"/>
          </a:p>
          <a:p>
            <a:pPr>
              <a:buFont typeface="Wingdings" panose="05000000000000000000" pitchFamily="2" charset="2"/>
              <a:buChar char="§"/>
            </a:pPr>
            <a:r>
              <a:rPr lang="tr-TR" b="1" dirty="0" smtClean="0"/>
              <a:t>AMAÇ</a:t>
            </a:r>
            <a:r>
              <a:rPr lang="tr-TR" b="1" dirty="0" smtClean="0"/>
              <a:t>……………………………………………………………………………………………………………………………………12</a:t>
            </a:r>
            <a:endParaRPr lang="tr-TR" b="1" dirty="0" smtClean="0"/>
          </a:p>
          <a:p>
            <a:pPr>
              <a:buFont typeface="Wingdings" panose="05000000000000000000" pitchFamily="2" charset="2"/>
              <a:buChar char="§"/>
            </a:pPr>
            <a:r>
              <a:rPr lang="tr-TR" b="1" dirty="0" smtClean="0"/>
              <a:t>KAPSAM</a:t>
            </a:r>
            <a:r>
              <a:rPr lang="tr-TR" b="1" dirty="0" smtClean="0"/>
              <a:t>………………………………………………………………………………………………………………………………..13</a:t>
            </a:r>
            <a:endParaRPr lang="tr-TR" b="1" dirty="0" smtClean="0"/>
          </a:p>
          <a:p>
            <a:pPr>
              <a:buFont typeface="Wingdings" panose="05000000000000000000" pitchFamily="2" charset="2"/>
              <a:buChar char="§"/>
            </a:pPr>
            <a:r>
              <a:rPr lang="tr-TR" b="1" dirty="0" smtClean="0"/>
              <a:t>KATKILARIM</a:t>
            </a:r>
            <a:r>
              <a:rPr lang="tr-TR" b="1" dirty="0" smtClean="0"/>
              <a:t>…………………………………………………………………………………………………………………………15</a:t>
            </a:r>
            <a:endParaRPr lang="tr-TR" b="1" dirty="0" smtClean="0"/>
          </a:p>
          <a:p>
            <a:pPr>
              <a:buFont typeface="Wingdings" panose="05000000000000000000" pitchFamily="2" charset="2"/>
              <a:buChar char="§"/>
            </a:pPr>
            <a:r>
              <a:rPr lang="tr-TR" b="1" dirty="0" smtClean="0"/>
              <a:t>ÇALIŞMAMIN ORGANİZASYONU</a:t>
            </a:r>
            <a:r>
              <a:rPr lang="tr-TR" b="1" dirty="0" smtClean="0"/>
              <a:t>……………………………………………………………………………………………...16</a:t>
            </a:r>
            <a:endParaRPr lang="tr-TR" b="1" dirty="0" smtClean="0"/>
          </a:p>
          <a:p>
            <a:pPr>
              <a:buFont typeface="Wingdings" panose="05000000000000000000" pitchFamily="2" charset="2"/>
              <a:buChar char="§"/>
            </a:pPr>
            <a:r>
              <a:rPr lang="tr-TR" b="1" dirty="0" smtClean="0"/>
              <a:t>RELWATED WORK</a:t>
            </a:r>
            <a:r>
              <a:rPr lang="tr-TR" b="1" dirty="0" smtClean="0"/>
              <a:t>………………………………………………………………………………………………………………….17</a:t>
            </a:r>
            <a:endParaRPr lang="tr-TR" b="1" dirty="0" smtClean="0"/>
          </a:p>
          <a:p>
            <a:pPr>
              <a:buFont typeface="Wingdings" panose="05000000000000000000" pitchFamily="2" charset="2"/>
              <a:buChar char="§"/>
            </a:pPr>
            <a:r>
              <a:rPr lang="tr-TR" b="1" dirty="0" smtClean="0"/>
              <a:t>UYGULAMA</a:t>
            </a:r>
            <a:r>
              <a:rPr lang="tr-TR" b="1" dirty="0" smtClean="0"/>
              <a:t>……………………………………………………………………………………………………………………………18</a:t>
            </a:r>
            <a:endParaRPr lang="tr-TR" b="1" dirty="0" smtClean="0"/>
          </a:p>
          <a:p>
            <a:pPr>
              <a:buFont typeface="Wingdings" panose="05000000000000000000" pitchFamily="2" charset="2"/>
              <a:buChar char="§"/>
            </a:pPr>
            <a:r>
              <a:rPr lang="tr-TR" b="1" dirty="0" smtClean="0"/>
              <a:t>AKIŞ DİYAGRAMI </a:t>
            </a:r>
            <a:r>
              <a:rPr lang="tr-TR" b="1" dirty="0" smtClean="0"/>
              <a:t>…………………………………………………………………………………………………………………..26</a:t>
            </a:r>
            <a:endParaRPr lang="tr-TR" b="1" dirty="0" smtClean="0"/>
          </a:p>
          <a:p>
            <a:pPr>
              <a:buFont typeface="Wingdings" panose="05000000000000000000" pitchFamily="2" charset="2"/>
              <a:buChar char="§"/>
            </a:pPr>
            <a:r>
              <a:rPr lang="tr-TR" b="1" dirty="0" smtClean="0"/>
              <a:t>EKRAN GÖRÜNTÜSÜ</a:t>
            </a:r>
            <a:r>
              <a:rPr lang="tr-TR" b="1" dirty="0" smtClean="0"/>
              <a:t>………………………………………………………………………………………………………………27</a:t>
            </a:r>
            <a:endParaRPr lang="tr-TR" b="1" dirty="0" smtClean="0"/>
          </a:p>
          <a:p>
            <a:pPr>
              <a:buFont typeface="Wingdings" panose="05000000000000000000" pitchFamily="2" charset="2"/>
              <a:buChar char="§"/>
            </a:pPr>
            <a:r>
              <a:rPr lang="tr-TR" b="1" dirty="0"/>
              <a:t>UML</a:t>
            </a:r>
            <a:r>
              <a:rPr lang="tr-TR" b="1" dirty="0" smtClean="0"/>
              <a:t>………………………………………………………………………………………………………………………………………41</a:t>
            </a:r>
            <a:endParaRPr lang="tr-TR" b="1" dirty="0" smtClean="0"/>
          </a:p>
          <a:p>
            <a:pPr>
              <a:buFont typeface="Wingdings" panose="05000000000000000000" pitchFamily="2" charset="2"/>
              <a:buChar char="§"/>
            </a:pPr>
            <a:r>
              <a:rPr lang="tr-TR" b="1" dirty="0"/>
              <a:t>UYGULAMA </a:t>
            </a:r>
            <a:r>
              <a:rPr lang="tr-TR" b="1" dirty="0" smtClean="0"/>
              <a:t>SONUÇLARI…………………………………………………………………………………………………………42</a:t>
            </a:r>
            <a:endParaRPr lang="tr-TR" b="1" dirty="0" smtClean="0"/>
          </a:p>
          <a:p>
            <a:pPr>
              <a:buFont typeface="Wingdings" panose="05000000000000000000" pitchFamily="2" charset="2"/>
              <a:buChar char="§"/>
            </a:pPr>
            <a:r>
              <a:rPr lang="tr-TR" b="1" dirty="0" smtClean="0"/>
              <a:t>SONUÇ </a:t>
            </a:r>
            <a:r>
              <a:rPr lang="tr-TR" b="1" dirty="0" smtClean="0"/>
              <a:t>………………………………………………………………………………………………………………………………….43</a:t>
            </a:r>
            <a:endParaRPr lang="tr-TR" b="1" dirty="0" smtClean="0"/>
          </a:p>
          <a:p>
            <a:pPr>
              <a:buFont typeface="Wingdings" panose="05000000000000000000" pitchFamily="2" charset="2"/>
              <a:buChar char="§"/>
            </a:pPr>
            <a:r>
              <a:rPr lang="tr-TR" b="1" dirty="0" smtClean="0"/>
              <a:t>GENEL </a:t>
            </a:r>
            <a:r>
              <a:rPr lang="tr-TR" b="1" dirty="0" smtClean="0"/>
              <a:t>YORUM…………………………………………………………………………………………………………..................44</a:t>
            </a:r>
            <a:endParaRPr lang="tr-TR" b="1" dirty="0" smtClean="0"/>
          </a:p>
          <a:p>
            <a:pPr>
              <a:buFont typeface="Wingdings" panose="05000000000000000000" pitchFamily="2" charset="2"/>
              <a:buChar char="§"/>
            </a:pPr>
            <a:r>
              <a:rPr lang="tr-TR" b="1" dirty="0" smtClean="0"/>
              <a:t>REFERANS…………………………………………………………………………………………………………………………….45</a:t>
            </a:r>
            <a:endParaRPr lang="tr-TR" b="1" dirty="0" smtClean="0"/>
          </a:p>
          <a:p>
            <a:pPr marL="0" indent="0">
              <a:buNone/>
            </a:pPr>
            <a:endParaRPr lang="tr-TR" dirty="0" smtClean="0"/>
          </a:p>
          <a:p>
            <a:pPr>
              <a:buFont typeface="Wingdings" panose="05000000000000000000" pitchFamily="2" charset="2"/>
              <a:buChar char="§"/>
            </a:pPr>
            <a:endParaRPr lang="tr-TR" dirty="0"/>
          </a:p>
        </p:txBody>
      </p:sp>
    </p:spTree>
    <p:extLst>
      <p:ext uri="{BB962C8B-B14F-4D97-AF65-F5344CB8AC3E}">
        <p14:creationId xmlns:p14="http://schemas.microsoft.com/office/powerpoint/2010/main" val="3167220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a:t>İlk olarak, </a:t>
            </a:r>
            <a:r>
              <a:rPr lang="tr-TR" dirty="0" smtClean="0"/>
              <a:t> </a:t>
            </a:r>
            <a:r>
              <a:rPr lang="tr-TR" dirty="0"/>
              <a:t>kurbanın bilgilerini kendi </a:t>
            </a:r>
            <a:r>
              <a:rPr lang="tr-TR" dirty="0" err="1" smtClean="0"/>
              <a:t>server’ımda</a:t>
            </a:r>
            <a:r>
              <a:rPr lang="tr-TR" dirty="0" smtClean="0"/>
              <a:t> yazdıralım; </a:t>
            </a:r>
            <a:r>
              <a:rPr lang="tr-TR" dirty="0"/>
              <a:t>ardından da, </a:t>
            </a:r>
            <a:r>
              <a:rPr lang="tr-TR" b="1" dirty="0" err="1"/>
              <a:t>raw_input</a:t>
            </a:r>
            <a:r>
              <a:rPr lang="tr-TR" dirty="0"/>
              <a:t> ile yazacağımız mesajı girelim</a:t>
            </a:r>
            <a:r>
              <a:rPr lang="tr-TR" dirty="0" smtClean="0"/>
              <a:t>.</a:t>
            </a:r>
          </a:p>
          <a:p>
            <a:r>
              <a:rPr lang="tr-TR" dirty="0"/>
              <a:t> </a:t>
            </a:r>
            <a:r>
              <a:rPr lang="tr-TR" b="1" dirty="0" err="1"/>
              <a:t>Send.mesaj</a:t>
            </a:r>
            <a:r>
              <a:rPr lang="tr-TR" b="1" dirty="0"/>
              <a:t>()</a:t>
            </a:r>
            <a:r>
              <a:rPr lang="tr-TR" dirty="0"/>
              <a:t> ile </a:t>
            </a:r>
            <a:r>
              <a:rPr lang="tr-TR" dirty="0" smtClean="0"/>
              <a:t>yazdığım mesajı </a:t>
            </a:r>
            <a:r>
              <a:rPr lang="tr-TR" dirty="0"/>
              <a:t>kurbana </a:t>
            </a:r>
            <a:r>
              <a:rPr lang="tr-TR" dirty="0" smtClean="0"/>
              <a:t>gönderebildim.</a:t>
            </a:r>
          </a:p>
          <a:p>
            <a:r>
              <a:rPr lang="tr-TR" dirty="0"/>
              <a:t>Ş</a:t>
            </a:r>
            <a:r>
              <a:rPr lang="tr-TR" dirty="0" smtClean="0"/>
              <a:t>imdi </a:t>
            </a:r>
            <a:r>
              <a:rPr lang="tr-TR" dirty="0" err="1"/>
              <a:t>netstats</a:t>
            </a:r>
            <a:r>
              <a:rPr lang="tr-TR" dirty="0"/>
              <a:t> gibi komutlarda </a:t>
            </a:r>
            <a:r>
              <a:rPr lang="tr-TR" dirty="0" smtClean="0"/>
              <a:t>programım </a:t>
            </a:r>
            <a:r>
              <a:rPr lang="tr-TR" dirty="0"/>
              <a:t>çökmesin diye </a:t>
            </a:r>
            <a:r>
              <a:rPr lang="tr-TR" dirty="0" smtClean="0"/>
              <a:t>ekleyeceğim bir </a:t>
            </a:r>
            <a:r>
              <a:rPr lang="tr-TR" dirty="0"/>
              <a:t>fonksiyon var.</a:t>
            </a:r>
            <a:br>
              <a:rPr lang="tr-TR" dirty="0"/>
            </a:br>
            <a:r>
              <a:rPr lang="tr-TR" dirty="0"/>
              <a:t>Bunun için öncelikle </a:t>
            </a:r>
            <a:r>
              <a:rPr lang="tr-TR" dirty="0" err="1"/>
              <a:t>json</a:t>
            </a:r>
            <a:r>
              <a:rPr lang="tr-TR" dirty="0"/>
              <a:t> kütüphanesini </a:t>
            </a:r>
            <a:r>
              <a:rPr lang="tr-TR" dirty="0" err="1"/>
              <a:t>server’a</a:t>
            </a:r>
            <a:r>
              <a:rPr lang="tr-TR" dirty="0"/>
              <a:t> dahil </a:t>
            </a:r>
            <a:r>
              <a:rPr lang="tr-TR" dirty="0" smtClean="0"/>
              <a:t>etmem </a:t>
            </a:r>
            <a:r>
              <a:rPr lang="tr-TR" dirty="0"/>
              <a:t>gerek. Ardından ise </a:t>
            </a:r>
            <a:r>
              <a:rPr lang="tr-TR" dirty="0" err="1"/>
              <a:t>json’u</a:t>
            </a:r>
            <a:r>
              <a:rPr lang="tr-TR" dirty="0"/>
              <a:t> kullanarak virüse veri aktarımı </a:t>
            </a:r>
            <a:r>
              <a:rPr lang="tr-TR" dirty="0" smtClean="0"/>
              <a:t>yapabilirim.</a:t>
            </a:r>
            <a:r>
              <a:rPr lang="tr-TR" dirty="0"/>
              <a:t/>
            </a:r>
            <a:br>
              <a:rPr lang="tr-TR" dirty="0"/>
            </a:br>
            <a:r>
              <a:rPr lang="tr-TR" dirty="0"/>
              <a:t>Veri aktarımı için </a:t>
            </a:r>
            <a:r>
              <a:rPr lang="tr-TR" dirty="0" err="1"/>
              <a:t>verigonder</a:t>
            </a:r>
            <a:r>
              <a:rPr lang="tr-TR" dirty="0"/>
              <a:t> adında yeni bir fonksiyon oluşturuyorum</a:t>
            </a:r>
            <a:r>
              <a:rPr lang="tr-TR" dirty="0" smtClean="0"/>
              <a:t>.</a:t>
            </a:r>
          </a:p>
          <a:p>
            <a:r>
              <a:rPr lang="tr-TR" dirty="0" smtClean="0"/>
              <a:t>Yanlış yazımlar ve hataları düzeltiyorum.</a:t>
            </a:r>
          </a:p>
          <a:p>
            <a:r>
              <a:rPr lang="tr-TR" dirty="0" smtClean="0"/>
              <a:t>Kurban bilgisayarda komut çalıştırmak için kodları ekliyorum.</a:t>
            </a:r>
          </a:p>
          <a:p>
            <a:r>
              <a:rPr lang="tr-TR" dirty="0" smtClean="0"/>
              <a:t>Yazdığım </a:t>
            </a:r>
            <a:r>
              <a:rPr lang="tr-TR" dirty="0"/>
              <a:t>komut, hedef bilgisayarda </a:t>
            </a:r>
            <a:r>
              <a:rPr lang="tr-TR" dirty="0" smtClean="0"/>
              <a:t>çalıştırılamazsa </a:t>
            </a:r>
            <a:r>
              <a:rPr lang="tr-TR" dirty="0"/>
              <a:t>bir uyarı da versin.</a:t>
            </a:r>
            <a:br>
              <a:rPr lang="tr-TR" dirty="0"/>
            </a:br>
            <a:r>
              <a:rPr lang="tr-TR" dirty="0"/>
              <a:t>Bu </a:t>
            </a:r>
            <a:r>
              <a:rPr lang="tr-TR" dirty="0" smtClean="0"/>
              <a:t>kısım  da ise </a:t>
            </a:r>
            <a:r>
              <a:rPr lang="tr-TR" dirty="0"/>
              <a:t> </a:t>
            </a:r>
            <a:r>
              <a:rPr lang="tr-TR" b="1" dirty="0" err="1"/>
              <a:t>try-except</a:t>
            </a:r>
            <a:r>
              <a:rPr lang="tr-TR" dirty="0"/>
              <a:t> blokları </a:t>
            </a:r>
            <a:r>
              <a:rPr lang="tr-TR" dirty="0" smtClean="0"/>
              <a:t>kullanıyorum.</a:t>
            </a:r>
            <a:r>
              <a:rPr lang="tr-TR" dirty="0"/>
              <a:t/>
            </a:r>
            <a:br>
              <a:rPr lang="tr-TR" dirty="0"/>
            </a:br>
            <a:endParaRPr lang="tr-TR" dirty="0"/>
          </a:p>
        </p:txBody>
      </p:sp>
    </p:spTree>
    <p:extLst>
      <p:ext uri="{BB962C8B-B14F-4D97-AF65-F5344CB8AC3E}">
        <p14:creationId xmlns:p14="http://schemas.microsoft.com/office/powerpoint/2010/main" val="2120417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T</a:t>
            </a:r>
            <a:r>
              <a:rPr lang="tr-TR" dirty="0" smtClean="0"/>
              <a:t>ime </a:t>
            </a:r>
            <a:r>
              <a:rPr lang="tr-TR" dirty="0"/>
              <a:t>kütüphanemiz eklendikten sonra basit bir mantık ile </a:t>
            </a:r>
            <a:r>
              <a:rPr lang="tr-TR" dirty="0" err="1"/>
              <a:t>time.sleep</a:t>
            </a:r>
            <a:r>
              <a:rPr lang="tr-TR" dirty="0"/>
              <a:t>(x) kullanarak istediğimiz aralıkta tekrardan bağlantı kurmayı </a:t>
            </a:r>
            <a:r>
              <a:rPr lang="tr-TR" dirty="0" smtClean="0"/>
              <a:t>halletmem </a:t>
            </a:r>
            <a:r>
              <a:rPr lang="tr-TR" dirty="0"/>
              <a:t>lazım.</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2663358"/>
            <a:ext cx="7048500" cy="3324225"/>
          </a:xfrm>
          <a:prstGeom prst="rect">
            <a:avLst/>
          </a:prstGeom>
        </p:spPr>
      </p:pic>
    </p:spTree>
    <p:extLst>
      <p:ext uri="{BB962C8B-B14F-4D97-AF65-F5344CB8AC3E}">
        <p14:creationId xmlns:p14="http://schemas.microsoft.com/office/powerpoint/2010/main" val="2105154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Eğer </a:t>
            </a:r>
            <a:r>
              <a:rPr lang="tr-TR" dirty="0"/>
              <a:t>bağlantı kurulduysa, kabuk fonksiyonuna bağlanmak var. Bunun için de </a:t>
            </a:r>
            <a:r>
              <a:rPr lang="tr-TR" dirty="0" err="1"/>
              <a:t>try</a:t>
            </a:r>
            <a:r>
              <a:rPr lang="tr-TR" dirty="0"/>
              <a:t> bloğundaki </a:t>
            </a:r>
            <a:r>
              <a:rPr lang="tr-TR" dirty="0" err="1"/>
              <a:t>connect</a:t>
            </a:r>
            <a:r>
              <a:rPr lang="tr-TR" dirty="0"/>
              <a:t> </a:t>
            </a:r>
            <a:r>
              <a:rPr lang="tr-TR" dirty="0" smtClean="0"/>
              <a:t>kodumun </a:t>
            </a:r>
            <a:r>
              <a:rPr lang="tr-TR" dirty="0"/>
              <a:t>altında kabuk fonksiyonunu çağırıyorum.</a:t>
            </a:r>
            <a:br>
              <a:rPr lang="tr-TR" dirty="0"/>
            </a:br>
            <a:r>
              <a:rPr lang="tr-TR" dirty="0"/>
              <a:t>Aynı şekilde </a:t>
            </a:r>
            <a:r>
              <a:rPr lang="tr-TR" dirty="0" smtClean="0"/>
              <a:t>kodumun </a:t>
            </a:r>
            <a:r>
              <a:rPr lang="tr-TR" dirty="0"/>
              <a:t>sonunda artık </a:t>
            </a:r>
            <a:r>
              <a:rPr lang="tr-TR" dirty="0" smtClean="0"/>
              <a:t>kabuk</a:t>
            </a:r>
            <a:r>
              <a:rPr lang="tr-TR" dirty="0"/>
              <a:t> </a:t>
            </a:r>
            <a:r>
              <a:rPr lang="tr-TR" dirty="0" smtClean="0"/>
              <a:t>fonksiyonumu değil</a:t>
            </a:r>
            <a:r>
              <a:rPr lang="tr-TR" dirty="0"/>
              <a:t>, </a:t>
            </a:r>
            <a:r>
              <a:rPr lang="tr-TR" dirty="0" err="1"/>
              <a:t>baglanti_dene</a:t>
            </a:r>
            <a:r>
              <a:rPr lang="tr-TR" dirty="0"/>
              <a:t> </a:t>
            </a:r>
            <a:r>
              <a:rPr lang="tr-TR" dirty="0" smtClean="0"/>
              <a:t>fonksiyonumu çağırıyorum.</a:t>
            </a:r>
          </a:p>
          <a:p>
            <a:r>
              <a:rPr lang="tr-TR" dirty="0" err="1" smtClean="0"/>
              <a:t>Pyinstaller</a:t>
            </a:r>
            <a:r>
              <a:rPr lang="tr-TR" dirty="0" smtClean="0"/>
              <a:t> ile </a:t>
            </a:r>
            <a:r>
              <a:rPr lang="tr-TR" dirty="0" err="1" smtClean="0"/>
              <a:t>exe</a:t>
            </a:r>
            <a:r>
              <a:rPr lang="tr-TR" dirty="0" smtClean="0"/>
              <a:t> haline getiriyorum.</a:t>
            </a:r>
          </a:p>
          <a:p>
            <a:r>
              <a:rPr lang="tr-TR" dirty="0"/>
              <a:t>Virüs açıldığında komut istemi de açılırsa çok şüphe çeker ve </a:t>
            </a:r>
            <a:r>
              <a:rPr lang="tr-TR" dirty="0" smtClean="0"/>
              <a:t>benim </a:t>
            </a:r>
            <a:r>
              <a:rPr lang="tr-TR" dirty="0"/>
              <a:t>için sıkıntı olur. </a:t>
            </a:r>
            <a:r>
              <a:rPr lang="tr-TR" dirty="0" smtClean="0"/>
              <a:t>Ben </a:t>
            </a:r>
            <a:r>
              <a:rPr lang="tr-TR" dirty="0"/>
              <a:t>de bundan dolayı</a:t>
            </a:r>
            <a:r>
              <a:rPr lang="tr-TR" b="1" dirty="0"/>
              <a:t> –</a:t>
            </a:r>
            <a:r>
              <a:rPr lang="tr-TR" b="1" dirty="0" err="1"/>
              <a:t>noconsole</a:t>
            </a:r>
            <a:r>
              <a:rPr lang="tr-TR" dirty="0"/>
              <a:t> parametresi ile konsol açılmasını </a:t>
            </a:r>
            <a:r>
              <a:rPr lang="tr-TR" dirty="0" smtClean="0"/>
              <a:t>önledim. </a:t>
            </a:r>
            <a:r>
              <a:rPr lang="tr-TR" dirty="0"/>
              <a:t>T</a:t>
            </a:r>
            <a:r>
              <a:rPr lang="tr-TR" dirty="0" smtClean="0"/>
              <a:t>ek </a:t>
            </a:r>
            <a:r>
              <a:rPr lang="tr-TR" dirty="0"/>
              <a:t>dosya olarak </a:t>
            </a:r>
            <a:r>
              <a:rPr lang="tr-TR" dirty="0" err="1"/>
              <a:t>compile</a:t>
            </a:r>
            <a:r>
              <a:rPr lang="tr-TR" dirty="0"/>
              <a:t> olmasını sağlayan</a:t>
            </a:r>
            <a:r>
              <a:rPr lang="tr-TR" b="1" dirty="0"/>
              <a:t> –</a:t>
            </a:r>
            <a:r>
              <a:rPr lang="tr-TR" b="1" dirty="0" err="1"/>
              <a:t>onefile</a:t>
            </a:r>
            <a:r>
              <a:rPr lang="tr-TR" dirty="0"/>
              <a:t> parametresi. Bununla birlikte virüs sadece tek dosyadan oluşacak.</a:t>
            </a:r>
            <a:br>
              <a:rPr lang="tr-TR" dirty="0"/>
            </a:br>
            <a:endParaRPr lang="tr-TR" dirty="0"/>
          </a:p>
        </p:txBody>
      </p:sp>
    </p:spTree>
    <p:extLst>
      <p:ext uri="{BB962C8B-B14F-4D97-AF65-F5344CB8AC3E}">
        <p14:creationId xmlns:p14="http://schemas.microsoft.com/office/powerpoint/2010/main" val="520471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a:t>HKCU’ya</a:t>
            </a:r>
            <a:r>
              <a:rPr lang="tr-TR" dirty="0"/>
              <a:t> yani </a:t>
            </a:r>
            <a:r>
              <a:rPr lang="tr-TR" dirty="0" err="1"/>
              <a:t>Hkey</a:t>
            </a:r>
            <a:r>
              <a:rPr lang="tr-TR" dirty="0"/>
              <a:t> </a:t>
            </a:r>
            <a:r>
              <a:rPr lang="tr-TR" dirty="0" err="1"/>
              <a:t>Current</a:t>
            </a:r>
            <a:r>
              <a:rPr lang="tr-TR" dirty="0"/>
              <a:t> User kısmındaki kayıt defterinin içinde bulunan Run kısmına </a:t>
            </a:r>
            <a:r>
              <a:rPr lang="tr-TR" dirty="0" err="1"/>
              <a:t>trojan’ımızı</a:t>
            </a:r>
            <a:r>
              <a:rPr lang="tr-TR" dirty="0"/>
              <a:t> </a:t>
            </a:r>
            <a:r>
              <a:rPr lang="tr-TR" dirty="0" smtClean="0"/>
              <a:t>ekledim. </a:t>
            </a:r>
            <a:r>
              <a:rPr lang="tr-TR" dirty="0"/>
              <a:t>REG_GZ ise programın tipidir. Program yolunu da </a:t>
            </a:r>
            <a:r>
              <a:rPr lang="tr-TR" dirty="0" smtClean="0"/>
              <a:t>verdim </a:t>
            </a:r>
            <a:r>
              <a:rPr lang="tr-TR" dirty="0"/>
              <a:t>ve </a:t>
            </a:r>
            <a:r>
              <a:rPr lang="tr-TR" dirty="0" err="1"/>
              <a:t>shellde</a:t>
            </a:r>
            <a:r>
              <a:rPr lang="tr-TR" dirty="0"/>
              <a:t> </a:t>
            </a:r>
            <a:r>
              <a:rPr lang="tr-TR" dirty="0" smtClean="0"/>
              <a:t>çalıştırdım. Şu </a:t>
            </a:r>
            <a:r>
              <a:rPr lang="tr-TR" dirty="0"/>
              <a:t>anda ilk defa çalıştırıldığında kendini kayıt defterinde belirtilen konuma kendini ekleyecek bir programımız var. Ancak zaten ekliyse ne olur? Programın hata vermesini önlemek için </a:t>
            </a:r>
            <a:r>
              <a:rPr lang="tr-TR" dirty="0" err="1"/>
              <a:t>if</a:t>
            </a:r>
            <a:r>
              <a:rPr lang="tr-TR" dirty="0"/>
              <a:t> bloğu ile zaten anahtarı kayıtlı ise tekrardan işlemi yürütmesini </a:t>
            </a:r>
            <a:r>
              <a:rPr lang="tr-TR" dirty="0" smtClean="0"/>
              <a:t>engelliyorum.</a:t>
            </a:r>
          </a:p>
          <a:p>
            <a:r>
              <a:rPr lang="tr-TR" dirty="0" smtClean="0"/>
              <a:t>Bilgisayar </a:t>
            </a:r>
            <a:r>
              <a:rPr lang="tr-TR" dirty="0"/>
              <a:t>açıldığında açılan programların sahip olduğu </a:t>
            </a:r>
            <a:r>
              <a:rPr lang="tr-TR" dirty="0" err="1"/>
              <a:t>registry</a:t>
            </a:r>
            <a:r>
              <a:rPr lang="tr-TR" dirty="0"/>
              <a:t> </a:t>
            </a:r>
            <a:r>
              <a:rPr lang="tr-TR" dirty="0" err="1"/>
              <a:t>keyleri</a:t>
            </a:r>
            <a:r>
              <a:rPr lang="tr-TR" dirty="0"/>
              <a:t> nerede, onları </a:t>
            </a:r>
            <a:r>
              <a:rPr lang="tr-TR" dirty="0" smtClean="0"/>
              <a:t>bulup  </a:t>
            </a:r>
            <a:r>
              <a:rPr lang="tr-TR" dirty="0"/>
              <a:t>arama yerine </a:t>
            </a:r>
            <a:r>
              <a:rPr lang="tr-TR" dirty="0" err="1"/>
              <a:t>regedit</a:t>
            </a:r>
            <a:r>
              <a:rPr lang="tr-TR" dirty="0"/>
              <a:t> </a:t>
            </a:r>
            <a:r>
              <a:rPr lang="tr-TR" dirty="0" smtClean="0"/>
              <a:t>yazıyorum. </a:t>
            </a:r>
            <a:r>
              <a:rPr lang="tr-TR" dirty="0"/>
              <a:t>Ardından, </a:t>
            </a:r>
            <a:r>
              <a:rPr lang="tr-TR" b="1" i="1" u="sng" dirty="0"/>
              <a:t>HKEY_CURRENT_USER\Software\Microsoft\Windows\</a:t>
            </a:r>
            <a:r>
              <a:rPr lang="tr-TR" b="1" i="1" u="sng" dirty="0" err="1"/>
              <a:t>CurrentVersion</a:t>
            </a:r>
            <a:r>
              <a:rPr lang="tr-TR" b="1" i="1" u="sng" dirty="0"/>
              <a:t>\Run</a:t>
            </a:r>
            <a:r>
              <a:rPr lang="tr-TR" dirty="0"/>
              <a:t> konumuna </a:t>
            </a:r>
            <a:r>
              <a:rPr lang="tr-TR" dirty="0" smtClean="0"/>
              <a:t>giriyorum. </a:t>
            </a:r>
            <a:r>
              <a:rPr lang="tr-TR" dirty="0"/>
              <a:t>Burası, bilgisayardaki hangi uygulamaların başlangıçta başlayacağını </a:t>
            </a:r>
            <a:r>
              <a:rPr lang="tr-TR" dirty="0" smtClean="0"/>
              <a:t>belirliyor.</a:t>
            </a:r>
            <a:endParaRPr lang="tr-TR" dirty="0"/>
          </a:p>
        </p:txBody>
      </p:sp>
    </p:spTree>
    <p:extLst>
      <p:ext uri="{BB962C8B-B14F-4D97-AF65-F5344CB8AC3E}">
        <p14:creationId xmlns:p14="http://schemas.microsoft.com/office/powerpoint/2010/main" val="3183897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dirty="0" smtClean="0"/>
              <a:t>Normalde </a:t>
            </a:r>
            <a:r>
              <a:rPr lang="tr-TR" dirty="0"/>
              <a:t>iki tane </a:t>
            </a:r>
            <a:r>
              <a:rPr lang="tr-TR" dirty="0" smtClean="0"/>
              <a:t>seçeneğim vardı 0 </a:t>
            </a:r>
            <a:r>
              <a:rPr lang="tr-TR" dirty="0"/>
              <a:t> ile çıkış yapmak ve normal bir </a:t>
            </a:r>
            <a:r>
              <a:rPr lang="tr-TR" b="1" dirty="0" err="1"/>
              <a:t>string</a:t>
            </a:r>
            <a:r>
              <a:rPr lang="tr-TR" dirty="0"/>
              <a:t> komut yazarak karşı makinede çalıştırmak. Şimdi onların </a:t>
            </a:r>
            <a:r>
              <a:rPr lang="tr-TR" dirty="0" smtClean="0"/>
              <a:t>arasına</a:t>
            </a:r>
            <a:r>
              <a:rPr lang="tr-TR" dirty="0"/>
              <a:t> else </a:t>
            </a:r>
            <a:r>
              <a:rPr lang="tr-TR" dirty="0" err="1"/>
              <a:t>if</a:t>
            </a:r>
            <a:r>
              <a:rPr lang="tr-TR" dirty="0"/>
              <a:t> kullanarak yeni bir komut </a:t>
            </a:r>
            <a:r>
              <a:rPr lang="tr-TR" dirty="0" smtClean="0"/>
              <a:t>eklemem </a:t>
            </a:r>
            <a:r>
              <a:rPr lang="tr-TR" dirty="0"/>
              <a:t>lazım</a:t>
            </a:r>
            <a:r>
              <a:rPr lang="tr-TR" dirty="0" smtClean="0"/>
              <a:t>.</a:t>
            </a:r>
          </a:p>
          <a:p>
            <a:r>
              <a:rPr lang="tr-TR" dirty="0"/>
              <a:t>"cd" komutunun kullanımına </a:t>
            </a:r>
            <a:r>
              <a:rPr lang="tr-TR" dirty="0" err="1"/>
              <a:t>bi</a:t>
            </a:r>
            <a:r>
              <a:rPr lang="tr-TR" dirty="0"/>
              <a:t>' göz </a:t>
            </a:r>
            <a:r>
              <a:rPr lang="tr-TR" dirty="0" smtClean="0"/>
              <a:t>atmam </a:t>
            </a:r>
            <a:r>
              <a:rPr lang="tr-TR" dirty="0"/>
              <a:t>gerek. cd </a:t>
            </a:r>
            <a:r>
              <a:rPr lang="tr-TR" dirty="0" smtClean="0"/>
              <a:t>komutunu </a:t>
            </a:r>
            <a:r>
              <a:rPr lang="tr-TR" dirty="0"/>
              <a:t>çalıştırırken, cd x\y\z şeklinde </a:t>
            </a:r>
            <a:r>
              <a:rPr lang="tr-TR" dirty="0" smtClean="0"/>
              <a:t>komutunu giriyorum.</a:t>
            </a:r>
            <a:r>
              <a:rPr lang="tr-TR" dirty="0"/>
              <a:t/>
            </a:r>
            <a:br>
              <a:rPr lang="tr-TR" dirty="0"/>
            </a:br>
            <a:r>
              <a:rPr lang="tr-TR" dirty="0"/>
              <a:t>Yani asıl gitmek </a:t>
            </a:r>
            <a:r>
              <a:rPr lang="tr-TR" dirty="0" smtClean="0"/>
              <a:t>istediğim </a:t>
            </a:r>
            <a:r>
              <a:rPr lang="tr-TR" dirty="0"/>
              <a:t>yol, “cd“ kısmından sonra. Bu yüzden </a:t>
            </a:r>
            <a:r>
              <a:rPr lang="tr-TR" dirty="0" smtClean="0"/>
              <a:t>komutumun </a:t>
            </a:r>
            <a:r>
              <a:rPr lang="tr-TR" dirty="0"/>
              <a:t>sadece başındaki cd kısmını kod olarak kabul </a:t>
            </a:r>
            <a:r>
              <a:rPr lang="tr-TR" dirty="0" smtClean="0"/>
              <a:t>etmem </a:t>
            </a:r>
            <a:r>
              <a:rPr lang="tr-TR" dirty="0"/>
              <a:t>gerek, devamını değil. Yoksa sadece tek bir dizine gitme </a:t>
            </a:r>
            <a:r>
              <a:rPr lang="tr-TR" dirty="0" smtClean="0"/>
              <a:t>hakkım </a:t>
            </a:r>
            <a:r>
              <a:rPr lang="tr-TR" dirty="0"/>
              <a:t>olur. Bunun için de sadece cd kısmını yazınca elif kısmını çalıştıracak kodu giriyorum</a:t>
            </a:r>
            <a:r>
              <a:rPr lang="tr-TR" dirty="0" smtClean="0"/>
              <a:t>.</a:t>
            </a:r>
          </a:p>
          <a:p>
            <a:r>
              <a:rPr lang="tr-TR" dirty="0"/>
              <a:t>Aynı şekilde kendi </a:t>
            </a:r>
            <a:r>
              <a:rPr lang="tr-TR" dirty="0" smtClean="0"/>
              <a:t>cihazımdan </a:t>
            </a:r>
            <a:r>
              <a:rPr lang="tr-TR" dirty="0"/>
              <a:t>karşıya da dosya gönderimi </a:t>
            </a:r>
            <a:r>
              <a:rPr lang="tr-TR" dirty="0" smtClean="0"/>
              <a:t>yapabilmem lazım</a:t>
            </a:r>
            <a:r>
              <a:rPr lang="tr-TR" dirty="0"/>
              <a:t>. Bu kısımda bu işlemlere </a:t>
            </a:r>
            <a:r>
              <a:rPr lang="tr-TR" dirty="0" smtClean="0"/>
              <a:t>değineceğim. ilk </a:t>
            </a:r>
            <a:r>
              <a:rPr lang="tr-TR" dirty="0"/>
              <a:t>olarak dosya aktarım işlemleri sırasında </a:t>
            </a:r>
            <a:r>
              <a:rPr lang="tr-TR" b="1" dirty="0" err="1"/>
              <a:t>encode</a:t>
            </a:r>
            <a:r>
              <a:rPr lang="tr-TR" b="1" dirty="0"/>
              <a:t>/</a:t>
            </a:r>
            <a:r>
              <a:rPr lang="tr-TR" b="1" dirty="0" err="1"/>
              <a:t>decode</a:t>
            </a:r>
            <a:r>
              <a:rPr lang="tr-TR" dirty="0"/>
              <a:t> işlemleri </a:t>
            </a:r>
            <a:r>
              <a:rPr lang="tr-TR" dirty="0" smtClean="0"/>
              <a:t>kullanacağımdan </a:t>
            </a:r>
            <a:r>
              <a:rPr lang="tr-TR" dirty="0"/>
              <a:t>dolayı, base64 </a:t>
            </a:r>
            <a:r>
              <a:rPr lang="tr-TR" dirty="0" smtClean="0"/>
              <a:t>kütüphanesini projeme </a:t>
            </a:r>
            <a:r>
              <a:rPr lang="tr-TR" dirty="0"/>
              <a:t>dahil </a:t>
            </a:r>
            <a:r>
              <a:rPr lang="tr-TR" dirty="0" smtClean="0"/>
              <a:t>ediyorum.</a:t>
            </a:r>
            <a:endParaRPr lang="tr-TR" dirty="0"/>
          </a:p>
        </p:txBody>
      </p:sp>
    </p:spTree>
    <p:extLst>
      <p:ext uri="{BB962C8B-B14F-4D97-AF65-F5344CB8AC3E}">
        <p14:creationId xmlns:p14="http://schemas.microsoft.com/office/powerpoint/2010/main" val="3430428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dirty="0" err="1" smtClean="0"/>
              <a:t>Reverse</a:t>
            </a:r>
            <a:r>
              <a:rPr lang="tr-TR" dirty="0" smtClean="0"/>
              <a:t> </a:t>
            </a:r>
            <a:r>
              <a:rPr lang="tr-TR" dirty="0" err="1"/>
              <a:t>shell’imiz</a:t>
            </a:r>
            <a:r>
              <a:rPr lang="tr-TR" dirty="0"/>
              <a:t> üzerinden ekran resmi alınır, bunu </a:t>
            </a:r>
            <a:r>
              <a:rPr lang="tr-TR" dirty="0" smtClean="0"/>
              <a:t>yapacağım. </a:t>
            </a:r>
            <a:r>
              <a:rPr lang="tr-TR" dirty="0"/>
              <a:t>Bunun için ilk olarak trojan.py </a:t>
            </a:r>
            <a:r>
              <a:rPr lang="tr-TR" dirty="0" smtClean="0"/>
              <a:t>dosyama </a:t>
            </a:r>
            <a:r>
              <a:rPr lang="tr-TR" dirty="0" err="1"/>
              <a:t>mss</a:t>
            </a:r>
            <a:r>
              <a:rPr lang="tr-TR" dirty="0"/>
              <a:t> kütüphanesini, bunun içinde </a:t>
            </a:r>
            <a:r>
              <a:rPr lang="tr-TR" dirty="0" err="1"/>
              <a:t>ctypes</a:t>
            </a:r>
            <a:r>
              <a:rPr lang="tr-TR" dirty="0"/>
              <a:t> kütüphanesini </a:t>
            </a:r>
            <a:r>
              <a:rPr lang="tr-TR" dirty="0" smtClean="0"/>
              <a:t>eklemem </a:t>
            </a:r>
            <a:r>
              <a:rPr lang="tr-TR" dirty="0"/>
              <a:t>gerek</a:t>
            </a:r>
            <a:r>
              <a:rPr lang="tr-TR" dirty="0" smtClean="0"/>
              <a:t>.</a:t>
            </a:r>
          </a:p>
          <a:p>
            <a:r>
              <a:rPr lang="tr-TR" dirty="0"/>
              <a:t>User ile </a:t>
            </a:r>
            <a:r>
              <a:rPr lang="tr-TR" dirty="0" err="1"/>
              <a:t>Admin’in</a:t>
            </a:r>
            <a:r>
              <a:rPr lang="tr-TR" dirty="0"/>
              <a:t> çalıştırabileceği komutlar farklı olduğu için </a:t>
            </a:r>
            <a:r>
              <a:rPr lang="tr-TR" dirty="0" smtClean="0"/>
              <a:t>benim </a:t>
            </a:r>
            <a:r>
              <a:rPr lang="tr-TR" dirty="0"/>
              <a:t>hangi izne sahip </a:t>
            </a:r>
            <a:r>
              <a:rPr lang="tr-TR" dirty="0" smtClean="0"/>
              <a:t>olduğumu bilmem </a:t>
            </a:r>
            <a:r>
              <a:rPr lang="tr-TR" dirty="0"/>
              <a:t>gerekir. Bu bölümde ise hangi izne sahip </a:t>
            </a:r>
            <a:r>
              <a:rPr lang="tr-TR" dirty="0" smtClean="0"/>
              <a:t>olduğumu öğreneceğim. </a:t>
            </a:r>
            <a:r>
              <a:rPr lang="tr-TR" dirty="0"/>
              <a:t>Bunun için de zaten önceden projeye </a:t>
            </a:r>
            <a:r>
              <a:rPr lang="tr-TR" dirty="0" smtClean="0"/>
              <a:t>eklediğim </a:t>
            </a:r>
            <a:r>
              <a:rPr lang="tr-TR" dirty="0" err="1"/>
              <a:t>os</a:t>
            </a:r>
            <a:r>
              <a:rPr lang="tr-TR" dirty="0"/>
              <a:t> kütüphanesini </a:t>
            </a:r>
            <a:r>
              <a:rPr lang="tr-TR" dirty="0" smtClean="0"/>
              <a:t>kullanacağım. Öncelikle </a:t>
            </a:r>
            <a:r>
              <a:rPr lang="tr-TR" dirty="0"/>
              <a:t>trojan.py </a:t>
            </a:r>
            <a:r>
              <a:rPr lang="tr-TR" dirty="0" smtClean="0"/>
              <a:t>dosyasına </a:t>
            </a:r>
            <a:r>
              <a:rPr lang="tr-TR" dirty="0"/>
              <a:t>girerek </a:t>
            </a:r>
            <a:r>
              <a:rPr lang="tr-TR" dirty="0" smtClean="0"/>
              <a:t>ayrıcalıklarımı </a:t>
            </a:r>
            <a:r>
              <a:rPr lang="tr-TR" dirty="0"/>
              <a:t>kontrol edecek bir fonksiyon </a:t>
            </a:r>
            <a:r>
              <a:rPr lang="tr-TR" dirty="0" smtClean="0"/>
              <a:t>ekliyorum.</a:t>
            </a:r>
          </a:p>
          <a:p>
            <a:r>
              <a:rPr lang="tr-TR" dirty="0"/>
              <a:t>B</a:t>
            </a:r>
            <a:r>
              <a:rPr lang="tr-TR" dirty="0" smtClean="0"/>
              <a:t>u </a:t>
            </a:r>
            <a:r>
              <a:rPr lang="tr-TR" dirty="0"/>
              <a:t>kısım aslında kendi </a:t>
            </a:r>
            <a:r>
              <a:rPr lang="tr-TR" dirty="0" smtClean="0"/>
              <a:t>virüsümü kullanıyorsam </a:t>
            </a:r>
            <a:r>
              <a:rPr lang="tr-TR" dirty="0"/>
              <a:t>pek gerekli olmayabilir; ancak halka açık bir </a:t>
            </a:r>
            <a:r>
              <a:rPr lang="tr-TR" dirty="0" smtClean="0"/>
              <a:t>virüs </a:t>
            </a:r>
            <a:r>
              <a:rPr lang="tr-TR" dirty="0"/>
              <a:t>varsa nasıl kullanıldığını tarif etmek için eklenmesi gerekilebilir. Zaten ta ilk bölümde çıkmak için 0’a basmamız gerektiğini söyleyen bir küçük yardım menüsü </a:t>
            </a:r>
            <a:r>
              <a:rPr lang="tr-TR" dirty="0" smtClean="0"/>
              <a:t>eklemiştim.</a:t>
            </a:r>
            <a:endParaRPr lang="tr-TR" dirty="0"/>
          </a:p>
        </p:txBody>
      </p:sp>
    </p:spTree>
    <p:extLst>
      <p:ext uri="{BB962C8B-B14F-4D97-AF65-F5344CB8AC3E}">
        <p14:creationId xmlns:p14="http://schemas.microsoft.com/office/powerpoint/2010/main" val="3913172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3.1 AKIŞ DİYAGRAMI</a:t>
            </a:r>
            <a:endParaRPr lang="tr-TR" b="1"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418" y="2234173"/>
            <a:ext cx="5611091" cy="2970635"/>
          </a:xfrm>
        </p:spPr>
      </p:pic>
    </p:spTree>
    <p:extLst>
      <p:ext uri="{BB962C8B-B14F-4D97-AF65-F5344CB8AC3E}">
        <p14:creationId xmlns:p14="http://schemas.microsoft.com/office/powerpoint/2010/main" val="10487612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3.2 EKRAN GÖRÜNTÜLERİ</a:t>
            </a:r>
            <a:endParaRPr lang="tr-TR" b="1"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681" y="1828800"/>
            <a:ext cx="7739489" cy="4351338"/>
          </a:xfrm>
        </p:spPr>
      </p:pic>
    </p:spTree>
    <p:extLst>
      <p:ext uri="{BB962C8B-B14F-4D97-AF65-F5344CB8AC3E}">
        <p14:creationId xmlns:p14="http://schemas.microsoft.com/office/powerpoint/2010/main" val="2914576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650" y="1828800"/>
            <a:ext cx="8263550" cy="4351338"/>
          </a:xfrm>
        </p:spPr>
      </p:pic>
    </p:spTree>
    <p:extLst>
      <p:ext uri="{BB962C8B-B14F-4D97-AF65-F5344CB8AC3E}">
        <p14:creationId xmlns:p14="http://schemas.microsoft.com/office/powerpoint/2010/main" val="231144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960263"/>
            <a:ext cx="8263550" cy="4351338"/>
          </a:xfrm>
        </p:spPr>
      </p:pic>
    </p:spTree>
    <p:extLst>
      <p:ext uri="{BB962C8B-B14F-4D97-AF65-F5344CB8AC3E}">
        <p14:creationId xmlns:p14="http://schemas.microsoft.com/office/powerpoint/2010/main" val="90199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 GİRİŞ</a:t>
            </a:r>
            <a:endParaRPr lang="tr-TR" b="1" dirty="0"/>
          </a:p>
        </p:txBody>
      </p:sp>
      <p:sp>
        <p:nvSpPr>
          <p:cNvPr id="3" name="İçerik Yer Tutucusu 2"/>
          <p:cNvSpPr>
            <a:spLocks noGrp="1"/>
          </p:cNvSpPr>
          <p:nvPr>
            <p:ph idx="1"/>
          </p:nvPr>
        </p:nvSpPr>
        <p:spPr/>
        <p:txBody>
          <a:bodyPr/>
          <a:lstStyle/>
          <a:p>
            <a:r>
              <a:rPr lang="tr-TR" dirty="0"/>
              <a:t>S</a:t>
            </a:r>
            <a:r>
              <a:rPr lang="tr-TR" dirty="0" smtClean="0"/>
              <a:t>ıfırdan </a:t>
            </a:r>
            <a:r>
              <a:rPr lang="tr-TR" dirty="0"/>
              <a:t>başlayıp kademe kademe bir </a:t>
            </a:r>
            <a:r>
              <a:rPr lang="tr-TR" dirty="0" err="1"/>
              <a:t>Backdoor</a:t>
            </a:r>
            <a:r>
              <a:rPr lang="tr-TR" dirty="0"/>
              <a:t> </a:t>
            </a:r>
            <a:r>
              <a:rPr lang="tr-TR" dirty="0" err="1"/>
              <a:t>Trojan</a:t>
            </a:r>
            <a:r>
              <a:rPr lang="tr-TR" dirty="0"/>
              <a:t> </a:t>
            </a:r>
            <a:r>
              <a:rPr lang="tr-TR" dirty="0" smtClean="0"/>
              <a:t>oluşturacağım</a:t>
            </a:r>
            <a:r>
              <a:rPr lang="tr-TR" b="1" dirty="0" smtClean="0"/>
              <a:t>.</a:t>
            </a:r>
          </a:p>
          <a:p>
            <a:r>
              <a:rPr lang="tr-TR" dirty="0"/>
              <a:t>İlk olarak, hangi dilde kodlama yapacağım hakkında çok fazla bir fikrim yoktu. Bildiğim dillerden C# bu iş için idealdi; ancak ben yine de anlatımı daha basit olsun ve zaten iyi </a:t>
            </a:r>
            <a:r>
              <a:rPr lang="tr-TR" dirty="0" smtClean="0"/>
              <a:t>bildiğ</a:t>
            </a:r>
            <a:r>
              <a:rPr lang="tr-TR" dirty="0"/>
              <a:t>im bir dil olduğu için </a:t>
            </a:r>
            <a:r>
              <a:rPr lang="tr-TR" b="1" dirty="0" err="1"/>
              <a:t>Python</a:t>
            </a:r>
            <a:r>
              <a:rPr lang="tr-TR" dirty="0" err="1"/>
              <a:t>’u</a:t>
            </a:r>
            <a:r>
              <a:rPr lang="tr-TR" dirty="0"/>
              <a:t> seçtim.</a:t>
            </a:r>
            <a:endParaRPr lang="tr-TR" dirty="0" smtClean="0"/>
          </a:p>
          <a:p>
            <a:r>
              <a:rPr lang="tr-TR" b="1" u="sng" dirty="0"/>
              <a:t>pyqt5</a:t>
            </a:r>
            <a:r>
              <a:rPr lang="tr-TR" dirty="0"/>
              <a:t> gibi kütüphaneleri </a:t>
            </a:r>
            <a:r>
              <a:rPr lang="tr-TR" dirty="0" smtClean="0"/>
              <a:t>kullanarak projemi </a:t>
            </a:r>
            <a:r>
              <a:rPr lang="tr-TR" dirty="0"/>
              <a:t>karıştırıp </a:t>
            </a:r>
            <a:r>
              <a:rPr lang="tr-TR" dirty="0" err="1"/>
              <a:t>arayüzü</a:t>
            </a:r>
            <a:r>
              <a:rPr lang="tr-TR" dirty="0"/>
              <a:t> olan bir virüs yapmak </a:t>
            </a:r>
            <a:r>
              <a:rPr lang="tr-TR" dirty="0" smtClean="0"/>
              <a:t>yerine, klasik</a:t>
            </a:r>
            <a:r>
              <a:rPr lang="tr-TR" dirty="0"/>
              <a:t> </a:t>
            </a:r>
            <a:r>
              <a:rPr lang="tr-TR" b="1" dirty="0" err="1"/>
              <a:t>métasploit</a:t>
            </a:r>
            <a:r>
              <a:rPr lang="tr-TR" dirty="0" err="1"/>
              <a:t>’teki</a:t>
            </a:r>
            <a:r>
              <a:rPr lang="tr-TR" dirty="0"/>
              <a:t> gibi server-</a:t>
            </a:r>
            <a:r>
              <a:rPr lang="tr-TR" dirty="0" err="1"/>
              <a:t>reverse_shell</a:t>
            </a:r>
            <a:r>
              <a:rPr lang="tr-TR" dirty="0"/>
              <a:t> şeklinde olan basit mantığı </a:t>
            </a:r>
            <a:r>
              <a:rPr lang="tr-TR" dirty="0" smtClean="0"/>
              <a:t>kullanacağım.</a:t>
            </a:r>
            <a:endParaRPr lang="tr-TR" dirty="0"/>
          </a:p>
        </p:txBody>
      </p:sp>
    </p:spTree>
    <p:extLst>
      <p:ext uri="{BB962C8B-B14F-4D97-AF65-F5344CB8AC3E}">
        <p14:creationId xmlns:p14="http://schemas.microsoft.com/office/powerpoint/2010/main" val="3663313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650" y="1828800"/>
            <a:ext cx="8263550" cy="4351338"/>
          </a:xfrm>
        </p:spPr>
      </p:pic>
    </p:spTree>
    <p:extLst>
      <p:ext uri="{BB962C8B-B14F-4D97-AF65-F5344CB8AC3E}">
        <p14:creationId xmlns:p14="http://schemas.microsoft.com/office/powerpoint/2010/main" val="3091875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650" y="1828800"/>
            <a:ext cx="8263550" cy="4351338"/>
          </a:xfrm>
        </p:spPr>
      </p:pic>
    </p:spTree>
    <p:extLst>
      <p:ext uri="{BB962C8B-B14F-4D97-AF65-F5344CB8AC3E}">
        <p14:creationId xmlns:p14="http://schemas.microsoft.com/office/powerpoint/2010/main" val="3531055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650" y="1828800"/>
            <a:ext cx="8263550" cy="4351338"/>
          </a:xfrm>
        </p:spPr>
      </p:pic>
    </p:spTree>
    <p:extLst>
      <p:ext uri="{BB962C8B-B14F-4D97-AF65-F5344CB8AC3E}">
        <p14:creationId xmlns:p14="http://schemas.microsoft.com/office/powerpoint/2010/main" val="1581478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650" y="1828800"/>
            <a:ext cx="8263550" cy="4351338"/>
          </a:xfrm>
        </p:spPr>
      </p:pic>
    </p:spTree>
    <p:extLst>
      <p:ext uri="{BB962C8B-B14F-4D97-AF65-F5344CB8AC3E}">
        <p14:creationId xmlns:p14="http://schemas.microsoft.com/office/powerpoint/2010/main" val="3820566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650" y="1828800"/>
            <a:ext cx="8263550" cy="4351338"/>
          </a:xfrm>
        </p:spPr>
      </p:pic>
    </p:spTree>
    <p:extLst>
      <p:ext uri="{BB962C8B-B14F-4D97-AF65-F5344CB8AC3E}">
        <p14:creationId xmlns:p14="http://schemas.microsoft.com/office/powerpoint/2010/main" val="3552018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650" y="1828800"/>
            <a:ext cx="8263550" cy="4351338"/>
          </a:xfrm>
        </p:spPr>
      </p:pic>
    </p:spTree>
    <p:extLst>
      <p:ext uri="{BB962C8B-B14F-4D97-AF65-F5344CB8AC3E}">
        <p14:creationId xmlns:p14="http://schemas.microsoft.com/office/powerpoint/2010/main" val="3267505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650" y="1828800"/>
            <a:ext cx="8263550" cy="4351338"/>
          </a:xfrm>
        </p:spPr>
      </p:pic>
    </p:spTree>
    <p:extLst>
      <p:ext uri="{BB962C8B-B14F-4D97-AF65-F5344CB8AC3E}">
        <p14:creationId xmlns:p14="http://schemas.microsoft.com/office/powerpoint/2010/main" val="741929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650" y="1828800"/>
            <a:ext cx="8263550" cy="4351338"/>
          </a:xfrm>
        </p:spPr>
      </p:pic>
    </p:spTree>
    <p:extLst>
      <p:ext uri="{BB962C8B-B14F-4D97-AF65-F5344CB8AC3E}">
        <p14:creationId xmlns:p14="http://schemas.microsoft.com/office/powerpoint/2010/main" val="254356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2396705"/>
            <a:ext cx="8599304" cy="3000375"/>
          </a:xfrm>
        </p:spPr>
      </p:pic>
    </p:spTree>
    <p:extLst>
      <p:ext uri="{BB962C8B-B14F-4D97-AF65-F5344CB8AC3E}">
        <p14:creationId xmlns:p14="http://schemas.microsoft.com/office/powerpoint/2010/main" val="20795763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2342356"/>
            <a:ext cx="9298552" cy="3324225"/>
          </a:xfrm>
        </p:spPr>
      </p:pic>
    </p:spTree>
    <p:extLst>
      <p:ext uri="{BB962C8B-B14F-4D97-AF65-F5344CB8AC3E}">
        <p14:creationId xmlns:p14="http://schemas.microsoft.com/office/powerpoint/2010/main" val="2201126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RAT Nedir ?</a:t>
            </a:r>
          </a:p>
        </p:txBody>
      </p:sp>
      <p:sp>
        <p:nvSpPr>
          <p:cNvPr id="3" name="İçerik Yer Tutucusu 2"/>
          <p:cNvSpPr>
            <a:spLocks noGrp="1"/>
          </p:cNvSpPr>
          <p:nvPr>
            <p:ph idx="1"/>
          </p:nvPr>
        </p:nvSpPr>
        <p:spPr/>
        <p:txBody>
          <a:bodyPr/>
          <a:lstStyle/>
          <a:p>
            <a:r>
              <a:rPr lang="tr-TR" dirty="0"/>
              <a:t>En kısa tanımıyla:</a:t>
            </a:r>
            <a:br>
              <a:rPr lang="tr-TR" dirty="0"/>
            </a:br>
            <a:r>
              <a:rPr lang="tr-TR" dirty="0"/>
              <a:t>Bir cihazda (bilgisayar, telefon, tablet vb.) arka planda, cihaz sahibinin bilgisi dışında -gizlice- çalışan ve cihazın içindeki bilgilerin başka kişilerce 'yasa dışı bir şekilde' ele geçirilmesine veya cihazın yasa dışı işlemlerde kullanılmasına yardım eden </a:t>
            </a:r>
            <a:r>
              <a:rPr lang="tr-TR" dirty="0" err="1"/>
              <a:t>trojan'ların</a:t>
            </a:r>
            <a:r>
              <a:rPr lang="tr-TR" dirty="0"/>
              <a:t> genel ismidir.</a:t>
            </a:r>
          </a:p>
        </p:txBody>
      </p:sp>
    </p:spTree>
    <p:extLst>
      <p:ext uri="{BB962C8B-B14F-4D97-AF65-F5344CB8AC3E}">
        <p14:creationId xmlns:p14="http://schemas.microsoft.com/office/powerpoint/2010/main" val="15437374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997775"/>
            <a:ext cx="9574306" cy="3762375"/>
          </a:xfrm>
        </p:spPr>
      </p:pic>
    </p:spTree>
    <p:extLst>
      <p:ext uri="{BB962C8B-B14F-4D97-AF65-F5344CB8AC3E}">
        <p14:creationId xmlns:p14="http://schemas.microsoft.com/office/powerpoint/2010/main" val="33810141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3.3 UML DİYAGRAMI</a:t>
            </a:r>
            <a:endParaRPr lang="tr-TR" dirty="0"/>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886406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4. UYGULAMA SONUÇLARI</a:t>
            </a:r>
            <a:endParaRPr lang="tr-TR" b="1" dirty="0"/>
          </a:p>
        </p:txBody>
      </p:sp>
      <p:sp>
        <p:nvSpPr>
          <p:cNvPr id="3" name="İçerik Yer Tutucusu 2"/>
          <p:cNvSpPr>
            <a:spLocks noGrp="1"/>
          </p:cNvSpPr>
          <p:nvPr>
            <p:ph idx="1"/>
          </p:nvPr>
        </p:nvSpPr>
        <p:spPr/>
        <p:txBody>
          <a:bodyPr/>
          <a:lstStyle/>
          <a:p>
            <a:r>
              <a:rPr lang="tr-TR" dirty="0" smtClean="0"/>
              <a:t>Uygulamamı sanal makine olarak cihazımda kurulu olan </a:t>
            </a:r>
            <a:r>
              <a:rPr lang="tr-TR" dirty="0" err="1" smtClean="0"/>
              <a:t>Kali</a:t>
            </a:r>
            <a:r>
              <a:rPr lang="tr-TR" dirty="0" smtClean="0"/>
              <a:t> Linux üzerinde yazdığım ve sanal da çalıştırdığımda çalıştığı halde ana makine olarak Windows 10 ve </a:t>
            </a:r>
            <a:r>
              <a:rPr lang="tr-TR" dirty="0" err="1" smtClean="0"/>
              <a:t>Python</a:t>
            </a:r>
            <a:r>
              <a:rPr lang="tr-TR" dirty="0" smtClean="0"/>
              <a:t> 3.10.6 sürümde çalışmadı sorunun uygulamayı daha eski bir </a:t>
            </a:r>
            <a:r>
              <a:rPr lang="tr-TR" dirty="0" err="1" smtClean="0"/>
              <a:t>python</a:t>
            </a:r>
            <a:r>
              <a:rPr lang="tr-TR" dirty="0" smtClean="0"/>
              <a:t> sürümüyle yazdığım için yaşandığını düşünüyorum. </a:t>
            </a:r>
            <a:endParaRPr lang="tr-TR" dirty="0"/>
          </a:p>
        </p:txBody>
      </p:sp>
    </p:spTree>
    <p:extLst>
      <p:ext uri="{BB962C8B-B14F-4D97-AF65-F5344CB8AC3E}">
        <p14:creationId xmlns:p14="http://schemas.microsoft.com/office/powerpoint/2010/main" val="40686116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5. SONUÇ</a:t>
            </a:r>
            <a:endParaRPr lang="tr-TR" b="1" dirty="0"/>
          </a:p>
        </p:txBody>
      </p:sp>
      <p:sp>
        <p:nvSpPr>
          <p:cNvPr id="3" name="İçerik Yer Tutucusu 2"/>
          <p:cNvSpPr>
            <a:spLocks noGrp="1"/>
          </p:cNvSpPr>
          <p:nvPr>
            <p:ph idx="1"/>
          </p:nvPr>
        </p:nvSpPr>
        <p:spPr/>
        <p:txBody>
          <a:bodyPr/>
          <a:lstStyle/>
          <a:p>
            <a:r>
              <a:rPr lang="tr-TR" dirty="0" smtClean="0"/>
              <a:t>Bu projenin sonucunda </a:t>
            </a:r>
            <a:r>
              <a:rPr lang="tr-TR" dirty="0" err="1" smtClean="0"/>
              <a:t>trojan</a:t>
            </a:r>
            <a:r>
              <a:rPr lang="tr-TR" dirty="0" smtClean="0"/>
              <a:t> virüsü adına nedir nasıl yapılır nasıl kullanılır nasıl </a:t>
            </a:r>
            <a:r>
              <a:rPr lang="tr-TR" dirty="0" err="1" smtClean="0"/>
              <a:t>korunulur</a:t>
            </a:r>
            <a:r>
              <a:rPr lang="tr-TR" dirty="0" smtClean="0"/>
              <a:t> mantığı gibi birçok sorunun cevabını öğrenmekle kalmayıp  </a:t>
            </a:r>
            <a:r>
              <a:rPr lang="tr-TR" dirty="0" err="1" smtClean="0"/>
              <a:t>python</a:t>
            </a:r>
            <a:r>
              <a:rPr lang="tr-TR" dirty="0" smtClean="0"/>
              <a:t> üzerine kodlama becerimi geliştirdim aldığım hatalarla ve çözüm uğraşlarımla bir çok sorunun sebeplerini ve sonuçlarını öğrendim. Baştan sona bir proje için çalışma yapmış olmak ve bu serüvende her gün eklemeye çalıştığın bir fonksiyon tanımladığın bir değişken ile yazılım alanımda adımladığımı düşünüyorum . Birkaç sene önce bilgisayara oyunlar dışında bağlanmamın sebebi olan siber güvenlik alanında ki bilgilerime yenilerini katma tazeleme fırsatıydı bu proje benim için </a:t>
            </a:r>
            <a:endParaRPr lang="tr-TR" dirty="0"/>
          </a:p>
        </p:txBody>
      </p:sp>
    </p:spTree>
    <p:extLst>
      <p:ext uri="{BB962C8B-B14F-4D97-AF65-F5344CB8AC3E}">
        <p14:creationId xmlns:p14="http://schemas.microsoft.com/office/powerpoint/2010/main" val="23353716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5.1 GENEL YORUM</a:t>
            </a:r>
            <a:endParaRPr lang="tr-TR" b="1" dirty="0"/>
          </a:p>
        </p:txBody>
      </p:sp>
      <p:sp>
        <p:nvSpPr>
          <p:cNvPr id="3" name="İçerik Yer Tutucusu 2"/>
          <p:cNvSpPr>
            <a:spLocks noGrp="1"/>
          </p:cNvSpPr>
          <p:nvPr>
            <p:ph idx="1"/>
          </p:nvPr>
        </p:nvSpPr>
        <p:spPr/>
        <p:txBody>
          <a:bodyPr/>
          <a:lstStyle/>
          <a:p>
            <a:r>
              <a:rPr lang="tr-TR" dirty="0" smtClean="0"/>
              <a:t>Projemi kendi açımdan ve başlangıç olarak mantığını öğrenme konusunda başarılı buluyorum.</a:t>
            </a:r>
            <a:r>
              <a:rPr lang="tr-TR" dirty="0"/>
              <a:t> </a:t>
            </a:r>
            <a:r>
              <a:rPr lang="tr-TR" dirty="0" smtClean="0"/>
              <a:t>Zamanla yeni fonksiyonlar eklemem gerektiğini ve çalışır bir biçimde legal olarak sahibinin bilgisi dahilinde uygulamamı çalıştırıp ve test etmem gerektiğini düşünüyorum.</a:t>
            </a:r>
          </a:p>
          <a:p>
            <a:r>
              <a:rPr lang="tr-TR" dirty="0" smtClean="0"/>
              <a:t>Projemi yaparken araştırmalarım sonucunda ara yüzü olan bir RAT yapmamın daha ilgimi çeken durum olduğunu öğrendim ve bu konuda yeni projeme başlamak istiyorum çünkü yaptığım proje sade ve basit bir mantığa sahip ara yüzü olan projelerde özelleştirme yapabilmek beni daha çok etkiledi. </a:t>
            </a:r>
          </a:p>
        </p:txBody>
      </p:sp>
    </p:spTree>
    <p:extLst>
      <p:ext uri="{BB962C8B-B14F-4D97-AF65-F5344CB8AC3E}">
        <p14:creationId xmlns:p14="http://schemas.microsoft.com/office/powerpoint/2010/main" val="26285446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5.2 REFERANSLAR</a:t>
            </a:r>
            <a:endParaRPr lang="tr-TR" b="1" dirty="0"/>
          </a:p>
        </p:txBody>
      </p:sp>
      <p:sp>
        <p:nvSpPr>
          <p:cNvPr id="3" name="İçerik Yer Tutucusu 2"/>
          <p:cNvSpPr>
            <a:spLocks noGrp="1"/>
          </p:cNvSpPr>
          <p:nvPr>
            <p:ph idx="1"/>
          </p:nvPr>
        </p:nvSpPr>
        <p:spPr/>
        <p:txBody>
          <a:bodyPr/>
          <a:lstStyle/>
          <a:p>
            <a:r>
              <a:rPr lang="tr-TR" dirty="0" smtClean="0"/>
              <a:t>Tahir Dikmen (2020): «https</a:t>
            </a:r>
            <a:r>
              <a:rPr lang="tr-TR" dirty="0"/>
              <a:t>://</a:t>
            </a:r>
            <a:r>
              <a:rPr lang="tr-TR" dirty="0" smtClean="0"/>
              <a:t>www.btkakademi.gov.tr/portal/blog/remote-access-trojan-rat-nedir-1550»</a:t>
            </a:r>
          </a:p>
          <a:p>
            <a:r>
              <a:rPr lang="en-US" dirty="0"/>
              <a:t>"The rat: a study in behavior" by M. D. Hooper </a:t>
            </a:r>
            <a:r>
              <a:rPr lang="en-US" dirty="0" err="1"/>
              <a:t>ve</a:t>
            </a:r>
            <a:r>
              <a:rPr lang="en-US" dirty="0"/>
              <a:t> D. G. MacMillan, 1971</a:t>
            </a:r>
          </a:p>
          <a:p>
            <a:r>
              <a:rPr lang="en-US" dirty="0" smtClean="0"/>
              <a:t>"</a:t>
            </a:r>
            <a:r>
              <a:rPr lang="en-US" dirty="0"/>
              <a:t>The Social Behavior of the Laboratory Rat: A review" by M. J. </a:t>
            </a:r>
            <a:r>
              <a:rPr lang="en-US" dirty="0" err="1"/>
              <a:t>Berridge</a:t>
            </a:r>
            <a:r>
              <a:rPr lang="en-US" dirty="0"/>
              <a:t>, K. C. Foote, </a:t>
            </a:r>
            <a:r>
              <a:rPr lang="en-US" dirty="0" err="1"/>
              <a:t>ve</a:t>
            </a:r>
            <a:r>
              <a:rPr lang="en-US" dirty="0"/>
              <a:t> E. M. </a:t>
            </a:r>
            <a:r>
              <a:rPr lang="en-US" dirty="0" err="1"/>
              <a:t>Spetch</a:t>
            </a:r>
            <a:r>
              <a:rPr lang="en-US" dirty="0"/>
              <a:t>, 2009</a:t>
            </a:r>
          </a:p>
          <a:p>
            <a:endParaRPr lang="tr-TR" dirty="0"/>
          </a:p>
        </p:txBody>
      </p:sp>
    </p:spTree>
    <p:extLst>
      <p:ext uri="{BB962C8B-B14F-4D97-AF65-F5344CB8AC3E}">
        <p14:creationId xmlns:p14="http://schemas.microsoft.com/office/powerpoint/2010/main" val="1007680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RAT'lar</a:t>
            </a:r>
            <a:r>
              <a:rPr lang="tr-TR" dirty="0"/>
              <a:t> bulaştığı bilgisayarda neler yapabilir?</a:t>
            </a:r>
          </a:p>
        </p:txBody>
      </p:sp>
      <p:sp>
        <p:nvSpPr>
          <p:cNvPr id="3" name="İçerik Yer Tutucusu 2"/>
          <p:cNvSpPr>
            <a:spLocks noGrp="1"/>
          </p:cNvSpPr>
          <p:nvPr>
            <p:ph idx="1"/>
          </p:nvPr>
        </p:nvSpPr>
        <p:spPr/>
        <p:txBody>
          <a:bodyPr>
            <a:normAutofit fontScale="92500" lnSpcReduction="10000"/>
          </a:bodyPr>
          <a:lstStyle/>
          <a:p>
            <a:r>
              <a:rPr lang="tr-TR" dirty="0"/>
              <a:t>➢ tarayıcıların geçmişine erişebilir.</a:t>
            </a:r>
            <a:br>
              <a:rPr lang="tr-TR" dirty="0"/>
            </a:br>
            <a:r>
              <a:rPr lang="tr-TR" dirty="0"/>
              <a:t>➢ klavyede basılan tuşları kaydedebilir. (şifre vb.) (bkz. </a:t>
            </a:r>
            <a:r>
              <a:rPr lang="tr-TR" dirty="0" err="1"/>
              <a:t>keylogger</a:t>
            </a:r>
            <a:r>
              <a:rPr lang="tr-TR" dirty="0"/>
              <a:t>)</a:t>
            </a:r>
            <a:br>
              <a:rPr lang="tr-TR" dirty="0"/>
            </a:br>
            <a:r>
              <a:rPr lang="tr-TR" dirty="0"/>
              <a:t>➢ kameraya erişebilir ve kayıt alabilir.</a:t>
            </a:r>
            <a:br>
              <a:rPr lang="tr-TR" dirty="0"/>
            </a:br>
            <a:r>
              <a:rPr lang="tr-TR" dirty="0"/>
              <a:t>➢ ekran görüntüsüne erişebilir ve kayıt alabilir.</a:t>
            </a:r>
            <a:br>
              <a:rPr lang="tr-TR" dirty="0"/>
            </a:br>
            <a:r>
              <a:rPr lang="tr-TR" dirty="0"/>
              <a:t>➢ web tarayıcılarındaki kayıtlı şifre/adres/form verilerine erişebilir.</a:t>
            </a:r>
            <a:br>
              <a:rPr lang="tr-TR" dirty="0"/>
            </a:br>
            <a:r>
              <a:rPr lang="tr-TR" dirty="0"/>
              <a:t>➢ </a:t>
            </a:r>
            <a:r>
              <a:rPr lang="tr-TR" dirty="0" err="1"/>
              <a:t>bilgisyarda</a:t>
            </a:r>
            <a:r>
              <a:rPr lang="tr-TR" dirty="0"/>
              <a:t> bulunan tüm dosyalara erişebilir.</a:t>
            </a:r>
            <a:br>
              <a:rPr lang="tr-TR" dirty="0"/>
            </a:br>
            <a:r>
              <a:rPr lang="tr-TR" dirty="0"/>
              <a:t>➢ bilgisayarın klavye ve faresine müdahale edebilir.</a:t>
            </a:r>
            <a:br>
              <a:rPr lang="tr-TR" dirty="0"/>
            </a:br>
            <a:r>
              <a:rPr lang="tr-TR" dirty="0"/>
              <a:t>➢ </a:t>
            </a:r>
            <a:r>
              <a:rPr lang="tr-TR" dirty="0" err="1"/>
              <a:t>bilgisyarı</a:t>
            </a:r>
            <a:r>
              <a:rPr lang="tr-TR" dirty="0"/>
              <a:t> kullanılamaz hale getirebilir, kapatabilir, yeniden başlatabilir.</a:t>
            </a:r>
            <a:br>
              <a:rPr lang="tr-TR" dirty="0"/>
            </a:br>
            <a:r>
              <a:rPr lang="tr-TR" dirty="0"/>
              <a:t>➢ program çalıştırabilir, web adresi açabilir.</a:t>
            </a:r>
            <a:br>
              <a:rPr lang="tr-TR" dirty="0"/>
            </a:br>
            <a:r>
              <a:rPr lang="tr-TR" dirty="0"/>
              <a:t>➢ mikrofona erişebilir ve kayıt alabilir.</a:t>
            </a:r>
            <a:br>
              <a:rPr lang="tr-TR" dirty="0"/>
            </a:br>
            <a:r>
              <a:rPr lang="tr-TR" dirty="0"/>
              <a:t>➢ </a:t>
            </a:r>
            <a:r>
              <a:rPr lang="tr-TR" dirty="0" err="1"/>
              <a:t>windows</a:t>
            </a:r>
            <a:r>
              <a:rPr lang="tr-TR" dirty="0"/>
              <a:t> kayıt defterine erişebilir.</a:t>
            </a:r>
            <a:br>
              <a:rPr lang="tr-TR" dirty="0"/>
            </a:br>
            <a:r>
              <a:rPr lang="tr-TR" dirty="0"/>
              <a:t>➢ internet bağlantısı üzerinden yasa dışı işlem, </a:t>
            </a:r>
            <a:r>
              <a:rPr lang="tr-TR" dirty="0" err="1"/>
              <a:t>dos</a:t>
            </a:r>
            <a:r>
              <a:rPr lang="tr-TR" dirty="0"/>
              <a:t> saldırısı yapabilir.</a:t>
            </a:r>
            <a:br>
              <a:rPr lang="tr-TR" dirty="0"/>
            </a:br>
            <a:r>
              <a:rPr lang="tr-TR" dirty="0"/>
              <a:t>➢ sohbet ekranı açarak, bilgisayar korsanı ile cihaz sahibi arasında iletişim kurabilir.</a:t>
            </a:r>
            <a:br>
              <a:rPr lang="tr-TR" dirty="0"/>
            </a:br>
            <a:r>
              <a:rPr lang="tr-TR" dirty="0"/>
              <a:t>➢ mesaj kutusu ile ekrana mesaj bırakabilir.</a:t>
            </a:r>
            <a:br>
              <a:rPr lang="tr-TR" dirty="0"/>
            </a:br>
            <a:r>
              <a:rPr lang="tr-TR" dirty="0"/>
              <a:t>➢ konum bilgisine erişebilir.</a:t>
            </a:r>
            <a:br>
              <a:rPr lang="tr-TR" dirty="0"/>
            </a:br>
            <a:r>
              <a:rPr lang="tr-TR" dirty="0"/>
              <a:t>➢ cihaz ile aynı ağa bağlı bütün telefon, tablet, elektrikli ev aletlerine erişebilir. (ileri seviye </a:t>
            </a:r>
            <a:r>
              <a:rPr lang="tr-TR" dirty="0" err="1"/>
              <a:t>RAT'larda</a:t>
            </a:r>
            <a:r>
              <a:rPr lang="tr-TR" dirty="0"/>
              <a:t> bulunur)</a:t>
            </a:r>
            <a:br>
              <a:rPr lang="tr-TR" dirty="0"/>
            </a:br>
            <a:r>
              <a:rPr lang="tr-TR" dirty="0"/>
              <a:t>gibi daha bir çok işlem yapabilir.</a:t>
            </a:r>
          </a:p>
          <a:p>
            <a:endParaRPr lang="tr-TR" dirty="0"/>
          </a:p>
        </p:txBody>
      </p:sp>
    </p:spTree>
    <p:extLst>
      <p:ext uri="{BB962C8B-B14F-4D97-AF65-F5344CB8AC3E}">
        <p14:creationId xmlns:p14="http://schemas.microsoft.com/office/powerpoint/2010/main" val="3281543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RAT'ları</a:t>
            </a:r>
            <a:r>
              <a:rPr lang="tr-TR" dirty="0"/>
              <a:t> kimler kullanır?</a:t>
            </a:r>
          </a:p>
        </p:txBody>
      </p:sp>
      <p:sp>
        <p:nvSpPr>
          <p:cNvPr id="3" name="İçerik Yer Tutucusu 2"/>
          <p:cNvSpPr>
            <a:spLocks noGrp="1"/>
          </p:cNvSpPr>
          <p:nvPr>
            <p:ph idx="1"/>
          </p:nvPr>
        </p:nvSpPr>
        <p:spPr/>
        <p:txBody>
          <a:bodyPr/>
          <a:lstStyle/>
          <a:p>
            <a:r>
              <a:rPr lang="tr-TR" dirty="0"/>
              <a:t> </a:t>
            </a:r>
            <a:r>
              <a:rPr lang="tr-TR" dirty="0" err="1"/>
              <a:t>RAT'lar</a:t>
            </a:r>
            <a:r>
              <a:rPr lang="tr-TR" dirty="0"/>
              <a:t>, erişimi ve kullanımı kolay olan </a:t>
            </a:r>
            <a:r>
              <a:rPr lang="tr-TR" dirty="0" err="1"/>
              <a:t>trojan</a:t>
            </a:r>
            <a:r>
              <a:rPr lang="tr-TR" dirty="0"/>
              <a:t> yazılımlarıdır. Bulaşma şekli ve çalışma prensipleri dolayısıyla basit/orta düzey </a:t>
            </a:r>
            <a:r>
              <a:rPr lang="tr-TR" dirty="0" err="1"/>
              <a:t>trojanlardır</a:t>
            </a:r>
            <a:r>
              <a:rPr lang="tr-TR" dirty="0"/>
              <a:t>. Genellikle büyük yasa dışı işlemlerde kullanılmazlar, bilgisayar ile ilgilenen ve yasa dışı işlemlere meraklı olan genç kitle tarafından, öğrenmek veya eğlenmek amaçlı kullanılır fakat bu tür programların kullanımı tamamen yasa dışıdır. Bu </a:t>
            </a:r>
            <a:r>
              <a:rPr lang="tr-TR" dirty="0" err="1"/>
              <a:t>trojanlar</a:t>
            </a:r>
            <a:r>
              <a:rPr lang="tr-TR" dirty="0"/>
              <a:t> her ne kadar ileri düzey </a:t>
            </a:r>
            <a:r>
              <a:rPr lang="tr-TR" dirty="0" err="1"/>
              <a:t>olmasada</a:t>
            </a:r>
            <a:r>
              <a:rPr lang="tr-TR" dirty="0"/>
              <a:t>, herhangi bir cihaz/kişiye önemli ölçüde zarar verebilecek güçtedir. </a:t>
            </a:r>
          </a:p>
          <a:p>
            <a:endParaRPr lang="tr-TR" dirty="0"/>
          </a:p>
        </p:txBody>
      </p:sp>
    </p:spTree>
    <p:extLst>
      <p:ext uri="{BB962C8B-B14F-4D97-AF65-F5344CB8AC3E}">
        <p14:creationId xmlns:p14="http://schemas.microsoft.com/office/powerpoint/2010/main" val="2089574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RAT nasıl bulaşır?</a:t>
            </a:r>
          </a:p>
        </p:txBody>
      </p:sp>
      <p:sp>
        <p:nvSpPr>
          <p:cNvPr id="3" name="İçerik Yer Tutucusu 2"/>
          <p:cNvSpPr>
            <a:spLocks noGrp="1"/>
          </p:cNvSpPr>
          <p:nvPr>
            <p:ph idx="1"/>
          </p:nvPr>
        </p:nvSpPr>
        <p:spPr/>
        <p:txBody>
          <a:bodyPr/>
          <a:lstStyle/>
          <a:p>
            <a:r>
              <a:rPr lang="tr-TR" dirty="0"/>
              <a:t>Genellikle ücretli bilgisayar programlarını ücretsiz kullanmak için paylaşılan '</a:t>
            </a:r>
            <a:r>
              <a:rPr lang="tr-TR" dirty="0" err="1"/>
              <a:t>crack</a:t>
            </a:r>
            <a:r>
              <a:rPr lang="tr-TR" dirty="0"/>
              <a:t>' adlı yazılımların veya oyunlar için kullanılan hile programlarının içine gizlenmekle birlikte; bir USB veya bir resim dosyası ile de bulaşabilmektedir.</a:t>
            </a:r>
          </a:p>
          <a:p>
            <a:endParaRPr lang="tr-TR" dirty="0"/>
          </a:p>
        </p:txBody>
      </p:sp>
    </p:spTree>
    <p:extLst>
      <p:ext uri="{BB962C8B-B14F-4D97-AF65-F5344CB8AC3E}">
        <p14:creationId xmlns:p14="http://schemas.microsoft.com/office/powerpoint/2010/main" val="2264966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RAT'ların</a:t>
            </a:r>
            <a:r>
              <a:rPr lang="tr-TR" dirty="0"/>
              <a:t> çalışma prensibi nasıldır?</a:t>
            </a:r>
          </a:p>
        </p:txBody>
      </p:sp>
      <p:sp>
        <p:nvSpPr>
          <p:cNvPr id="3" name="İçerik Yer Tutucusu 2"/>
          <p:cNvSpPr>
            <a:spLocks noGrp="1"/>
          </p:cNvSpPr>
          <p:nvPr>
            <p:ph idx="1"/>
          </p:nvPr>
        </p:nvSpPr>
        <p:spPr/>
        <p:txBody>
          <a:bodyPr/>
          <a:lstStyle/>
          <a:p>
            <a:r>
              <a:rPr lang="tr-TR" dirty="0"/>
              <a:t>① Bu programı kullanan bir bilgisayar korsanı kendi cihazındaki yönetim programını çalıştırır.</a:t>
            </a:r>
            <a:br>
              <a:rPr lang="tr-TR" dirty="0"/>
            </a:br>
            <a:r>
              <a:rPr lang="tr-TR" dirty="0"/>
              <a:t>② Kendi modeminde özel bir port açar. (örnek: 5570)</a:t>
            </a:r>
            <a:br>
              <a:rPr lang="tr-TR" dirty="0"/>
            </a:br>
            <a:r>
              <a:rPr lang="tr-TR" dirty="0"/>
              <a:t>③ Yönetim programını kullanarak bilgisayarını tıpkı bir sunucuya çevirir.</a:t>
            </a:r>
            <a:br>
              <a:rPr lang="tr-TR" dirty="0"/>
            </a:br>
            <a:r>
              <a:rPr lang="tr-TR" dirty="0"/>
              <a:t>④ Bağlantı, korsanın IP adresi üzerinden sağlandığı için; modemin yeniden başlatılması gibi durumlarda IP adresi sıfırlanınca bağlantı yolunun kaybolmasını engellemek için "</a:t>
            </a:r>
            <a:r>
              <a:rPr lang="tr-TR" dirty="0" err="1"/>
              <a:t>DuckDNS</a:t>
            </a:r>
            <a:r>
              <a:rPr lang="tr-TR" dirty="0"/>
              <a:t>" tarzı ücretsiz veya ücretli yazılımlar ile IP adresini bir alan adı gibi yaparak sabitler. (örnek: orneksabitip.duckdns.org)</a:t>
            </a:r>
            <a:br>
              <a:rPr lang="tr-TR" dirty="0"/>
            </a:br>
            <a:r>
              <a:rPr lang="tr-TR" dirty="0"/>
              <a:t>⑤ </a:t>
            </a:r>
            <a:r>
              <a:rPr lang="tr-TR" dirty="0" err="1"/>
              <a:t>Trojanın</a:t>
            </a:r>
            <a:r>
              <a:rPr lang="tr-TR" dirty="0"/>
              <a:t> bulaştığı cihaz, p2p denilen eşler arası bağlantı yöntemiyle direkt korsanın açtığı sunucuya bağlanır ve bilgisayar korsanının yönetim programında bütün bilgileri gözükür. Bilgisayar korsanı bu aşamadan sonra istediği işlemleri kolayca yapabilir.</a:t>
            </a:r>
          </a:p>
          <a:p>
            <a:endParaRPr lang="tr-TR" dirty="0"/>
          </a:p>
        </p:txBody>
      </p:sp>
    </p:spTree>
    <p:extLst>
      <p:ext uri="{BB962C8B-B14F-4D97-AF65-F5344CB8AC3E}">
        <p14:creationId xmlns:p14="http://schemas.microsoft.com/office/powerpoint/2010/main" val="2656588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RAT'lardan</a:t>
            </a:r>
            <a:r>
              <a:rPr lang="tr-TR" dirty="0"/>
              <a:t> nasıl korunabiliriz?</a:t>
            </a:r>
          </a:p>
        </p:txBody>
      </p:sp>
      <p:sp>
        <p:nvSpPr>
          <p:cNvPr id="3" name="İçerik Yer Tutucusu 2"/>
          <p:cNvSpPr>
            <a:spLocks noGrp="1"/>
          </p:cNvSpPr>
          <p:nvPr>
            <p:ph idx="1"/>
          </p:nvPr>
        </p:nvSpPr>
        <p:spPr/>
        <p:txBody>
          <a:bodyPr/>
          <a:lstStyle/>
          <a:p>
            <a:r>
              <a:rPr lang="tr-TR" b="1" dirty="0"/>
              <a:t> </a:t>
            </a:r>
            <a:r>
              <a:rPr lang="tr-TR" dirty="0" err="1"/>
              <a:t>RAT'lardan</a:t>
            </a:r>
            <a:r>
              <a:rPr lang="tr-TR" dirty="0"/>
              <a:t> korunmak için </a:t>
            </a:r>
            <a:r>
              <a:rPr lang="tr-TR" dirty="0" err="1"/>
              <a:t>antivirüs</a:t>
            </a:r>
            <a:r>
              <a:rPr lang="tr-TR" dirty="0"/>
              <a:t> yazılımları kullanılabilir. Çoğu </a:t>
            </a:r>
            <a:r>
              <a:rPr lang="tr-TR" dirty="0" err="1"/>
              <a:t>antivirüs</a:t>
            </a:r>
            <a:r>
              <a:rPr lang="tr-TR" dirty="0"/>
              <a:t> programı RAT gizlenmiş dosyaları tespit edebilmektedir. Bunun dışında kendimizi korumak için dikkat etmemiz gerekenler şunlardır:</a:t>
            </a:r>
            <a:br>
              <a:rPr lang="tr-TR" dirty="0"/>
            </a:br>
            <a:r>
              <a:rPr lang="tr-TR" dirty="0"/>
              <a:t/>
            </a:r>
            <a:br>
              <a:rPr lang="tr-TR" dirty="0"/>
            </a:br>
            <a:r>
              <a:rPr lang="tr-TR" dirty="0"/>
              <a:t>》 güvensiz adreslerden dosya indirilmemelidir.</a:t>
            </a:r>
            <a:br>
              <a:rPr lang="tr-TR" dirty="0"/>
            </a:br>
            <a:r>
              <a:rPr lang="tr-TR" dirty="0"/>
              <a:t>》 ücretli programlar, ücretsiz olarak kullanılmaya çalışılmamalı, benzeri başka ücretsiz uygulama bulunmalı veya resmi adresinden satın alınmalıdır.</a:t>
            </a:r>
            <a:br>
              <a:rPr lang="tr-TR" dirty="0"/>
            </a:br>
            <a:r>
              <a:rPr lang="tr-TR" dirty="0"/>
              <a:t>》 internetten indirilen dosyalar, açılmadan önce </a:t>
            </a:r>
            <a:r>
              <a:rPr lang="tr-TR" dirty="0" err="1"/>
              <a:t>antivirüs</a:t>
            </a:r>
            <a:r>
              <a:rPr lang="tr-TR" dirty="0"/>
              <a:t> veya online dosya tarama siteleri (bkz. </a:t>
            </a:r>
            <a:r>
              <a:rPr lang="tr-TR" dirty="0" err="1"/>
              <a:t>virustotal</a:t>
            </a:r>
            <a:r>
              <a:rPr lang="tr-TR" dirty="0"/>
              <a:t>) ile taranmalıdır.</a:t>
            </a:r>
            <a:br>
              <a:rPr lang="tr-TR" dirty="0"/>
            </a:br>
            <a:r>
              <a:rPr lang="tr-TR" dirty="0"/>
              <a:t>》 bilgisayarın başlangıcında çalışan programlar düzenli olarak kontrol edilmelidir.</a:t>
            </a:r>
            <a:br>
              <a:rPr lang="tr-TR" dirty="0"/>
            </a:br>
            <a:r>
              <a:rPr lang="tr-TR" dirty="0"/>
              <a:t>》 dizüstü bilgisayarların, kameralı telefonların ve web kameralarının lensine bant vb. bir engel koyulmalı, kullanılmadıkça kapalı tutulmalıdır.</a:t>
            </a:r>
          </a:p>
          <a:p>
            <a:endParaRPr lang="tr-TR" dirty="0"/>
          </a:p>
        </p:txBody>
      </p:sp>
    </p:spTree>
    <p:extLst>
      <p:ext uri="{BB962C8B-B14F-4D97-AF65-F5344CB8AC3E}">
        <p14:creationId xmlns:p14="http://schemas.microsoft.com/office/powerpoint/2010/main" val="965959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TM03457515[[fn=Manzara]]</Template>
  <TotalTime>254</TotalTime>
  <Words>1154</Words>
  <Application>Microsoft Office PowerPoint</Application>
  <PresentationFormat>Geniş ekran</PresentationFormat>
  <Paragraphs>113</Paragraphs>
  <Slides>45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45</vt:i4>
      </vt:variant>
    </vt:vector>
  </HeadingPairs>
  <TitlesOfParts>
    <vt:vector size="50" baseType="lpstr">
      <vt:lpstr>Arial</vt:lpstr>
      <vt:lpstr>Century Schoolbook</vt:lpstr>
      <vt:lpstr>Wingdings</vt:lpstr>
      <vt:lpstr>Wingdings 2</vt:lpstr>
      <vt:lpstr>View</vt:lpstr>
      <vt:lpstr>RAT</vt:lpstr>
      <vt:lpstr>İÇİNDEKİLER</vt:lpstr>
      <vt:lpstr>1. GİRİŞ</vt:lpstr>
      <vt:lpstr>RAT Nedir ?</vt:lpstr>
      <vt:lpstr>RAT'lar bulaştığı bilgisayarda neler yapabilir?</vt:lpstr>
      <vt:lpstr>RAT'ları kimler kullanır?</vt:lpstr>
      <vt:lpstr>RAT nasıl bulaşır?</vt:lpstr>
      <vt:lpstr>RAT'ların çalışma prensibi nasıldır?</vt:lpstr>
      <vt:lpstr>RAT'lardan nasıl korunabiliriz?</vt:lpstr>
      <vt:lpstr>RAT'lar hangi programlama dili ile yazılır?</vt:lpstr>
      <vt:lpstr>Backdoor Trojanların Çalışma Mantığı</vt:lpstr>
      <vt:lpstr>1.1 AMAÇ</vt:lpstr>
      <vt:lpstr>1.2 KAPSAM</vt:lpstr>
      <vt:lpstr>GENEL TANIM</vt:lpstr>
      <vt:lpstr>1.3 KATKILARIM</vt:lpstr>
      <vt:lpstr>1.4 ÇALIŞMANIN ORGANİZASYONU</vt:lpstr>
      <vt:lpstr>2. RELATED WORK</vt:lpstr>
      <vt:lpstr>3. UYGULAMA</vt:lpstr>
      <vt:lpstr>PowerPoint Sunusu</vt:lpstr>
      <vt:lpstr>PowerPoint Sunusu</vt:lpstr>
      <vt:lpstr>PowerPoint Sunusu</vt:lpstr>
      <vt:lpstr>PowerPoint Sunusu</vt:lpstr>
      <vt:lpstr>PowerPoint Sunusu</vt:lpstr>
      <vt:lpstr>PowerPoint Sunusu</vt:lpstr>
      <vt:lpstr>PowerPoint Sunusu</vt:lpstr>
      <vt:lpstr>3.1 AKIŞ DİYAGRAMI</vt:lpstr>
      <vt:lpstr>3.2 EKRAN GÖRÜNTÜLERİ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3.3 UML DİYAGRAMI</vt:lpstr>
      <vt:lpstr>4. UYGULAMA SONUÇLARI</vt:lpstr>
      <vt:lpstr>5. SONUÇ</vt:lpstr>
      <vt:lpstr>5.1 GENEL YORUM</vt:lpstr>
      <vt:lpstr>5.2 REFERANSLAR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dc:title>
  <dc:creator>TARIK GÜLEZGİN</dc:creator>
  <cp:lastModifiedBy>TARIK GÜLEZGİN</cp:lastModifiedBy>
  <cp:revision>29</cp:revision>
  <dcterms:created xsi:type="dcterms:W3CDTF">2023-01-05T12:39:35Z</dcterms:created>
  <dcterms:modified xsi:type="dcterms:W3CDTF">2023-01-09T17:04:54Z</dcterms:modified>
</cp:coreProperties>
</file>