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4" r:id="rId2"/>
    <p:sldId id="273" r:id="rId3"/>
    <p:sldId id="257" r:id="rId4"/>
    <p:sldId id="272" r:id="rId5"/>
    <p:sldId id="281" r:id="rId6"/>
    <p:sldId id="276" r:id="rId7"/>
    <p:sldId id="287" r:id="rId8"/>
    <p:sldId id="289" r:id="rId9"/>
    <p:sldId id="290" r:id="rId10"/>
    <p:sldId id="298" r:id="rId11"/>
    <p:sldId id="299" r:id="rId12"/>
    <p:sldId id="300" r:id="rId13"/>
    <p:sldId id="301" r:id="rId14"/>
    <p:sldId id="291" r:id="rId15"/>
    <p:sldId id="292" r:id="rId16"/>
    <p:sldId id="293" r:id="rId17"/>
    <p:sldId id="302" r:id="rId18"/>
    <p:sldId id="294" r:id="rId19"/>
    <p:sldId id="303" r:id="rId20"/>
    <p:sldId id="295" r:id="rId21"/>
    <p:sldId id="296" r:id="rId22"/>
    <p:sldId id="304" r:id="rId23"/>
    <p:sldId id="297" r:id="rId24"/>
    <p:sldId id="282" r:id="rId25"/>
    <p:sldId id="305" r:id="rId26"/>
    <p:sldId id="278" r:id="rId27"/>
    <p:sldId id="307" r:id="rId28"/>
    <p:sldId id="2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015" userDrawn="1">
          <p15:clr>
            <a:srgbClr val="A4A3A4"/>
          </p15:clr>
        </p15:guide>
        <p15:guide id="4" pos="1272" userDrawn="1">
          <p15:clr>
            <a:srgbClr val="A4A3A4"/>
          </p15:clr>
        </p15:guide>
        <p15:guide id="5" orient="horz" pos="1706" userDrawn="1">
          <p15:clr>
            <a:srgbClr val="A4A3A4"/>
          </p15:clr>
        </p15:guide>
        <p15:guide id="6" orient="horz" pos="34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E60012"/>
    <a:srgbClr val="2E2D3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4660"/>
  </p:normalViewPr>
  <p:slideViewPr>
    <p:cSldViewPr showGuides="1">
      <p:cViewPr varScale="1">
        <p:scale>
          <a:sx n="82" d="100"/>
          <a:sy n="82" d="100"/>
        </p:scale>
        <p:origin x="629" y="461"/>
      </p:cViewPr>
      <p:guideLst>
        <p:guide orient="horz" pos="2160"/>
        <p:guide pos="3840"/>
        <p:guide pos="7015"/>
        <p:guide pos="1272"/>
        <p:guide orient="horz" pos="1706"/>
        <p:guide orient="horz" pos="3486"/>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84484-2988-42FB-B147-8B837A85EE48}"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20ABE-D440-44C1-9073-441D983D3ABB}" type="slidenum">
              <a:rPr lang="zh-CN" altLang="en-US" smtClean="0"/>
              <a:t>‹#›</a:t>
            </a:fld>
            <a:endParaRPr lang="zh-CN" altLang="en-US"/>
          </a:p>
        </p:txBody>
      </p:sp>
    </p:spTree>
    <p:extLst>
      <p:ext uri="{BB962C8B-B14F-4D97-AF65-F5344CB8AC3E}">
        <p14:creationId xmlns:p14="http://schemas.microsoft.com/office/powerpoint/2010/main" val="405830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82638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272240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303716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382786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58226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4913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110704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96939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71290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425343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EEB970-EE55-4358-A4BB-629BE5FFEFAD}" type="datetimeFigureOut">
              <a:rPr lang="zh-CN" altLang="en-US" smtClean="0"/>
              <a:t>2021/11/29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47499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B970-EE55-4358-A4BB-629BE5FFEFAD}" type="datetimeFigureOut">
              <a:rPr lang="zh-CN" altLang="en-US" smtClean="0"/>
              <a:t>2021/11/29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5E4D7-F9B0-4F76-A9DE-EA7526A1868E}" type="slidenum">
              <a:rPr lang="zh-CN" altLang="en-US" smtClean="0"/>
              <a:t>‹#›</a:t>
            </a:fld>
            <a:endParaRPr lang="zh-CN" altLang="en-US"/>
          </a:p>
        </p:txBody>
      </p:sp>
    </p:spTree>
    <p:extLst>
      <p:ext uri="{BB962C8B-B14F-4D97-AF65-F5344CB8AC3E}">
        <p14:creationId xmlns:p14="http://schemas.microsoft.com/office/powerpoint/2010/main" val="146934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4.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5.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145393"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7" name="组合 46"/>
          <p:cNvGrpSpPr/>
          <p:nvPr/>
        </p:nvGrpSpPr>
        <p:grpSpPr>
          <a:xfrm>
            <a:off x="3584025" y="2206544"/>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a:t>→</a:t>
            </a:r>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132" y="319012"/>
            <a:ext cx="1443937" cy="1623167"/>
          </a:xfrm>
          <a:prstGeom prst="rect">
            <a:avLst/>
          </a:prstGeom>
        </p:spPr>
      </p:pic>
      <p:grpSp>
        <p:nvGrpSpPr>
          <p:cNvPr id="7" name="组合 6"/>
          <p:cNvGrpSpPr/>
          <p:nvPr/>
        </p:nvGrpSpPr>
        <p:grpSpPr>
          <a:xfrm>
            <a:off x="2989290" y="2570950"/>
            <a:ext cx="6593231" cy="1763848"/>
            <a:chOff x="3124021" y="2570950"/>
            <a:chExt cx="6593231" cy="1763848"/>
          </a:xfrm>
        </p:grpSpPr>
        <p:sp>
          <p:nvSpPr>
            <p:cNvPr id="5" name="矩形 4"/>
            <p:cNvSpPr/>
            <p:nvPr/>
          </p:nvSpPr>
          <p:spPr>
            <a:xfrm>
              <a:off x="3124021" y="2570950"/>
              <a:ext cx="6593231" cy="1077218"/>
            </a:xfrm>
            <a:prstGeom prst="rect">
              <a:avLst/>
            </a:prstGeom>
          </p:spPr>
          <p:txBody>
            <a:bodyPr wrap="square">
              <a:spAutoFit/>
            </a:bodyPr>
            <a:lstStyle/>
            <a:p>
              <a:r>
                <a:rPr lang="en-US" altLang="zh-CN" sz="3200" b="1" dirty="0">
                  <a:latin typeface="迷你简汉真广标" panose="02010609000101010101" pitchFamily="49" charset="-122"/>
                  <a:ea typeface="迷你简汉真广标" panose="02010609000101010101" pitchFamily="49" charset="-122"/>
                </a:rPr>
                <a:t>《Speeding up GUI Testing by </a:t>
              </a:r>
            </a:p>
            <a:p>
              <a:r>
                <a:rPr lang="en-US" altLang="zh-CN" sz="3200" b="1" dirty="0">
                  <a:latin typeface="迷你简汉真广标" panose="02010609000101010101" pitchFamily="49" charset="-122"/>
                  <a:ea typeface="迷你简汉真广标" panose="02010609000101010101" pitchFamily="49" charset="-122"/>
                </a:rPr>
                <a:t>   On-Device  Test Generation》</a:t>
              </a:r>
              <a:endParaRPr lang="zh-CN" altLang="en-US" sz="3200" b="1" dirty="0">
                <a:latin typeface="迷你简汉真广标" panose="02010609000101010101" pitchFamily="49" charset="-122"/>
                <a:ea typeface="迷你简汉真广标" panose="02010609000101010101" pitchFamily="49" charset="-122"/>
              </a:endParaRPr>
            </a:p>
          </p:txBody>
        </p:sp>
        <p:sp>
          <p:nvSpPr>
            <p:cNvPr id="6" name="矩形 5"/>
            <p:cNvSpPr/>
            <p:nvPr/>
          </p:nvSpPr>
          <p:spPr>
            <a:xfrm>
              <a:off x="4967647" y="3873133"/>
              <a:ext cx="2608406" cy="461665"/>
            </a:xfrm>
            <a:prstGeom prst="rect">
              <a:avLst/>
            </a:prstGeom>
          </p:spPr>
          <p:txBody>
            <a:bodyPr wrap="none">
              <a:spAutoFit/>
            </a:bodyPr>
            <a:lstStyle/>
            <a:p>
              <a:r>
                <a:rPr lang="zh-CN" altLang="en-US" sz="2400" spc="300" dirty="0">
                  <a:latin typeface="黑体" panose="02010609060101010101" pitchFamily="49" charset="-122"/>
                  <a:ea typeface="黑体" panose="02010609060101010101" pitchFamily="49" charset="-122"/>
                </a:rPr>
                <a:t>工具复现的理解</a:t>
              </a:r>
            </a:p>
          </p:txBody>
        </p:sp>
      </p:grpSp>
      <p:sp>
        <p:nvSpPr>
          <p:cNvPr id="4" name="文本框 3">
            <a:extLst>
              <a:ext uri="{FF2B5EF4-FFF2-40B4-BE49-F238E27FC236}">
                <a16:creationId xmlns:a16="http://schemas.microsoft.com/office/drawing/2014/main" id="{3F434093-1B19-4199-B375-9B4C0F43A45B}"/>
              </a:ext>
            </a:extLst>
          </p:cNvPr>
          <p:cNvSpPr txBox="1"/>
          <p:nvPr/>
        </p:nvSpPr>
        <p:spPr>
          <a:xfrm>
            <a:off x="5145113" y="4822086"/>
            <a:ext cx="2486550" cy="707886"/>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学号：</a:t>
            </a:r>
            <a:r>
              <a:rPr lang="en-US" altLang="zh-CN" sz="2000" dirty="0">
                <a:latin typeface="黑体" panose="02010609060101010101" pitchFamily="49" charset="-122"/>
                <a:ea typeface="黑体" panose="02010609060101010101" pitchFamily="49" charset="-122"/>
              </a:rPr>
              <a:t>191250106</a:t>
            </a:r>
          </a:p>
          <a:p>
            <a:r>
              <a:rPr lang="zh-CN" altLang="en-US" sz="2000" dirty="0">
                <a:latin typeface="黑体" panose="02010609060101010101" pitchFamily="49" charset="-122"/>
                <a:ea typeface="黑体" panose="02010609060101010101" pitchFamily="49" charset="-122"/>
              </a:rPr>
              <a:t>姓名： 倪梦雅</a:t>
            </a:r>
          </a:p>
        </p:txBody>
      </p:sp>
    </p:spTree>
    <p:extLst>
      <p:ext uri="{BB962C8B-B14F-4D97-AF65-F5344CB8AC3E}">
        <p14:creationId xmlns:p14="http://schemas.microsoft.com/office/powerpoint/2010/main" val="63780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31578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46000" y="1037607"/>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2. Exploration Engine</a:t>
            </a:r>
          </a:p>
        </p:txBody>
      </p:sp>
      <p:sp>
        <p:nvSpPr>
          <p:cNvPr id="2" name="文本框 1">
            <a:extLst>
              <a:ext uri="{FF2B5EF4-FFF2-40B4-BE49-F238E27FC236}">
                <a16:creationId xmlns:a16="http://schemas.microsoft.com/office/drawing/2014/main" id="{6AEB7F15-9353-47BC-A503-4B5812ADCFA5}"/>
              </a:ext>
            </a:extLst>
          </p:cNvPr>
          <p:cNvSpPr txBox="1"/>
          <p:nvPr/>
        </p:nvSpPr>
        <p:spPr>
          <a:xfrm>
            <a:off x="1118903" y="1766745"/>
            <a:ext cx="4680000" cy="2862322"/>
          </a:xfrm>
          <a:prstGeom prst="rect">
            <a:avLst/>
          </a:prstGeom>
          <a:noFill/>
        </p:spPr>
        <p:txBody>
          <a:bodyPr wrap="square" rtlCol="0">
            <a:spAutoFit/>
          </a:bodyPr>
          <a:lstStyle/>
          <a:p>
            <a:r>
              <a:rPr lang="en-US" altLang="zh-CN" sz="2000" dirty="0"/>
              <a:t>2.1 Selectors</a:t>
            </a:r>
          </a:p>
          <a:p>
            <a:pPr marL="285750" indent="-285750">
              <a:buFont typeface="Arial" panose="020B0604020202020204" pitchFamily="34" charset="0"/>
              <a:buChar char="•"/>
            </a:pPr>
            <a:r>
              <a:rPr lang="en-US" altLang="zh-CN" sz="2000" dirty="0"/>
              <a:t>   Selectors</a:t>
            </a:r>
            <a:r>
              <a:rPr lang="zh-CN" altLang="en-US" sz="2000" dirty="0"/>
              <a:t>被定义为一对 </a:t>
            </a:r>
            <a:r>
              <a:rPr lang="en-US" altLang="zh-CN" sz="2000" dirty="0" err="1"/>
              <a:t>p,f</a:t>
            </a:r>
            <a:r>
              <a:rPr lang="en-US" altLang="zh-CN" sz="2000" dirty="0"/>
              <a:t>(c)——&gt;s   </a:t>
            </a:r>
          </a:p>
          <a:p>
            <a:pPr marL="285750" indent="-285750">
              <a:buFont typeface="Arial" panose="020B0604020202020204" pitchFamily="34" charset="0"/>
              <a:buChar char="•"/>
            </a:pPr>
            <a:r>
              <a:rPr lang="en-US" altLang="zh-CN" sz="2000" dirty="0"/>
              <a:t>   p</a:t>
            </a:r>
            <a:r>
              <a:rPr lang="zh-CN" altLang="en-US" sz="2000" dirty="0"/>
              <a:t>是其优先级</a:t>
            </a:r>
            <a:endParaRPr lang="en-US" altLang="zh-CN" sz="2000" dirty="0"/>
          </a:p>
          <a:p>
            <a:pPr marL="285750" indent="-285750">
              <a:buFont typeface="Arial" panose="020B0604020202020204" pitchFamily="34" charset="0"/>
              <a:buChar char="•"/>
            </a:pPr>
            <a:r>
              <a:rPr lang="en-US" altLang="zh-CN" sz="2000" dirty="0"/>
              <a:t>   f(c)</a:t>
            </a:r>
            <a:r>
              <a:rPr lang="zh-CN" altLang="en-US" sz="2000" dirty="0"/>
              <a:t>是一个映射函数</a:t>
            </a:r>
            <a:r>
              <a:rPr lang="en-US" altLang="zh-CN" sz="2000" dirty="0"/>
              <a:t>f,</a:t>
            </a:r>
            <a:r>
              <a:rPr lang="zh-CN" altLang="en-US" sz="2000" dirty="0"/>
              <a:t>从一个模型上下文</a:t>
            </a:r>
            <a:r>
              <a:rPr lang="en-US" altLang="zh-CN" sz="2000" dirty="0"/>
              <a:t>c</a:t>
            </a:r>
            <a:r>
              <a:rPr lang="zh-CN" altLang="en-US" sz="2000" dirty="0"/>
              <a:t>（如当前状态或行动跟踪）的勘探策略</a:t>
            </a:r>
            <a:endParaRPr lang="en-US" altLang="zh-CN" sz="2000" dirty="0"/>
          </a:p>
          <a:p>
            <a:pPr marL="285750" indent="-285750">
              <a:buFont typeface="Arial" panose="020B0604020202020204" pitchFamily="34" charset="0"/>
              <a:buChar char="•"/>
            </a:pPr>
            <a:r>
              <a:rPr lang="en-US" altLang="zh-CN" sz="2000" dirty="0"/>
              <a:t>   s</a:t>
            </a:r>
            <a:r>
              <a:rPr lang="zh-CN" altLang="en-US" sz="2000" dirty="0"/>
              <a:t>是根据</a:t>
            </a:r>
            <a:r>
              <a:rPr lang="en-US" altLang="zh-CN" sz="2000" dirty="0"/>
              <a:t>p</a:t>
            </a:r>
            <a:r>
              <a:rPr lang="zh-CN" altLang="en-US" sz="2000" dirty="0"/>
              <a:t>、</a:t>
            </a:r>
            <a:r>
              <a:rPr lang="en-US" altLang="zh-CN" sz="2000" dirty="0"/>
              <a:t>f(c)</a:t>
            </a:r>
            <a:r>
              <a:rPr lang="zh-CN" altLang="en-US" sz="2000" dirty="0"/>
              <a:t>返回的最佳</a:t>
            </a:r>
            <a:r>
              <a:rPr lang="en-US" altLang="zh-CN" sz="2000" dirty="0"/>
              <a:t>strategy   </a:t>
            </a:r>
          </a:p>
          <a:p>
            <a:r>
              <a:rPr lang="en-US" altLang="zh-CN" sz="2000" dirty="0"/>
              <a:t>        </a:t>
            </a:r>
            <a:r>
              <a:rPr lang="zh-CN" altLang="en-US" sz="2000" dirty="0"/>
              <a:t>用于派生下一个设备交互</a:t>
            </a:r>
            <a:endParaRPr lang="en-US" altLang="zh-CN" sz="2000" dirty="0"/>
          </a:p>
          <a:p>
            <a:endParaRPr lang="en-US" altLang="zh-CN" sz="2000" dirty="0"/>
          </a:p>
        </p:txBody>
      </p:sp>
      <p:sp>
        <p:nvSpPr>
          <p:cNvPr id="4" name="文本框 3">
            <a:extLst>
              <a:ext uri="{FF2B5EF4-FFF2-40B4-BE49-F238E27FC236}">
                <a16:creationId xmlns:a16="http://schemas.microsoft.com/office/drawing/2014/main" id="{20432D0E-9950-47DF-910D-EE0D8A147737}"/>
              </a:ext>
            </a:extLst>
          </p:cNvPr>
          <p:cNvSpPr txBox="1"/>
          <p:nvPr/>
        </p:nvSpPr>
        <p:spPr>
          <a:xfrm>
            <a:off x="1056000" y="4567012"/>
            <a:ext cx="4680000" cy="1015663"/>
          </a:xfrm>
          <a:prstGeom prst="rect">
            <a:avLst/>
          </a:prstGeom>
          <a:noFill/>
        </p:spPr>
        <p:txBody>
          <a:bodyPr wrap="square" rtlCol="0">
            <a:spAutoFit/>
          </a:bodyPr>
          <a:lstStyle/>
          <a:p>
            <a:r>
              <a:rPr lang="en-US" altLang="zh-CN" sz="2000" dirty="0"/>
              <a:t>DD-2</a:t>
            </a:r>
            <a:r>
              <a:rPr lang="zh-CN" altLang="en-US" sz="2000" dirty="0"/>
              <a:t>提供一组</a:t>
            </a:r>
            <a:r>
              <a:rPr lang="en-US" altLang="zh-CN" sz="2000" dirty="0"/>
              <a:t>selectors</a:t>
            </a:r>
            <a:r>
              <a:rPr lang="zh-CN" altLang="en-US" sz="2000" dirty="0"/>
              <a:t>来激活默认</a:t>
            </a:r>
            <a:r>
              <a:rPr lang="en-US" altLang="zh-CN" sz="2000" dirty="0"/>
              <a:t>strategies</a:t>
            </a:r>
            <a:r>
              <a:rPr lang="zh-CN" altLang="en-US" sz="2000" dirty="0"/>
              <a:t>，要使用的</a:t>
            </a:r>
            <a:r>
              <a:rPr lang="en-US" altLang="zh-CN" sz="2000" dirty="0"/>
              <a:t>selectors</a:t>
            </a:r>
            <a:r>
              <a:rPr lang="zh-CN" altLang="en-US" sz="2000" dirty="0"/>
              <a:t>集可以通过命令行或在配置文件中配置</a:t>
            </a:r>
          </a:p>
        </p:txBody>
      </p:sp>
      <p:pic>
        <p:nvPicPr>
          <p:cNvPr id="6" name="图片 5">
            <a:extLst>
              <a:ext uri="{FF2B5EF4-FFF2-40B4-BE49-F238E27FC236}">
                <a16:creationId xmlns:a16="http://schemas.microsoft.com/office/drawing/2014/main" id="{811CA3B1-4968-44A5-8E6D-50E8768F5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016" y="3934809"/>
            <a:ext cx="5339613" cy="2280067"/>
          </a:xfrm>
          <a:prstGeom prst="rect">
            <a:avLst/>
          </a:prstGeom>
        </p:spPr>
      </p:pic>
      <p:pic>
        <p:nvPicPr>
          <p:cNvPr id="14" name="图片 13">
            <a:extLst>
              <a:ext uri="{FF2B5EF4-FFF2-40B4-BE49-F238E27FC236}">
                <a16:creationId xmlns:a16="http://schemas.microsoft.com/office/drawing/2014/main" id="{86DA27DA-B342-4C8C-874F-8470A7C75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000" y="1268439"/>
            <a:ext cx="3780000" cy="2579128"/>
          </a:xfrm>
          <a:prstGeom prst="rect">
            <a:avLst/>
          </a:prstGeom>
        </p:spPr>
      </p:pic>
      <p:sp>
        <p:nvSpPr>
          <p:cNvPr id="16" name="矩形 15">
            <a:extLst>
              <a:ext uri="{FF2B5EF4-FFF2-40B4-BE49-F238E27FC236}">
                <a16:creationId xmlns:a16="http://schemas.microsoft.com/office/drawing/2014/main" id="{76231369-8F99-4709-A5D4-8AAC95D1D5D0}"/>
              </a:ext>
            </a:extLst>
          </p:cNvPr>
          <p:cNvSpPr/>
          <p:nvPr/>
        </p:nvSpPr>
        <p:spPr>
          <a:xfrm>
            <a:off x="6008824" y="1875221"/>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599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57140CF-70D4-4066-B2F9-6719A47CCE7D}"/>
              </a:ext>
            </a:extLst>
          </p:cNvPr>
          <p:cNvSpPr/>
          <p:nvPr/>
        </p:nvSpPr>
        <p:spPr>
          <a:xfrm>
            <a:off x="6044556" y="3392612"/>
            <a:ext cx="5588361" cy="6823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F29C36C-26D8-48D4-8ADA-4C35A31C43E0}"/>
              </a:ext>
            </a:extLst>
          </p:cNvPr>
          <p:cNvSpPr/>
          <p:nvPr/>
        </p:nvSpPr>
        <p:spPr>
          <a:xfrm>
            <a:off x="1223264" y="3106674"/>
            <a:ext cx="4397111"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31578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46000" y="1037607"/>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2. Exploration Engine</a:t>
            </a:r>
          </a:p>
        </p:txBody>
      </p:sp>
      <p:sp>
        <p:nvSpPr>
          <p:cNvPr id="2" name="文本框 1">
            <a:extLst>
              <a:ext uri="{FF2B5EF4-FFF2-40B4-BE49-F238E27FC236}">
                <a16:creationId xmlns:a16="http://schemas.microsoft.com/office/drawing/2014/main" id="{6AEB7F15-9353-47BC-A503-4B5812ADCFA5}"/>
              </a:ext>
            </a:extLst>
          </p:cNvPr>
          <p:cNvSpPr txBox="1"/>
          <p:nvPr/>
        </p:nvSpPr>
        <p:spPr>
          <a:xfrm>
            <a:off x="1145999" y="1629000"/>
            <a:ext cx="1710001" cy="400110"/>
          </a:xfrm>
          <a:prstGeom prst="rect">
            <a:avLst/>
          </a:prstGeom>
          <a:noFill/>
        </p:spPr>
        <p:txBody>
          <a:bodyPr wrap="square" rtlCol="0">
            <a:spAutoFit/>
          </a:bodyPr>
          <a:lstStyle/>
          <a:p>
            <a:r>
              <a:rPr lang="en-US" altLang="zh-CN" sz="2000" b="1" dirty="0"/>
              <a:t>2.2 Strategies</a:t>
            </a:r>
          </a:p>
        </p:txBody>
      </p:sp>
      <p:sp>
        <p:nvSpPr>
          <p:cNvPr id="4" name="文本框 3">
            <a:extLst>
              <a:ext uri="{FF2B5EF4-FFF2-40B4-BE49-F238E27FC236}">
                <a16:creationId xmlns:a16="http://schemas.microsoft.com/office/drawing/2014/main" id="{FCD7A6B7-6421-425D-B7D8-7B274EEE43F7}"/>
              </a:ext>
            </a:extLst>
          </p:cNvPr>
          <p:cNvSpPr txBox="1"/>
          <p:nvPr/>
        </p:nvSpPr>
        <p:spPr>
          <a:xfrm>
            <a:off x="1223264" y="3090707"/>
            <a:ext cx="4397112" cy="646331"/>
          </a:xfrm>
          <a:prstGeom prst="rect">
            <a:avLst/>
          </a:prstGeom>
          <a:noFill/>
        </p:spPr>
        <p:txBody>
          <a:bodyPr wrap="square" rtlCol="0">
            <a:spAutoFit/>
          </a:bodyPr>
          <a:lstStyle/>
          <a:p>
            <a:r>
              <a:rPr lang="zh-CN" altLang="en-US" dirty="0"/>
              <a:t>与应用程序的交互可以很简单，</a:t>
            </a:r>
            <a:endParaRPr lang="en-US" altLang="zh-CN" dirty="0"/>
          </a:p>
          <a:p>
            <a:r>
              <a:rPr lang="zh-CN" altLang="en-US" dirty="0"/>
              <a:t>比如点击坐标：</a:t>
            </a:r>
            <a:endParaRPr lang="en-US" altLang="zh-CN" dirty="0"/>
          </a:p>
        </p:txBody>
      </p:sp>
      <p:pic>
        <p:nvPicPr>
          <p:cNvPr id="6" name="图片 5">
            <a:extLst>
              <a:ext uri="{FF2B5EF4-FFF2-40B4-BE49-F238E27FC236}">
                <a16:creationId xmlns:a16="http://schemas.microsoft.com/office/drawing/2014/main" id="{D8872E3A-8AE2-4D7F-94B1-BE3F8A137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19" y="3798608"/>
            <a:ext cx="4320000" cy="2589838"/>
          </a:xfrm>
          <a:prstGeom prst="rect">
            <a:avLst/>
          </a:prstGeom>
        </p:spPr>
      </p:pic>
      <p:sp>
        <p:nvSpPr>
          <p:cNvPr id="8" name="文本框 7">
            <a:extLst>
              <a:ext uri="{FF2B5EF4-FFF2-40B4-BE49-F238E27FC236}">
                <a16:creationId xmlns:a16="http://schemas.microsoft.com/office/drawing/2014/main" id="{0C68E355-52A4-46DE-9EA8-5731C197F898}"/>
              </a:ext>
            </a:extLst>
          </p:cNvPr>
          <p:cNvSpPr txBox="1"/>
          <p:nvPr/>
        </p:nvSpPr>
        <p:spPr>
          <a:xfrm>
            <a:off x="1168797" y="2105807"/>
            <a:ext cx="5400000"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Strategies</a:t>
            </a:r>
            <a:r>
              <a:rPr lang="zh-CN" altLang="en-US" dirty="0"/>
              <a:t>根据</a:t>
            </a:r>
            <a:r>
              <a:rPr lang="en-US" altLang="zh-CN" dirty="0"/>
              <a:t>App model</a:t>
            </a:r>
            <a:r>
              <a:rPr lang="zh-CN" altLang="en-US" dirty="0"/>
              <a:t>当前的状态来决定下一步应该采取怎样的</a:t>
            </a:r>
            <a:r>
              <a:rPr lang="en-US" altLang="zh-CN" dirty="0"/>
              <a:t>Exploration</a:t>
            </a:r>
          </a:p>
          <a:p>
            <a:endParaRPr lang="zh-CN" altLang="en-US" dirty="0"/>
          </a:p>
        </p:txBody>
      </p:sp>
      <p:sp>
        <p:nvSpPr>
          <p:cNvPr id="15" name="文本框 14">
            <a:extLst>
              <a:ext uri="{FF2B5EF4-FFF2-40B4-BE49-F238E27FC236}">
                <a16:creationId xmlns:a16="http://schemas.microsoft.com/office/drawing/2014/main" id="{C86AFF2B-8CA4-4612-8431-D604703C91EA}"/>
              </a:ext>
            </a:extLst>
          </p:cNvPr>
          <p:cNvSpPr txBox="1"/>
          <p:nvPr/>
        </p:nvSpPr>
        <p:spPr>
          <a:xfrm>
            <a:off x="6006000" y="3413872"/>
            <a:ext cx="4397111" cy="923330"/>
          </a:xfrm>
          <a:prstGeom prst="rect">
            <a:avLst/>
          </a:prstGeom>
          <a:noFill/>
        </p:spPr>
        <p:txBody>
          <a:bodyPr wrap="square" rtlCol="0">
            <a:spAutoFit/>
          </a:bodyPr>
          <a:lstStyle/>
          <a:p>
            <a:r>
              <a:rPr lang="zh-CN" altLang="en-US" dirty="0"/>
              <a:t>也可以很复杂，比如启用</a:t>
            </a:r>
            <a:r>
              <a:rPr lang="en-US" altLang="zh-CN" dirty="0"/>
              <a:t>wi-fi</a:t>
            </a:r>
            <a:r>
              <a:rPr lang="zh-CN" altLang="en-US" dirty="0"/>
              <a:t>：</a:t>
            </a:r>
            <a:endParaRPr lang="en-US" altLang="zh-CN" dirty="0"/>
          </a:p>
          <a:p>
            <a:r>
              <a:rPr lang="zh-CN" altLang="en-US" dirty="0"/>
              <a:t>（复杂的交互被抽象为</a:t>
            </a:r>
            <a:r>
              <a:rPr lang="en-US" altLang="zh-CN" dirty="0"/>
              <a:t>exploration</a:t>
            </a:r>
            <a:r>
              <a:rPr lang="zh-CN" altLang="en-US" dirty="0"/>
              <a:t>行动）</a:t>
            </a:r>
          </a:p>
          <a:p>
            <a:endParaRPr lang="zh-CN" altLang="en-US" dirty="0"/>
          </a:p>
        </p:txBody>
      </p:sp>
      <p:pic>
        <p:nvPicPr>
          <p:cNvPr id="18" name="图片 17">
            <a:extLst>
              <a:ext uri="{FF2B5EF4-FFF2-40B4-BE49-F238E27FC236}">
                <a16:creationId xmlns:a16="http://schemas.microsoft.com/office/drawing/2014/main" id="{069C6059-B444-4C8D-9EC2-95A9C3C90FA6}"/>
              </a:ext>
            </a:extLst>
          </p:cNvPr>
          <p:cNvPicPr>
            <a:picLocks noChangeAspect="1"/>
          </p:cNvPicPr>
          <p:nvPr/>
        </p:nvPicPr>
        <p:blipFill>
          <a:blip r:embed="rId3"/>
          <a:stretch>
            <a:fillRect/>
          </a:stretch>
        </p:blipFill>
        <p:spPr>
          <a:xfrm>
            <a:off x="6039259" y="4295942"/>
            <a:ext cx="5760001" cy="1804699"/>
          </a:xfrm>
          <a:prstGeom prst="rect">
            <a:avLst/>
          </a:prstGeom>
        </p:spPr>
      </p:pic>
      <p:pic>
        <p:nvPicPr>
          <p:cNvPr id="19" name="图片 18">
            <a:extLst>
              <a:ext uri="{FF2B5EF4-FFF2-40B4-BE49-F238E27FC236}">
                <a16:creationId xmlns:a16="http://schemas.microsoft.com/office/drawing/2014/main" id="{B0D2DE89-6F77-4AF3-85B7-7B23AF0E1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6000" y="1079876"/>
            <a:ext cx="3667203" cy="1878643"/>
          </a:xfrm>
          <a:prstGeom prst="rect">
            <a:avLst/>
          </a:prstGeom>
        </p:spPr>
      </p:pic>
    </p:spTree>
    <p:extLst>
      <p:ext uri="{BB962C8B-B14F-4D97-AF65-F5344CB8AC3E}">
        <p14:creationId xmlns:p14="http://schemas.microsoft.com/office/powerpoint/2010/main" val="344199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31578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46000" y="1037607"/>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2. Exploration Engine</a:t>
            </a:r>
          </a:p>
        </p:txBody>
      </p:sp>
      <p:sp>
        <p:nvSpPr>
          <p:cNvPr id="2" name="文本框 1">
            <a:extLst>
              <a:ext uri="{FF2B5EF4-FFF2-40B4-BE49-F238E27FC236}">
                <a16:creationId xmlns:a16="http://schemas.microsoft.com/office/drawing/2014/main" id="{6AEB7F15-9353-47BC-A503-4B5812ADCFA5}"/>
              </a:ext>
            </a:extLst>
          </p:cNvPr>
          <p:cNvSpPr txBox="1"/>
          <p:nvPr/>
        </p:nvSpPr>
        <p:spPr>
          <a:xfrm>
            <a:off x="1145999" y="1629000"/>
            <a:ext cx="1710001" cy="400110"/>
          </a:xfrm>
          <a:prstGeom prst="rect">
            <a:avLst/>
          </a:prstGeom>
          <a:noFill/>
        </p:spPr>
        <p:txBody>
          <a:bodyPr wrap="square" rtlCol="0">
            <a:spAutoFit/>
          </a:bodyPr>
          <a:lstStyle/>
          <a:p>
            <a:r>
              <a:rPr lang="en-US" altLang="zh-CN" sz="2000" b="1" dirty="0"/>
              <a:t>2.2 Strategies</a:t>
            </a:r>
          </a:p>
        </p:txBody>
      </p:sp>
      <p:sp>
        <p:nvSpPr>
          <p:cNvPr id="3" name="文本框 2">
            <a:extLst>
              <a:ext uri="{FF2B5EF4-FFF2-40B4-BE49-F238E27FC236}">
                <a16:creationId xmlns:a16="http://schemas.microsoft.com/office/drawing/2014/main" id="{38CAC647-77B3-4518-B524-B9B578164AB7}"/>
              </a:ext>
            </a:extLst>
          </p:cNvPr>
          <p:cNvSpPr txBox="1"/>
          <p:nvPr/>
        </p:nvSpPr>
        <p:spPr>
          <a:xfrm>
            <a:off x="3216000" y="1647310"/>
            <a:ext cx="7380000" cy="369332"/>
          </a:xfrm>
          <a:prstGeom prst="rect">
            <a:avLst/>
          </a:prstGeom>
          <a:noFill/>
        </p:spPr>
        <p:txBody>
          <a:bodyPr wrap="square" rtlCol="0">
            <a:spAutoFit/>
          </a:bodyPr>
          <a:lstStyle/>
          <a:p>
            <a:r>
              <a:rPr lang="en-US" altLang="zh-CN" dirty="0"/>
              <a:t>DM-2</a:t>
            </a:r>
            <a:r>
              <a:rPr lang="zh-CN" altLang="en-US" dirty="0"/>
              <a:t>带有一套</a:t>
            </a:r>
            <a:r>
              <a:rPr lang="en-US" altLang="zh-CN" dirty="0"/>
              <a:t>strategies,</a:t>
            </a:r>
            <a:r>
              <a:rPr lang="zh-CN" altLang="en-US" dirty="0"/>
              <a:t>除随机</a:t>
            </a:r>
            <a:r>
              <a:rPr lang="en-US" altLang="zh-CN" dirty="0"/>
              <a:t>exploration</a:t>
            </a:r>
            <a:r>
              <a:rPr lang="zh-CN" altLang="en-US" dirty="0"/>
              <a:t>外，还提供以下默认策略</a:t>
            </a:r>
          </a:p>
        </p:txBody>
      </p:sp>
      <p:sp>
        <p:nvSpPr>
          <p:cNvPr id="5" name="文本框 4">
            <a:extLst>
              <a:ext uri="{FF2B5EF4-FFF2-40B4-BE49-F238E27FC236}">
                <a16:creationId xmlns:a16="http://schemas.microsoft.com/office/drawing/2014/main" id="{EE5CEAAA-D171-48CE-8748-6E04AA34201F}"/>
              </a:ext>
            </a:extLst>
          </p:cNvPr>
          <p:cNvSpPr txBox="1"/>
          <p:nvPr/>
        </p:nvSpPr>
        <p:spPr>
          <a:xfrm>
            <a:off x="1145999" y="2307580"/>
            <a:ext cx="6840000"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触发</a:t>
            </a:r>
            <a:r>
              <a:rPr lang="en-US" altLang="zh-CN" dirty="0"/>
              <a:t>home</a:t>
            </a:r>
            <a:r>
              <a:rPr lang="zh-CN" altLang="en-US" dirty="0"/>
              <a:t>按钮</a:t>
            </a:r>
            <a:endParaRPr lang="en-US" altLang="zh-CN" dirty="0"/>
          </a:p>
          <a:p>
            <a:pPr marL="285750" indent="-285750">
              <a:buFont typeface="Arial" panose="020B0604020202020204" pitchFamily="34" charset="0"/>
              <a:buChar char="•"/>
            </a:pPr>
            <a:r>
              <a:rPr lang="en-US" altLang="zh-CN" dirty="0"/>
              <a:t>Reset</a:t>
            </a:r>
            <a:r>
              <a:rPr lang="zh-CN" altLang="en-US" dirty="0"/>
              <a:t>重置启用</a:t>
            </a:r>
            <a:r>
              <a:rPr lang="en-US" altLang="zh-CN" dirty="0"/>
              <a:t>Wi-fi</a:t>
            </a:r>
          </a:p>
          <a:p>
            <a:pPr marL="285750" indent="-285750">
              <a:buFont typeface="Arial" panose="020B0604020202020204" pitchFamily="34" charset="0"/>
              <a:buChar char="•"/>
            </a:pPr>
            <a:r>
              <a:rPr lang="en-US" altLang="zh-CN" dirty="0"/>
              <a:t>Back</a:t>
            </a:r>
            <a:r>
              <a:rPr lang="zh-CN" altLang="en-US" dirty="0"/>
              <a:t>（按下设备后退按钮）</a:t>
            </a:r>
            <a:endParaRPr lang="en-US" altLang="zh-CN" dirty="0"/>
          </a:p>
          <a:p>
            <a:pPr marL="285750" indent="-285750">
              <a:buFont typeface="Arial" panose="020B0604020202020204" pitchFamily="34" charset="0"/>
              <a:buChar char="•"/>
            </a:pPr>
            <a:r>
              <a:rPr lang="en-US" altLang="zh-CN" dirty="0"/>
              <a:t>Terminate</a:t>
            </a:r>
            <a:r>
              <a:rPr lang="zh-CN" altLang="en-US" dirty="0"/>
              <a:t>（关闭应用程序并完成探索）</a:t>
            </a:r>
            <a:endParaRPr lang="en-US" altLang="zh-CN" dirty="0"/>
          </a:p>
          <a:p>
            <a:pPr marL="285750" indent="-285750">
              <a:buFont typeface="Arial" panose="020B0604020202020204" pitchFamily="34" charset="0"/>
              <a:buChar char="•"/>
            </a:pPr>
            <a:r>
              <a:rPr lang="en-US" altLang="zh-CN" dirty="0" err="1"/>
              <a:t>BiaseRandom</a:t>
            </a:r>
            <a:r>
              <a:rPr lang="zh-CN" altLang="en-US" dirty="0"/>
              <a:t>：</a:t>
            </a:r>
            <a:endParaRPr lang="en-US" altLang="zh-CN" dirty="0"/>
          </a:p>
          <a:p>
            <a:r>
              <a:rPr lang="en-US" altLang="zh-CN" dirty="0"/>
              <a:t>      </a:t>
            </a:r>
            <a:r>
              <a:rPr lang="zh-CN" altLang="en-US" dirty="0"/>
              <a:t>从当前屏幕中随机选择一个</a:t>
            </a:r>
            <a:r>
              <a:rPr lang="en-US" altLang="zh-CN" dirty="0"/>
              <a:t>UI</a:t>
            </a:r>
            <a:r>
              <a:rPr lang="zh-CN" altLang="en-US" dirty="0"/>
              <a:t>元素，点击或长按</a:t>
            </a:r>
            <a:endParaRPr lang="en-US" altLang="zh-CN" dirty="0"/>
          </a:p>
          <a:p>
            <a:endParaRPr lang="zh-CN" altLang="en-US" dirty="0"/>
          </a:p>
        </p:txBody>
      </p:sp>
      <p:pic>
        <p:nvPicPr>
          <p:cNvPr id="14" name="图片 13">
            <a:extLst>
              <a:ext uri="{FF2B5EF4-FFF2-40B4-BE49-F238E27FC236}">
                <a16:creationId xmlns:a16="http://schemas.microsoft.com/office/drawing/2014/main" id="{0D7576D5-66A0-42D0-B8F3-C2800A7F8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102" y="2212208"/>
            <a:ext cx="4860000" cy="4253394"/>
          </a:xfrm>
          <a:prstGeom prst="rect">
            <a:avLst/>
          </a:prstGeom>
        </p:spPr>
      </p:pic>
      <p:pic>
        <p:nvPicPr>
          <p:cNvPr id="17" name="图片 16">
            <a:extLst>
              <a:ext uri="{FF2B5EF4-FFF2-40B4-BE49-F238E27FC236}">
                <a16:creationId xmlns:a16="http://schemas.microsoft.com/office/drawing/2014/main" id="{B152B80D-839E-4299-9A4D-91B990023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725" y="4048456"/>
            <a:ext cx="4378365" cy="2493762"/>
          </a:xfrm>
          <a:prstGeom prst="rect">
            <a:avLst/>
          </a:prstGeom>
        </p:spPr>
      </p:pic>
    </p:spTree>
    <p:extLst>
      <p:ext uri="{BB962C8B-B14F-4D97-AF65-F5344CB8AC3E}">
        <p14:creationId xmlns:p14="http://schemas.microsoft.com/office/powerpoint/2010/main" val="90378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31578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46000" y="1037607"/>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2. Exploration Engine</a:t>
            </a:r>
          </a:p>
        </p:txBody>
      </p:sp>
      <p:pic>
        <p:nvPicPr>
          <p:cNvPr id="3" name="图片 2">
            <a:extLst>
              <a:ext uri="{FF2B5EF4-FFF2-40B4-BE49-F238E27FC236}">
                <a16:creationId xmlns:a16="http://schemas.microsoft.com/office/drawing/2014/main" id="{E2E236F5-60C6-421F-8FEB-3DB0BF4DC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000" y="2102941"/>
            <a:ext cx="5267325" cy="3593944"/>
          </a:xfrm>
          <a:prstGeom prst="rect">
            <a:avLst/>
          </a:prstGeom>
        </p:spPr>
      </p:pic>
      <p:sp>
        <p:nvSpPr>
          <p:cNvPr id="2" name="文本框 1">
            <a:extLst>
              <a:ext uri="{FF2B5EF4-FFF2-40B4-BE49-F238E27FC236}">
                <a16:creationId xmlns:a16="http://schemas.microsoft.com/office/drawing/2014/main" id="{6AEB7F15-9353-47BC-A503-4B5812ADCFA5}"/>
              </a:ext>
            </a:extLst>
          </p:cNvPr>
          <p:cNvSpPr txBox="1"/>
          <p:nvPr/>
        </p:nvSpPr>
        <p:spPr>
          <a:xfrm>
            <a:off x="1236000" y="1900898"/>
            <a:ext cx="4680000" cy="1015663"/>
          </a:xfrm>
          <a:prstGeom prst="rect">
            <a:avLst/>
          </a:prstGeom>
          <a:noFill/>
        </p:spPr>
        <p:txBody>
          <a:bodyPr wrap="square" rtlCol="0">
            <a:spAutoFit/>
          </a:bodyPr>
          <a:lstStyle/>
          <a:p>
            <a:r>
              <a:rPr lang="en-US" altLang="zh-CN" sz="2000" dirty="0"/>
              <a:t>2.3 App Model</a:t>
            </a:r>
          </a:p>
          <a:p>
            <a:pPr marL="285750" indent="-285750">
              <a:buFont typeface="Arial" panose="020B0604020202020204" pitchFamily="34" charset="0"/>
              <a:buChar char="•"/>
            </a:pPr>
            <a:r>
              <a:rPr lang="zh-CN" altLang="en-US" sz="2000" dirty="0"/>
              <a:t> 在</a:t>
            </a:r>
            <a:r>
              <a:rPr lang="en-US" altLang="zh-CN" sz="2000" dirty="0"/>
              <a:t>Exploration</a:t>
            </a:r>
            <a:r>
              <a:rPr lang="zh-CN" altLang="en-US" sz="2000" dirty="0"/>
              <a:t>过程中构建的</a:t>
            </a:r>
            <a:r>
              <a:rPr lang="en-US" altLang="zh-CN" sz="2000" dirty="0"/>
              <a:t>App Model</a:t>
            </a:r>
            <a:r>
              <a:rPr lang="zh-CN" altLang="en-US" sz="2000" dirty="0"/>
              <a:t>由</a:t>
            </a:r>
            <a:r>
              <a:rPr lang="en-US" altLang="zh-CN" sz="2000" dirty="0"/>
              <a:t>UI</a:t>
            </a:r>
            <a:r>
              <a:rPr lang="zh-CN" altLang="en-US" sz="2000" dirty="0"/>
              <a:t>状态组成</a:t>
            </a:r>
          </a:p>
        </p:txBody>
      </p:sp>
      <p:sp>
        <p:nvSpPr>
          <p:cNvPr id="9" name="文本框 8">
            <a:extLst>
              <a:ext uri="{FF2B5EF4-FFF2-40B4-BE49-F238E27FC236}">
                <a16:creationId xmlns:a16="http://schemas.microsoft.com/office/drawing/2014/main" id="{11B0AE59-CAD9-4A55-B557-9EDCB643CC54}"/>
              </a:ext>
            </a:extLst>
          </p:cNvPr>
          <p:cNvSpPr txBox="1"/>
          <p:nvPr/>
        </p:nvSpPr>
        <p:spPr>
          <a:xfrm>
            <a:off x="6636000" y="1572778"/>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400" dirty="0"/>
              <a:t>：</a:t>
            </a:r>
          </a:p>
        </p:txBody>
      </p:sp>
      <p:sp>
        <p:nvSpPr>
          <p:cNvPr id="13" name="矩形 12">
            <a:extLst>
              <a:ext uri="{FF2B5EF4-FFF2-40B4-BE49-F238E27FC236}">
                <a16:creationId xmlns:a16="http://schemas.microsoft.com/office/drawing/2014/main" id="{515182B6-C797-4313-B6B3-2587B08D9095}"/>
              </a:ext>
            </a:extLst>
          </p:cNvPr>
          <p:cNvSpPr/>
          <p:nvPr/>
        </p:nvSpPr>
        <p:spPr>
          <a:xfrm>
            <a:off x="6008824" y="1875221"/>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ECF21DB-79F4-43D7-8C87-8958ABBD99FD}"/>
              </a:ext>
            </a:extLst>
          </p:cNvPr>
          <p:cNvSpPr txBox="1"/>
          <p:nvPr/>
        </p:nvSpPr>
        <p:spPr>
          <a:xfrm>
            <a:off x="1114895" y="3429000"/>
            <a:ext cx="468000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通过计算</a:t>
            </a:r>
            <a:r>
              <a:rPr lang="en-US" altLang="zh-CN" dirty="0"/>
              <a:t>id </a:t>
            </a:r>
            <a:r>
              <a:rPr lang="en-US" altLang="zh-CN" dirty="0" err="1"/>
              <a:t>wld</a:t>
            </a:r>
            <a:r>
              <a:rPr lang="en-US" altLang="zh-CN" dirty="0"/>
              <a:t> </a:t>
            </a:r>
            <a:r>
              <a:rPr lang="zh-CN" altLang="en-US" dirty="0"/>
              <a:t>的</a:t>
            </a:r>
            <a:r>
              <a:rPr lang="en-US" altLang="zh-CN" dirty="0"/>
              <a:t>UUID</a:t>
            </a:r>
            <a:r>
              <a:rPr lang="zh-CN" altLang="en-US" dirty="0"/>
              <a:t>（来自</a:t>
            </a:r>
            <a:r>
              <a:rPr lang="en-US" altLang="zh-CN" dirty="0"/>
              <a:t>Java</a:t>
            </a:r>
            <a:r>
              <a:rPr lang="zh-CN" altLang="en-US" dirty="0"/>
              <a:t>默认库）形式唯一标识一个</a:t>
            </a:r>
            <a:r>
              <a:rPr lang="en-US" altLang="zh-CN" dirty="0"/>
              <a:t>UI</a:t>
            </a:r>
            <a:r>
              <a:rPr lang="zh-CN" altLang="en-US" dirty="0"/>
              <a:t>元素</a:t>
            </a:r>
            <a:endParaRPr lang="en-US" altLang="zh-CN" dirty="0"/>
          </a:p>
          <a:p>
            <a:pPr marL="285750" indent="-285750">
              <a:buFont typeface="Arial" panose="020B0604020202020204" pitchFamily="34" charset="0"/>
              <a:buChar char="•"/>
            </a:pPr>
            <a:r>
              <a:rPr lang="zh-CN" altLang="en-US" dirty="0"/>
              <a:t>唯一</a:t>
            </a:r>
            <a:r>
              <a:rPr lang="en-US" altLang="zh-CN" dirty="0"/>
              <a:t>id</a:t>
            </a:r>
            <a:r>
              <a:rPr lang="zh-CN" altLang="en-US" dirty="0"/>
              <a:t>的度量可以有效地重新识别概念上相同的</a:t>
            </a:r>
            <a:r>
              <a:rPr lang="en-US" altLang="zh-CN" dirty="0"/>
              <a:t>UI</a:t>
            </a:r>
            <a:r>
              <a:rPr lang="zh-CN" altLang="en-US" dirty="0"/>
              <a:t>状态，以及在不同</a:t>
            </a:r>
            <a:r>
              <a:rPr lang="en-US" altLang="zh-CN" dirty="0"/>
              <a:t>UI</a:t>
            </a:r>
            <a:r>
              <a:rPr lang="zh-CN" altLang="en-US" dirty="0"/>
              <a:t>状态中再次出现</a:t>
            </a:r>
            <a:r>
              <a:rPr lang="en-US" altLang="zh-CN" dirty="0"/>
              <a:t>UI</a:t>
            </a:r>
            <a:r>
              <a:rPr lang="zh-CN" altLang="en-US" dirty="0"/>
              <a:t>元素（如菜单或帮助按钮），而不依赖它们的位置或布局</a:t>
            </a:r>
          </a:p>
        </p:txBody>
      </p:sp>
    </p:spTree>
    <p:extLst>
      <p:ext uri="{BB962C8B-B14F-4D97-AF65-F5344CB8AC3E}">
        <p14:creationId xmlns:p14="http://schemas.microsoft.com/office/powerpoint/2010/main" val="69303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284521"/>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975401" y="1089000"/>
            <a:ext cx="4860000" cy="2616101"/>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3. Screen Recorder</a:t>
            </a:r>
          </a:p>
          <a:p>
            <a:endParaRPr lang="en-US" altLang="zh-CN" sz="2000" b="1" dirty="0">
              <a:latin typeface="+mj-ea"/>
              <a:ea typeface="+mj-ea"/>
            </a:endParaRPr>
          </a:p>
          <a:p>
            <a:pPr marL="342900" indent="-342900">
              <a:buFont typeface="Arial" panose="020B0604020202020204" pitchFamily="34" charset="0"/>
              <a:buChar char="•"/>
            </a:pPr>
            <a:r>
              <a:rPr lang="en-US" altLang="zh-CN" sz="2000" dirty="0">
                <a:latin typeface="+mn-ea"/>
              </a:rPr>
              <a:t>Screen Recorder</a:t>
            </a:r>
            <a:r>
              <a:rPr lang="zh-CN" altLang="en-US" sz="2000" dirty="0">
                <a:latin typeface="+mn-ea"/>
              </a:rPr>
              <a:t>为</a:t>
            </a:r>
            <a:r>
              <a:rPr lang="en-US" altLang="zh-CN" sz="2000" dirty="0">
                <a:latin typeface="+mn-ea"/>
              </a:rPr>
              <a:t>Automation Engine</a:t>
            </a:r>
            <a:r>
              <a:rPr lang="zh-CN" altLang="en-US" sz="2000" dirty="0">
                <a:latin typeface="+mn-ea"/>
              </a:rPr>
              <a:t>提供可视化屏幕，用于更准确的状态识别</a:t>
            </a:r>
            <a:endParaRPr lang="en-US" altLang="zh-CN" sz="2000" dirty="0">
              <a:latin typeface="+mn-ea"/>
            </a:endParaRPr>
          </a:p>
          <a:p>
            <a:pPr marL="342900" indent="-342900">
              <a:buFont typeface="Arial" panose="020B0604020202020204" pitchFamily="34" charset="0"/>
              <a:buChar char="•"/>
            </a:pPr>
            <a:r>
              <a:rPr lang="zh-CN" altLang="en-US" sz="2000" dirty="0">
                <a:latin typeface="+mn-ea"/>
              </a:rPr>
              <a:t>创建一个虚拟显示器并请求操作系统将主显示器的内容</a:t>
            </a:r>
            <a:r>
              <a:rPr lang="en-US" altLang="zh-CN" sz="2000" dirty="0">
                <a:latin typeface="+mn-ea"/>
              </a:rPr>
              <a:t>clone</a:t>
            </a:r>
            <a:r>
              <a:rPr lang="zh-CN" altLang="en-US" sz="2000" dirty="0">
                <a:latin typeface="+mn-ea"/>
              </a:rPr>
              <a:t>到新的虚拟显示器中工作</a:t>
            </a:r>
            <a:endParaRPr lang="zh-CN" altLang="en-US" sz="2000" b="1" dirty="0">
              <a:latin typeface="+mn-ea"/>
            </a:endParaRPr>
          </a:p>
        </p:txBody>
      </p:sp>
      <p:pic>
        <p:nvPicPr>
          <p:cNvPr id="5" name="图片 4">
            <a:extLst>
              <a:ext uri="{FF2B5EF4-FFF2-40B4-BE49-F238E27FC236}">
                <a16:creationId xmlns:a16="http://schemas.microsoft.com/office/drawing/2014/main" id="{6F1BB798-3046-415E-B88F-84B02D1F6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710" y="1629000"/>
            <a:ext cx="4460964" cy="3060000"/>
          </a:xfrm>
          <a:prstGeom prst="rect">
            <a:avLst/>
          </a:prstGeom>
        </p:spPr>
      </p:pic>
      <p:sp>
        <p:nvSpPr>
          <p:cNvPr id="11" name="文本框 10">
            <a:extLst>
              <a:ext uri="{FF2B5EF4-FFF2-40B4-BE49-F238E27FC236}">
                <a16:creationId xmlns:a16="http://schemas.microsoft.com/office/drawing/2014/main" id="{06B09203-2BE8-43E2-B27D-C656DD1DE36F}"/>
              </a:ext>
            </a:extLst>
          </p:cNvPr>
          <p:cNvSpPr txBox="1"/>
          <p:nvPr/>
        </p:nvSpPr>
        <p:spPr>
          <a:xfrm>
            <a:off x="6636000" y="1093220"/>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000" dirty="0">
                <a:latin typeface="黑体" panose="02010609060101010101" pitchFamily="49" charset="-122"/>
                <a:ea typeface="黑体" panose="02010609060101010101" pitchFamily="49" charset="-122"/>
              </a:rPr>
              <a:t>：</a:t>
            </a:r>
          </a:p>
        </p:txBody>
      </p:sp>
      <p:sp>
        <p:nvSpPr>
          <p:cNvPr id="14" name="矩形 13">
            <a:extLst>
              <a:ext uri="{FF2B5EF4-FFF2-40B4-BE49-F238E27FC236}">
                <a16:creationId xmlns:a16="http://schemas.microsoft.com/office/drawing/2014/main" id="{91DDBB5F-90D7-4963-B5CA-220FB16E2214}"/>
              </a:ext>
            </a:extLst>
          </p:cNvPr>
          <p:cNvSpPr/>
          <p:nvPr/>
        </p:nvSpPr>
        <p:spPr>
          <a:xfrm>
            <a:off x="6115822" y="1089000"/>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988E831E-6558-4D5D-B9B4-B831AAD73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710" y="5149103"/>
            <a:ext cx="4550240" cy="1110731"/>
          </a:xfrm>
          <a:prstGeom prst="rect">
            <a:avLst/>
          </a:prstGeom>
        </p:spPr>
      </p:pic>
      <p:pic>
        <p:nvPicPr>
          <p:cNvPr id="16" name="图片 15">
            <a:extLst>
              <a:ext uri="{FF2B5EF4-FFF2-40B4-BE49-F238E27FC236}">
                <a16:creationId xmlns:a16="http://schemas.microsoft.com/office/drawing/2014/main" id="{B8244F1B-41A7-4F71-BB53-CAB42EE04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652" y="3789000"/>
            <a:ext cx="4766625" cy="2616101"/>
          </a:xfrm>
          <a:prstGeom prst="rect">
            <a:avLst/>
          </a:prstGeom>
        </p:spPr>
      </p:pic>
    </p:spTree>
    <p:extLst>
      <p:ext uri="{BB962C8B-B14F-4D97-AF65-F5344CB8AC3E}">
        <p14:creationId xmlns:p14="http://schemas.microsoft.com/office/powerpoint/2010/main" val="214950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10047" y="305785"/>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38600" y="1062928"/>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4. Scheduler</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138600" y="1838519"/>
            <a:ext cx="4680000"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Scheduler</a:t>
            </a:r>
            <a:r>
              <a:rPr lang="zh-CN" altLang="en-US" sz="2000" dirty="0"/>
              <a:t>负责确定</a:t>
            </a:r>
            <a:r>
              <a:rPr lang="en-US" altLang="zh-CN" sz="2000" dirty="0" err="1"/>
              <a:t>AuT</a:t>
            </a:r>
            <a:r>
              <a:rPr lang="zh-CN" altLang="en-US" sz="2000" dirty="0"/>
              <a:t>的</a:t>
            </a:r>
            <a:r>
              <a:rPr lang="en-US" altLang="zh-CN" sz="2000" dirty="0"/>
              <a:t>UI</a:t>
            </a:r>
            <a:r>
              <a:rPr lang="zh-CN" altLang="en-US" sz="2000" dirty="0"/>
              <a:t>何时是稳定的，何时可以与之交互</a:t>
            </a:r>
            <a:endParaRPr lang="en-US" altLang="zh-CN" sz="2000" dirty="0"/>
          </a:p>
          <a:p>
            <a:endParaRPr lang="en-US" altLang="zh-CN" sz="2000" dirty="0"/>
          </a:p>
          <a:p>
            <a:pPr marL="285750" indent="-285750">
              <a:buFont typeface="Arial" panose="020B0604020202020204" pitchFamily="34" charset="0"/>
              <a:buChar char="•"/>
            </a:pPr>
            <a:r>
              <a:rPr lang="zh-CN" altLang="en-US" sz="2000" dirty="0"/>
              <a:t>它连接到</a:t>
            </a:r>
            <a:r>
              <a:rPr lang="en-US" altLang="zh-CN" sz="2000" dirty="0"/>
              <a:t>Accessibility service</a:t>
            </a:r>
            <a:r>
              <a:rPr lang="zh-CN" altLang="en-US" sz="2000" dirty="0"/>
              <a:t>，并将所有与</a:t>
            </a:r>
            <a:r>
              <a:rPr lang="en-US" altLang="zh-CN" sz="2000" dirty="0"/>
              <a:t>AUT</a:t>
            </a:r>
            <a:r>
              <a:rPr lang="zh-CN" altLang="en-US" sz="2000" dirty="0"/>
              <a:t>的</a:t>
            </a:r>
            <a:r>
              <a:rPr lang="en-US" altLang="zh-CN" sz="2000" dirty="0"/>
              <a:t>UI</a:t>
            </a:r>
            <a:r>
              <a:rPr lang="zh-CN" altLang="en-US" sz="2000" dirty="0"/>
              <a:t>内容相关的传入</a:t>
            </a:r>
            <a:r>
              <a:rPr lang="en-US" altLang="zh-CN" sz="2000" dirty="0"/>
              <a:t>accessibility</a:t>
            </a:r>
            <a:r>
              <a:rPr lang="zh-CN" altLang="en-US" sz="2000" dirty="0"/>
              <a:t>事件排队</a:t>
            </a:r>
            <a:endParaRPr lang="en-US" altLang="zh-CN" sz="2000" dirty="0"/>
          </a:p>
          <a:p>
            <a:endParaRPr lang="en-US" altLang="zh-CN" sz="2000" dirty="0"/>
          </a:p>
          <a:p>
            <a:pPr marL="285750" indent="-285750">
              <a:buFont typeface="Arial" panose="020B0604020202020204" pitchFamily="34" charset="0"/>
              <a:buChar char="•"/>
            </a:pPr>
            <a:r>
              <a:rPr lang="zh-CN" altLang="en-US" sz="2000" dirty="0"/>
              <a:t>有两个触发器来确定</a:t>
            </a:r>
            <a:r>
              <a:rPr lang="en-US" altLang="zh-CN" sz="2000" dirty="0"/>
              <a:t>UI</a:t>
            </a:r>
            <a:r>
              <a:rPr lang="zh-CN" altLang="en-US" sz="2000" dirty="0"/>
              <a:t>是否稳定</a:t>
            </a:r>
          </a:p>
        </p:txBody>
      </p:sp>
      <p:pic>
        <p:nvPicPr>
          <p:cNvPr id="8" name="图片 7">
            <a:extLst>
              <a:ext uri="{FF2B5EF4-FFF2-40B4-BE49-F238E27FC236}">
                <a16:creationId xmlns:a16="http://schemas.microsoft.com/office/drawing/2014/main" id="{954E1DB4-CCE1-4358-8029-5F7F38403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697" y="1712525"/>
            <a:ext cx="5143769" cy="2914461"/>
          </a:xfrm>
          <a:prstGeom prst="rect">
            <a:avLst/>
          </a:prstGeom>
        </p:spPr>
      </p:pic>
      <p:sp>
        <p:nvSpPr>
          <p:cNvPr id="13" name="文本框 12">
            <a:extLst>
              <a:ext uri="{FF2B5EF4-FFF2-40B4-BE49-F238E27FC236}">
                <a16:creationId xmlns:a16="http://schemas.microsoft.com/office/drawing/2014/main" id="{1C106635-77F9-47D6-9F1F-DF291D048E5B}"/>
              </a:ext>
            </a:extLst>
          </p:cNvPr>
          <p:cNvSpPr txBox="1"/>
          <p:nvPr/>
        </p:nvSpPr>
        <p:spPr>
          <a:xfrm>
            <a:off x="6439480" y="1089270"/>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000" dirty="0">
                <a:latin typeface="黑体" panose="02010609060101010101" pitchFamily="49" charset="-122"/>
                <a:ea typeface="黑体" panose="02010609060101010101" pitchFamily="49" charset="-122"/>
              </a:rPr>
              <a:t>：</a:t>
            </a:r>
          </a:p>
        </p:txBody>
      </p:sp>
      <p:sp>
        <p:nvSpPr>
          <p:cNvPr id="16" name="左大括号 15">
            <a:extLst>
              <a:ext uri="{FF2B5EF4-FFF2-40B4-BE49-F238E27FC236}">
                <a16:creationId xmlns:a16="http://schemas.microsoft.com/office/drawing/2014/main" id="{FCFCF4F2-9969-486C-A55F-0287ED342765}"/>
              </a:ext>
            </a:extLst>
          </p:cNvPr>
          <p:cNvSpPr/>
          <p:nvPr/>
        </p:nvSpPr>
        <p:spPr>
          <a:xfrm>
            <a:off x="1546403" y="4562650"/>
            <a:ext cx="180000" cy="1080000"/>
          </a:xfrm>
          <a:prstGeom prst="leftBrace">
            <a:avLst>
              <a:gd name="adj1" fmla="val 8333"/>
              <a:gd name="adj2" fmla="val 522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4F5A239-138C-4DC8-ADB9-2DAC1F39F852}"/>
              </a:ext>
            </a:extLst>
          </p:cNvPr>
          <p:cNvSpPr txBox="1"/>
          <p:nvPr/>
        </p:nvSpPr>
        <p:spPr>
          <a:xfrm>
            <a:off x="1785283" y="4626987"/>
            <a:ext cx="3386633" cy="1015663"/>
          </a:xfrm>
          <a:prstGeom prst="rect">
            <a:avLst/>
          </a:prstGeom>
          <a:noFill/>
        </p:spPr>
        <p:txBody>
          <a:bodyPr wrap="square" rtlCol="0">
            <a:spAutoFit/>
          </a:bodyPr>
          <a:lstStyle/>
          <a:p>
            <a:r>
              <a:rPr lang="en-US" altLang="zh-CN" sz="2000" dirty="0"/>
              <a:t>Trigger1</a:t>
            </a:r>
            <a:r>
              <a:rPr lang="zh-CN" altLang="en-US" sz="2000" dirty="0"/>
              <a:t>：没有新事件的间隔</a:t>
            </a:r>
            <a:endParaRPr lang="en-US" altLang="zh-CN" sz="2000" dirty="0"/>
          </a:p>
          <a:p>
            <a:endParaRPr lang="en-US" altLang="zh-CN" sz="2000" dirty="0"/>
          </a:p>
          <a:p>
            <a:r>
              <a:rPr lang="en-US" altLang="zh-CN" sz="2000" dirty="0"/>
              <a:t>Trigger2:   </a:t>
            </a:r>
            <a:r>
              <a:rPr lang="zh-CN" altLang="en-US" sz="2000" dirty="0"/>
              <a:t>操作超时</a:t>
            </a:r>
          </a:p>
        </p:txBody>
      </p:sp>
      <p:sp>
        <p:nvSpPr>
          <p:cNvPr id="18" name="矩形 17">
            <a:extLst>
              <a:ext uri="{FF2B5EF4-FFF2-40B4-BE49-F238E27FC236}">
                <a16:creationId xmlns:a16="http://schemas.microsoft.com/office/drawing/2014/main" id="{ED18658F-610B-43BB-951C-FBF2FB5F79AE}"/>
              </a:ext>
            </a:extLst>
          </p:cNvPr>
          <p:cNvSpPr/>
          <p:nvPr/>
        </p:nvSpPr>
        <p:spPr>
          <a:xfrm>
            <a:off x="5948949" y="1751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5672E29D-7F6C-4B6F-9982-C7F06ECAC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04" y="4764441"/>
            <a:ext cx="5204552" cy="1421817"/>
          </a:xfrm>
          <a:prstGeom prst="rect">
            <a:avLst/>
          </a:prstGeom>
        </p:spPr>
      </p:pic>
    </p:spTree>
    <p:extLst>
      <p:ext uri="{BB962C8B-B14F-4D97-AF65-F5344CB8AC3E}">
        <p14:creationId xmlns:p14="http://schemas.microsoft.com/office/powerpoint/2010/main" val="267620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268763"/>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12200" y="1527924"/>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4. Scheduler</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126749" y="2430957"/>
            <a:ext cx="4597400" cy="1938992"/>
          </a:xfrm>
          <a:prstGeom prst="rect">
            <a:avLst/>
          </a:prstGeom>
          <a:noFill/>
        </p:spPr>
        <p:txBody>
          <a:bodyPr wrap="square" rtlCol="0">
            <a:spAutoFit/>
          </a:bodyPr>
          <a:lstStyle/>
          <a:p>
            <a:r>
              <a:rPr lang="zh-CN" altLang="en-US" sz="2000" b="1" dirty="0"/>
              <a:t>第一个触发器（</a:t>
            </a:r>
            <a:r>
              <a:rPr lang="zh-CN" altLang="en-US" sz="2000" dirty="0"/>
              <a:t>没有新事件的间隔</a:t>
            </a:r>
            <a:r>
              <a:rPr lang="zh-CN" altLang="en-US" sz="2000" b="1" dirty="0"/>
              <a:t>）</a:t>
            </a:r>
            <a:endParaRPr lang="en-US" altLang="zh-CN" sz="2000" b="1" dirty="0"/>
          </a:p>
          <a:p>
            <a:endParaRPr lang="en-US" altLang="zh-CN" sz="2000" dirty="0"/>
          </a:p>
          <a:p>
            <a:endParaRPr lang="en-US" altLang="zh-CN" sz="2000" dirty="0"/>
          </a:p>
          <a:p>
            <a:pPr marL="285750" indent="-285750">
              <a:buFont typeface="Arial" panose="020B0604020202020204" pitchFamily="34" charset="0"/>
              <a:buChar char="•"/>
            </a:pPr>
            <a:r>
              <a:rPr lang="zh-CN" altLang="en-US" sz="2000" dirty="0"/>
              <a:t>无论</a:t>
            </a:r>
            <a:r>
              <a:rPr lang="en-US" altLang="zh-CN" sz="2000" dirty="0" err="1"/>
              <a:t>AuT</a:t>
            </a:r>
            <a:r>
              <a:rPr lang="zh-CN" altLang="en-US" sz="2000" dirty="0"/>
              <a:t>（</a:t>
            </a:r>
            <a:r>
              <a:rPr lang="en-US" altLang="zh-CN" sz="2000" dirty="0"/>
              <a:t>App under test</a:t>
            </a:r>
            <a:r>
              <a:rPr lang="zh-CN" altLang="en-US" sz="2000" dirty="0"/>
              <a:t>）中发生什么，它都会创建一个</a:t>
            </a:r>
            <a:r>
              <a:rPr lang="en-US" altLang="zh-CN" sz="2000" dirty="0"/>
              <a:t>accessibility</a:t>
            </a:r>
            <a:r>
              <a:rPr lang="zh-CN" altLang="en-US" sz="2000" dirty="0"/>
              <a:t>事件</a:t>
            </a:r>
            <a:endParaRPr lang="en-US" altLang="zh-CN" sz="2000" dirty="0"/>
          </a:p>
          <a:p>
            <a:endParaRPr lang="en-US" altLang="zh-CN" sz="2000" dirty="0"/>
          </a:p>
        </p:txBody>
      </p:sp>
      <p:pic>
        <p:nvPicPr>
          <p:cNvPr id="4" name="图片 3">
            <a:extLst>
              <a:ext uri="{FF2B5EF4-FFF2-40B4-BE49-F238E27FC236}">
                <a16:creationId xmlns:a16="http://schemas.microsoft.com/office/drawing/2014/main" id="{176C327C-0FE1-4A70-BCCB-EF754A10C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570" y="2099658"/>
            <a:ext cx="5225333" cy="2960676"/>
          </a:xfrm>
          <a:prstGeom prst="rect">
            <a:avLst/>
          </a:prstGeom>
        </p:spPr>
      </p:pic>
      <p:sp>
        <p:nvSpPr>
          <p:cNvPr id="11" name="文本框 10">
            <a:extLst>
              <a:ext uri="{FF2B5EF4-FFF2-40B4-BE49-F238E27FC236}">
                <a16:creationId xmlns:a16="http://schemas.microsoft.com/office/drawing/2014/main" id="{994B62E0-0416-421A-BD23-6889116CFD13}"/>
              </a:ext>
            </a:extLst>
          </p:cNvPr>
          <p:cNvSpPr txBox="1"/>
          <p:nvPr/>
        </p:nvSpPr>
        <p:spPr>
          <a:xfrm>
            <a:off x="6513570" y="1496675"/>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000" dirty="0">
                <a:latin typeface="黑体" panose="02010609060101010101" pitchFamily="49" charset="-122"/>
                <a:ea typeface="黑体" panose="02010609060101010101" pitchFamily="49" charset="-122"/>
              </a:rPr>
              <a:t>：</a:t>
            </a:r>
          </a:p>
        </p:txBody>
      </p:sp>
      <p:sp>
        <p:nvSpPr>
          <p:cNvPr id="13" name="矩形 12">
            <a:extLst>
              <a:ext uri="{FF2B5EF4-FFF2-40B4-BE49-F238E27FC236}">
                <a16:creationId xmlns:a16="http://schemas.microsoft.com/office/drawing/2014/main" id="{C394159A-6825-4CC9-8E2C-B0631C9BB4EC}"/>
              </a:ext>
            </a:extLst>
          </p:cNvPr>
          <p:cNvSpPr/>
          <p:nvPr/>
        </p:nvSpPr>
        <p:spPr>
          <a:xfrm>
            <a:off x="5926481" y="1533384"/>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191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268763"/>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12200" y="1527924"/>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4. Scheduler</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126749" y="2430957"/>
            <a:ext cx="4597400" cy="2246769"/>
          </a:xfrm>
          <a:prstGeom prst="rect">
            <a:avLst/>
          </a:prstGeom>
          <a:noFill/>
        </p:spPr>
        <p:txBody>
          <a:bodyPr wrap="square" rtlCol="0">
            <a:spAutoFit/>
          </a:bodyPr>
          <a:lstStyle/>
          <a:p>
            <a:r>
              <a:rPr lang="zh-CN" altLang="en-US" sz="2000" b="1" dirty="0"/>
              <a:t>第一个触发器</a:t>
            </a:r>
            <a:endParaRPr lang="en-US" altLang="zh-CN" sz="2000" b="1" dirty="0"/>
          </a:p>
          <a:p>
            <a:endParaRPr lang="en-US" altLang="zh-CN" sz="2000" dirty="0"/>
          </a:p>
          <a:p>
            <a:endParaRPr lang="en-US" altLang="zh-CN" sz="2000" dirty="0"/>
          </a:p>
          <a:p>
            <a:pPr marL="285750" indent="-285750">
              <a:buFont typeface="Arial" panose="020B0604020202020204" pitchFamily="34" charset="0"/>
              <a:buChar char="•"/>
            </a:pPr>
            <a:r>
              <a:rPr lang="en-US" altLang="zh-CN" sz="2000" dirty="0"/>
              <a:t>Scheduler</a:t>
            </a:r>
            <a:r>
              <a:rPr lang="zh-CN" altLang="en-US" sz="2000" dirty="0"/>
              <a:t>会侦听该事件，如果</a:t>
            </a:r>
            <a:r>
              <a:rPr lang="en-US" altLang="zh-CN" sz="2000" dirty="0"/>
              <a:t>Scheduler</a:t>
            </a:r>
            <a:r>
              <a:rPr lang="zh-CN" altLang="en-US" sz="2000" dirty="0"/>
              <a:t>指定时间内没有收到任何事件，假定</a:t>
            </a:r>
            <a:r>
              <a:rPr lang="en-US" altLang="zh-CN" sz="2000" dirty="0" err="1"/>
              <a:t>AuT</a:t>
            </a:r>
            <a:r>
              <a:rPr lang="en-US" altLang="zh-CN" sz="2000" dirty="0"/>
              <a:t> UI</a:t>
            </a:r>
            <a:r>
              <a:rPr lang="zh-CN" altLang="en-US" sz="2000" dirty="0"/>
              <a:t>不变并通知</a:t>
            </a:r>
            <a:r>
              <a:rPr lang="en-US" altLang="zh-CN" sz="2000" dirty="0"/>
              <a:t>Automation Engine</a:t>
            </a:r>
            <a:endParaRPr lang="zh-CN" altLang="en-US" sz="2000" dirty="0"/>
          </a:p>
        </p:txBody>
      </p:sp>
      <p:sp>
        <p:nvSpPr>
          <p:cNvPr id="13" name="矩形 12">
            <a:extLst>
              <a:ext uri="{FF2B5EF4-FFF2-40B4-BE49-F238E27FC236}">
                <a16:creationId xmlns:a16="http://schemas.microsoft.com/office/drawing/2014/main" id="{C394159A-6825-4CC9-8E2C-B0631C9BB4EC}"/>
              </a:ext>
            </a:extLst>
          </p:cNvPr>
          <p:cNvSpPr/>
          <p:nvPr/>
        </p:nvSpPr>
        <p:spPr>
          <a:xfrm>
            <a:off x="5926481" y="1533384"/>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C6B82C4-FDD2-4148-A313-E729D1EDE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478" y="1706362"/>
            <a:ext cx="5507801" cy="3908762"/>
          </a:xfrm>
          <a:prstGeom prst="rect">
            <a:avLst/>
          </a:prstGeom>
        </p:spPr>
      </p:pic>
    </p:spTree>
    <p:extLst>
      <p:ext uri="{BB962C8B-B14F-4D97-AF65-F5344CB8AC3E}">
        <p14:creationId xmlns:p14="http://schemas.microsoft.com/office/powerpoint/2010/main" val="48869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295361"/>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二、对各功能模块核心模块及其交互的理解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12200" y="1527924"/>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4. Scheduler</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050835" y="2349000"/>
            <a:ext cx="4597400" cy="1938992"/>
          </a:xfrm>
          <a:prstGeom prst="rect">
            <a:avLst/>
          </a:prstGeom>
          <a:noFill/>
        </p:spPr>
        <p:txBody>
          <a:bodyPr wrap="square" rtlCol="0">
            <a:spAutoFit/>
          </a:bodyPr>
          <a:lstStyle/>
          <a:p>
            <a:r>
              <a:rPr lang="zh-CN" altLang="en-US" sz="2000" b="1" dirty="0"/>
              <a:t>第二个触发器（</a:t>
            </a:r>
            <a:r>
              <a:rPr lang="zh-CN" altLang="en-US" sz="2000" dirty="0"/>
              <a:t>操作超时）</a:t>
            </a:r>
            <a:endParaRPr lang="en-US" altLang="zh-CN" sz="2000" dirty="0"/>
          </a:p>
          <a:p>
            <a:endParaRPr lang="en-US" altLang="zh-CN" sz="2000" dirty="0"/>
          </a:p>
          <a:p>
            <a:endParaRPr lang="en-US" altLang="zh-CN" sz="2000" dirty="0"/>
          </a:p>
          <a:p>
            <a:pPr marL="285750" indent="-285750">
              <a:buFont typeface="Arial" panose="020B0604020202020204" pitchFamily="34" charset="0"/>
              <a:buChar char="•"/>
            </a:pPr>
            <a:r>
              <a:rPr lang="zh-CN" altLang="en-US" sz="2000" dirty="0"/>
              <a:t>一些</a:t>
            </a:r>
            <a:r>
              <a:rPr lang="en-US" altLang="zh-CN" sz="2000" dirty="0"/>
              <a:t>app</a:t>
            </a:r>
            <a:r>
              <a:rPr lang="zh-CN" altLang="en-US" sz="2000" dirty="0"/>
              <a:t>和小部件会定期触发可访问性事件，这种情况下第一个触发器会失效</a:t>
            </a:r>
            <a:endParaRPr lang="en-US" altLang="zh-CN" sz="2000" dirty="0"/>
          </a:p>
        </p:txBody>
      </p:sp>
      <p:pic>
        <p:nvPicPr>
          <p:cNvPr id="4" name="图片 3">
            <a:extLst>
              <a:ext uri="{FF2B5EF4-FFF2-40B4-BE49-F238E27FC236}">
                <a16:creationId xmlns:a16="http://schemas.microsoft.com/office/drawing/2014/main" id="{A54E683A-F246-40F8-8620-F4B45B1B8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097" y="2349000"/>
            <a:ext cx="5474694" cy="2927369"/>
          </a:xfrm>
          <a:prstGeom prst="rect">
            <a:avLst/>
          </a:prstGeom>
        </p:spPr>
      </p:pic>
      <p:sp>
        <p:nvSpPr>
          <p:cNvPr id="11" name="文本框 10">
            <a:extLst>
              <a:ext uri="{FF2B5EF4-FFF2-40B4-BE49-F238E27FC236}">
                <a16:creationId xmlns:a16="http://schemas.microsoft.com/office/drawing/2014/main" id="{F5CCE099-5340-44EB-9CCC-DC74C13A8A31}"/>
              </a:ext>
            </a:extLst>
          </p:cNvPr>
          <p:cNvSpPr txBox="1"/>
          <p:nvPr/>
        </p:nvSpPr>
        <p:spPr>
          <a:xfrm>
            <a:off x="6513570" y="1607687"/>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000" dirty="0">
                <a:latin typeface="黑体" panose="02010609060101010101" pitchFamily="49" charset="-122"/>
                <a:ea typeface="黑体" panose="02010609060101010101" pitchFamily="49" charset="-122"/>
              </a:rPr>
              <a:t>：</a:t>
            </a:r>
          </a:p>
        </p:txBody>
      </p:sp>
      <p:sp>
        <p:nvSpPr>
          <p:cNvPr id="13" name="矩形 12">
            <a:extLst>
              <a:ext uri="{FF2B5EF4-FFF2-40B4-BE49-F238E27FC236}">
                <a16:creationId xmlns:a16="http://schemas.microsoft.com/office/drawing/2014/main" id="{CFE2CEC8-FF9C-4479-8BE1-DF4F54303921}"/>
              </a:ext>
            </a:extLst>
          </p:cNvPr>
          <p:cNvSpPr/>
          <p:nvPr/>
        </p:nvSpPr>
        <p:spPr>
          <a:xfrm>
            <a:off x="5948949" y="1751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8768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295361"/>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二、对各功能模块核心模块及其交互的理解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12200" y="1527924"/>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4. Scheduler</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044222" y="2169000"/>
            <a:ext cx="4597400" cy="2554545"/>
          </a:xfrm>
          <a:prstGeom prst="rect">
            <a:avLst/>
          </a:prstGeom>
          <a:noFill/>
        </p:spPr>
        <p:txBody>
          <a:bodyPr wrap="square" rtlCol="0">
            <a:spAutoFit/>
          </a:bodyPr>
          <a:lstStyle/>
          <a:p>
            <a:r>
              <a:rPr lang="zh-CN" altLang="en-US" sz="2000" b="1" dirty="0"/>
              <a:t>第二个触发器</a:t>
            </a:r>
            <a:endParaRPr lang="en-US" altLang="zh-CN" sz="2000" dirty="0"/>
          </a:p>
          <a:p>
            <a:endParaRPr lang="en-US" altLang="zh-CN" sz="2000" dirty="0"/>
          </a:p>
          <a:p>
            <a:endParaRPr lang="en-US" altLang="zh-CN" sz="2000" dirty="0"/>
          </a:p>
          <a:p>
            <a:pPr marL="285750" indent="-285750">
              <a:buFont typeface="Arial" panose="020B0604020202020204" pitchFamily="34" charset="0"/>
              <a:buChar char="•"/>
            </a:pPr>
            <a:r>
              <a:rPr lang="zh-CN" altLang="en-US" sz="2000" dirty="0"/>
              <a:t>为防止</a:t>
            </a:r>
            <a:r>
              <a:rPr lang="en-US" altLang="zh-CN" sz="2000" dirty="0"/>
              <a:t>exploration</a:t>
            </a:r>
            <a:r>
              <a:rPr lang="zh-CN" altLang="en-US" sz="2000" dirty="0"/>
              <a:t>一直等待</a:t>
            </a:r>
            <a:r>
              <a:rPr lang="en-US" altLang="zh-CN" sz="2000" dirty="0"/>
              <a:t>UI</a:t>
            </a:r>
            <a:r>
              <a:rPr lang="zh-CN" altLang="en-US" sz="2000" dirty="0"/>
              <a:t>更新，</a:t>
            </a:r>
            <a:r>
              <a:rPr lang="en-US" altLang="zh-CN" sz="2000" dirty="0"/>
              <a:t>Scheduler</a:t>
            </a:r>
            <a:r>
              <a:rPr lang="zh-CN" altLang="en-US" sz="2000" dirty="0"/>
              <a:t>有一个硬超时触发器，如果应用程序在最大时间间隔内没有稳定下来，</a:t>
            </a:r>
            <a:r>
              <a:rPr lang="en-US" altLang="zh-CN" sz="2000" dirty="0"/>
              <a:t>Scheduler</a:t>
            </a:r>
            <a:r>
              <a:rPr lang="zh-CN" altLang="en-US" sz="2000" dirty="0"/>
              <a:t>会通知</a:t>
            </a:r>
            <a:r>
              <a:rPr lang="en-US" altLang="zh-CN" sz="2000" dirty="0"/>
              <a:t>Exploration Engine</a:t>
            </a:r>
            <a:r>
              <a:rPr lang="zh-CN" altLang="en-US" sz="2000" dirty="0"/>
              <a:t>与屏幕上任意部件进行交互</a:t>
            </a:r>
            <a:endParaRPr lang="en-US" altLang="zh-CN" sz="2000" dirty="0"/>
          </a:p>
        </p:txBody>
      </p:sp>
      <p:sp>
        <p:nvSpPr>
          <p:cNvPr id="13" name="矩形 12">
            <a:extLst>
              <a:ext uri="{FF2B5EF4-FFF2-40B4-BE49-F238E27FC236}">
                <a16:creationId xmlns:a16="http://schemas.microsoft.com/office/drawing/2014/main" id="{CFE2CEC8-FF9C-4479-8BE1-DF4F54303921}"/>
              </a:ext>
            </a:extLst>
          </p:cNvPr>
          <p:cNvSpPr/>
          <p:nvPr/>
        </p:nvSpPr>
        <p:spPr>
          <a:xfrm>
            <a:off x="5948949" y="1751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218463F-EDE5-47D1-BB1E-235AEA682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000" y="1865038"/>
            <a:ext cx="5310207" cy="3543961"/>
          </a:xfrm>
          <a:prstGeom prst="rect">
            <a:avLst/>
          </a:prstGeom>
        </p:spPr>
      </p:pic>
    </p:spTree>
    <p:extLst>
      <p:ext uri="{BB962C8B-B14F-4D97-AF65-F5344CB8AC3E}">
        <p14:creationId xmlns:p14="http://schemas.microsoft.com/office/powerpoint/2010/main" val="139454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1387500" y="4795289"/>
            <a:ext cx="9382100" cy="1976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96312" y="389381"/>
            <a:ext cx="1364476" cy="707886"/>
          </a:xfrm>
          <a:prstGeom prst="rect">
            <a:avLst/>
          </a:prstGeom>
        </p:spPr>
        <p:txBody>
          <a:bodyPr wrap="none">
            <a:spAutoFit/>
          </a:bodyPr>
          <a:lstStyle/>
          <a:p>
            <a:r>
              <a:rPr lang="zh-CN" altLang="en-US" sz="4000" b="1" spc="600" dirty="0">
                <a:latin typeface="迷你简汉真广标" panose="02010609000101010101" pitchFamily="49" charset="-122"/>
                <a:ea typeface="迷你简汉真广标" panose="02010609000101010101" pitchFamily="49" charset="-122"/>
              </a:rPr>
              <a:t>目录</a:t>
            </a:r>
          </a:p>
        </p:txBody>
      </p:sp>
      <p:grpSp>
        <p:nvGrpSpPr>
          <p:cNvPr id="11" name="组合 10"/>
          <p:cNvGrpSpPr/>
          <p:nvPr/>
        </p:nvGrpSpPr>
        <p:grpSpPr>
          <a:xfrm>
            <a:off x="1387500" y="2401955"/>
            <a:ext cx="9396000" cy="432421"/>
            <a:chOff x="1398000" y="1592579"/>
            <a:chExt cx="9396000" cy="432421"/>
          </a:xfrm>
          <a:solidFill>
            <a:schemeClr val="tx1">
              <a:lumMod val="95000"/>
              <a:lumOff val="5000"/>
            </a:schemeClr>
          </a:solidFill>
        </p:grpSpPr>
        <p:sp>
          <p:nvSpPr>
            <p:cNvPr id="7" name="矩形 6"/>
            <p:cNvSpPr/>
            <p:nvPr/>
          </p:nvSpPr>
          <p:spPr>
            <a:xfrm>
              <a:off x="1398000" y="1989000"/>
              <a:ext cx="9396000" cy="36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93052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316000" y="2420044"/>
            <a:ext cx="33096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1</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9715410" y="2429044"/>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3</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5929800" y="2437501"/>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2</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矩形 17"/>
          <p:cNvSpPr/>
          <p:nvPr/>
        </p:nvSpPr>
        <p:spPr>
          <a:xfrm>
            <a:off x="1387500" y="4777289"/>
            <a:ext cx="939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23086" y="3383208"/>
            <a:ext cx="2792914" cy="461665"/>
          </a:xfrm>
          <a:prstGeom prst="rect">
            <a:avLst/>
          </a:prstGeom>
        </p:spPr>
        <p:txBody>
          <a:bodyPr wrap="square">
            <a:spAutoFit/>
          </a:bodyPr>
          <a:lstStyle/>
          <a:p>
            <a:r>
              <a:rPr lang="en-US" altLang="zh-CN" sz="2400" b="1" dirty="0">
                <a:latin typeface="宋体" panose="02010600030101010101" pitchFamily="2" charset="-122"/>
                <a:ea typeface="宋体" panose="02010600030101010101" pitchFamily="2" charset="-122"/>
              </a:rPr>
              <a:t>DD-2</a:t>
            </a:r>
            <a:r>
              <a:rPr lang="zh-CN" altLang="en-US" sz="2400" b="1" dirty="0">
                <a:latin typeface="宋体" panose="02010600030101010101" pitchFamily="2" charset="-122"/>
                <a:ea typeface="宋体" panose="02010600030101010101" pitchFamily="2" charset="-122"/>
              </a:rPr>
              <a:t>的优势与创新</a:t>
            </a:r>
          </a:p>
        </p:txBody>
      </p:sp>
      <p:sp>
        <p:nvSpPr>
          <p:cNvPr id="19" name="矩形 18"/>
          <p:cNvSpPr/>
          <p:nvPr/>
        </p:nvSpPr>
        <p:spPr>
          <a:xfrm>
            <a:off x="5422628" y="3352218"/>
            <a:ext cx="2435543" cy="1200329"/>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rPr>
              <a:t>对各功能模块核心算法及其交互的理解</a:t>
            </a:r>
          </a:p>
        </p:txBody>
      </p:sp>
      <p:sp>
        <p:nvSpPr>
          <p:cNvPr id="20" name="矩形 19"/>
          <p:cNvSpPr/>
          <p:nvPr/>
        </p:nvSpPr>
        <p:spPr>
          <a:xfrm>
            <a:off x="9336000" y="3383208"/>
            <a:ext cx="2435543" cy="461665"/>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rPr>
              <a:t>输入输出</a:t>
            </a:r>
            <a:endParaRPr lang="zh-CN" altLang="en-US" sz="1400" b="1" dirty="0">
              <a:latin typeface="宋体" panose="02010600030101010101" pitchFamily="2" charset="-122"/>
              <a:ea typeface="宋体" panose="02010600030101010101" pitchFamily="2" charset="-122"/>
            </a:endParaRPr>
          </a:p>
        </p:txBody>
      </p:sp>
      <p:sp>
        <p:nvSpPr>
          <p:cNvPr id="21" name="矩形 20">
            <a:extLst>
              <a:ext uri="{FF2B5EF4-FFF2-40B4-BE49-F238E27FC236}">
                <a16:creationId xmlns:a16="http://schemas.microsoft.com/office/drawing/2014/main" id="{AD4F2408-3FE8-43DA-A016-AC93C4EBE79A}"/>
              </a:ext>
            </a:extLst>
          </p:cNvPr>
          <p:cNvSpPr/>
          <p:nvPr/>
        </p:nvSpPr>
        <p:spPr>
          <a:xfrm>
            <a:off x="4205406"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3602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639822" y="247214"/>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二、对各功能模块核心模块及其交互的理解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283345" y="1607686"/>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5. Automation Engine</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126749" y="2709000"/>
            <a:ext cx="4597400" cy="2215991"/>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Automation Engine</a:t>
            </a:r>
            <a:r>
              <a:rPr lang="zh-CN" altLang="en-US" sz="2000" dirty="0"/>
              <a:t>是设备和测试生成策略之间的桥梁</a:t>
            </a:r>
            <a:endParaRPr lang="en-US" altLang="zh-CN" sz="2000" dirty="0"/>
          </a:p>
          <a:p>
            <a:endParaRPr lang="en-US" altLang="zh-CN" sz="2000" dirty="0"/>
          </a:p>
          <a:p>
            <a:pPr marL="342900" indent="-342900">
              <a:buFont typeface="Arial" panose="020B0604020202020204" pitchFamily="34" charset="0"/>
              <a:buChar char="•"/>
            </a:pPr>
            <a:r>
              <a:rPr lang="zh-CN" altLang="en-US" sz="2000" dirty="0"/>
              <a:t>它有两个角色，当</a:t>
            </a:r>
            <a:r>
              <a:rPr lang="en-US" altLang="zh-CN" sz="2000" dirty="0"/>
              <a:t>Scheduler</a:t>
            </a:r>
            <a:r>
              <a:rPr lang="zh-CN" altLang="en-US" sz="2000" dirty="0"/>
              <a:t>通知获取当前</a:t>
            </a:r>
            <a:r>
              <a:rPr lang="en-US" altLang="zh-CN" sz="2000" dirty="0"/>
              <a:t>UI</a:t>
            </a:r>
            <a:r>
              <a:rPr lang="zh-CN" altLang="en-US" sz="2000" dirty="0"/>
              <a:t>状态，以及将</a:t>
            </a:r>
            <a:r>
              <a:rPr lang="en-US" altLang="zh-CN" sz="2000" dirty="0"/>
              <a:t>Exploration Engine</a:t>
            </a:r>
            <a:r>
              <a:rPr lang="zh-CN" altLang="en-US" sz="2000" dirty="0"/>
              <a:t>的高级交互转换为设备命令</a:t>
            </a:r>
            <a:br>
              <a:rPr lang="zh-CN" altLang="en-US" dirty="0"/>
            </a:br>
            <a:r>
              <a:rPr lang="zh-CN" altLang="en-US" dirty="0"/>
              <a:t> </a:t>
            </a:r>
            <a:endParaRPr lang="en-US" altLang="zh-CN" dirty="0"/>
          </a:p>
        </p:txBody>
      </p:sp>
      <p:sp>
        <p:nvSpPr>
          <p:cNvPr id="11" name="文本框 10">
            <a:extLst>
              <a:ext uri="{FF2B5EF4-FFF2-40B4-BE49-F238E27FC236}">
                <a16:creationId xmlns:a16="http://schemas.microsoft.com/office/drawing/2014/main" id="{F5CCE099-5340-44EB-9CCC-DC74C13A8A31}"/>
              </a:ext>
            </a:extLst>
          </p:cNvPr>
          <p:cNvSpPr txBox="1"/>
          <p:nvPr/>
        </p:nvSpPr>
        <p:spPr>
          <a:xfrm>
            <a:off x="6636000" y="1449000"/>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000" dirty="0">
                <a:latin typeface="黑体" panose="02010609060101010101" pitchFamily="49" charset="-122"/>
                <a:ea typeface="黑体" panose="02010609060101010101" pitchFamily="49" charset="-122"/>
              </a:rPr>
              <a:t>：</a:t>
            </a:r>
          </a:p>
        </p:txBody>
      </p:sp>
      <p:pic>
        <p:nvPicPr>
          <p:cNvPr id="5" name="图片 4">
            <a:extLst>
              <a:ext uri="{FF2B5EF4-FFF2-40B4-BE49-F238E27FC236}">
                <a16:creationId xmlns:a16="http://schemas.microsoft.com/office/drawing/2014/main" id="{46F00405-C7CA-4297-A541-97A5F6895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785" y="2055512"/>
            <a:ext cx="5162430" cy="3862798"/>
          </a:xfrm>
          <a:prstGeom prst="rect">
            <a:avLst/>
          </a:prstGeom>
        </p:spPr>
      </p:pic>
      <p:sp>
        <p:nvSpPr>
          <p:cNvPr id="13" name="矩形 12">
            <a:extLst>
              <a:ext uri="{FF2B5EF4-FFF2-40B4-BE49-F238E27FC236}">
                <a16:creationId xmlns:a16="http://schemas.microsoft.com/office/drawing/2014/main" id="{BF095B8C-D4F4-4877-BFC4-8E9218995F08}"/>
              </a:ext>
            </a:extLst>
          </p:cNvPr>
          <p:cNvSpPr/>
          <p:nvPr/>
        </p:nvSpPr>
        <p:spPr>
          <a:xfrm>
            <a:off x="5948949" y="1751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060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24385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66112" y="1450969"/>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5. Automation Engine</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166112" y="2386123"/>
            <a:ext cx="4406936" cy="2800767"/>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为获取</a:t>
            </a:r>
            <a:r>
              <a:rPr lang="en-US" altLang="zh-CN" sz="2000" dirty="0"/>
              <a:t>UI</a:t>
            </a:r>
            <a:r>
              <a:rPr lang="zh-CN" altLang="en-US" sz="2000" dirty="0"/>
              <a:t>状态，</a:t>
            </a:r>
            <a:r>
              <a:rPr lang="en-US" altLang="zh-CN" sz="2000" dirty="0"/>
              <a:t>Automation Engine</a:t>
            </a:r>
            <a:r>
              <a:rPr lang="zh-CN" altLang="en-US" sz="2000" dirty="0"/>
              <a:t>查询</a:t>
            </a:r>
            <a:r>
              <a:rPr lang="en-US" altLang="zh-CN" sz="2000" dirty="0"/>
              <a:t>Screen Recorder</a:t>
            </a:r>
            <a:r>
              <a:rPr lang="zh-CN" altLang="en-US" sz="2000" dirty="0"/>
              <a:t>以获取屏幕截图和现有小部件的</a:t>
            </a:r>
            <a:r>
              <a:rPr lang="en-US" altLang="zh-CN" sz="2000" dirty="0"/>
              <a:t>Accessibility service</a:t>
            </a:r>
          </a:p>
          <a:p>
            <a:endParaRPr lang="en-US" altLang="zh-CN" sz="2000" dirty="0"/>
          </a:p>
          <a:p>
            <a:br>
              <a:rPr lang="zh-CN" altLang="en-US" sz="2000" dirty="0"/>
            </a:br>
            <a:r>
              <a:rPr lang="zh-CN" altLang="en-US" sz="2000" dirty="0"/>
              <a:t>  </a:t>
            </a:r>
            <a:br>
              <a:rPr lang="zh-CN" altLang="en-US" sz="2000" dirty="0"/>
            </a:br>
            <a:br>
              <a:rPr lang="zh-CN" altLang="en-US" dirty="0"/>
            </a:br>
            <a:r>
              <a:rPr lang="zh-CN" altLang="en-US" dirty="0"/>
              <a:t> </a:t>
            </a:r>
            <a:endParaRPr lang="en-US" altLang="zh-CN" dirty="0"/>
          </a:p>
        </p:txBody>
      </p:sp>
      <p:sp>
        <p:nvSpPr>
          <p:cNvPr id="13" name="矩形 12">
            <a:extLst>
              <a:ext uri="{FF2B5EF4-FFF2-40B4-BE49-F238E27FC236}">
                <a16:creationId xmlns:a16="http://schemas.microsoft.com/office/drawing/2014/main" id="{9F3CAFA6-2E85-4DD6-89E5-C319A3A5B1FF}"/>
              </a:ext>
            </a:extLst>
          </p:cNvPr>
          <p:cNvSpPr/>
          <p:nvPr/>
        </p:nvSpPr>
        <p:spPr>
          <a:xfrm>
            <a:off x="5948949" y="1751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6110EE6-F11B-4C2D-9AE4-25A3DD35A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81" y="4031287"/>
            <a:ext cx="5245010" cy="1494766"/>
          </a:xfrm>
          <a:prstGeom prst="rect">
            <a:avLst/>
          </a:prstGeom>
        </p:spPr>
      </p:pic>
      <p:pic>
        <p:nvPicPr>
          <p:cNvPr id="15" name="图片 14">
            <a:extLst>
              <a:ext uri="{FF2B5EF4-FFF2-40B4-BE49-F238E27FC236}">
                <a16:creationId xmlns:a16="http://schemas.microsoft.com/office/drawing/2014/main" id="{901C011A-DD5D-4ADF-8C74-06FCE7E24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785" y="2055512"/>
            <a:ext cx="5101215" cy="3816994"/>
          </a:xfrm>
          <a:prstGeom prst="rect">
            <a:avLst/>
          </a:prstGeom>
        </p:spPr>
      </p:pic>
      <p:sp>
        <p:nvSpPr>
          <p:cNvPr id="16" name="文本框 15">
            <a:extLst>
              <a:ext uri="{FF2B5EF4-FFF2-40B4-BE49-F238E27FC236}">
                <a16:creationId xmlns:a16="http://schemas.microsoft.com/office/drawing/2014/main" id="{DA42FA07-7B2D-4F89-B6CA-9FA1BAEC162F}"/>
              </a:ext>
            </a:extLst>
          </p:cNvPr>
          <p:cNvSpPr txBox="1"/>
          <p:nvPr/>
        </p:nvSpPr>
        <p:spPr>
          <a:xfrm>
            <a:off x="6636000" y="1449000"/>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812159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24385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66082" y="1051175"/>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5. Automation Engine</a:t>
            </a:r>
          </a:p>
        </p:txBody>
      </p:sp>
      <p:sp>
        <p:nvSpPr>
          <p:cNvPr id="2" name="文本框 1">
            <a:extLst>
              <a:ext uri="{FF2B5EF4-FFF2-40B4-BE49-F238E27FC236}">
                <a16:creationId xmlns:a16="http://schemas.microsoft.com/office/drawing/2014/main" id="{6189B14C-1AC5-49A0-90C3-8A36FD7FDB67}"/>
              </a:ext>
            </a:extLst>
          </p:cNvPr>
          <p:cNvSpPr txBox="1"/>
          <p:nvPr/>
        </p:nvSpPr>
        <p:spPr>
          <a:xfrm>
            <a:off x="1102245" y="1458436"/>
            <a:ext cx="4406936" cy="5262979"/>
          </a:xfrm>
          <a:prstGeom prst="rect">
            <a:avLst/>
          </a:prstGeom>
          <a:noFill/>
        </p:spPr>
        <p:txBody>
          <a:bodyPr wrap="square" rtlCol="0">
            <a:spAutoFit/>
          </a:bodyPr>
          <a:lstStyle/>
          <a:p>
            <a:endParaRPr lang="en-US" altLang="zh-CN" sz="2000" dirty="0"/>
          </a:p>
          <a:p>
            <a:pPr marL="342900" indent="-342900">
              <a:buFont typeface="Arial" panose="020B0604020202020204" pitchFamily="34" charset="0"/>
              <a:buChar char="•"/>
            </a:pPr>
            <a:r>
              <a:rPr lang="zh-CN" altLang="en-US" sz="2000" dirty="0"/>
              <a:t>然后使用 </a:t>
            </a:r>
            <a:r>
              <a:rPr lang="en-US" altLang="zh-CN" sz="2000" dirty="0"/>
              <a:t>App Model </a:t>
            </a:r>
            <a:r>
              <a:rPr lang="zh-CN" altLang="en-US" sz="2000" dirty="0"/>
              <a:t>将这些数据转换为</a:t>
            </a:r>
            <a:r>
              <a:rPr lang="en-US" altLang="zh-CN" sz="2000" dirty="0"/>
              <a:t>UI</a:t>
            </a:r>
            <a:r>
              <a:rPr lang="zh-CN" altLang="en-US" sz="2000" dirty="0"/>
              <a:t>状态，并将其转发给</a:t>
            </a:r>
            <a:r>
              <a:rPr lang="en-US" altLang="zh-CN" sz="2000" dirty="0"/>
              <a:t>Exploration Engine</a:t>
            </a:r>
            <a:r>
              <a:rPr lang="zh-CN" altLang="en-US" sz="2000" dirty="0"/>
              <a:t>，由其决定如何与</a:t>
            </a:r>
            <a:r>
              <a:rPr lang="en-US" altLang="zh-CN" sz="2000" dirty="0" err="1"/>
              <a:t>AuT</a:t>
            </a:r>
            <a:r>
              <a:rPr lang="zh-CN" altLang="en-US" sz="2000" dirty="0"/>
              <a:t>交互。</a:t>
            </a:r>
            <a:endParaRPr lang="en-US" altLang="zh-CN" sz="2000" dirty="0"/>
          </a:p>
          <a:p>
            <a:endParaRPr lang="en-US" altLang="zh-CN" sz="2000" dirty="0"/>
          </a:p>
          <a:p>
            <a:pPr marL="342900" indent="-342900">
              <a:buFont typeface="Arial" panose="020B0604020202020204" pitchFamily="34" charset="0"/>
              <a:buChar char="•"/>
            </a:pPr>
            <a:r>
              <a:rPr lang="en-US" altLang="zh-CN" sz="2000" dirty="0"/>
              <a:t>Exploration Engine</a:t>
            </a:r>
            <a:r>
              <a:rPr lang="zh-CN" altLang="en-US" sz="2000" dirty="0"/>
              <a:t>产生高层交互，</a:t>
            </a:r>
            <a:r>
              <a:rPr lang="en-US" altLang="zh-CN" sz="2000" dirty="0"/>
              <a:t>Automation Engine</a:t>
            </a:r>
            <a:r>
              <a:rPr lang="zh-CN" altLang="en-US" sz="2000" dirty="0"/>
              <a:t>将其转变为低级别的可访问性事件序列，并转发给</a:t>
            </a:r>
            <a:r>
              <a:rPr lang="en-US" altLang="zh-CN" sz="2000" dirty="0" err="1"/>
              <a:t>Accessbility</a:t>
            </a:r>
            <a:r>
              <a:rPr lang="en-US" altLang="zh-CN" sz="2000" dirty="0"/>
              <a:t> service</a:t>
            </a:r>
            <a:r>
              <a:rPr lang="zh-CN" altLang="en-US" sz="2000" dirty="0"/>
              <a:t>。 如右图，它将“启动应用”交互翻译成显示和清除最近的应用列表，打开应用菜单，搜索应用程序，并单击应用程序节点。</a:t>
            </a:r>
            <a:br>
              <a:rPr lang="zh-CN" altLang="en-US" sz="2000" dirty="0"/>
            </a:br>
            <a:r>
              <a:rPr lang="zh-CN" altLang="en-US" sz="2000" dirty="0"/>
              <a:t>  </a:t>
            </a:r>
            <a:br>
              <a:rPr lang="zh-CN" altLang="en-US" sz="2000" dirty="0"/>
            </a:br>
            <a:br>
              <a:rPr lang="zh-CN" altLang="en-US" dirty="0"/>
            </a:br>
            <a:r>
              <a:rPr lang="zh-CN" altLang="en-US" dirty="0"/>
              <a:t> </a:t>
            </a:r>
            <a:endParaRPr lang="en-US" altLang="zh-CN" dirty="0"/>
          </a:p>
        </p:txBody>
      </p:sp>
      <p:sp>
        <p:nvSpPr>
          <p:cNvPr id="13" name="矩形 12">
            <a:extLst>
              <a:ext uri="{FF2B5EF4-FFF2-40B4-BE49-F238E27FC236}">
                <a16:creationId xmlns:a16="http://schemas.microsoft.com/office/drawing/2014/main" id="{9F3CAFA6-2E85-4DD6-89E5-C319A3A5B1FF}"/>
              </a:ext>
            </a:extLst>
          </p:cNvPr>
          <p:cNvSpPr/>
          <p:nvPr/>
        </p:nvSpPr>
        <p:spPr>
          <a:xfrm>
            <a:off x="5948949" y="1751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86A2C6B5-D8EC-45AE-9B75-FA21F3740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897" y="1269000"/>
            <a:ext cx="5440790" cy="4689000"/>
          </a:xfrm>
          <a:prstGeom prst="rect">
            <a:avLst/>
          </a:prstGeom>
        </p:spPr>
      </p:pic>
    </p:spTree>
    <p:extLst>
      <p:ext uri="{BB962C8B-B14F-4D97-AF65-F5344CB8AC3E}">
        <p14:creationId xmlns:p14="http://schemas.microsoft.com/office/powerpoint/2010/main" val="108186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E9B1ED-B603-4573-B654-B1B5CABD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790" y="1843633"/>
            <a:ext cx="5548491" cy="3339649"/>
          </a:xfrm>
          <a:prstGeom prst="rect">
            <a:avLst/>
          </a:prstGeom>
        </p:spPr>
      </p:pic>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69877" y="235398"/>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882262" y="1095188"/>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5. Automation Engine</a:t>
            </a:r>
          </a:p>
        </p:txBody>
      </p:sp>
      <p:sp>
        <p:nvSpPr>
          <p:cNvPr id="2" name="文本框 1">
            <a:extLst>
              <a:ext uri="{FF2B5EF4-FFF2-40B4-BE49-F238E27FC236}">
                <a16:creationId xmlns:a16="http://schemas.microsoft.com/office/drawing/2014/main" id="{6189B14C-1AC5-49A0-90C3-8A36FD7FDB67}"/>
              </a:ext>
            </a:extLst>
          </p:cNvPr>
          <p:cNvSpPr txBox="1"/>
          <p:nvPr/>
        </p:nvSpPr>
        <p:spPr>
          <a:xfrm>
            <a:off x="877169" y="1805543"/>
            <a:ext cx="4597400" cy="190821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最后在接收到 “终止探索”交互后，</a:t>
            </a:r>
            <a:r>
              <a:rPr lang="en-US" altLang="zh-CN" sz="2000" dirty="0"/>
              <a:t>Exploration Engine</a:t>
            </a:r>
            <a:r>
              <a:rPr lang="zh-CN" altLang="en-US" sz="2000" dirty="0"/>
              <a:t>关闭</a:t>
            </a:r>
            <a:r>
              <a:rPr lang="en-US" altLang="zh-CN" sz="2000" dirty="0"/>
              <a:t>Automation Engine</a:t>
            </a:r>
            <a:r>
              <a:rPr lang="zh-CN" altLang="en-US" sz="2000" dirty="0"/>
              <a:t>，停用</a:t>
            </a:r>
            <a:r>
              <a:rPr lang="en-US" altLang="zh-CN" sz="2000" dirty="0"/>
              <a:t>Accessibility service</a:t>
            </a:r>
            <a:r>
              <a:rPr lang="zh-CN" altLang="en-US" sz="2000" dirty="0"/>
              <a:t>，并存储提取的</a:t>
            </a:r>
            <a:r>
              <a:rPr lang="en-US" altLang="zh-CN" sz="2000" dirty="0"/>
              <a:t>App Model</a:t>
            </a:r>
            <a:r>
              <a:rPr lang="zh-CN" altLang="en-US" sz="2000" dirty="0"/>
              <a:t>以及相关的</a:t>
            </a:r>
            <a:r>
              <a:rPr lang="en-US" altLang="zh-CN" sz="2000" dirty="0"/>
              <a:t>Coverage Data(</a:t>
            </a:r>
            <a:r>
              <a:rPr lang="zh-CN" altLang="en-US" sz="2000" dirty="0"/>
              <a:t>代码覆盖率数据</a:t>
            </a:r>
            <a:r>
              <a:rPr lang="en-US" altLang="zh-CN" sz="2000" dirty="0"/>
              <a:t>)</a:t>
            </a:r>
            <a:br>
              <a:rPr lang="zh-CN" altLang="en-US" dirty="0"/>
            </a:br>
            <a:r>
              <a:rPr lang="zh-CN" altLang="en-US" dirty="0"/>
              <a:t> </a:t>
            </a:r>
            <a:endParaRPr lang="en-US" altLang="zh-CN" dirty="0"/>
          </a:p>
        </p:txBody>
      </p:sp>
      <p:sp>
        <p:nvSpPr>
          <p:cNvPr id="11" name="文本框 10">
            <a:extLst>
              <a:ext uri="{FF2B5EF4-FFF2-40B4-BE49-F238E27FC236}">
                <a16:creationId xmlns:a16="http://schemas.microsoft.com/office/drawing/2014/main" id="{F5CCE099-5340-44EB-9CCC-DC74C13A8A31}"/>
              </a:ext>
            </a:extLst>
          </p:cNvPr>
          <p:cNvSpPr txBox="1"/>
          <p:nvPr/>
        </p:nvSpPr>
        <p:spPr>
          <a:xfrm>
            <a:off x="6373400" y="1084498"/>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000" dirty="0">
                <a:latin typeface="黑体" panose="02010609060101010101" pitchFamily="49" charset="-122"/>
                <a:ea typeface="黑体" panose="02010609060101010101" pitchFamily="49" charset="-122"/>
              </a:rPr>
              <a:t>：</a:t>
            </a:r>
          </a:p>
        </p:txBody>
      </p:sp>
      <p:sp>
        <p:nvSpPr>
          <p:cNvPr id="13" name="矩形 12">
            <a:extLst>
              <a:ext uri="{FF2B5EF4-FFF2-40B4-BE49-F238E27FC236}">
                <a16:creationId xmlns:a16="http://schemas.microsoft.com/office/drawing/2014/main" id="{45F91A41-38CD-4C12-8C5B-759DF1D651E7}"/>
              </a:ext>
            </a:extLst>
          </p:cNvPr>
          <p:cNvSpPr/>
          <p:nvPr/>
        </p:nvSpPr>
        <p:spPr>
          <a:xfrm>
            <a:off x="5719403" y="175937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57782AA1-C3EC-4FC8-9728-F8CFFF2EE2AD}"/>
              </a:ext>
            </a:extLst>
          </p:cNvPr>
          <p:cNvPicPr>
            <a:picLocks noChangeAspect="1"/>
          </p:cNvPicPr>
          <p:nvPr/>
        </p:nvPicPr>
        <p:blipFill>
          <a:blip r:embed="rId3"/>
          <a:stretch>
            <a:fillRect/>
          </a:stretch>
        </p:blipFill>
        <p:spPr>
          <a:xfrm>
            <a:off x="1236000" y="3713758"/>
            <a:ext cx="3760516" cy="2068565"/>
          </a:xfrm>
          <a:prstGeom prst="rect">
            <a:avLst/>
          </a:prstGeom>
        </p:spPr>
      </p:pic>
    </p:spTree>
    <p:extLst>
      <p:ext uri="{BB962C8B-B14F-4D97-AF65-F5344CB8AC3E}">
        <p14:creationId xmlns:p14="http://schemas.microsoft.com/office/powerpoint/2010/main" val="412859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MH_Text_1">
            <a:extLst>
              <a:ext uri="{FF2B5EF4-FFF2-40B4-BE49-F238E27FC236}">
                <a16:creationId xmlns:a16="http://schemas.microsoft.com/office/drawing/2014/main" id="{06E7C6F7-1EDA-49FA-8DF8-BA8ECF295CF0}"/>
              </a:ext>
            </a:extLst>
          </p:cNvPr>
          <p:cNvSpPr>
            <a:spLocks noChangeArrowheads="1"/>
          </p:cNvSpPr>
          <p:nvPr>
            <p:custDataLst>
              <p:tags r:id="rId1"/>
            </p:custDataLst>
          </p:nvPr>
        </p:nvSpPr>
        <p:spPr bwMode="auto">
          <a:xfrm>
            <a:off x="1776000" y="1823555"/>
            <a:ext cx="8640000" cy="3195448"/>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13" name="矩形 1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718978" y="189000"/>
            <a:ext cx="2339102" cy="52322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三、输入输出</a:t>
            </a:r>
          </a:p>
        </p:txBody>
      </p:sp>
      <p:sp>
        <p:nvSpPr>
          <p:cNvPr id="17" name="椭圆 16"/>
          <p:cNvSpPr/>
          <p:nvPr/>
        </p:nvSpPr>
        <p:spPr>
          <a:xfrm>
            <a:off x="1982187" y="964952"/>
            <a:ext cx="1080000" cy="763418"/>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84DCD21-2E74-4379-9DCC-5B8FF7395ABE}"/>
              </a:ext>
            </a:extLst>
          </p:cNvPr>
          <p:cNvSpPr txBox="1"/>
          <p:nvPr/>
        </p:nvSpPr>
        <p:spPr>
          <a:xfrm>
            <a:off x="2071639" y="1070223"/>
            <a:ext cx="2160000" cy="523220"/>
          </a:xfrm>
          <a:prstGeom prst="rect">
            <a:avLst/>
          </a:prstGeom>
          <a:noFill/>
        </p:spPr>
        <p:txBody>
          <a:bodyPr wrap="square" rtlCol="0">
            <a:spAutoFit/>
          </a:bodyPr>
          <a:lstStyle/>
          <a:p>
            <a:r>
              <a:rPr lang="en-US" altLang="zh-CN" sz="2800" b="1" dirty="0">
                <a:solidFill>
                  <a:schemeClr val="bg1"/>
                </a:solidFill>
              </a:rPr>
              <a:t>DD-2</a:t>
            </a:r>
            <a:endParaRPr lang="zh-CN" altLang="en-US" sz="2800" b="1" dirty="0">
              <a:solidFill>
                <a:schemeClr val="bg1"/>
              </a:solidFill>
            </a:endParaRPr>
          </a:p>
        </p:txBody>
      </p:sp>
      <p:sp>
        <p:nvSpPr>
          <p:cNvPr id="8" name="文本框 7">
            <a:extLst>
              <a:ext uri="{FF2B5EF4-FFF2-40B4-BE49-F238E27FC236}">
                <a16:creationId xmlns:a16="http://schemas.microsoft.com/office/drawing/2014/main" id="{FB60460E-B50B-491C-8AA7-B593895D2225}"/>
              </a:ext>
            </a:extLst>
          </p:cNvPr>
          <p:cNvSpPr txBox="1"/>
          <p:nvPr/>
        </p:nvSpPr>
        <p:spPr>
          <a:xfrm>
            <a:off x="1838970" y="1882621"/>
            <a:ext cx="8217031"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DD-2</a:t>
            </a:r>
            <a:r>
              <a:rPr lang="zh-CN" altLang="en-US" sz="2400" dirty="0"/>
              <a:t>是用于</a:t>
            </a:r>
            <a:r>
              <a:rPr lang="en-US" altLang="zh-CN" sz="2400" dirty="0"/>
              <a:t>Android</a:t>
            </a:r>
            <a:r>
              <a:rPr lang="zh-CN" altLang="en-US" sz="2400" dirty="0"/>
              <a:t>的测试生成器</a:t>
            </a:r>
            <a:endParaRPr lang="en-US" altLang="zh-CN" sz="2400" dirty="0"/>
          </a:p>
          <a:p>
            <a:endParaRPr lang="en-US" altLang="zh-CN" sz="2400" dirty="0"/>
          </a:p>
          <a:p>
            <a:pPr marL="285750" indent="-285750">
              <a:buFont typeface="Arial" panose="020B0604020202020204" pitchFamily="34" charset="0"/>
              <a:buChar char="•"/>
            </a:pPr>
            <a:r>
              <a:rPr lang="zh-CN" altLang="en-US" sz="2400" dirty="0"/>
              <a:t>使用</a:t>
            </a:r>
            <a:r>
              <a:rPr lang="en-US" altLang="zh-CN" sz="2400" dirty="0"/>
              <a:t>Android</a:t>
            </a:r>
            <a:r>
              <a:rPr lang="zh-CN" altLang="en-US" sz="2400" dirty="0"/>
              <a:t>的</a:t>
            </a:r>
            <a:r>
              <a:rPr lang="en-US" altLang="zh-CN" sz="2400" dirty="0"/>
              <a:t>Accessibility Service</a:t>
            </a:r>
            <a:r>
              <a:rPr lang="zh-CN" altLang="en-US" sz="2400" dirty="0"/>
              <a:t>测试设备上的其他应用</a:t>
            </a:r>
            <a:endParaRPr lang="en-US" altLang="zh-CN" sz="2400" dirty="0"/>
          </a:p>
          <a:p>
            <a:endParaRPr lang="en-US" altLang="zh-CN" sz="2400" dirty="0"/>
          </a:p>
          <a:p>
            <a:pPr marL="285750" indent="-285750">
              <a:buFont typeface="Arial" panose="020B0604020202020204" pitchFamily="34" charset="0"/>
              <a:buChar char="•"/>
            </a:pPr>
            <a:r>
              <a:rPr lang="en-US" altLang="zh-CN" sz="2400" dirty="0"/>
              <a:t>Accessibility Service</a:t>
            </a:r>
            <a:r>
              <a:rPr lang="zh-CN" altLang="en-US" sz="2400" dirty="0"/>
              <a:t>是</a:t>
            </a:r>
            <a:r>
              <a:rPr lang="en-US" altLang="zh-CN" sz="2400" dirty="0"/>
              <a:t>Android</a:t>
            </a:r>
            <a:r>
              <a:rPr lang="zh-CN" altLang="en-US" sz="2400" dirty="0"/>
              <a:t>框架提供的帮助残疾人使用设备的机制，它支持开发后台服务，以便在发生事情时由</a:t>
            </a:r>
            <a:r>
              <a:rPr lang="en-US" altLang="zh-CN" sz="2400" dirty="0"/>
              <a:t>OS</a:t>
            </a:r>
            <a:r>
              <a:rPr lang="zh-CN" altLang="en-US" sz="2400" dirty="0"/>
              <a:t>通知这些服务。此外它还提供了确定的屏幕内容和与其元素交互的机制</a:t>
            </a:r>
          </a:p>
        </p:txBody>
      </p:sp>
      <p:sp>
        <p:nvSpPr>
          <p:cNvPr id="22" name="MH_Text_1">
            <a:extLst>
              <a:ext uri="{FF2B5EF4-FFF2-40B4-BE49-F238E27FC236}">
                <a16:creationId xmlns:a16="http://schemas.microsoft.com/office/drawing/2014/main" id="{1EA334D3-3558-480F-9ED3-42C8723DBF6A}"/>
              </a:ext>
            </a:extLst>
          </p:cNvPr>
          <p:cNvSpPr>
            <a:spLocks noChangeArrowheads="1"/>
          </p:cNvSpPr>
          <p:nvPr>
            <p:custDataLst>
              <p:tags r:id="rId2"/>
            </p:custDataLst>
          </p:nvPr>
        </p:nvSpPr>
        <p:spPr bwMode="auto">
          <a:xfrm>
            <a:off x="1824730" y="5288529"/>
            <a:ext cx="8591270" cy="1200471"/>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9" name="文本框 8">
            <a:extLst>
              <a:ext uri="{FF2B5EF4-FFF2-40B4-BE49-F238E27FC236}">
                <a16:creationId xmlns:a16="http://schemas.microsoft.com/office/drawing/2014/main" id="{6D8FC440-9A06-43DF-A6B9-C2BA7AD94824}"/>
              </a:ext>
            </a:extLst>
          </p:cNvPr>
          <p:cNvSpPr txBox="1"/>
          <p:nvPr/>
        </p:nvSpPr>
        <p:spPr>
          <a:xfrm>
            <a:off x="1988943" y="5356829"/>
            <a:ext cx="8227880" cy="892552"/>
          </a:xfrm>
          <a:prstGeom prst="rect">
            <a:avLst/>
          </a:prstGeom>
          <a:noFill/>
        </p:spPr>
        <p:txBody>
          <a:bodyPr wrap="square" rtlCol="0">
            <a:spAutoFit/>
          </a:bodyPr>
          <a:lstStyle/>
          <a:p>
            <a:r>
              <a:rPr lang="zh-CN" altLang="en-US" sz="2800" b="1" dirty="0">
                <a:solidFill>
                  <a:schemeClr val="bg1"/>
                </a:solidFill>
                <a:highlight>
                  <a:srgbClr val="000000"/>
                </a:highlight>
                <a:latin typeface="黑体" panose="02010609060101010101" pitchFamily="49" charset="-122"/>
                <a:ea typeface="黑体" panose="02010609060101010101" pitchFamily="49" charset="-122"/>
              </a:rPr>
              <a:t>输入</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r>
              <a:rPr lang="zh-CN" altLang="en-US" sz="2400" dirty="0">
                <a:latin typeface="+mj-ea"/>
                <a:ea typeface="+mj-ea"/>
              </a:rPr>
              <a:t>以计算机程序和</a:t>
            </a:r>
            <a:r>
              <a:rPr lang="en-US" altLang="zh-CN" sz="2400" dirty="0">
                <a:latin typeface="+mj-ea"/>
                <a:ea typeface="+mj-ea"/>
              </a:rPr>
              <a:t>Accessibility Service</a:t>
            </a:r>
            <a:r>
              <a:rPr lang="zh-CN" altLang="en-US" sz="2400" dirty="0">
                <a:latin typeface="+mj-ea"/>
                <a:ea typeface="+mj-ea"/>
              </a:rPr>
              <a:t>的准则要求为输入</a:t>
            </a:r>
          </a:p>
        </p:txBody>
      </p:sp>
    </p:spTree>
    <p:extLst>
      <p:ext uri="{BB962C8B-B14F-4D97-AF65-F5344CB8AC3E}">
        <p14:creationId xmlns:p14="http://schemas.microsoft.com/office/powerpoint/2010/main" val="387446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MH_Text_1">
            <a:extLst>
              <a:ext uri="{FF2B5EF4-FFF2-40B4-BE49-F238E27FC236}">
                <a16:creationId xmlns:a16="http://schemas.microsoft.com/office/drawing/2014/main" id="{06E7C6F7-1EDA-49FA-8DF8-BA8ECF295CF0}"/>
              </a:ext>
            </a:extLst>
          </p:cNvPr>
          <p:cNvSpPr>
            <a:spLocks noChangeArrowheads="1"/>
          </p:cNvSpPr>
          <p:nvPr>
            <p:custDataLst>
              <p:tags r:id="rId1"/>
            </p:custDataLst>
          </p:nvPr>
        </p:nvSpPr>
        <p:spPr bwMode="auto">
          <a:xfrm>
            <a:off x="1776000" y="1823554"/>
            <a:ext cx="8640000" cy="3585445"/>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13" name="矩形 1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718978" y="189000"/>
            <a:ext cx="2339102" cy="52322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三、输入输出</a:t>
            </a:r>
          </a:p>
        </p:txBody>
      </p:sp>
      <p:sp>
        <p:nvSpPr>
          <p:cNvPr id="17" name="椭圆 16"/>
          <p:cNvSpPr/>
          <p:nvPr/>
        </p:nvSpPr>
        <p:spPr>
          <a:xfrm>
            <a:off x="1982187" y="964952"/>
            <a:ext cx="1080000" cy="763418"/>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84DCD21-2E74-4379-9DCC-5B8FF7395ABE}"/>
              </a:ext>
            </a:extLst>
          </p:cNvPr>
          <p:cNvSpPr txBox="1"/>
          <p:nvPr/>
        </p:nvSpPr>
        <p:spPr>
          <a:xfrm>
            <a:off x="2071639" y="1070223"/>
            <a:ext cx="2160000" cy="523220"/>
          </a:xfrm>
          <a:prstGeom prst="rect">
            <a:avLst/>
          </a:prstGeom>
          <a:noFill/>
        </p:spPr>
        <p:txBody>
          <a:bodyPr wrap="square" rtlCol="0">
            <a:spAutoFit/>
          </a:bodyPr>
          <a:lstStyle/>
          <a:p>
            <a:r>
              <a:rPr lang="zh-CN" altLang="en-US" sz="2800" b="1" dirty="0">
                <a:solidFill>
                  <a:schemeClr val="bg1"/>
                </a:solidFill>
              </a:rPr>
              <a:t>输出</a:t>
            </a:r>
          </a:p>
        </p:txBody>
      </p:sp>
      <p:sp>
        <p:nvSpPr>
          <p:cNvPr id="8" name="文本框 7">
            <a:extLst>
              <a:ext uri="{FF2B5EF4-FFF2-40B4-BE49-F238E27FC236}">
                <a16:creationId xmlns:a16="http://schemas.microsoft.com/office/drawing/2014/main" id="{FB60460E-B50B-491C-8AA7-B593895D2225}"/>
              </a:ext>
            </a:extLst>
          </p:cNvPr>
          <p:cNvSpPr txBox="1"/>
          <p:nvPr/>
        </p:nvSpPr>
        <p:spPr>
          <a:xfrm>
            <a:off x="1982187" y="1908116"/>
            <a:ext cx="8640000" cy="3416320"/>
          </a:xfrm>
          <a:prstGeom prst="rect">
            <a:avLst/>
          </a:prstGeom>
          <a:noFill/>
        </p:spPr>
        <p:txBody>
          <a:bodyPr wrap="square" rtlCol="0">
            <a:spAutoFit/>
          </a:bodyPr>
          <a:lstStyle/>
          <a:p>
            <a:r>
              <a:rPr lang="zh-CN" altLang="en-US" sz="2400" dirty="0"/>
              <a:t>   终止探索后，</a:t>
            </a:r>
            <a:r>
              <a:rPr lang="en-US" altLang="zh-CN" sz="2400" b="1" dirty="0">
                <a:latin typeface="黑体" panose="02010609060101010101" pitchFamily="49" charset="-122"/>
                <a:ea typeface="黑体" panose="02010609060101010101" pitchFamily="49" charset="-122"/>
              </a:rPr>
              <a:t> </a:t>
            </a:r>
            <a:r>
              <a:rPr lang="en-US" altLang="zh-CN" sz="2400" dirty="0">
                <a:latin typeface="宋体" panose="02010600030101010101" pitchFamily="2" charset="-122"/>
                <a:ea typeface="宋体" panose="02010600030101010101" pitchFamily="2" charset="-122"/>
              </a:rPr>
              <a:t>Automation Engine</a:t>
            </a:r>
            <a:r>
              <a:rPr lang="zh-CN" altLang="en-US" sz="2400" dirty="0">
                <a:latin typeface="宋体" panose="02010600030101010101" pitchFamily="2" charset="-122"/>
                <a:ea typeface="宋体" panose="02010600030101010101" pitchFamily="2" charset="-122"/>
              </a:rPr>
              <a:t>会存储提取应用模型包括：</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所有触发的操作</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访问过的应用状态</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屏幕截图</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相关的代码覆盖率数据</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6898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MH_Other_1"/>
          <p:cNvSpPr/>
          <p:nvPr>
            <p:custDataLst>
              <p:tags r:id="rId1"/>
            </p:custDataLst>
          </p:nvPr>
        </p:nvSpPr>
        <p:spPr>
          <a:xfrm>
            <a:off x="2250" y="5482961"/>
            <a:ext cx="12170700" cy="957879"/>
          </a:xfrm>
          <a:prstGeom prst="rect">
            <a:avLst/>
          </a:prstGeom>
          <a:solidFill>
            <a:schemeClr val="tx1">
              <a:lumMod val="95000"/>
              <a:lumOff val="5000"/>
            </a:schemeClr>
          </a:solidFill>
          <a:ln w="25400" cap="flat" cmpd="sng" algn="ctr">
            <a:noFill/>
            <a:prstDash val="solid"/>
          </a:ln>
          <a:effectLst/>
        </p:spPr>
        <p:txBody>
          <a:bodyPr lIns="68580" tIns="34290" rIns="68580" bIns="34290" anchor="ctr"/>
          <a:lstStyle/>
          <a:p>
            <a:pPr algn="ctr">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7" name="MH_Text_1"/>
          <p:cNvSpPr>
            <a:spLocks noChangeArrowheads="1"/>
          </p:cNvSpPr>
          <p:nvPr>
            <p:custDataLst>
              <p:tags r:id="rId2"/>
            </p:custDataLst>
          </p:nvPr>
        </p:nvSpPr>
        <p:spPr bwMode="auto">
          <a:xfrm>
            <a:off x="696000" y="850383"/>
            <a:ext cx="10620000" cy="4109357"/>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10" name="MH_SubTitle_1"/>
          <p:cNvSpPr/>
          <p:nvPr>
            <p:custDataLst>
              <p:tags r:id="rId3"/>
            </p:custDataLst>
          </p:nvPr>
        </p:nvSpPr>
        <p:spPr>
          <a:xfrm>
            <a:off x="1451800" y="850384"/>
            <a:ext cx="3924200" cy="778616"/>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algn="ctr">
              <a:defRPr/>
            </a:pPr>
            <a:endParaRPr lang="zh-CN" altLang="en-US" sz="2000" kern="0" dirty="0">
              <a:solidFill>
                <a:srgbClr val="FFFFFF"/>
              </a:solidFill>
            </a:endParaRPr>
          </a:p>
        </p:txBody>
      </p:sp>
      <p:sp>
        <p:nvSpPr>
          <p:cNvPr id="19" name="矩形 18"/>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451800" y="981847"/>
            <a:ext cx="3924200" cy="523220"/>
          </a:xfrm>
          <a:prstGeom prst="rect">
            <a:avLst/>
          </a:prstGeom>
          <a:noFill/>
        </p:spPr>
        <p:txBody>
          <a:bodyPr wrap="square" rtlCol="0">
            <a:spAutoFit/>
          </a:bodyPr>
          <a:lstStyle/>
          <a:p>
            <a:r>
              <a:rPr lang="en-US" altLang="zh-CN" sz="2800" b="1" spc="600" dirty="0">
                <a:solidFill>
                  <a:schemeClr val="bg1">
                    <a:lumMod val="95000"/>
                  </a:schemeClr>
                </a:solidFill>
                <a:latin typeface="迷你简汉真广标" panose="02010609000101010101" pitchFamily="49" charset="-122"/>
                <a:ea typeface="迷你简汉真广标" panose="02010609000101010101" pitchFamily="49" charset="-122"/>
              </a:rPr>
              <a:t>01 DD-2</a:t>
            </a:r>
            <a:r>
              <a:rPr lang="zh-CN" altLang="en-US" sz="2800" b="1" spc="600" dirty="0">
                <a:solidFill>
                  <a:schemeClr val="bg1">
                    <a:lumMod val="95000"/>
                  </a:schemeClr>
                </a:solidFill>
                <a:latin typeface="迷你简汉真广标" panose="02010609000101010101" pitchFamily="49" charset="-122"/>
                <a:ea typeface="迷你简汉真广标" panose="02010609000101010101" pitchFamily="49" charset="-122"/>
              </a:rPr>
              <a:t>的效率</a:t>
            </a:r>
          </a:p>
        </p:txBody>
      </p:sp>
      <p:sp>
        <p:nvSpPr>
          <p:cNvPr id="26" name="矩形 25">
            <a:extLst>
              <a:ext uri="{FF2B5EF4-FFF2-40B4-BE49-F238E27FC236}">
                <a16:creationId xmlns:a16="http://schemas.microsoft.com/office/drawing/2014/main" id="{C0563CAD-958A-4F82-B4FD-2A5781CB3A15}"/>
              </a:ext>
            </a:extLst>
          </p:cNvPr>
          <p:cNvSpPr/>
          <p:nvPr/>
        </p:nvSpPr>
        <p:spPr>
          <a:xfrm>
            <a:off x="4718978" y="189000"/>
            <a:ext cx="2339102" cy="52322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三、输入输出</a:t>
            </a:r>
          </a:p>
        </p:txBody>
      </p:sp>
      <p:pic>
        <p:nvPicPr>
          <p:cNvPr id="3" name="图片 2">
            <a:extLst>
              <a:ext uri="{FF2B5EF4-FFF2-40B4-BE49-F238E27FC236}">
                <a16:creationId xmlns:a16="http://schemas.microsoft.com/office/drawing/2014/main" id="{45FFFE28-8466-4557-B1E1-4EF5E8D5CB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002" y="1158145"/>
            <a:ext cx="4139515" cy="3596957"/>
          </a:xfrm>
          <a:prstGeom prst="rect">
            <a:avLst/>
          </a:prstGeom>
        </p:spPr>
      </p:pic>
      <p:sp>
        <p:nvSpPr>
          <p:cNvPr id="4" name="文本框 3">
            <a:extLst>
              <a:ext uri="{FF2B5EF4-FFF2-40B4-BE49-F238E27FC236}">
                <a16:creationId xmlns:a16="http://schemas.microsoft.com/office/drawing/2014/main" id="{9C29283F-8FA5-4A00-A632-7DA8A9259464}"/>
              </a:ext>
            </a:extLst>
          </p:cNvPr>
          <p:cNvSpPr txBox="1"/>
          <p:nvPr/>
        </p:nvSpPr>
        <p:spPr>
          <a:xfrm>
            <a:off x="1451800" y="1892780"/>
            <a:ext cx="4284200" cy="2585323"/>
          </a:xfrm>
          <a:prstGeom prst="rect">
            <a:avLst/>
          </a:prstGeom>
          <a:noFill/>
        </p:spPr>
        <p:txBody>
          <a:bodyPr wrap="square" rtlCol="0">
            <a:spAutoFit/>
          </a:bodyPr>
          <a:lstStyle/>
          <a:p>
            <a:r>
              <a:rPr lang="zh-CN" altLang="en-US" dirty="0">
                <a:latin typeface="+mn-ea"/>
              </a:rPr>
              <a:t>配置</a:t>
            </a:r>
            <a:r>
              <a:rPr lang="en-US" altLang="zh-CN" dirty="0">
                <a:latin typeface="+mn-ea"/>
              </a:rPr>
              <a:t>DD-2 DM-2</a:t>
            </a:r>
            <a:r>
              <a:rPr lang="zh-CN" altLang="en-US" dirty="0">
                <a:latin typeface="+mn-ea"/>
              </a:rPr>
              <a:t>执行</a:t>
            </a:r>
            <a:r>
              <a:rPr lang="en-US" altLang="zh-CN" dirty="0">
                <a:latin typeface="+mn-ea"/>
              </a:rPr>
              <a:t>1000</a:t>
            </a:r>
            <a:r>
              <a:rPr lang="zh-CN" altLang="en-US" dirty="0">
                <a:latin typeface="+mn-ea"/>
              </a:rPr>
              <a:t>个行动在每个应用程序，包括点击文本插入、滑动、重新启动应用程序</a:t>
            </a:r>
            <a:endParaRPr lang="en-US" altLang="zh-CN" dirty="0">
              <a:latin typeface="+mn-ea"/>
            </a:endParaRPr>
          </a:p>
          <a:p>
            <a:endParaRPr lang="en-US" altLang="zh-CN" dirty="0">
              <a:latin typeface="+mn-ea"/>
            </a:endParaRPr>
          </a:p>
          <a:p>
            <a:r>
              <a:rPr lang="zh-CN" altLang="en-US" dirty="0">
                <a:latin typeface="+mn-ea"/>
              </a:rPr>
              <a:t>结果如右图所示</a:t>
            </a:r>
            <a:endParaRPr lang="en-US" altLang="zh-CN" dirty="0">
              <a:latin typeface="+mn-ea"/>
            </a:endParaRPr>
          </a:p>
          <a:p>
            <a:r>
              <a:rPr lang="en-US" altLang="zh-CN" dirty="0">
                <a:latin typeface="+mn-ea"/>
              </a:rPr>
              <a:t>DD-2</a:t>
            </a:r>
            <a:r>
              <a:rPr lang="zh-CN" altLang="en-US" dirty="0">
                <a:latin typeface="+mn-ea"/>
              </a:rPr>
              <a:t>需要</a:t>
            </a:r>
            <a:r>
              <a:rPr lang="en-US" altLang="zh-CN" dirty="0">
                <a:latin typeface="+mn-ea"/>
              </a:rPr>
              <a:t>1092</a:t>
            </a:r>
            <a:r>
              <a:rPr lang="zh-CN" altLang="en-US" dirty="0">
                <a:latin typeface="+mn-ea"/>
              </a:rPr>
              <a:t>秒来执行</a:t>
            </a:r>
            <a:r>
              <a:rPr lang="en-US" altLang="zh-CN" dirty="0">
                <a:latin typeface="+mn-ea"/>
              </a:rPr>
              <a:t>1000</a:t>
            </a:r>
            <a:r>
              <a:rPr lang="zh-CN" altLang="en-US" dirty="0">
                <a:latin typeface="+mn-ea"/>
              </a:rPr>
              <a:t>个操作，而</a:t>
            </a:r>
            <a:r>
              <a:rPr lang="en-US" altLang="zh-CN" dirty="0">
                <a:latin typeface="+mn-ea"/>
              </a:rPr>
              <a:t>DM-2</a:t>
            </a:r>
            <a:r>
              <a:rPr lang="zh-CN" altLang="en-US" dirty="0">
                <a:latin typeface="+mn-ea"/>
              </a:rPr>
              <a:t>需要</a:t>
            </a:r>
            <a:r>
              <a:rPr lang="en-US" altLang="zh-CN" dirty="0">
                <a:latin typeface="+mn-ea"/>
              </a:rPr>
              <a:t>3557</a:t>
            </a:r>
            <a:r>
              <a:rPr lang="zh-CN" altLang="en-US" dirty="0">
                <a:latin typeface="+mn-ea"/>
              </a:rPr>
              <a:t>秒</a:t>
            </a:r>
            <a:endParaRPr lang="en-US" altLang="zh-CN" dirty="0">
              <a:latin typeface="+mn-ea"/>
            </a:endParaRPr>
          </a:p>
          <a:p>
            <a:r>
              <a:rPr lang="zh-CN" altLang="en-US" dirty="0">
                <a:latin typeface="+mn-ea"/>
              </a:rPr>
              <a:t>在使用相同的探索策略和应用模型时，</a:t>
            </a:r>
            <a:r>
              <a:rPr lang="en-US" altLang="zh-CN" dirty="0">
                <a:latin typeface="+mn-ea"/>
              </a:rPr>
              <a:t>DD-2</a:t>
            </a:r>
            <a:r>
              <a:rPr lang="zh-CN" altLang="en-US" dirty="0">
                <a:latin typeface="+mn-ea"/>
              </a:rPr>
              <a:t>平均速度是</a:t>
            </a:r>
            <a:r>
              <a:rPr lang="en-US" altLang="zh-CN" dirty="0">
                <a:latin typeface="+mn-ea"/>
              </a:rPr>
              <a:t>DM-2</a:t>
            </a:r>
            <a:r>
              <a:rPr lang="zh-CN" altLang="en-US" dirty="0">
                <a:latin typeface="+mn-ea"/>
              </a:rPr>
              <a:t>的</a:t>
            </a:r>
            <a:r>
              <a:rPr lang="en-US" altLang="zh-CN" dirty="0">
                <a:latin typeface="+mn-ea"/>
              </a:rPr>
              <a:t>3.2</a:t>
            </a:r>
            <a:r>
              <a:rPr lang="zh-CN" altLang="en-US" dirty="0">
                <a:latin typeface="+mn-ea"/>
              </a:rPr>
              <a:t>倍</a:t>
            </a:r>
          </a:p>
        </p:txBody>
      </p:sp>
    </p:spTree>
    <p:extLst>
      <p:ext uri="{BB962C8B-B14F-4D97-AF65-F5344CB8AC3E}">
        <p14:creationId xmlns:p14="http://schemas.microsoft.com/office/powerpoint/2010/main" val="2643100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MH_Other_1"/>
          <p:cNvSpPr/>
          <p:nvPr>
            <p:custDataLst>
              <p:tags r:id="rId1"/>
            </p:custDataLst>
          </p:nvPr>
        </p:nvSpPr>
        <p:spPr>
          <a:xfrm>
            <a:off x="2250" y="5482961"/>
            <a:ext cx="12170700" cy="957879"/>
          </a:xfrm>
          <a:prstGeom prst="rect">
            <a:avLst/>
          </a:prstGeom>
          <a:solidFill>
            <a:schemeClr val="tx1">
              <a:lumMod val="95000"/>
              <a:lumOff val="5000"/>
            </a:schemeClr>
          </a:solidFill>
          <a:ln w="25400" cap="flat" cmpd="sng" algn="ctr">
            <a:noFill/>
            <a:prstDash val="solid"/>
          </a:ln>
          <a:effectLst/>
        </p:spPr>
        <p:txBody>
          <a:bodyPr lIns="68580" tIns="34290" rIns="68580" bIns="34290" anchor="ctr"/>
          <a:lstStyle/>
          <a:p>
            <a:pPr algn="ctr">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7" name="MH_Text_1"/>
          <p:cNvSpPr>
            <a:spLocks noChangeArrowheads="1"/>
          </p:cNvSpPr>
          <p:nvPr>
            <p:custDataLst>
              <p:tags r:id="rId2"/>
            </p:custDataLst>
          </p:nvPr>
        </p:nvSpPr>
        <p:spPr bwMode="auto">
          <a:xfrm>
            <a:off x="786000" y="1069207"/>
            <a:ext cx="10620000" cy="4109357"/>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10" name="MH_SubTitle_1"/>
          <p:cNvSpPr/>
          <p:nvPr>
            <p:custDataLst>
              <p:tags r:id="rId3"/>
            </p:custDataLst>
          </p:nvPr>
        </p:nvSpPr>
        <p:spPr>
          <a:xfrm>
            <a:off x="1416000" y="850384"/>
            <a:ext cx="3780000" cy="557819"/>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algn="ctr">
              <a:defRPr/>
            </a:pPr>
            <a:endParaRPr lang="zh-CN" altLang="en-US" sz="2000" kern="0" dirty="0">
              <a:solidFill>
                <a:srgbClr val="FFFFFF"/>
              </a:solidFill>
            </a:endParaRPr>
          </a:p>
        </p:txBody>
      </p:sp>
      <p:sp>
        <p:nvSpPr>
          <p:cNvPr id="19" name="矩形 18"/>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79700" y="884983"/>
            <a:ext cx="4284200" cy="523220"/>
          </a:xfrm>
          <a:prstGeom prst="rect">
            <a:avLst/>
          </a:prstGeom>
          <a:noFill/>
        </p:spPr>
        <p:txBody>
          <a:bodyPr wrap="square" rtlCol="0">
            <a:spAutoFit/>
          </a:bodyPr>
          <a:lstStyle/>
          <a:p>
            <a:r>
              <a:rPr lang="en-US" altLang="zh-CN" sz="2800" b="1" spc="600" dirty="0">
                <a:solidFill>
                  <a:schemeClr val="bg1">
                    <a:lumMod val="95000"/>
                  </a:schemeClr>
                </a:solidFill>
                <a:latin typeface="迷你简汉真广标" panose="02010609000101010101" pitchFamily="49" charset="-122"/>
                <a:ea typeface="迷你简汉真广标" panose="02010609000101010101" pitchFamily="49" charset="-122"/>
              </a:rPr>
              <a:t>02 DD-2</a:t>
            </a:r>
            <a:r>
              <a:rPr lang="zh-CN" altLang="en-US" sz="2800" b="1" spc="600" dirty="0">
                <a:solidFill>
                  <a:schemeClr val="bg1">
                    <a:lumMod val="95000"/>
                  </a:schemeClr>
                </a:solidFill>
                <a:latin typeface="迷你简汉真广标" panose="02010609000101010101" pitchFamily="49" charset="-122"/>
                <a:ea typeface="迷你简汉真广标" panose="02010609000101010101" pitchFamily="49" charset="-122"/>
              </a:rPr>
              <a:t>的有效性</a:t>
            </a:r>
          </a:p>
        </p:txBody>
      </p:sp>
      <p:sp>
        <p:nvSpPr>
          <p:cNvPr id="26" name="矩形 25">
            <a:extLst>
              <a:ext uri="{FF2B5EF4-FFF2-40B4-BE49-F238E27FC236}">
                <a16:creationId xmlns:a16="http://schemas.microsoft.com/office/drawing/2014/main" id="{C0563CAD-958A-4F82-B4FD-2A5781CB3A15}"/>
              </a:ext>
            </a:extLst>
          </p:cNvPr>
          <p:cNvSpPr/>
          <p:nvPr/>
        </p:nvSpPr>
        <p:spPr>
          <a:xfrm>
            <a:off x="4718978" y="189000"/>
            <a:ext cx="2339102" cy="52322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三、输入输出</a:t>
            </a:r>
          </a:p>
        </p:txBody>
      </p:sp>
      <p:pic>
        <p:nvPicPr>
          <p:cNvPr id="6" name="图片 5">
            <a:extLst>
              <a:ext uri="{FF2B5EF4-FFF2-40B4-BE49-F238E27FC236}">
                <a16:creationId xmlns:a16="http://schemas.microsoft.com/office/drawing/2014/main" id="{1E5469E2-AF36-4D86-8F0A-9B76B0AD1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8925" y="1809000"/>
            <a:ext cx="5334150" cy="2629773"/>
          </a:xfrm>
          <a:prstGeom prst="rect">
            <a:avLst/>
          </a:prstGeom>
        </p:spPr>
      </p:pic>
      <p:sp>
        <p:nvSpPr>
          <p:cNvPr id="8" name="文本框 7">
            <a:extLst>
              <a:ext uri="{FF2B5EF4-FFF2-40B4-BE49-F238E27FC236}">
                <a16:creationId xmlns:a16="http://schemas.microsoft.com/office/drawing/2014/main" id="{C095192B-E815-42B4-8CBA-EF2FBDA0AAC6}"/>
              </a:ext>
            </a:extLst>
          </p:cNvPr>
          <p:cNvSpPr txBox="1"/>
          <p:nvPr/>
        </p:nvSpPr>
        <p:spPr>
          <a:xfrm>
            <a:off x="1340066" y="1478090"/>
            <a:ext cx="4140000" cy="3693319"/>
          </a:xfrm>
          <a:prstGeom prst="rect">
            <a:avLst/>
          </a:prstGeom>
          <a:noFill/>
        </p:spPr>
        <p:txBody>
          <a:bodyPr wrap="square" rtlCol="0">
            <a:spAutoFit/>
          </a:bodyPr>
          <a:lstStyle/>
          <a:p>
            <a:r>
              <a:rPr lang="zh-CN" altLang="en-US" dirty="0">
                <a:latin typeface="+mn-ea"/>
              </a:rPr>
              <a:t>对每个</a:t>
            </a:r>
            <a:r>
              <a:rPr lang="en-US" altLang="zh-CN" dirty="0">
                <a:latin typeface="+mn-ea"/>
              </a:rPr>
              <a:t>app</a:t>
            </a:r>
            <a:r>
              <a:rPr lang="zh-CN" altLang="en-US" dirty="0">
                <a:latin typeface="+mn-ea"/>
              </a:rPr>
              <a:t>进行测量，使</a:t>
            </a:r>
            <a:r>
              <a:rPr lang="en-US" altLang="zh-CN" dirty="0">
                <a:latin typeface="+mn-ea"/>
              </a:rPr>
              <a:t>DD-2</a:t>
            </a:r>
            <a:r>
              <a:rPr lang="zh-CN" altLang="en-US" dirty="0">
                <a:latin typeface="+mn-ea"/>
              </a:rPr>
              <a:t>和</a:t>
            </a:r>
            <a:r>
              <a:rPr lang="en-US" altLang="zh-CN" dirty="0">
                <a:latin typeface="+mn-ea"/>
              </a:rPr>
              <a:t>DM-2</a:t>
            </a:r>
            <a:r>
              <a:rPr lang="zh-CN" altLang="en-US" dirty="0">
                <a:latin typeface="+mn-ea"/>
              </a:rPr>
              <a:t>能够监视语句的覆盖率</a:t>
            </a:r>
            <a:endParaRPr lang="en-US" altLang="zh-CN" dirty="0">
              <a:latin typeface="+mn-ea"/>
            </a:endParaRPr>
          </a:p>
          <a:p>
            <a:r>
              <a:rPr lang="zh-CN" altLang="en-US" dirty="0">
                <a:latin typeface="+mn-ea"/>
              </a:rPr>
              <a:t>配置了两个工具能在</a:t>
            </a:r>
            <a:r>
              <a:rPr lang="en-US" altLang="zh-CN" dirty="0">
                <a:latin typeface="+mn-ea"/>
              </a:rPr>
              <a:t>3000</a:t>
            </a:r>
            <a:r>
              <a:rPr lang="zh-CN" altLang="en-US" dirty="0">
                <a:latin typeface="+mn-ea"/>
              </a:rPr>
              <a:t>秒内浏览每个应用程序</a:t>
            </a:r>
            <a:endParaRPr lang="en-US" altLang="zh-CN" dirty="0">
              <a:latin typeface="+mn-ea"/>
            </a:endParaRPr>
          </a:p>
          <a:p>
            <a:endParaRPr lang="en-US" altLang="zh-CN" dirty="0">
              <a:latin typeface="+mn-ea"/>
            </a:endParaRPr>
          </a:p>
          <a:p>
            <a:r>
              <a:rPr lang="zh-CN" altLang="en-US" dirty="0">
                <a:latin typeface="+mn-ea"/>
              </a:rPr>
              <a:t>结果如右图所示</a:t>
            </a:r>
            <a:endParaRPr lang="en-US" altLang="zh-CN" dirty="0">
              <a:latin typeface="+mn-ea"/>
            </a:endParaRPr>
          </a:p>
          <a:p>
            <a:r>
              <a:rPr lang="en-US" altLang="zh-CN" dirty="0">
                <a:latin typeface="+mn-ea"/>
              </a:rPr>
              <a:t>DD-2</a:t>
            </a:r>
            <a:r>
              <a:rPr lang="zh-CN" altLang="en-US" dirty="0">
                <a:latin typeface="+mn-ea"/>
              </a:rPr>
              <a:t>起先代码覆盖率高于</a:t>
            </a:r>
            <a:r>
              <a:rPr lang="en-US" altLang="zh-CN" dirty="0">
                <a:latin typeface="+mn-ea"/>
              </a:rPr>
              <a:t>DM-2</a:t>
            </a:r>
            <a:r>
              <a:rPr lang="zh-CN" altLang="en-US" dirty="0">
                <a:latin typeface="+mn-ea"/>
              </a:rPr>
              <a:t>，但随着时间增加，结果趋于一致。因为</a:t>
            </a:r>
            <a:r>
              <a:rPr lang="en-US" altLang="zh-CN" dirty="0">
                <a:latin typeface="+mn-ea"/>
              </a:rPr>
              <a:t>DD-2</a:t>
            </a:r>
            <a:r>
              <a:rPr lang="zh-CN" altLang="en-US" dirty="0">
                <a:latin typeface="+mn-ea"/>
              </a:rPr>
              <a:t>和</a:t>
            </a:r>
            <a:r>
              <a:rPr lang="en-US" altLang="zh-CN" dirty="0">
                <a:latin typeface="+mn-ea"/>
              </a:rPr>
              <a:t>DM-2</a:t>
            </a:r>
            <a:r>
              <a:rPr lang="zh-CN" altLang="en-US" dirty="0">
                <a:latin typeface="+mn-ea"/>
              </a:rPr>
              <a:t>使用相同的探索策略和应用模型，所以结果正常。</a:t>
            </a:r>
            <a:endParaRPr lang="en-US" altLang="zh-CN" dirty="0">
              <a:latin typeface="+mn-ea"/>
            </a:endParaRPr>
          </a:p>
          <a:p>
            <a:r>
              <a:rPr lang="zh-CN" altLang="en-US" dirty="0">
                <a:latin typeface="+mn-ea"/>
              </a:rPr>
              <a:t>但</a:t>
            </a:r>
            <a:r>
              <a:rPr lang="en-US" altLang="zh-CN" dirty="0">
                <a:latin typeface="+mn-ea"/>
              </a:rPr>
              <a:t>DD-2</a:t>
            </a:r>
            <a:r>
              <a:rPr lang="zh-CN" altLang="en-US" dirty="0">
                <a:latin typeface="+mn-ea"/>
              </a:rPr>
              <a:t>获得覆盖的速度快于</a:t>
            </a:r>
            <a:r>
              <a:rPr lang="en-US" altLang="zh-CN" dirty="0">
                <a:latin typeface="+mn-ea"/>
              </a:rPr>
              <a:t>DM-2</a:t>
            </a:r>
            <a:r>
              <a:rPr lang="zh-CN" altLang="en-US" dirty="0">
                <a:latin typeface="+mn-ea"/>
              </a:rPr>
              <a:t>，因此表面设备上测试更快的探索时间导致测试覆盖率更快的增长。</a:t>
            </a:r>
            <a:endParaRPr lang="en-US" altLang="zh-CN" dirty="0">
              <a:latin typeface="+mn-ea"/>
            </a:endParaRPr>
          </a:p>
        </p:txBody>
      </p:sp>
    </p:spTree>
    <p:extLst>
      <p:ext uri="{BB962C8B-B14F-4D97-AF65-F5344CB8AC3E}">
        <p14:creationId xmlns:p14="http://schemas.microsoft.com/office/powerpoint/2010/main" val="3862846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74950"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a:t>→</a:t>
            </a:r>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9539737" y="5049000"/>
            <a:ext cx="524288" cy="811851"/>
            <a:chOff x="9539737" y="5049000"/>
            <a:chExt cx="524288" cy="811851"/>
          </a:xfrm>
        </p:grpSpPr>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557" y="1163728"/>
            <a:ext cx="1443937" cy="1623167"/>
          </a:xfrm>
          <a:prstGeom prst="rect">
            <a:avLst/>
          </a:prstGeom>
        </p:spPr>
      </p:pic>
      <p:sp>
        <p:nvSpPr>
          <p:cNvPr id="5" name="矩形 4"/>
          <p:cNvSpPr/>
          <p:nvPr/>
        </p:nvSpPr>
        <p:spPr>
          <a:xfrm>
            <a:off x="4854314" y="3703377"/>
            <a:ext cx="2483372" cy="769441"/>
          </a:xfrm>
          <a:prstGeom prst="rect">
            <a:avLst/>
          </a:prstGeom>
        </p:spPr>
        <p:txBody>
          <a:bodyPr wrap="none">
            <a:spAutoFit/>
          </a:bodyPr>
          <a:lstStyle/>
          <a:p>
            <a:r>
              <a:rPr lang="en-US" altLang="zh-CN" sz="4400" dirty="0">
                <a:latin typeface="迷你简汉真广标" panose="02010609000101010101" pitchFamily="49" charset="-122"/>
                <a:ea typeface="迷你简汉真广标" panose="02010609000101010101" pitchFamily="49" charset="-122"/>
              </a:rPr>
              <a:t>THANKS</a:t>
            </a:r>
            <a:endParaRPr lang="zh-CN" altLang="en-US" sz="4400" dirty="0">
              <a:latin typeface="迷你简汉真广标" panose="02010609000101010101" pitchFamily="49" charset="-122"/>
              <a:ea typeface="迷你简汉真广标" panose="02010609000101010101" pitchFamily="49" charset="-122"/>
            </a:endParaRPr>
          </a:p>
        </p:txBody>
      </p:sp>
    </p:spTree>
    <p:extLst>
      <p:ext uri="{BB962C8B-B14F-4D97-AF65-F5344CB8AC3E}">
        <p14:creationId xmlns:p14="http://schemas.microsoft.com/office/powerpoint/2010/main" val="139465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95C38080-9EAC-43DA-B433-C2726A520339}"/>
              </a:ext>
            </a:extLst>
          </p:cNvPr>
          <p:cNvSpPr/>
          <p:nvPr/>
        </p:nvSpPr>
        <p:spPr>
          <a:xfrm>
            <a:off x="6729771" y="3187110"/>
            <a:ext cx="720000" cy="720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79691" y="1326102"/>
            <a:ext cx="10840814" cy="5162017"/>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4836040" y="609319"/>
            <a:ext cx="3059960" cy="523220"/>
          </a:xfrm>
          <a:prstGeom prst="rect">
            <a:avLst/>
          </a:prstGeom>
          <a:noFill/>
        </p:spPr>
        <p:txBody>
          <a:bodyPr wrap="square" rtlCol="0">
            <a:spAutoFit/>
          </a:bodyPr>
          <a:lstStyle/>
          <a:p>
            <a:r>
              <a:rPr lang="en-US" altLang="zh-CN" sz="2800" b="1" spc="600" dirty="0">
                <a:solidFill>
                  <a:schemeClr val="tx1">
                    <a:lumMod val="95000"/>
                    <a:lumOff val="5000"/>
                  </a:schemeClr>
                </a:solidFill>
                <a:latin typeface="迷你简汉真广标" panose="02010609000101010101" pitchFamily="49" charset="-122"/>
                <a:ea typeface="迷你简汉真广标" panose="02010609000101010101" pitchFamily="49" charset="-122"/>
              </a:rPr>
              <a:t>DD-2 </a:t>
            </a:r>
            <a:r>
              <a:rPr lang="zh-CN" altLang="en-US" sz="2800" b="1" spc="600" dirty="0">
                <a:solidFill>
                  <a:schemeClr val="tx1">
                    <a:lumMod val="95000"/>
                    <a:lumOff val="5000"/>
                  </a:schemeClr>
                </a:solidFill>
                <a:latin typeface="迷你简汉真广标" panose="02010609000101010101" pitchFamily="49" charset="-122"/>
                <a:ea typeface="迷你简汉真广标" panose="02010609000101010101" pitchFamily="49" charset="-122"/>
              </a:rPr>
              <a:t>结构图</a:t>
            </a: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47698" y="6569413"/>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0F8CECA0-FC83-4339-89C0-63C9C9E982E0}"/>
              </a:ext>
            </a:extLst>
          </p:cNvPr>
          <p:cNvSpPr txBox="1"/>
          <p:nvPr/>
        </p:nvSpPr>
        <p:spPr>
          <a:xfrm>
            <a:off x="7028025" y="3884329"/>
            <a:ext cx="4360815" cy="369332"/>
          </a:xfrm>
          <a:prstGeom prst="rect">
            <a:avLst/>
          </a:prstGeom>
          <a:noFill/>
        </p:spPr>
        <p:txBody>
          <a:bodyPr wrap="square" rtlCol="0">
            <a:spAutoFit/>
          </a:bodyPr>
          <a:lstStyle/>
          <a:p>
            <a:endParaRPr lang="en-US" altLang="zh-CN" dirty="0"/>
          </a:p>
        </p:txBody>
      </p:sp>
      <p:sp>
        <p:nvSpPr>
          <p:cNvPr id="26" name="矩形: 圆角 25">
            <a:extLst>
              <a:ext uri="{FF2B5EF4-FFF2-40B4-BE49-F238E27FC236}">
                <a16:creationId xmlns:a16="http://schemas.microsoft.com/office/drawing/2014/main" id="{E86B33C6-2862-48CB-BE93-317F89A72AA8}"/>
              </a:ext>
            </a:extLst>
          </p:cNvPr>
          <p:cNvSpPr/>
          <p:nvPr/>
        </p:nvSpPr>
        <p:spPr>
          <a:xfrm>
            <a:off x="7210375" y="2699728"/>
            <a:ext cx="3240000" cy="23692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8D98659-8C99-4849-8A34-F1EA3C6FD2F2}"/>
              </a:ext>
            </a:extLst>
          </p:cNvPr>
          <p:cNvSpPr txBox="1"/>
          <p:nvPr/>
        </p:nvSpPr>
        <p:spPr>
          <a:xfrm>
            <a:off x="7425421" y="2903125"/>
            <a:ext cx="2986222" cy="1846659"/>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DD-2</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r>
              <a:rPr lang="zh-CN" altLang="en-US" dirty="0">
                <a:latin typeface="+mj-ea"/>
                <a:ea typeface="+mj-ea"/>
              </a:rPr>
              <a:t>使用</a:t>
            </a:r>
            <a:r>
              <a:rPr lang="en-US" altLang="zh-CN" dirty="0">
                <a:latin typeface="+mj-ea"/>
                <a:ea typeface="+mj-ea"/>
              </a:rPr>
              <a:t>Android</a:t>
            </a:r>
            <a:r>
              <a:rPr lang="zh-CN" altLang="en-US" dirty="0">
                <a:latin typeface="+mj-ea"/>
                <a:ea typeface="+mj-ea"/>
              </a:rPr>
              <a:t>无障碍服务（</a:t>
            </a:r>
            <a:r>
              <a:rPr lang="en-US" altLang="zh-CN" dirty="0">
                <a:latin typeface="+mj-ea"/>
                <a:ea typeface="+mj-ea"/>
              </a:rPr>
              <a:t>Accessibility Service</a:t>
            </a:r>
            <a:r>
              <a:rPr lang="zh-CN" altLang="en-US" dirty="0">
                <a:latin typeface="+mj-ea"/>
                <a:ea typeface="+mj-ea"/>
              </a:rPr>
              <a:t>）访问待测试应用并与之交互</a:t>
            </a:r>
            <a:r>
              <a:rPr lang="en-US" altLang="zh-CN" dirty="0">
                <a:latin typeface="+mj-ea"/>
                <a:ea typeface="+mj-ea"/>
              </a:rPr>
              <a:t>,</a:t>
            </a:r>
            <a:r>
              <a:rPr lang="zh-CN" altLang="en-US" dirty="0">
                <a:latin typeface="+mj-ea"/>
                <a:ea typeface="+mj-ea"/>
              </a:rPr>
              <a:t>直接在要测试的设备上进行运行。</a:t>
            </a:r>
          </a:p>
        </p:txBody>
      </p:sp>
      <p:pic>
        <p:nvPicPr>
          <p:cNvPr id="30" name="图片 29">
            <a:extLst>
              <a:ext uri="{FF2B5EF4-FFF2-40B4-BE49-F238E27FC236}">
                <a16:creationId xmlns:a16="http://schemas.microsoft.com/office/drawing/2014/main" id="{4031B1F9-3099-4138-A33D-784ACA104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00" y="1454294"/>
            <a:ext cx="5232098" cy="4629167"/>
          </a:xfrm>
          <a:prstGeom prst="rect">
            <a:avLst/>
          </a:prstGeom>
        </p:spPr>
      </p:pic>
    </p:spTree>
    <p:extLst>
      <p:ext uri="{BB962C8B-B14F-4D97-AF65-F5344CB8AC3E}">
        <p14:creationId xmlns:p14="http://schemas.microsoft.com/office/powerpoint/2010/main" val="18985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文本框 24"/>
          <p:cNvSpPr txBox="1"/>
          <p:nvPr/>
        </p:nvSpPr>
        <p:spPr>
          <a:xfrm>
            <a:off x="4116000" y="189000"/>
            <a:ext cx="3960000" cy="1446550"/>
          </a:xfrm>
          <a:prstGeom prst="rect">
            <a:avLst/>
          </a:prstGeom>
          <a:noFill/>
        </p:spPr>
        <p:txBody>
          <a:bodyPr wrap="square" rtlCol="0">
            <a:spAutoFit/>
          </a:bodyPr>
          <a:lstStyle/>
          <a:p>
            <a:r>
              <a:rPr lang="zh-CN" altLang="en-US" sz="2800" dirty="0">
                <a:latin typeface="+mn-ea"/>
              </a:rPr>
              <a:t>一、</a:t>
            </a:r>
            <a:r>
              <a:rPr lang="en-US" altLang="zh-CN" sz="2800" dirty="0">
                <a:latin typeface="+mn-ea"/>
              </a:rPr>
              <a:t>DD-2</a:t>
            </a:r>
            <a:r>
              <a:rPr lang="zh-CN" altLang="en-US" sz="2800" dirty="0">
                <a:latin typeface="+mn-ea"/>
              </a:rPr>
              <a:t>的优势与创新</a:t>
            </a:r>
          </a:p>
          <a:p>
            <a:endParaRPr lang="zh-CN" altLang="en-US" sz="6000" dirty="0">
              <a:latin typeface="迷你简汉真广标" panose="02010609000101010101" pitchFamily="49" charset="-122"/>
              <a:ea typeface="迷你简汉真广标" panose="02010609000101010101" pitchFamily="49" charset="-122"/>
            </a:endParaRPr>
          </a:p>
        </p:txBody>
      </p:sp>
      <p:graphicFrame>
        <p:nvGraphicFramePr>
          <p:cNvPr id="3" name="表格 2">
            <a:extLst>
              <a:ext uri="{FF2B5EF4-FFF2-40B4-BE49-F238E27FC236}">
                <a16:creationId xmlns:a16="http://schemas.microsoft.com/office/drawing/2014/main" id="{0A5982DB-3217-4779-9694-0ADB2A65245C}"/>
              </a:ext>
            </a:extLst>
          </p:cNvPr>
          <p:cNvGraphicFramePr>
            <a:graphicFrameLocks noGrp="1"/>
          </p:cNvGraphicFramePr>
          <p:nvPr>
            <p:extLst>
              <p:ext uri="{D42A27DB-BD31-4B8C-83A1-F6EECF244321}">
                <p14:modId xmlns:p14="http://schemas.microsoft.com/office/powerpoint/2010/main" val="2015697288"/>
              </p:ext>
            </p:extLst>
          </p:nvPr>
        </p:nvGraphicFramePr>
        <p:xfrm>
          <a:off x="1236000" y="1449000"/>
          <a:ext cx="10260000" cy="4158597"/>
        </p:xfrm>
        <a:graphic>
          <a:graphicData uri="http://schemas.openxmlformats.org/drawingml/2006/table">
            <a:tbl>
              <a:tblPr firstRow="1" bandRow="1">
                <a:tableStyleId>{F5AB1C69-6EDB-4FF4-983F-18BD219EF322}</a:tableStyleId>
              </a:tblPr>
              <a:tblGrid>
                <a:gridCol w="2565000">
                  <a:extLst>
                    <a:ext uri="{9D8B030D-6E8A-4147-A177-3AD203B41FA5}">
                      <a16:colId xmlns:a16="http://schemas.microsoft.com/office/drawing/2014/main" val="3983762453"/>
                    </a:ext>
                  </a:extLst>
                </a:gridCol>
                <a:gridCol w="2565000">
                  <a:extLst>
                    <a:ext uri="{9D8B030D-6E8A-4147-A177-3AD203B41FA5}">
                      <a16:colId xmlns:a16="http://schemas.microsoft.com/office/drawing/2014/main" val="1992946966"/>
                    </a:ext>
                  </a:extLst>
                </a:gridCol>
                <a:gridCol w="2565000">
                  <a:extLst>
                    <a:ext uri="{9D8B030D-6E8A-4147-A177-3AD203B41FA5}">
                      <a16:colId xmlns:a16="http://schemas.microsoft.com/office/drawing/2014/main" val="2565156073"/>
                    </a:ext>
                  </a:extLst>
                </a:gridCol>
                <a:gridCol w="2565000">
                  <a:extLst>
                    <a:ext uri="{9D8B030D-6E8A-4147-A177-3AD203B41FA5}">
                      <a16:colId xmlns:a16="http://schemas.microsoft.com/office/drawing/2014/main" val="2202990729"/>
                    </a:ext>
                  </a:extLst>
                </a:gridCol>
              </a:tblGrid>
              <a:tr h="527273">
                <a:tc>
                  <a:txBody>
                    <a:bodyPr/>
                    <a:lstStyle/>
                    <a:p>
                      <a:pPr algn="ctr"/>
                      <a:r>
                        <a:rPr lang="en-US" altLang="zh-CN" sz="1400" dirty="0">
                          <a:solidFill>
                            <a:schemeClr val="tx1"/>
                          </a:solidFill>
                        </a:rPr>
                        <a:t>   </a:t>
                      </a:r>
                      <a:r>
                        <a:rPr lang="zh-CN" altLang="en-US" sz="2400" dirty="0">
                          <a:solidFill>
                            <a:schemeClr val="tx1"/>
                          </a:solidFill>
                        </a:rPr>
                        <a:t>工具</a:t>
                      </a:r>
                      <a:endParaRPr lang="zh-CN" altLang="en-US" sz="1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kumimoji="0" lang="en-US" altLang="zh-CN" sz="1400" b="1" i="0" u="none" strike="noStrike" kern="1200" cap="none" spc="0" normalizeH="0" baseline="0" noProof="0" dirty="0">
                          <a:ln>
                            <a:noFill/>
                          </a:ln>
                          <a:solidFill>
                            <a:prstClr val="black"/>
                          </a:solidFill>
                          <a:effectLst/>
                          <a:uLnTx/>
                          <a:uFillTx/>
                          <a:latin typeface="+mn-lt"/>
                          <a:ea typeface="+mn-ea"/>
                          <a:cs typeface="+mn-cs"/>
                        </a:rPr>
                        <a:t> </a:t>
                      </a:r>
                      <a:r>
                        <a:rPr kumimoji="0" lang="zh-CN" altLang="en-US" sz="2400" b="1" i="0" u="none" strike="noStrike" kern="1200" cap="none" spc="0" normalizeH="0" baseline="0" noProof="0" dirty="0">
                          <a:ln>
                            <a:noFill/>
                          </a:ln>
                          <a:solidFill>
                            <a:prstClr val="black"/>
                          </a:solidFill>
                          <a:effectLst/>
                          <a:uLnTx/>
                          <a:uFillTx/>
                          <a:latin typeface="+mn-lt"/>
                          <a:ea typeface="+mn-ea"/>
                          <a:cs typeface="+mn-cs"/>
                        </a:rPr>
                        <a:t>实现原理</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kumimoji="0" lang="en-US" altLang="zh-CN" sz="1400" b="1" i="0" u="none" strike="noStrike" kern="1200" cap="none" spc="0" normalizeH="0" baseline="0" noProof="0" dirty="0">
                          <a:ln>
                            <a:noFill/>
                          </a:ln>
                          <a:solidFill>
                            <a:prstClr val="black"/>
                          </a:solidFill>
                          <a:effectLst/>
                          <a:uLnTx/>
                          <a:uFillTx/>
                          <a:latin typeface="+mn-lt"/>
                          <a:ea typeface="+mn-ea"/>
                          <a:cs typeface="+mn-cs"/>
                        </a:rPr>
                        <a:t> </a:t>
                      </a:r>
                      <a:r>
                        <a:rPr kumimoji="0" lang="zh-CN" altLang="en-US" sz="2400" b="1" i="0" u="none" strike="noStrike" kern="1200" cap="none" spc="0" normalizeH="0" baseline="0" noProof="0" dirty="0">
                          <a:ln>
                            <a:noFill/>
                          </a:ln>
                          <a:solidFill>
                            <a:prstClr val="black"/>
                          </a:solidFill>
                          <a:effectLst/>
                          <a:uLnTx/>
                          <a:uFillTx/>
                          <a:latin typeface="+mn-lt"/>
                          <a:ea typeface="+mn-ea"/>
                          <a:cs typeface="+mn-cs"/>
                        </a:rPr>
                        <a:t>优点</a:t>
                      </a:r>
                      <a:r>
                        <a:rPr kumimoji="0" lang="en-US" altLang="zh-CN" sz="2400" b="1" i="0" u="none" strike="noStrike" kern="1200" cap="none" spc="0" normalizeH="0" baseline="0" noProof="0" dirty="0">
                          <a:ln>
                            <a:noFill/>
                          </a:ln>
                          <a:solidFill>
                            <a:prstClr val="black"/>
                          </a:solidFill>
                          <a:effectLst/>
                          <a:uLnTx/>
                          <a:uFillTx/>
                          <a:latin typeface="+mn-lt"/>
                          <a:ea typeface="+mn-ea"/>
                          <a:cs typeface="+mn-cs"/>
                        </a:rPr>
                        <a:t>/</a:t>
                      </a:r>
                      <a:r>
                        <a:rPr kumimoji="0" lang="zh-CN" altLang="en-US" sz="2400" b="1" i="0" u="none" strike="noStrike" kern="1200" cap="none" spc="0" normalizeH="0" baseline="0" noProof="0" dirty="0">
                          <a:ln>
                            <a:noFill/>
                          </a:ln>
                          <a:solidFill>
                            <a:prstClr val="black"/>
                          </a:solidFill>
                          <a:effectLst/>
                          <a:uLnTx/>
                          <a:uFillTx/>
                          <a:latin typeface="+mn-lt"/>
                          <a:ea typeface="+mn-ea"/>
                          <a:cs typeface="+mn-cs"/>
                        </a:rPr>
                        <a:t>创新</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kumimoji="0" lang="en-US" altLang="zh-CN" sz="1400" b="1" i="0" u="none" strike="noStrike" kern="1200" cap="none" spc="0" normalizeH="0" baseline="0" noProof="0" dirty="0">
                          <a:ln>
                            <a:noFill/>
                          </a:ln>
                          <a:solidFill>
                            <a:prstClr val="black"/>
                          </a:solidFill>
                          <a:effectLst/>
                          <a:uLnTx/>
                          <a:uFillTx/>
                          <a:latin typeface="+mn-lt"/>
                          <a:ea typeface="+mn-ea"/>
                          <a:cs typeface="+mn-cs"/>
                        </a:rPr>
                        <a:t> </a:t>
                      </a:r>
                      <a:r>
                        <a:rPr kumimoji="0" lang="zh-CN" altLang="en-US" sz="2400" b="1" i="0" u="none" strike="noStrike" kern="1200" cap="none" spc="0" normalizeH="0" baseline="0" noProof="0" dirty="0">
                          <a:ln>
                            <a:noFill/>
                          </a:ln>
                          <a:solidFill>
                            <a:prstClr val="black"/>
                          </a:solidFill>
                          <a:effectLst/>
                          <a:uLnTx/>
                          <a:uFillTx/>
                          <a:latin typeface="+mn-lt"/>
                          <a:ea typeface="+mn-ea"/>
                          <a:cs typeface="+mn-cs"/>
                        </a:rPr>
                        <a:t>缺点</a:t>
                      </a:r>
                      <a:endParaRPr lang="zh-CN" alt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510453557"/>
                  </a:ext>
                </a:extLst>
              </a:tr>
              <a:tr h="1619644">
                <a:tc>
                  <a:txBody>
                    <a:bodyPr/>
                    <a:lstStyle/>
                    <a:p>
                      <a:pPr algn="ctr"/>
                      <a:endParaRPr lang="en-US" altLang="zh-CN" sz="2000" dirty="0"/>
                    </a:p>
                    <a:p>
                      <a:pPr algn="ctr"/>
                      <a:r>
                        <a:rPr lang="zh-CN" altLang="en-US" sz="2000" dirty="0"/>
                        <a:t>类似工具（如</a:t>
                      </a:r>
                      <a:r>
                        <a:rPr lang="en-US" altLang="zh-CN" sz="2000" dirty="0"/>
                        <a:t>DM-2</a:t>
                      </a:r>
                      <a:r>
                        <a:rPr lang="zh-CN" altLang="en-US" sz="2000" dirty="0"/>
                        <a:t>、</a:t>
                      </a:r>
                      <a:r>
                        <a:rPr lang="en-US" altLang="zh-CN" sz="2000" dirty="0" err="1"/>
                        <a:t>DroidBot</a:t>
                      </a:r>
                      <a:r>
                        <a:rPr lang="zh-CN" altLang="en-US" sz="2000" dirty="0"/>
                        <a:t>等）</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endParaRPr lang="en-US" altLang="zh-CN" dirty="0"/>
                    </a:p>
                    <a:p>
                      <a:r>
                        <a:rPr lang="zh-CN" altLang="en-US" sz="1800" dirty="0"/>
                        <a:t>一个独立的测试计算机，生成交互，然后在实际的</a:t>
                      </a:r>
                      <a:r>
                        <a:rPr lang="en-US" altLang="zh-CN" sz="1800" dirty="0"/>
                        <a:t>Android</a:t>
                      </a:r>
                      <a:r>
                        <a:rPr lang="zh-CN" altLang="en-US" sz="1800" dirty="0"/>
                        <a:t>设备上执行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endParaRPr lang="en-US" altLang="zh-CN" dirty="0"/>
                    </a:p>
                    <a:p>
                      <a:r>
                        <a:rPr lang="zh-CN" altLang="en-US" dirty="0"/>
                        <a:t>在应用程序和交互快速执行方面是有效的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endParaRPr lang="en-US" altLang="zh-CN" dirty="0"/>
                    </a:p>
                    <a:p>
                      <a:r>
                        <a:rPr lang="zh-CN" altLang="en-US" dirty="0"/>
                        <a:t>测试计算机和设备之间的通信开销大大降低了测试的速度</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865025692"/>
                  </a:ext>
                </a:extLst>
              </a:tr>
              <a:tr h="1813082">
                <a:tc>
                  <a:txBody>
                    <a:bodyPr/>
                    <a:lstStyle/>
                    <a:p>
                      <a:pPr algn="ctr"/>
                      <a:endParaRPr lang="en-US" altLang="zh-CN" dirty="0"/>
                    </a:p>
                    <a:p>
                      <a:pPr algn="ctr"/>
                      <a:endParaRPr lang="en-US" altLang="zh-CN" dirty="0"/>
                    </a:p>
                    <a:p>
                      <a:pPr algn="ctr"/>
                      <a:r>
                        <a:rPr lang="en-US" altLang="zh-CN" sz="2400" dirty="0"/>
                        <a:t>DD-2</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endParaRPr lang="en-US" altLang="zh-CN" dirty="0"/>
                    </a:p>
                    <a:p>
                      <a:r>
                        <a:rPr lang="zh-CN" altLang="en-US" sz="1800" dirty="0"/>
                        <a:t>使用</a:t>
                      </a:r>
                      <a:r>
                        <a:rPr lang="en-US" altLang="zh-CN" sz="1800" dirty="0"/>
                        <a:t>Android</a:t>
                      </a:r>
                      <a:r>
                        <a:rPr lang="zh-CN" altLang="en-US" sz="1800" dirty="0"/>
                        <a:t>的</a:t>
                      </a:r>
                      <a:r>
                        <a:rPr lang="en-US" altLang="zh-CN" dirty="0"/>
                        <a:t>Accessibility service</a:t>
                      </a:r>
                      <a:r>
                        <a:rPr lang="zh-CN" altLang="en-US" sz="1800" dirty="0"/>
                        <a:t>访问待测试应用并与之交互，不用单独的服务器而是直接在要测试的设备上进行运行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endParaRPr lang="en-US" altLang="zh-CN" dirty="0"/>
                    </a:p>
                    <a:p>
                      <a:r>
                        <a:rPr lang="zh-CN" altLang="en-US" dirty="0"/>
                        <a:t>使得测试生成器和被测应用之间的通信更加高效，同时简化了测试设置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endParaRPr lang="en-US" altLang="zh-CN" dirty="0"/>
                    </a:p>
                    <a:p>
                      <a:r>
                        <a:rPr lang="en-US" altLang="zh-CN" dirty="0"/>
                        <a:t>                   </a:t>
                      </a:r>
                    </a:p>
                    <a:p>
                      <a:endParaRPr lang="en-US" altLang="zh-CN" dirty="0"/>
                    </a:p>
                    <a:p>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768488432"/>
                  </a:ext>
                </a:extLst>
              </a:tr>
            </a:tbl>
          </a:graphicData>
        </a:graphic>
      </p:graphicFrame>
      <p:sp>
        <p:nvSpPr>
          <p:cNvPr id="12" name="矩形 11">
            <a:extLst>
              <a:ext uri="{FF2B5EF4-FFF2-40B4-BE49-F238E27FC236}">
                <a16:creationId xmlns:a16="http://schemas.microsoft.com/office/drawing/2014/main" id="{014082B1-571B-4F02-B3A1-EC1CDD8E2B6F}"/>
              </a:ext>
            </a:extLst>
          </p:cNvPr>
          <p:cNvSpPr/>
          <p:nvPr/>
        </p:nvSpPr>
        <p:spPr>
          <a:xfrm>
            <a:off x="4205406"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215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3DB42F4E-A97D-46E7-A47D-DA6FA5AF4446}"/>
              </a:ext>
            </a:extLst>
          </p:cNvPr>
          <p:cNvSpPr/>
          <p:nvPr/>
        </p:nvSpPr>
        <p:spPr>
          <a:xfrm>
            <a:off x="1978799" y="1130931"/>
            <a:ext cx="1080000" cy="461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椭圆 2"/>
          <p:cNvSpPr/>
          <p:nvPr/>
        </p:nvSpPr>
        <p:spPr>
          <a:xfrm>
            <a:off x="1332636" y="1077440"/>
            <a:ext cx="543809" cy="521351"/>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247613" y="210852"/>
            <a:ext cx="3775393" cy="523220"/>
          </a:xfrm>
          <a:prstGeom prst="rect">
            <a:avLst/>
          </a:prstGeom>
        </p:spPr>
        <p:txBody>
          <a:bodyPr wrap="none">
            <a:spAutoFit/>
          </a:bodyPr>
          <a:lstStyle/>
          <a:p>
            <a:r>
              <a:rPr lang="zh-CN" altLang="en-US" sz="2800" dirty="0">
                <a:latin typeface="+mj-ea"/>
                <a:ea typeface="+mj-ea"/>
              </a:rPr>
              <a:t>一、</a:t>
            </a:r>
            <a:r>
              <a:rPr lang="en-US" altLang="zh-CN" sz="2800" dirty="0">
                <a:latin typeface="+mj-ea"/>
                <a:ea typeface="+mj-ea"/>
              </a:rPr>
              <a:t>DD-2</a:t>
            </a:r>
            <a:r>
              <a:rPr lang="zh-CN" altLang="en-US" sz="2800" dirty="0">
                <a:latin typeface="+mj-ea"/>
                <a:ea typeface="+mj-ea"/>
              </a:rPr>
              <a:t>的优势与创新</a:t>
            </a:r>
          </a:p>
        </p:txBody>
      </p:sp>
      <p:sp>
        <p:nvSpPr>
          <p:cNvPr id="2" name="矩形 1"/>
          <p:cNvSpPr/>
          <p:nvPr/>
        </p:nvSpPr>
        <p:spPr>
          <a:xfrm>
            <a:off x="2153259" y="1130931"/>
            <a:ext cx="1980000" cy="461665"/>
          </a:xfrm>
          <a:prstGeom prst="rect">
            <a:avLst/>
          </a:prstGeom>
        </p:spPr>
        <p:txBody>
          <a:bodyPr wrap="square">
            <a:spAutoFit/>
          </a:bodyPr>
          <a:lstStyle/>
          <a:p>
            <a:r>
              <a:rPr lang="zh-CN" altLang="en-US" sz="2400" dirty="0">
                <a:latin typeface="宋体" panose="02010600030101010101" pitchFamily="2" charset="-122"/>
                <a:ea typeface="宋体" panose="02010600030101010101" pitchFamily="2" charset="-122"/>
              </a:rPr>
              <a:t>优点</a:t>
            </a:r>
          </a:p>
        </p:txBody>
      </p:sp>
      <p:sp>
        <p:nvSpPr>
          <p:cNvPr id="7" name="文本框 6">
            <a:extLst>
              <a:ext uri="{FF2B5EF4-FFF2-40B4-BE49-F238E27FC236}">
                <a16:creationId xmlns:a16="http://schemas.microsoft.com/office/drawing/2014/main" id="{667A2980-AAD4-4526-B907-7B02F526493E}"/>
              </a:ext>
            </a:extLst>
          </p:cNvPr>
          <p:cNvSpPr txBox="1"/>
          <p:nvPr/>
        </p:nvSpPr>
        <p:spPr>
          <a:xfrm>
            <a:off x="3559028" y="1097877"/>
            <a:ext cx="7740000" cy="193899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t>由于完全运行在设备上，具有高度的可伸缩性</a:t>
            </a:r>
            <a:endParaRPr lang="en-US" altLang="zh-CN" sz="2000" dirty="0"/>
          </a:p>
          <a:p>
            <a:pPr marL="285750" indent="-285750">
              <a:buFont typeface="Wingdings" panose="05000000000000000000" pitchFamily="2" charset="2"/>
              <a:buChar char="l"/>
            </a:pPr>
            <a:endParaRPr lang="en-US" altLang="zh-CN" sz="2000" dirty="0"/>
          </a:p>
          <a:p>
            <a:pPr marL="285750" indent="-285750">
              <a:buFont typeface="Wingdings" panose="05000000000000000000" pitchFamily="2" charset="2"/>
              <a:buChar char="l"/>
            </a:pPr>
            <a:r>
              <a:rPr lang="zh-CN" altLang="en-US" sz="2000" dirty="0"/>
              <a:t>可以直接访问易访问性事件，并可以生成</a:t>
            </a:r>
            <a:r>
              <a:rPr lang="en-US" altLang="zh-CN" sz="2000" dirty="0"/>
              <a:t>Android</a:t>
            </a:r>
            <a:r>
              <a:rPr lang="zh-CN" altLang="en-US" sz="2000" dirty="0"/>
              <a:t>  </a:t>
            </a:r>
            <a:r>
              <a:rPr lang="en-US" altLang="zh-CN" sz="2000" dirty="0"/>
              <a:t>Accessibility Service</a:t>
            </a:r>
            <a:r>
              <a:rPr lang="zh-CN" altLang="en-US" sz="2000" dirty="0"/>
              <a:t>支持的任何事件</a:t>
            </a:r>
            <a:endParaRPr lang="en-US" altLang="zh-CN" sz="2000" dirty="0"/>
          </a:p>
          <a:p>
            <a:endParaRPr lang="en-US" altLang="zh-CN" sz="2000" dirty="0"/>
          </a:p>
          <a:p>
            <a:pPr marL="285750" indent="-285750">
              <a:buFont typeface="Wingdings" panose="05000000000000000000" pitchFamily="2" charset="2"/>
              <a:buChar char="l"/>
            </a:pPr>
            <a:r>
              <a:rPr lang="en-US" altLang="zh-CN" sz="2000" dirty="0"/>
              <a:t>DD-2</a:t>
            </a:r>
            <a:r>
              <a:rPr lang="zh-CN" altLang="en-US" sz="2000" dirty="0"/>
              <a:t>是开源的，可以很容易地扩展和调整</a:t>
            </a:r>
            <a:endParaRPr lang="en-US" altLang="zh-CN" sz="2000" dirty="0"/>
          </a:p>
        </p:txBody>
      </p:sp>
      <p:sp>
        <p:nvSpPr>
          <p:cNvPr id="20" name="矩形: 圆角 19">
            <a:extLst>
              <a:ext uri="{FF2B5EF4-FFF2-40B4-BE49-F238E27FC236}">
                <a16:creationId xmlns:a16="http://schemas.microsoft.com/office/drawing/2014/main" id="{93ACB596-2D04-4DDF-BBA2-C0B805FCEB23}"/>
              </a:ext>
            </a:extLst>
          </p:cNvPr>
          <p:cNvSpPr/>
          <p:nvPr/>
        </p:nvSpPr>
        <p:spPr>
          <a:xfrm>
            <a:off x="1978799" y="3874899"/>
            <a:ext cx="1080000" cy="461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t>创新</a:t>
            </a:r>
          </a:p>
        </p:txBody>
      </p:sp>
      <p:sp>
        <p:nvSpPr>
          <p:cNvPr id="26" name="椭圆 25">
            <a:extLst>
              <a:ext uri="{FF2B5EF4-FFF2-40B4-BE49-F238E27FC236}">
                <a16:creationId xmlns:a16="http://schemas.microsoft.com/office/drawing/2014/main" id="{F294E3EF-EB08-4C93-8D30-3FD47AD85498}"/>
              </a:ext>
            </a:extLst>
          </p:cNvPr>
          <p:cNvSpPr/>
          <p:nvPr/>
        </p:nvSpPr>
        <p:spPr>
          <a:xfrm>
            <a:off x="1332637" y="3874899"/>
            <a:ext cx="543809" cy="521351"/>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B7952D82-1FA0-4DDD-AA5D-0CA1FBDDB4F5}"/>
              </a:ext>
            </a:extLst>
          </p:cNvPr>
          <p:cNvSpPr txBox="1"/>
          <p:nvPr/>
        </p:nvSpPr>
        <p:spPr>
          <a:xfrm>
            <a:off x="3560082" y="3784826"/>
            <a:ext cx="7380000" cy="2862322"/>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主要创新点在于</a:t>
            </a:r>
            <a:r>
              <a:rPr lang="en-US" altLang="zh-CN" sz="2000" dirty="0">
                <a:latin typeface="宋体" panose="02010600030101010101" pitchFamily="2" charset="-122"/>
                <a:ea typeface="宋体" panose="02010600030101010101" pitchFamily="2" charset="-122"/>
              </a:rPr>
              <a:t>DD-2</a:t>
            </a:r>
            <a:r>
              <a:rPr lang="zh-CN" altLang="en-US" sz="2000" dirty="0">
                <a:latin typeface="宋体" panose="02010600030101010101" pitchFamily="2" charset="-122"/>
                <a:ea typeface="宋体" panose="02010600030101010101" pitchFamily="2" charset="-122"/>
              </a:rPr>
              <a:t>的</a:t>
            </a:r>
            <a:r>
              <a:rPr lang="zh-CN" altLang="en-US" sz="2000" dirty="0">
                <a:solidFill>
                  <a:srgbClr val="C00000"/>
                </a:solidFill>
                <a:latin typeface="宋体" panose="02010600030101010101" pitchFamily="2" charset="-122"/>
                <a:ea typeface="宋体" panose="02010600030101010101" pitchFamily="2" charset="-122"/>
              </a:rPr>
              <a:t>自动化引擎（</a:t>
            </a:r>
            <a:r>
              <a:rPr lang="en-US" altLang="zh-CN" sz="2000" dirty="0">
                <a:solidFill>
                  <a:srgbClr val="C00000"/>
                </a:solidFill>
                <a:latin typeface="宋体" panose="02010600030101010101" pitchFamily="2" charset="-122"/>
                <a:ea typeface="宋体" panose="02010600030101010101" pitchFamily="2" charset="-122"/>
              </a:rPr>
              <a:t>Automation Engine</a:t>
            </a:r>
            <a:r>
              <a:rPr lang="zh-CN" altLang="en-US" sz="1600" dirty="0">
                <a:solidFill>
                  <a:srgbClr val="C00000"/>
                </a:solidFill>
                <a:latin typeface="宋体" panose="02010600030101010101" pitchFamily="2" charset="-122"/>
                <a:ea typeface="宋体" panose="02010600030101010101" pitchFamily="2" charset="-122"/>
              </a:rPr>
              <a:t>）</a:t>
            </a:r>
            <a:endParaRPr lang="en-US" altLang="zh-CN" sz="1600" dirty="0">
              <a:solidFill>
                <a:srgbClr val="C00000"/>
              </a:solidFill>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l"/>
            </a:pPr>
            <a:r>
              <a:rPr lang="en-US" altLang="zh-CN" dirty="0">
                <a:latin typeface="宋体" panose="02010600030101010101" pitchFamily="2" charset="-122"/>
                <a:ea typeface="宋体" panose="02010600030101010101" pitchFamily="2" charset="-122"/>
              </a:rPr>
              <a:t>DM-2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DD-2</a:t>
            </a:r>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DM-2</a:t>
            </a:r>
            <a:r>
              <a:rPr lang="zh-CN" altLang="en-US" dirty="0">
                <a:latin typeface="宋体" panose="02010600030101010101" pitchFamily="2" charset="-122"/>
                <a:ea typeface="宋体" panose="02010600030101010101" pitchFamily="2" charset="-122"/>
              </a:rPr>
              <a:t>）在主机上执行</a:t>
            </a:r>
            <a:r>
              <a:rPr lang="en-US" altLang="zh-CN" dirty="0">
                <a:latin typeface="宋体" panose="02010600030101010101" pitchFamily="2" charset="-122"/>
                <a:ea typeface="宋体" panose="02010600030101010101" pitchFamily="2" charset="-122"/>
              </a:rPr>
              <a:t>exploration engine</a:t>
            </a:r>
            <a:r>
              <a:rPr lang="zh-CN" altLang="en-US" dirty="0">
                <a:latin typeface="宋体" panose="02010600030101010101" pitchFamily="2" charset="-122"/>
                <a:ea typeface="宋体" panose="02010600030101010101" pitchFamily="2" charset="-122"/>
              </a:rPr>
              <a:t>，通过自动化引擎的</a:t>
            </a:r>
            <a:r>
              <a:rPr lang="en-US" altLang="zh-CN" dirty="0">
                <a:latin typeface="宋体" panose="02010600030101010101" pitchFamily="2" charset="-122"/>
                <a:ea typeface="宋体" panose="02010600030101010101" pitchFamily="2" charset="-122"/>
              </a:rPr>
              <a:t>TDP</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ADB</a:t>
            </a:r>
            <a:r>
              <a:rPr lang="zh-CN" altLang="en-US" dirty="0">
                <a:latin typeface="宋体" panose="02010600030101010101" pitchFamily="2" charset="-122"/>
                <a:ea typeface="宋体" panose="02010600030101010101" pitchFamily="2" charset="-122"/>
              </a:rPr>
              <a:t>与远程设备通信</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l"/>
            </a:pPr>
            <a:r>
              <a:rPr lang="en-US" altLang="zh-CN" dirty="0">
                <a:latin typeface="宋体" panose="02010600030101010101" pitchFamily="2" charset="-122"/>
                <a:ea typeface="宋体" panose="02010600030101010101" pitchFamily="2" charset="-122"/>
              </a:rPr>
              <a:t>DD-2</a:t>
            </a:r>
            <a:r>
              <a:rPr lang="zh-CN" altLang="en-US" dirty="0"/>
              <a:t>被实现为</a:t>
            </a:r>
            <a:r>
              <a:rPr lang="en-US" altLang="zh-CN" dirty="0"/>
              <a:t>Accessibility Service.</a:t>
            </a:r>
            <a:r>
              <a:rPr lang="zh-CN" altLang="en-US" dirty="0"/>
              <a:t> </a:t>
            </a:r>
            <a:r>
              <a:rPr lang="en-US" altLang="zh-CN" dirty="0"/>
              <a:t>DD-2</a:t>
            </a:r>
            <a:r>
              <a:rPr lang="zh-CN" altLang="en-US" dirty="0"/>
              <a:t>侦听</a:t>
            </a:r>
            <a:r>
              <a:rPr lang="en-US" altLang="zh-CN" dirty="0" err="1"/>
              <a:t>AuT</a:t>
            </a:r>
            <a:r>
              <a:rPr lang="zh-CN" altLang="en-US" dirty="0"/>
              <a:t>触发的</a:t>
            </a:r>
            <a:r>
              <a:rPr lang="en-US" altLang="zh-CN" dirty="0"/>
              <a:t>accessibility</a:t>
            </a:r>
            <a:r>
              <a:rPr lang="zh-CN" altLang="en-US" dirty="0"/>
              <a:t>事件，并通过这些信息确定</a:t>
            </a:r>
            <a:r>
              <a:rPr lang="en-US" altLang="zh-CN" dirty="0"/>
              <a:t>UI</a:t>
            </a:r>
            <a:r>
              <a:rPr lang="zh-CN" altLang="en-US" dirty="0"/>
              <a:t>何时稳定。这样可以不用单独的服务器，而是直接在要测试的设备上进行运行，大大提高了测试的速度</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p>
        </p:txBody>
      </p:sp>
      <p:cxnSp>
        <p:nvCxnSpPr>
          <p:cNvPr id="30" name="直接连接符 29">
            <a:extLst>
              <a:ext uri="{FF2B5EF4-FFF2-40B4-BE49-F238E27FC236}">
                <a16:creationId xmlns:a16="http://schemas.microsoft.com/office/drawing/2014/main" id="{D7754A02-9007-41D3-BA50-EDE6BB5DF100}"/>
              </a:ext>
            </a:extLst>
          </p:cNvPr>
          <p:cNvCxnSpPr/>
          <p:nvPr/>
        </p:nvCxnSpPr>
        <p:spPr>
          <a:xfrm>
            <a:off x="1056000" y="3448694"/>
            <a:ext cx="10402957" cy="143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0627E550-20D6-4574-B7DE-29CE8100323E}"/>
              </a:ext>
            </a:extLst>
          </p:cNvPr>
          <p:cNvSpPr/>
          <p:nvPr/>
        </p:nvSpPr>
        <p:spPr>
          <a:xfrm>
            <a:off x="9923887" y="2613719"/>
            <a:ext cx="1276139" cy="610978"/>
          </a:xfrm>
          <a:prstGeom prst="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9E85333F-A631-4F91-9972-6FDFB5713D5A}"/>
              </a:ext>
            </a:extLst>
          </p:cNvPr>
          <p:cNvSpPr/>
          <p:nvPr/>
        </p:nvSpPr>
        <p:spPr>
          <a:xfrm>
            <a:off x="9880026" y="1914891"/>
            <a:ext cx="1276139" cy="400110"/>
          </a:xfrm>
          <a:prstGeom prst="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2B5A2E14-E2A8-49E3-8532-681C0708B577}"/>
              </a:ext>
            </a:extLst>
          </p:cNvPr>
          <p:cNvSpPr/>
          <p:nvPr/>
        </p:nvSpPr>
        <p:spPr>
          <a:xfrm>
            <a:off x="9880027" y="1244745"/>
            <a:ext cx="1276139" cy="400110"/>
          </a:xfrm>
          <a:prstGeom prst="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BCFEFDC0-C0E7-4EC1-9FC4-49CAF3CD06CB}"/>
              </a:ext>
            </a:extLst>
          </p:cNvPr>
          <p:cNvSpPr/>
          <p:nvPr/>
        </p:nvSpPr>
        <p:spPr>
          <a:xfrm>
            <a:off x="7196166" y="2223290"/>
            <a:ext cx="1980000" cy="480769"/>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90FE304-B6C3-4B0D-9BE3-9089D415D90D}"/>
              </a:ext>
            </a:extLst>
          </p:cNvPr>
          <p:cNvSpPr/>
          <p:nvPr/>
        </p:nvSpPr>
        <p:spPr>
          <a:xfrm>
            <a:off x="7145338" y="3385957"/>
            <a:ext cx="2030827" cy="480769"/>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30F4D633-7E8B-4A6A-8CE4-72FABC059859}"/>
              </a:ext>
            </a:extLst>
          </p:cNvPr>
          <p:cNvSpPr/>
          <p:nvPr/>
        </p:nvSpPr>
        <p:spPr>
          <a:xfrm>
            <a:off x="838350" y="2697156"/>
            <a:ext cx="1829649" cy="480769"/>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3" name="矩形 42">
            <a:extLst>
              <a:ext uri="{FF2B5EF4-FFF2-40B4-BE49-F238E27FC236}">
                <a16:creationId xmlns:a16="http://schemas.microsoft.com/office/drawing/2014/main" id="{23EE3FFF-83E6-4A41-A88C-AC21F48C837A}"/>
              </a:ext>
            </a:extLst>
          </p:cNvPr>
          <p:cNvSpPr/>
          <p:nvPr/>
        </p:nvSpPr>
        <p:spPr>
          <a:xfrm>
            <a:off x="838350" y="3862297"/>
            <a:ext cx="2037397" cy="480769"/>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664A0D5-AC0C-41EE-B541-B9AB6968E1E0}"/>
              </a:ext>
            </a:extLst>
          </p:cNvPr>
          <p:cNvSpPr/>
          <p:nvPr/>
        </p:nvSpPr>
        <p:spPr>
          <a:xfrm>
            <a:off x="838351" y="1449000"/>
            <a:ext cx="1738908" cy="480769"/>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19"/>
          <p:cNvSpPr/>
          <p:nvPr/>
        </p:nvSpPr>
        <p:spPr>
          <a:xfrm>
            <a:off x="4205406"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664849" y="274113"/>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28" name="矩形 27"/>
          <p:cNvSpPr/>
          <p:nvPr/>
        </p:nvSpPr>
        <p:spPr>
          <a:xfrm>
            <a:off x="7111971" y="2234721"/>
            <a:ext cx="2880000" cy="400110"/>
          </a:xfrm>
          <a:prstGeom prst="rect">
            <a:avLst/>
          </a:prstGeom>
        </p:spPr>
        <p:txBody>
          <a:bodyPr wrap="square">
            <a:spAutoFit/>
          </a:bodyPr>
          <a:lstStyle/>
          <a:p>
            <a:r>
              <a:rPr lang="en-US" altLang="zh-CN" sz="2000" dirty="0"/>
              <a:t>Exploration</a:t>
            </a:r>
            <a:r>
              <a:rPr lang="en-US" altLang="zh-CN" sz="2000" b="1" dirty="0"/>
              <a:t> </a:t>
            </a:r>
            <a:r>
              <a:rPr lang="en-US" altLang="zh-CN" sz="2000" dirty="0"/>
              <a:t>Engine</a:t>
            </a:r>
            <a:endParaRPr lang="zh-CN" altLang="en-US" sz="1600" dirty="0">
              <a:latin typeface="造字工房悦黑体验版纤细体" pitchFamily="50" charset="-122"/>
              <a:ea typeface="造字工房悦黑体验版纤细体" pitchFamily="50" charset="-122"/>
            </a:endParaRPr>
          </a:p>
        </p:txBody>
      </p:sp>
      <p:sp>
        <p:nvSpPr>
          <p:cNvPr id="35" name="MH_Other_4">
            <a:extLst>
              <a:ext uri="{FF2B5EF4-FFF2-40B4-BE49-F238E27FC236}">
                <a16:creationId xmlns:a16="http://schemas.microsoft.com/office/drawing/2014/main" id="{73A3E8C4-D4FD-4CAA-A827-348FE2B1FD73}"/>
              </a:ext>
            </a:extLst>
          </p:cNvPr>
          <p:cNvSpPr/>
          <p:nvPr>
            <p:custDataLst>
              <p:tags r:id="rId1"/>
            </p:custDataLst>
          </p:nvPr>
        </p:nvSpPr>
        <p:spPr>
          <a:xfrm>
            <a:off x="3921641" y="1580106"/>
            <a:ext cx="988705" cy="713530"/>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01</a:t>
            </a:r>
            <a:endParaRPr lang="zh-CN" altLang="en-US"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36" name="MH_Other_8">
            <a:extLst>
              <a:ext uri="{FF2B5EF4-FFF2-40B4-BE49-F238E27FC236}">
                <a16:creationId xmlns:a16="http://schemas.microsoft.com/office/drawing/2014/main" id="{D004895E-DFE0-4404-91E6-454223BE42B4}"/>
              </a:ext>
            </a:extLst>
          </p:cNvPr>
          <p:cNvSpPr/>
          <p:nvPr>
            <p:custDataLst>
              <p:tags r:id="rId2"/>
            </p:custDataLst>
          </p:nvPr>
        </p:nvSpPr>
        <p:spPr>
          <a:xfrm flipH="1">
            <a:off x="4920081" y="1569688"/>
            <a:ext cx="1014942" cy="776903"/>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696166" y="2157156"/>
            <a:ext cx="4449173" cy="2590320"/>
            <a:chOff x="4692650" y="1927225"/>
            <a:chExt cx="2714625" cy="4293500"/>
          </a:xfrm>
        </p:grpSpPr>
        <p:sp>
          <p:nvSpPr>
            <p:cNvPr id="7" name="MH_Other_1"/>
            <p:cNvSpPr/>
            <p:nvPr>
              <p:custDataLst>
                <p:tags r:id="rId4"/>
              </p:custDataLst>
            </p:nvPr>
          </p:nvSpPr>
          <p:spPr>
            <a:xfrm>
              <a:off x="4896433" y="5351566"/>
              <a:ext cx="2297598" cy="869159"/>
            </a:xfrm>
            <a:prstGeom prst="ellipse">
              <a:avLst/>
            </a:prstGeom>
            <a:gradFill flip="none" rotWithShape="1">
              <a:gsLst>
                <a:gs pos="15000">
                  <a:srgbClr val="333333">
                    <a:alpha val="52000"/>
                  </a:srgbClr>
                </a:gs>
                <a:gs pos="100000">
                  <a:srgbClr val="33333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8" name="MH_Other_2"/>
            <p:cNvSpPr/>
            <p:nvPr>
              <p:custDataLst>
                <p:tags r:id="rId5"/>
              </p:custDataLst>
            </p:nvPr>
          </p:nvSpPr>
          <p:spPr>
            <a:xfrm>
              <a:off x="6046789" y="1927225"/>
              <a:ext cx="604837" cy="1182688"/>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 fmla="*/ 105 w 735912"/>
                <a:gd name="connsiteY0" fmla="*/ 0 h 1436984"/>
                <a:gd name="connsiteX1" fmla="*/ 735912 w 735912"/>
                <a:gd name="connsiteY1" fmla="*/ 385647 h 1436984"/>
                <a:gd name="connsiteX2" fmla="*/ 735912 w 735912"/>
                <a:gd name="connsiteY2" fmla="*/ 1436984 h 1436984"/>
                <a:gd name="connsiteX3" fmla="*/ 2487 w 735912"/>
                <a:gd name="connsiteY3" fmla="*/ 1238249 h 1436984"/>
                <a:gd name="connsiteX4" fmla="*/ 105 w 735912"/>
                <a:gd name="connsiteY4" fmla="*/ 0 h 1436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12" h="1436984">
                  <a:moveTo>
                    <a:pt x="105" y="0"/>
                  </a:moveTo>
                  <a:lnTo>
                    <a:pt x="735912" y="385647"/>
                  </a:lnTo>
                  <a:lnTo>
                    <a:pt x="735912" y="1436984"/>
                  </a:lnTo>
                  <a:lnTo>
                    <a:pt x="2487" y="1238249"/>
                  </a:lnTo>
                  <a:cubicBezTo>
                    <a:pt x="3281" y="826293"/>
                    <a:pt x="-689" y="411956"/>
                    <a:pt x="105"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02</a:t>
              </a:r>
              <a:endParaRPr lang="zh-CN" altLang="en-US"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9" name="MH_Other_3"/>
            <p:cNvSpPr/>
            <p:nvPr>
              <p:custDataLst>
                <p:tags r:id="rId6"/>
              </p:custDataLst>
            </p:nvPr>
          </p:nvSpPr>
          <p:spPr>
            <a:xfrm>
              <a:off x="6048375" y="2940050"/>
              <a:ext cx="603250" cy="102870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0" name="MH_Other_4"/>
            <p:cNvSpPr/>
            <p:nvPr>
              <p:custDataLst>
                <p:tags r:id="rId7"/>
              </p:custDataLst>
            </p:nvPr>
          </p:nvSpPr>
          <p:spPr>
            <a:xfrm>
              <a:off x="6048375" y="3965576"/>
              <a:ext cx="603250" cy="1020763"/>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04</a:t>
              </a:r>
              <a:endParaRPr lang="zh-CN" altLang="en-US"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1" name="MH_Other_5"/>
            <p:cNvSpPr/>
            <p:nvPr>
              <p:custDataLst>
                <p:tags r:id="rId8"/>
              </p:custDataLst>
            </p:nvPr>
          </p:nvSpPr>
          <p:spPr>
            <a:xfrm>
              <a:off x="6043613" y="4822826"/>
              <a:ext cx="608012" cy="1184275"/>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 fmla="*/ 738761 w 738761"/>
                <a:gd name="connsiteY0" fmla="*/ 0 h 1438275"/>
                <a:gd name="connsiteX1" fmla="*/ 738761 w 738761"/>
                <a:gd name="connsiteY1" fmla="*/ 1057275 h 1438275"/>
                <a:gd name="connsiteX2" fmla="*/ 7717 w 738761"/>
                <a:gd name="connsiteY2" fmla="*/ 1438275 h 1438275"/>
                <a:gd name="connsiteX3" fmla="*/ 0 w 738761"/>
                <a:gd name="connsiteY3" fmla="*/ 197645 h 1438275"/>
                <a:gd name="connsiteX4" fmla="*/ 738761 w 738761"/>
                <a:gd name="connsiteY4" fmla="*/ 0 h 143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61" h="1438275">
                  <a:moveTo>
                    <a:pt x="738761" y="0"/>
                  </a:moveTo>
                  <a:lnTo>
                    <a:pt x="738761" y="1057275"/>
                  </a:lnTo>
                  <a:lnTo>
                    <a:pt x="7717" y="1438275"/>
                  </a:lnTo>
                  <a:cubicBezTo>
                    <a:pt x="5145" y="1024732"/>
                    <a:pt x="2572" y="611188"/>
                    <a:pt x="0" y="197645"/>
                  </a:cubicBezTo>
                  <a:lnTo>
                    <a:pt x="7387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2" name="MH_Other_6"/>
            <p:cNvSpPr/>
            <p:nvPr>
              <p:custDataLst>
                <p:tags r:id="rId9"/>
              </p:custDataLst>
            </p:nvPr>
          </p:nvSpPr>
          <p:spPr>
            <a:xfrm flipH="1">
              <a:off x="5443538" y="1928813"/>
              <a:ext cx="603250" cy="1181100"/>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 fmla="*/ 229 w 733654"/>
                <a:gd name="connsiteY0" fmla="*/ 0 h 1434603"/>
                <a:gd name="connsiteX1" fmla="*/ 733654 w 733654"/>
                <a:gd name="connsiteY1" fmla="*/ 383266 h 1434603"/>
                <a:gd name="connsiteX2" fmla="*/ 733654 w 733654"/>
                <a:gd name="connsiteY2" fmla="*/ 1434603 h 1434603"/>
                <a:gd name="connsiteX3" fmla="*/ 229 w 733654"/>
                <a:gd name="connsiteY3" fmla="*/ 1235868 h 1434603"/>
                <a:gd name="connsiteX4" fmla="*/ 229 w 733654"/>
                <a:gd name="connsiteY4" fmla="*/ 0 h 143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654" h="1434603">
                  <a:moveTo>
                    <a:pt x="229" y="0"/>
                  </a:moveTo>
                  <a:lnTo>
                    <a:pt x="733654" y="383266"/>
                  </a:lnTo>
                  <a:lnTo>
                    <a:pt x="733654" y="1434603"/>
                  </a:lnTo>
                  <a:lnTo>
                    <a:pt x="229" y="1235868"/>
                  </a:lnTo>
                  <a:cubicBezTo>
                    <a:pt x="1023" y="823912"/>
                    <a:pt x="-565" y="411956"/>
                    <a:pt x="2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3" name="MH_Other_7"/>
            <p:cNvSpPr/>
            <p:nvPr>
              <p:custDataLst>
                <p:tags r:id="rId10"/>
              </p:custDataLst>
            </p:nvPr>
          </p:nvSpPr>
          <p:spPr>
            <a:xfrm flipH="1">
              <a:off x="5443538" y="2940050"/>
              <a:ext cx="603250" cy="102870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03</a:t>
              </a:r>
              <a:endParaRPr lang="zh-CN" altLang="en-US"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4" name="MH_Other_8"/>
            <p:cNvSpPr/>
            <p:nvPr>
              <p:custDataLst>
                <p:tags r:id="rId11"/>
              </p:custDataLst>
            </p:nvPr>
          </p:nvSpPr>
          <p:spPr>
            <a:xfrm flipH="1">
              <a:off x="5443538" y="3965576"/>
              <a:ext cx="603250" cy="1020763"/>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5" name="MH_Other_9"/>
            <p:cNvSpPr/>
            <p:nvPr>
              <p:custDataLst>
                <p:tags r:id="rId12"/>
              </p:custDataLst>
            </p:nvPr>
          </p:nvSpPr>
          <p:spPr>
            <a:xfrm flipH="1">
              <a:off x="5443538" y="4822826"/>
              <a:ext cx="608012" cy="1184275"/>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 fmla="*/ 738761 w 738761"/>
                <a:gd name="connsiteY0" fmla="*/ 0 h 1438275"/>
                <a:gd name="connsiteX1" fmla="*/ 738761 w 738761"/>
                <a:gd name="connsiteY1" fmla="*/ 1057275 h 1438275"/>
                <a:gd name="connsiteX2" fmla="*/ 7717 w 738761"/>
                <a:gd name="connsiteY2" fmla="*/ 1438275 h 1438275"/>
                <a:gd name="connsiteX3" fmla="*/ 0 w 738761"/>
                <a:gd name="connsiteY3" fmla="*/ 189928 h 1438275"/>
                <a:gd name="connsiteX4" fmla="*/ 738761 w 738761"/>
                <a:gd name="connsiteY4" fmla="*/ 0 h 143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61" h="1438275">
                  <a:moveTo>
                    <a:pt x="738761" y="0"/>
                  </a:moveTo>
                  <a:lnTo>
                    <a:pt x="738761" y="1057275"/>
                  </a:lnTo>
                  <a:lnTo>
                    <a:pt x="7717" y="1438275"/>
                  </a:lnTo>
                  <a:cubicBezTo>
                    <a:pt x="5145" y="1022159"/>
                    <a:pt x="2572" y="606044"/>
                    <a:pt x="0" y="189928"/>
                  </a:cubicBezTo>
                  <a:lnTo>
                    <a:pt x="738761"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05</a:t>
              </a:r>
              <a:endParaRPr lang="zh-CN" altLang="en-US"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6" name="MH_Other_10"/>
            <p:cNvSpPr/>
            <p:nvPr>
              <p:custDataLst>
                <p:tags r:id="rId13"/>
              </p:custDataLst>
            </p:nvPr>
          </p:nvSpPr>
          <p:spPr>
            <a:xfrm>
              <a:off x="6569075" y="2438400"/>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solidFill>
              <a:schemeClr val="bg2"/>
            </a:solid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11"/>
            <p:cNvSpPr/>
            <p:nvPr>
              <p:custDataLst>
                <p:tags r:id="rId14"/>
              </p:custDataLst>
            </p:nvPr>
          </p:nvSpPr>
          <p:spPr>
            <a:xfrm>
              <a:off x="6569075" y="4289425"/>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solidFill>
              <a:schemeClr val="bg2"/>
            </a:solid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MH_Other_12"/>
            <p:cNvSpPr/>
            <p:nvPr>
              <p:custDataLst>
                <p:tags r:id="rId15"/>
              </p:custDataLst>
            </p:nvPr>
          </p:nvSpPr>
          <p:spPr>
            <a:xfrm flipH="1">
              <a:off x="4692650" y="3330575"/>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solidFill>
              <a:schemeClr val="bg2"/>
            </a:solid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MH_Other_13"/>
            <p:cNvSpPr/>
            <p:nvPr>
              <p:custDataLst>
                <p:tags r:id="rId16"/>
              </p:custDataLst>
            </p:nvPr>
          </p:nvSpPr>
          <p:spPr>
            <a:xfrm flipH="1">
              <a:off x="4835064" y="5119502"/>
              <a:ext cx="634417" cy="390627"/>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solidFill>
              <a:schemeClr val="bg2"/>
            </a:solid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7" name="MH_Other_12">
            <a:extLst>
              <a:ext uri="{FF2B5EF4-FFF2-40B4-BE49-F238E27FC236}">
                <a16:creationId xmlns:a16="http://schemas.microsoft.com/office/drawing/2014/main" id="{C2820F03-EC87-45C2-B38F-7A06A7F2B42A}"/>
              </a:ext>
            </a:extLst>
          </p:cNvPr>
          <p:cNvSpPr/>
          <p:nvPr>
            <p:custDataLst>
              <p:tags r:id="rId3"/>
            </p:custDataLst>
          </p:nvPr>
        </p:nvSpPr>
        <p:spPr>
          <a:xfrm flipH="1">
            <a:off x="2622305" y="1688863"/>
            <a:ext cx="1373780" cy="252848"/>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solidFill>
            <a:schemeClr val="accent3">
              <a:lumMod val="40000"/>
              <a:lumOff val="60000"/>
            </a:schemeClr>
          </a:solid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8" name="矩形 37">
            <a:extLst>
              <a:ext uri="{FF2B5EF4-FFF2-40B4-BE49-F238E27FC236}">
                <a16:creationId xmlns:a16="http://schemas.microsoft.com/office/drawing/2014/main" id="{BFF4B808-F71B-439C-9D05-2DE18AAA7135}"/>
              </a:ext>
            </a:extLst>
          </p:cNvPr>
          <p:cNvSpPr/>
          <p:nvPr/>
        </p:nvSpPr>
        <p:spPr>
          <a:xfrm>
            <a:off x="922734" y="1489329"/>
            <a:ext cx="2880000" cy="400110"/>
          </a:xfrm>
          <a:prstGeom prst="rect">
            <a:avLst/>
          </a:prstGeom>
        </p:spPr>
        <p:txBody>
          <a:bodyPr wrap="square">
            <a:spAutoFit/>
          </a:bodyPr>
          <a:lstStyle/>
          <a:p>
            <a:r>
              <a:rPr lang="en-US" altLang="zh-CN" sz="2000" dirty="0">
                <a:highlight>
                  <a:srgbClr val="FFFF00"/>
                </a:highlight>
              </a:rPr>
              <a:t>Start up App</a:t>
            </a:r>
            <a:endParaRPr lang="zh-CN" altLang="en-US" sz="1600" dirty="0">
              <a:highlight>
                <a:srgbClr val="FFFF00"/>
              </a:highlight>
              <a:latin typeface="造字工房悦黑体验版纤细体" pitchFamily="50" charset="-122"/>
              <a:ea typeface="造字工房悦黑体验版纤细体" pitchFamily="50" charset="-122"/>
            </a:endParaRPr>
          </a:p>
        </p:txBody>
      </p:sp>
      <p:sp>
        <p:nvSpPr>
          <p:cNvPr id="39" name="矩形 38">
            <a:extLst>
              <a:ext uri="{FF2B5EF4-FFF2-40B4-BE49-F238E27FC236}">
                <a16:creationId xmlns:a16="http://schemas.microsoft.com/office/drawing/2014/main" id="{F92694FB-CB14-4F4D-AFAF-DB82AC6B9877}"/>
              </a:ext>
            </a:extLst>
          </p:cNvPr>
          <p:cNvSpPr/>
          <p:nvPr/>
        </p:nvSpPr>
        <p:spPr>
          <a:xfrm>
            <a:off x="797069" y="2752009"/>
            <a:ext cx="2880000" cy="400110"/>
          </a:xfrm>
          <a:prstGeom prst="rect">
            <a:avLst/>
          </a:prstGeom>
        </p:spPr>
        <p:txBody>
          <a:bodyPr wrap="square">
            <a:spAutoFit/>
          </a:bodyPr>
          <a:lstStyle/>
          <a:p>
            <a:r>
              <a:rPr lang="en-US" altLang="zh-CN" sz="2000" dirty="0">
                <a:highlight>
                  <a:srgbClr val="FFFF00"/>
                </a:highlight>
              </a:rPr>
              <a:t>Screen Recorder</a:t>
            </a:r>
            <a:endParaRPr lang="zh-CN" altLang="en-US" sz="1600" dirty="0">
              <a:highlight>
                <a:srgbClr val="FFFF00"/>
              </a:highlight>
              <a:latin typeface="造字工房悦黑体验版纤细体" pitchFamily="50" charset="-122"/>
              <a:ea typeface="造字工房悦黑体验版纤细体" pitchFamily="50" charset="-122"/>
            </a:endParaRPr>
          </a:p>
        </p:txBody>
      </p:sp>
      <p:sp>
        <p:nvSpPr>
          <p:cNvPr id="40" name="矩形 39">
            <a:extLst>
              <a:ext uri="{FF2B5EF4-FFF2-40B4-BE49-F238E27FC236}">
                <a16:creationId xmlns:a16="http://schemas.microsoft.com/office/drawing/2014/main" id="{B5248221-6CA1-42A5-B629-BAD0E6BB6D6D}"/>
              </a:ext>
            </a:extLst>
          </p:cNvPr>
          <p:cNvSpPr/>
          <p:nvPr/>
        </p:nvSpPr>
        <p:spPr>
          <a:xfrm>
            <a:off x="748732" y="3935925"/>
            <a:ext cx="2916210" cy="400110"/>
          </a:xfrm>
          <a:prstGeom prst="rect">
            <a:avLst/>
          </a:prstGeom>
        </p:spPr>
        <p:txBody>
          <a:bodyPr wrap="square">
            <a:spAutoFit/>
          </a:bodyPr>
          <a:lstStyle/>
          <a:p>
            <a:r>
              <a:rPr lang="en-US" altLang="zh-CN" sz="2000" dirty="0">
                <a:highlight>
                  <a:srgbClr val="FFFF00"/>
                </a:highlight>
              </a:rPr>
              <a:t>Automation</a:t>
            </a:r>
            <a:r>
              <a:rPr lang="en-US" altLang="zh-CN" sz="2000" b="1" dirty="0">
                <a:highlight>
                  <a:srgbClr val="FFFF00"/>
                </a:highlight>
              </a:rPr>
              <a:t> </a:t>
            </a:r>
            <a:r>
              <a:rPr lang="en-US" altLang="zh-CN" sz="2000" dirty="0">
                <a:highlight>
                  <a:srgbClr val="FFFF00"/>
                </a:highlight>
              </a:rPr>
              <a:t>Engine</a:t>
            </a:r>
            <a:endParaRPr lang="zh-CN" altLang="en-US" sz="1600" dirty="0">
              <a:highlight>
                <a:srgbClr val="FFFF00"/>
              </a:highlight>
              <a:latin typeface="造字工房悦黑体验版纤细体" pitchFamily="50" charset="-122"/>
              <a:ea typeface="造字工房悦黑体验版纤细体" pitchFamily="50" charset="-122"/>
            </a:endParaRPr>
          </a:p>
        </p:txBody>
      </p:sp>
      <p:sp>
        <p:nvSpPr>
          <p:cNvPr id="41" name="矩形 40">
            <a:extLst>
              <a:ext uri="{FF2B5EF4-FFF2-40B4-BE49-F238E27FC236}">
                <a16:creationId xmlns:a16="http://schemas.microsoft.com/office/drawing/2014/main" id="{E00F636D-835A-4E59-9E01-A8F29B6F23FF}"/>
              </a:ext>
            </a:extLst>
          </p:cNvPr>
          <p:cNvSpPr/>
          <p:nvPr/>
        </p:nvSpPr>
        <p:spPr>
          <a:xfrm>
            <a:off x="7534647" y="3435038"/>
            <a:ext cx="2880000" cy="400110"/>
          </a:xfrm>
          <a:prstGeom prst="rect">
            <a:avLst/>
          </a:prstGeom>
        </p:spPr>
        <p:txBody>
          <a:bodyPr wrap="square">
            <a:spAutoFit/>
          </a:bodyPr>
          <a:lstStyle/>
          <a:p>
            <a:r>
              <a:rPr lang="en-US" altLang="zh-CN" sz="2000" dirty="0">
                <a:highlight>
                  <a:srgbClr val="FFFF00"/>
                </a:highlight>
              </a:rPr>
              <a:t>Scheduler</a:t>
            </a:r>
            <a:endParaRPr lang="zh-CN" altLang="en-US" sz="1600" dirty="0">
              <a:highlight>
                <a:srgbClr val="FFFF00"/>
              </a:highlight>
              <a:latin typeface="造字工房悦黑体验版纤细体" pitchFamily="50" charset="-122"/>
              <a:ea typeface="造字工房悦黑体验版纤细体" pitchFamily="50" charset="-122"/>
            </a:endParaRPr>
          </a:p>
        </p:txBody>
      </p:sp>
      <p:sp>
        <p:nvSpPr>
          <p:cNvPr id="22" name="左大括号 21">
            <a:extLst>
              <a:ext uri="{FF2B5EF4-FFF2-40B4-BE49-F238E27FC236}">
                <a16:creationId xmlns:a16="http://schemas.microsoft.com/office/drawing/2014/main" id="{47442173-2F68-4000-8FEF-236EBA84DA72}"/>
              </a:ext>
            </a:extLst>
          </p:cNvPr>
          <p:cNvSpPr/>
          <p:nvPr/>
        </p:nvSpPr>
        <p:spPr>
          <a:xfrm>
            <a:off x="9315851" y="1182003"/>
            <a:ext cx="461523" cy="2221457"/>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4BEA4777-37E8-41D9-B980-F6181246DC22}"/>
              </a:ext>
            </a:extLst>
          </p:cNvPr>
          <p:cNvSpPr txBox="1"/>
          <p:nvPr/>
        </p:nvSpPr>
        <p:spPr>
          <a:xfrm>
            <a:off x="9991971" y="1286954"/>
            <a:ext cx="1480345" cy="369332"/>
          </a:xfrm>
          <a:prstGeom prst="rect">
            <a:avLst/>
          </a:prstGeom>
          <a:noFill/>
        </p:spPr>
        <p:txBody>
          <a:bodyPr wrap="square" rtlCol="0">
            <a:spAutoFit/>
          </a:bodyPr>
          <a:lstStyle/>
          <a:p>
            <a:r>
              <a:rPr lang="en-US" altLang="zh-CN" dirty="0"/>
              <a:t>Selectors</a:t>
            </a:r>
            <a:endParaRPr lang="zh-CN" altLang="en-US" dirty="0"/>
          </a:p>
        </p:txBody>
      </p:sp>
      <p:sp>
        <p:nvSpPr>
          <p:cNvPr id="47" name="文本框 46">
            <a:extLst>
              <a:ext uri="{FF2B5EF4-FFF2-40B4-BE49-F238E27FC236}">
                <a16:creationId xmlns:a16="http://schemas.microsoft.com/office/drawing/2014/main" id="{2873321E-B5B8-420E-87C2-2825509BD624}"/>
              </a:ext>
            </a:extLst>
          </p:cNvPr>
          <p:cNvSpPr txBox="1"/>
          <p:nvPr/>
        </p:nvSpPr>
        <p:spPr>
          <a:xfrm>
            <a:off x="9957797" y="1936871"/>
            <a:ext cx="1480345" cy="369332"/>
          </a:xfrm>
          <a:prstGeom prst="rect">
            <a:avLst/>
          </a:prstGeom>
          <a:noFill/>
        </p:spPr>
        <p:txBody>
          <a:bodyPr wrap="square" rtlCol="0">
            <a:spAutoFit/>
          </a:bodyPr>
          <a:lstStyle/>
          <a:p>
            <a:r>
              <a:rPr lang="en-US" altLang="zh-CN" dirty="0"/>
              <a:t>Strategies</a:t>
            </a:r>
            <a:endParaRPr lang="zh-CN" altLang="en-US" dirty="0"/>
          </a:p>
        </p:txBody>
      </p:sp>
      <p:sp>
        <p:nvSpPr>
          <p:cNvPr id="48" name="文本框 47">
            <a:extLst>
              <a:ext uri="{FF2B5EF4-FFF2-40B4-BE49-F238E27FC236}">
                <a16:creationId xmlns:a16="http://schemas.microsoft.com/office/drawing/2014/main" id="{536F7614-E988-4C11-B2BD-7BF4CACC0976}"/>
              </a:ext>
            </a:extLst>
          </p:cNvPr>
          <p:cNvSpPr txBox="1"/>
          <p:nvPr/>
        </p:nvSpPr>
        <p:spPr>
          <a:xfrm>
            <a:off x="9969744" y="2604053"/>
            <a:ext cx="1480345" cy="646331"/>
          </a:xfrm>
          <a:prstGeom prst="rect">
            <a:avLst/>
          </a:prstGeom>
          <a:noFill/>
        </p:spPr>
        <p:txBody>
          <a:bodyPr wrap="square" rtlCol="0">
            <a:spAutoFit/>
          </a:bodyPr>
          <a:lstStyle/>
          <a:p>
            <a:r>
              <a:rPr lang="en-US" altLang="zh-CN" dirty="0"/>
              <a:t>App Model</a:t>
            </a:r>
          </a:p>
          <a:p>
            <a:r>
              <a:rPr lang="en-US" altLang="zh-CN" dirty="0"/>
              <a:t>(Features)</a:t>
            </a:r>
            <a:endParaRPr lang="zh-CN" altLang="en-US" dirty="0"/>
          </a:p>
        </p:txBody>
      </p:sp>
      <p:sp>
        <p:nvSpPr>
          <p:cNvPr id="53" name="文本框 52">
            <a:extLst>
              <a:ext uri="{FF2B5EF4-FFF2-40B4-BE49-F238E27FC236}">
                <a16:creationId xmlns:a16="http://schemas.microsoft.com/office/drawing/2014/main" id="{02A84417-916A-40D4-8B65-6FD2B1696F7E}"/>
              </a:ext>
            </a:extLst>
          </p:cNvPr>
          <p:cNvSpPr txBox="1"/>
          <p:nvPr/>
        </p:nvSpPr>
        <p:spPr>
          <a:xfrm>
            <a:off x="738807" y="5421775"/>
            <a:ext cx="11270248" cy="707886"/>
          </a:xfrm>
          <a:prstGeom prst="rect">
            <a:avLst/>
          </a:prstGeom>
          <a:noFill/>
        </p:spPr>
        <p:txBody>
          <a:bodyPr wrap="square" rtlCol="0">
            <a:spAutoFit/>
          </a:bodyPr>
          <a:lstStyle/>
          <a:p>
            <a:r>
              <a:rPr lang="en-US" altLang="zh-CN" sz="2000" dirty="0"/>
              <a:t>DD-2</a:t>
            </a:r>
            <a:r>
              <a:rPr lang="zh-CN" altLang="en-US" sz="2000" dirty="0"/>
              <a:t>建立在</a:t>
            </a:r>
            <a:r>
              <a:rPr lang="en-US" altLang="zh-CN" sz="2000" dirty="0"/>
              <a:t>DM-2</a:t>
            </a:r>
            <a:r>
              <a:rPr lang="zh-CN" altLang="en-US" sz="2000" dirty="0"/>
              <a:t>的基础之上，其中</a:t>
            </a:r>
            <a:r>
              <a:rPr lang="en-US" altLang="zh-CN" sz="2000" dirty="0"/>
              <a:t>Exploration Engine</a:t>
            </a:r>
            <a:r>
              <a:rPr lang="zh-CN" altLang="en-US" sz="2000" dirty="0"/>
              <a:t>重用了</a:t>
            </a:r>
            <a:r>
              <a:rPr lang="en-US" altLang="zh-CN" sz="2000" dirty="0"/>
              <a:t>DM-2</a:t>
            </a:r>
            <a:r>
              <a:rPr lang="zh-CN" altLang="en-US" sz="2000" dirty="0"/>
              <a:t>的部分，</a:t>
            </a:r>
            <a:r>
              <a:rPr lang="en-US" altLang="zh-CN" sz="2000" dirty="0">
                <a:solidFill>
                  <a:schemeClr val="accent1">
                    <a:lumMod val="75000"/>
                  </a:schemeClr>
                </a:solidFill>
              </a:rPr>
              <a:t>Start up App</a:t>
            </a:r>
            <a:r>
              <a:rPr lang="zh-CN" altLang="en-US" sz="2000" dirty="0">
                <a:solidFill>
                  <a:schemeClr val="accent1">
                    <a:lumMod val="75000"/>
                  </a:schemeClr>
                </a:solidFill>
              </a:rPr>
              <a:t>、</a:t>
            </a:r>
            <a:r>
              <a:rPr lang="en-US" altLang="zh-CN" sz="2000" dirty="0">
                <a:solidFill>
                  <a:schemeClr val="accent1">
                    <a:lumMod val="75000"/>
                  </a:schemeClr>
                </a:solidFill>
              </a:rPr>
              <a:t>Screen Recorder</a:t>
            </a:r>
            <a:r>
              <a:rPr lang="zh-CN" altLang="en-US" sz="2000" dirty="0">
                <a:solidFill>
                  <a:schemeClr val="accent1">
                    <a:lumMod val="75000"/>
                  </a:schemeClr>
                </a:solidFill>
              </a:rPr>
              <a:t>、</a:t>
            </a:r>
            <a:r>
              <a:rPr lang="en-US" altLang="zh-CN" sz="2000" dirty="0">
                <a:solidFill>
                  <a:schemeClr val="accent1">
                    <a:lumMod val="75000"/>
                  </a:schemeClr>
                </a:solidFill>
              </a:rPr>
              <a:t>Scheduler</a:t>
            </a:r>
            <a:r>
              <a:rPr lang="zh-CN" altLang="en-US" sz="2000" dirty="0">
                <a:solidFill>
                  <a:schemeClr val="accent1">
                    <a:lumMod val="75000"/>
                  </a:schemeClr>
                </a:solidFill>
              </a:rPr>
              <a:t>、</a:t>
            </a:r>
            <a:r>
              <a:rPr lang="en-US" altLang="zh-CN" sz="2000" dirty="0">
                <a:solidFill>
                  <a:schemeClr val="accent1">
                    <a:lumMod val="75000"/>
                  </a:schemeClr>
                </a:solidFill>
              </a:rPr>
              <a:t>Automation Engine</a:t>
            </a:r>
            <a:r>
              <a:rPr lang="zh-CN" altLang="en-US" sz="2000" dirty="0"/>
              <a:t>是</a:t>
            </a:r>
            <a:r>
              <a:rPr lang="en-US" altLang="zh-CN" sz="2000" dirty="0"/>
              <a:t>DD-2</a:t>
            </a:r>
            <a:r>
              <a:rPr lang="zh-CN" altLang="en-US" sz="2000" dirty="0"/>
              <a:t>的</a:t>
            </a:r>
            <a:r>
              <a:rPr lang="zh-CN" altLang="en-US" sz="2000" dirty="0">
                <a:solidFill>
                  <a:srgbClr val="C00000"/>
                </a:solidFill>
              </a:rPr>
              <a:t>核心模块</a:t>
            </a:r>
          </a:p>
        </p:txBody>
      </p:sp>
      <p:cxnSp>
        <p:nvCxnSpPr>
          <p:cNvPr id="55" name="直接连接符 54">
            <a:extLst>
              <a:ext uri="{FF2B5EF4-FFF2-40B4-BE49-F238E27FC236}">
                <a16:creationId xmlns:a16="http://schemas.microsoft.com/office/drawing/2014/main" id="{297A35E2-B745-4598-8C39-FD78E41C6BBF}"/>
              </a:ext>
            </a:extLst>
          </p:cNvPr>
          <p:cNvCxnSpPr/>
          <p:nvPr/>
        </p:nvCxnSpPr>
        <p:spPr>
          <a:xfrm>
            <a:off x="837434" y="5176423"/>
            <a:ext cx="10402957" cy="143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39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676000" y="27073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056000" y="1454606"/>
            <a:ext cx="4860000" cy="3908762"/>
          </a:xfrm>
          <a:prstGeom prst="rect">
            <a:avLst/>
          </a:prstGeom>
          <a:noFill/>
        </p:spPr>
        <p:txBody>
          <a:bodyPr wrap="square" rtlCol="0">
            <a:spAutoFit/>
          </a:bodyPr>
          <a:lstStyle/>
          <a:p>
            <a:pPr marL="457200" indent="-457200">
              <a:buAutoNum type="arabicPeriod"/>
            </a:pPr>
            <a:r>
              <a:rPr lang="en-US" altLang="zh-CN" sz="2400" b="1" dirty="0">
                <a:latin typeface="黑体" panose="02010609060101010101" pitchFamily="49" charset="-122"/>
                <a:ea typeface="黑体" panose="02010609060101010101" pitchFamily="49" charset="-122"/>
              </a:rPr>
              <a:t>Start up App</a:t>
            </a:r>
          </a:p>
          <a:p>
            <a:endParaRPr lang="en-US" altLang="zh-CN" sz="2400" b="1" dirty="0">
              <a:latin typeface="黑体" panose="02010609060101010101" pitchFamily="49" charset="-122"/>
              <a:ea typeface="黑体" panose="02010609060101010101" pitchFamily="49" charset="-122"/>
            </a:endParaRPr>
          </a:p>
          <a:p>
            <a:endParaRPr lang="en-US" altLang="zh-CN" sz="2000" b="1" dirty="0">
              <a:latin typeface="+mj-ea"/>
              <a:ea typeface="+mj-ea"/>
            </a:endParaRPr>
          </a:p>
          <a:p>
            <a:pPr marL="342900" indent="-342900">
              <a:buFont typeface="Arial" panose="020B0604020202020204" pitchFamily="34" charset="0"/>
              <a:buChar char="•"/>
            </a:pPr>
            <a:r>
              <a:rPr lang="en-US" altLang="zh-CN" sz="2000" dirty="0">
                <a:latin typeface="+mn-ea"/>
              </a:rPr>
              <a:t>start up App</a:t>
            </a:r>
            <a:r>
              <a:rPr lang="zh-CN" altLang="en-US" sz="2000" dirty="0">
                <a:latin typeface="+mn-ea"/>
              </a:rPr>
              <a:t>用来请求必要的权限，并让用户选择一个应用程序进行测试</a:t>
            </a:r>
            <a:endParaRPr lang="en-US" altLang="zh-CN" sz="2000" dirty="0">
              <a:latin typeface="+mn-ea"/>
            </a:endParaRPr>
          </a:p>
          <a:p>
            <a:endParaRPr lang="en-US" altLang="zh-CN" sz="2000" b="1" dirty="0">
              <a:latin typeface="+mn-ea"/>
            </a:endParaRPr>
          </a:p>
          <a:p>
            <a:pPr marL="342900" indent="-342900">
              <a:buFont typeface="Arial" panose="020B0604020202020204" pitchFamily="34" charset="0"/>
              <a:buChar char="•"/>
            </a:pPr>
            <a:r>
              <a:rPr lang="zh-CN" altLang="en-US" sz="2000" dirty="0"/>
              <a:t>出于安全原因，</a:t>
            </a:r>
            <a:r>
              <a:rPr lang="en-US" altLang="zh-CN" sz="2000" dirty="0"/>
              <a:t>Android</a:t>
            </a:r>
            <a:r>
              <a:rPr lang="zh-CN" altLang="en-US" sz="2000" dirty="0"/>
              <a:t>不允许后台服务在没有事先请求用户许可的情况下直接录制屏幕</a:t>
            </a:r>
            <a:endParaRPr lang="en-US" altLang="zh-CN" sz="2000" dirty="0"/>
          </a:p>
          <a:p>
            <a:pPr marL="342900" indent="-342900">
              <a:buFont typeface="Arial" panose="020B0604020202020204" pitchFamily="34" charset="0"/>
              <a:buChar char="•"/>
            </a:pPr>
            <a:r>
              <a:rPr lang="zh-CN" altLang="en-US" sz="2000" dirty="0"/>
              <a:t>如右图：</a:t>
            </a:r>
            <a:r>
              <a:rPr lang="en-US" altLang="zh-CN" sz="2000" dirty="0"/>
              <a:t>Start up App </a:t>
            </a:r>
            <a:r>
              <a:rPr lang="zh-CN" altLang="en-US" sz="2000" dirty="0"/>
              <a:t>激活</a:t>
            </a:r>
            <a:r>
              <a:rPr lang="en-US" altLang="zh-CN" sz="2000" dirty="0"/>
              <a:t>Screen Recorder,</a:t>
            </a:r>
            <a:r>
              <a:rPr lang="zh-CN" altLang="en-US" sz="2000" dirty="0"/>
              <a:t>并将设备设置转发给用户，用户必须激活服务（</a:t>
            </a:r>
            <a:r>
              <a:rPr lang="en-US" altLang="zh-CN" sz="2000" dirty="0"/>
              <a:t>Automation Engine</a:t>
            </a:r>
            <a:r>
              <a:rPr lang="zh-CN" altLang="en-US" sz="2000" dirty="0"/>
              <a:t>）</a:t>
            </a:r>
            <a:endParaRPr lang="zh-CN" altLang="en-US" sz="2000" b="1" dirty="0">
              <a:latin typeface="+mn-ea"/>
            </a:endParaRPr>
          </a:p>
        </p:txBody>
      </p:sp>
      <p:pic>
        <p:nvPicPr>
          <p:cNvPr id="9" name="图片 8">
            <a:extLst>
              <a:ext uri="{FF2B5EF4-FFF2-40B4-BE49-F238E27FC236}">
                <a16:creationId xmlns:a16="http://schemas.microsoft.com/office/drawing/2014/main" id="{3AD9DFD3-1E82-4203-AF91-51EF5450A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000" y="2663368"/>
            <a:ext cx="4617758" cy="2700000"/>
          </a:xfrm>
          <a:prstGeom prst="rect">
            <a:avLst/>
          </a:prstGeom>
        </p:spPr>
      </p:pic>
      <p:sp>
        <p:nvSpPr>
          <p:cNvPr id="14" name="文本框 13">
            <a:extLst>
              <a:ext uri="{FF2B5EF4-FFF2-40B4-BE49-F238E27FC236}">
                <a16:creationId xmlns:a16="http://schemas.microsoft.com/office/drawing/2014/main" id="{DA6188AF-6CEC-4FC6-B2AA-9ECDE7F08012}"/>
              </a:ext>
            </a:extLst>
          </p:cNvPr>
          <p:cNvSpPr txBox="1"/>
          <p:nvPr/>
        </p:nvSpPr>
        <p:spPr>
          <a:xfrm>
            <a:off x="6816000" y="1607688"/>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400" dirty="0"/>
              <a:t>：</a:t>
            </a:r>
          </a:p>
        </p:txBody>
      </p:sp>
      <p:sp>
        <p:nvSpPr>
          <p:cNvPr id="26" name="矩形 25">
            <a:extLst>
              <a:ext uri="{FF2B5EF4-FFF2-40B4-BE49-F238E27FC236}">
                <a16:creationId xmlns:a16="http://schemas.microsoft.com/office/drawing/2014/main" id="{DC4634C1-0E25-46EF-A9A5-74894FF02E8C}"/>
              </a:ext>
            </a:extLst>
          </p:cNvPr>
          <p:cNvSpPr/>
          <p:nvPr/>
        </p:nvSpPr>
        <p:spPr>
          <a:xfrm>
            <a:off x="6156663" y="1557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328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05597" y="284829"/>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868599" y="1782589"/>
            <a:ext cx="4860000" cy="33547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2. Exploration Engine</a:t>
            </a:r>
          </a:p>
          <a:p>
            <a:endParaRPr lang="en-US" altLang="zh-CN" sz="2400" b="1"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en-US" altLang="zh-CN" sz="2000" dirty="0">
                <a:latin typeface="+mn-ea"/>
              </a:rPr>
              <a:t>Exploration Engine</a:t>
            </a:r>
            <a:r>
              <a:rPr lang="zh-CN" altLang="en-US" sz="2000" dirty="0">
                <a:latin typeface="+mn-ea"/>
              </a:rPr>
              <a:t>通过一个探测循环来确定每个执行的设备动作后接下来应该做出什么交互。</a:t>
            </a:r>
            <a:endParaRPr lang="en-US" altLang="zh-CN" sz="2000" dirty="0">
              <a:latin typeface="+mn-ea"/>
            </a:endParaRPr>
          </a:p>
          <a:p>
            <a:endParaRPr lang="en-US" altLang="zh-CN" sz="2000" dirty="0">
              <a:latin typeface="+mn-ea"/>
            </a:endParaRPr>
          </a:p>
          <a:p>
            <a:pPr marL="342900" indent="-342900">
              <a:buFont typeface="Arial" panose="020B0604020202020204" pitchFamily="34" charset="0"/>
              <a:buChar char="•"/>
            </a:pPr>
            <a:r>
              <a:rPr lang="en-US" altLang="zh-CN" sz="2000" dirty="0">
                <a:latin typeface="+mn-ea"/>
              </a:rPr>
              <a:t>DD-2</a:t>
            </a:r>
            <a:r>
              <a:rPr lang="zh-CN" altLang="en-US" sz="2000" dirty="0">
                <a:latin typeface="+mn-ea"/>
              </a:rPr>
              <a:t>基于</a:t>
            </a:r>
            <a:r>
              <a:rPr lang="en-US" altLang="zh-CN" sz="2000" dirty="0">
                <a:latin typeface="+mn-ea"/>
              </a:rPr>
              <a:t>App Model </a:t>
            </a:r>
            <a:r>
              <a:rPr lang="zh-CN" altLang="en-US" sz="2000" dirty="0">
                <a:latin typeface="+mn-ea"/>
              </a:rPr>
              <a:t>的当前状态，通过</a:t>
            </a:r>
            <a:r>
              <a:rPr lang="en-US" altLang="zh-CN" sz="2000" dirty="0">
                <a:latin typeface="+mn-ea"/>
              </a:rPr>
              <a:t>Selectors </a:t>
            </a:r>
            <a:r>
              <a:rPr lang="zh-CN" altLang="en-US" sz="2000" dirty="0">
                <a:latin typeface="+mn-ea"/>
              </a:rPr>
              <a:t>和 </a:t>
            </a:r>
            <a:r>
              <a:rPr lang="en-US" altLang="zh-CN" sz="2000" dirty="0">
                <a:latin typeface="+mn-ea"/>
              </a:rPr>
              <a:t>Strategies</a:t>
            </a:r>
            <a:r>
              <a:rPr lang="zh-CN" altLang="en-US" sz="2000" dirty="0">
                <a:latin typeface="+mn-ea"/>
              </a:rPr>
              <a:t>扩展这一机制。</a:t>
            </a:r>
            <a:endParaRPr lang="zh-CN" altLang="en-US" sz="2000" b="1" dirty="0">
              <a:latin typeface="+mn-ea"/>
            </a:endParaRPr>
          </a:p>
        </p:txBody>
      </p:sp>
      <p:pic>
        <p:nvPicPr>
          <p:cNvPr id="3" name="图片 2">
            <a:extLst>
              <a:ext uri="{FF2B5EF4-FFF2-40B4-BE49-F238E27FC236}">
                <a16:creationId xmlns:a16="http://schemas.microsoft.com/office/drawing/2014/main" id="{E2E236F5-60C6-421F-8FEB-3DB0BF4DC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120" y="2529000"/>
            <a:ext cx="5214205" cy="3240000"/>
          </a:xfrm>
          <a:prstGeom prst="rect">
            <a:avLst/>
          </a:prstGeom>
        </p:spPr>
      </p:pic>
      <p:sp>
        <p:nvSpPr>
          <p:cNvPr id="8" name="文本框 7">
            <a:extLst>
              <a:ext uri="{FF2B5EF4-FFF2-40B4-BE49-F238E27FC236}">
                <a16:creationId xmlns:a16="http://schemas.microsoft.com/office/drawing/2014/main" id="{18B04FCC-B512-4455-8CDD-0638FEF0E829}"/>
              </a:ext>
            </a:extLst>
          </p:cNvPr>
          <p:cNvSpPr txBox="1"/>
          <p:nvPr/>
        </p:nvSpPr>
        <p:spPr>
          <a:xfrm>
            <a:off x="6816000" y="1751617"/>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400" dirty="0"/>
              <a:t>：</a:t>
            </a:r>
          </a:p>
        </p:txBody>
      </p:sp>
      <p:sp>
        <p:nvSpPr>
          <p:cNvPr id="9" name="矩形 8">
            <a:extLst>
              <a:ext uri="{FF2B5EF4-FFF2-40B4-BE49-F238E27FC236}">
                <a16:creationId xmlns:a16="http://schemas.microsoft.com/office/drawing/2014/main" id="{269AFA80-5A0F-4B8B-8D1B-570BBCB38FA5}"/>
              </a:ext>
            </a:extLst>
          </p:cNvPr>
          <p:cNvSpPr/>
          <p:nvPr/>
        </p:nvSpPr>
        <p:spPr>
          <a:xfrm>
            <a:off x="5948949" y="1751617"/>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436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6000" y="315782"/>
            <a:ext cx="7007046" cy="523220"/>
          </a:xfrm>
          <a:prstGeom prst="rect">
            <a:avLst/>
          </a:prstGeom>
        </p:spPr>
        <p:txBody>
          <a:bodyPr wrap="none">
            <a:spAutoFit/>
          </a:bodyPr>
          <a:lstStyle/>
          <a:p>
            <a:r>
              <a:rPr lang="zh-CN" altLang="en-US" sz="2800" dirty="0">
                <a:latin typeface="宋体" panose="02010600030101010101" pitchFamily="2" charset="-122"/>
              </a:rPr>
              <a:t>二、对各功能模块核心算法及其交互的理解</a:t>
            </a:r>
          </a:p>
        </p:txBody>
      </p:sp>
      <p:sp>
        <p:nvSpPr>
          <p:cNvPr id="7" name="文本框 6">
            <a:extLst>
              <a:ext uri="{FF2B5EF4-FFF2-40B4-BE49-F238E27FC236}">
                <a16:creationId xmlns:a16="http://schemas.microsoft.com/office/drawing/2014/main" id="{A838F625-F523-4383-82F6-FB1009C94810}"/>
              </a:ext>
            </a:extLst>
          </p:cNvPr>
          <p:cNvSpPr txBox="1"/>
          <p:nvPr/>
        </p:nvSpPr>
        <p:spPr>
          <a:xfrm>
            <a:off x="1146000" y="1037607"/>
            <a:ext cx="4860000" cy="46166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2. Exploration Engine</a:t>
            </a:r>
          </a:p>
        </p:txBody>
      </p:sp>
      <p:pic>
        <p:nvPicPr>
          <p:cNvPr id="3" name="图片 2">
            <a:extLst>
              <a:ext uri="{FF2B5EF4-FFF2-40B4-BE49-F238E27FC236}">
                <a16:creationId xmlns:a16="http://schemas.microsoft.com/office/drawing/2014/main" id="{E2E236F5-60C6-421F-8FEB-3DB0BF4DC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402" y="2349000"/>
            <a:ext cx="5267325" cy="3593944"/>
          </a:xfrm>
          <a:prstGeom prst="rect">
            <a:avLst/>
          </a:prstGeom>
        </p:spPr>
      </p:pic>
      <p:sp>
        <p:nvSpPr>
          <p:cNvPr id="2" name="文本框 1">
            <a:extLst>
              <a:ext uri="{FF2B5EF4-FFF2-40B4-BE49-F238E27FC236}">
                <a16:creationId xmlns:a16="http://schemas.microsoft.com/office/drawing/2014/main" id="{6AEB7F15-9353-47BC-A503-4B5812ADCFA5}"/>
              </a:ext>
            </a:extLst>
          </p:cNvPr>
          <p:cNvSpPr txBox="1"/>
          <p:nvPr/>
        </p:nvSpPr>
        <p:spPr>
          <a:xfrm>
            <a:off x="1146000" y="1875221"/>
            <a:ext cx="4680000" cy="3785652"/>
          </a:xfrm>
          <a:prstGeom prst="rect">
            <a:avLst/>
          </a:prstGeom>
          <a:noFill/>
        </p:spPr>
        <p:txBody>
          <a:bodyPr wrap="square" rtlCol="0">
            <a:spAutoFit/>
          </a:bodyPr>
          <a:lstStyle/>
          <a:p>
            <a:r>
              <a:rPr lang="en-US" altLang="zh-CN" sz="2000" dirty="0"/>
              <a:t>2.1 Selectors</a:t>
            </a:r>
          </a:p>
          <a:p>
            <a:pPr marL="342900" indent="-342900">
              <a:buFont typeface="Arial" panose="020B0604020202020204" pitchFamily="34" charset="0"/>
              <a:buChar char="•"/>
            </a:pPr>
            <a:r>
              <a:rPr lang="zh-CN" altLang="en-US" sz="2000" dirty="0"/>
              <a:t>根据当前和以前的</a:t>
            </a:r>
            <a:r>
              <a:rPr lang="en-US" altLang="zh-CN" sz="2000" dirty="0"/>
              <a:t>model</a:t>
            </a:r>
            <a:r>
              <a:rPr lang="zh-CN" altLang="en-US" sz="2000" dirty="0"/>
              <a:t>状态以编程方式选定激活哪个特定的</a:t>
            </a:r>
            <a:r>
              <a:rPr lang="en-US" altLang="zh-CN" sz="2000" dirty="0"/>
              <a:t>strategy</a:t>
            </a:r>
          </a:p>
          <a:p>
            <a:endParaRPr lang="en-US" altLang="zh-CN" sz="2000" dirty="0"/>
          </a:p>
          <a:p>
            <a:r>
              <a:rPr lang="en-US" altLang="zh-CN" sz="2000" dirty="0"/>
              <a:t>2.2 Strategies</a:t>
            </a:r>
          </a:p>
          <a:p>
            <a:pPr marL="285750" indent="-285750">
              <a:buFont typeface="Arial" panose="020B0604020202020204" pitchFamily="34" charset="0"/>
              <a:buChar char="•"/>
            </a:pPr>
            <a:r>
              <a:rPr lang="en-US" altLang="zh-CN" sz="2000" dirty="0"/>
              <a:t>Strategies</a:t>
            </a:r>
            <a:r>
              <a:rPr lang="zh-CN" altLang="en-US" sz="2000" dirty="0"/>
              <a:t>根据</a:t>
            </a:r>
            <a:r>
              <a:rPr lang="en-US" altLang="zh-CN" sz="2000" dirty="0"/>
              <a:t>App model</a:t>
            </a:r>
            <a:r>
              <a:rPr lang="zh-CN" altLang="en-US" sz="2000" dirty="0"/>
              <a:t>当前的状态来决定下一步应该采取怎样的</a:t>
            </a:r>
            <a:r>
              <a:rPr lang="en-US" altLang="zh-CN" sz="2000" dirty="0"/>
              <a:t>Exploration</a:t>
            </a:r>
          </a:p>
          <a:p>
            <a:endParaRPr lang="en-US" altLang="zh-CN" sz="2000" dirty="0"/>
          </a:p>
          <a:p>
            <a:r>
              <a:rPr lang="en-US" altLang="zh-CN" sz="2000" dirty="0"/>
              <a:t>2.3 App Model</a:t>
            </a:r>
          </a:p>
          <a:p>
            <a:pPr marL="285750" indent="-285750">
              <a:buFont typeface="Arial" panose="020B0604020202020204" pitchFamily="34" charset="0"/>
              <a:buChar char="•"/>
            </a:pPr>
            <a:r>
              <a:rPr lang="zh-CN" altLang="en-US" sz="2000" dirty="0"/>
              <a:t> 在</a:t>
            </a:r>
            <a:r>
              <a:rPr lang="en-US" altLang="zh-CN" sz="2000" dirty="0"/>
              <a:t>Exploration</a:t>
            </a:r>
            <a:r>
              <a:rPr lang="zh-CN" altLang="en-US" sz="2000" dirty="0"/>
              <a:t>过程中构建的</a:t>
            </a:r>
            <a:r>
              <a:rPr lang="en-US" altLang="zh-CN" sz="2000" dirty="0"/>
              <a:t>App Model</a:t>
            </a:r>
            <a:r>
              <a:rPr lang="zh-CN" altLang="en-US" sz="2000" dirty="0"/>
              <a:t>由</a:t>
            </a:r>
            <a:r>
              <a:rPr lang="en-US" altLang="zh-CN" sz="2000" dirty="0"/>
              <a:t>UI</a:t>
            </a:r>
            <a:r>
              <a:rPr lang="zh-CN" altLang="en-US" sz="2000" dirty="0"/>
              <a:t>状态组成</a:t>
            </a:r>
          </a:p>
        </p:txBody>
      </p:sp>
      <p:sp>
        <p:nvSpPr>
          <p:cNvPr id="9" name="文本框 8">
            <a:extLst>
              <a:ext uri="{FF2B5EF4-FFF2-40B4-BE49-F238E27FC236}">
                <a16:creationId xmlns:a16="http://schemas.microsoft.com/office/drawing/2014/main" id="{11B0AE59-CAD9-4A55-B557-9EDCB643CC54}"/>
              </a:ext>
            </a:extLst>
          </p:cNvPr>
          <p:cNvSpPr txBox="1"/>
          <p:nvPr/>
        </p:nvSpPr>
        <p:spPr>
          <a:xfrm>
            <a:off x="6636000" y="1704366"/>
            <a:ext cx="2520000"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交互</a:t>
            </a:r>
            <a:r>
              <a:rPr lang="zh-CN" altLang="en-US" sz="2400" dirty="0"/>
              <a:t>：</a:t>
            </a:r>
          </a:p>
        </p:txBody>
      </p:sp>
      <p:sp>
        <p:nvSpPr>
          <p:cNvPr id="13" name="矩形 12">
            <a:extLst>
              <a:ext uri="{FF2B5EF4-FFF2-40B4-BE49-F238E27FC236}">
                <a16:creationId xmlns:a16="http://schemas.microsoft.com/office/drawing/2014/main" id="{515182B6-C797-4313-B6B3-2587B08D9095}"/>
              </a:ext>
            </a:extLst>
          </p:cNvPr>
          <p:cNvSpPr/>
          <p:nvPr/>
        </p:nvSpPr>
        <p:spPr>
          <a:xfrm>
            <a:off x="6008824" y="1875221"/>
            <a:ext cx="45719" cy="3908762"/>
          </a:xfrm>
          <a:prstGeom prst="rect">
            <a:avLst/>
          </a:prstGeom>
          <a:solidFill>
            <a:schemeClr val="tx1"/>
          </a:solidFill>
          <a:ln>
            <a:solidFill>
              <a:schemeClr val="accent2">
                <a:shade val="50000"/>
              </a:schemeClr>
            </a:solidFill>
          </a:ln>
          <a:effectLst>
            <a:outerShdw blurRad="63500" dist="50800" dir="5400000" algn="ctr" rotWithShape="0">
              <a:schemeClr val="tx1">
                <a:alpha val="99000"/>
              </a:schemeClr>
            </a:outerShdw>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77311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0"/>
</p:tagLst>
</file>

<file path=ppt/tags/tag14.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1"/>
</p:tagLst>
</file>

<file path=ppt/tags/tag15.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2"/>
</p:tagLst>
</file>

<file path=ppt/tags/tag16.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3"/>
</p:tagLst>
</file>

<file path=ppt/tags/tag17.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8"/>
</p:tagLst>
</file>

<file path=ppt/tags/tag20.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2"/>
</p:tagLst>
</file>

<file path=ppt/tags/tag4.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2397</TotalTime>
  <Words>1807</Words>
  <Application>Microsoft Office PowerPoint</Application>
  <PresentationFormat>宽屏</PresentationFormat>
  <Paragraphs>233</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 Unicode MS</vt:lpstr>
      <vt:lpstr>黑体</vt:lpstr>
      <vt:lpstr>迷你简汉真广标</vt:lpstr>
      <vt:lpstr>宋体</vt:lpstr>
      <vt:lpstr>微软雅黑</vt:lpstr>
      <vt:lpstr>微软雅黑 Light</vt:lpstr>
      <vt:lpstr>造字工房悦黑体验版纤细体</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dc:creator>
  <cp:lastModifiedBy>nmy</cp:lastModifiedBy>
  <cp:revision>113</cp:revision>
  <dcterms:created xsi:type="dcterms:W3CDTF">2016-05-20T08:26:40Z</dcterms:created>
  <dcterms:modified xsi:type="dcterms:W3CDTF">2021-11-30T10:45:13Z</dcterms:modified>
</cp:coreProperties>
</file>