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3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8" r:id="rId20"/>
    <p:sldId id="283" r:id="rId21"/>
    <p:sldId id="278" r:id="rId22"/>
    <p:sldId id="284" r:id="rId23"/>
    <p:sldId id="257" r:id="rId24"/>
    <p:sldId id="279" r:id="rId25"/>
    <p:sldId id="285" r:id="rId26"/>
    <p:sldId id="280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9550400" y="-1270"/>
            <a:ext cx="264223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제목을 입력하십시오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/>
                </a:solidFill>
                <a:latin typeface="돋움" charset="0"/>
                <a:ea typeface="돋움" charset="0"/>
              </a:defRPr>
            </a:lvl1pPr>
          </a:lstStyle>
          <a:p>
            <a:pPr marL="342900" indent="-342900" latinLnBrk="0">
              <a:buClr>
                <a:srgbClr val="DFDFDF"/>
              </a:buClr>
              <a:buFont typeface="Arial"/>
              <a:buChar char="•"/>
            </a:pPr>
            <a:r>
              <a:rPr lang="ko-KR" alt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부제목을 입력하십시오</a:t>
            </a:r>
            <a:endParaRPr lang="ko-KR" altLang="en-US" sz="24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 rot="0">
            <a:off x="8784590" y="-1270"/>
            <a:ext cx="340804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0">
            <a:off x="0" y="0"/>
            <a:ext cx="8785225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marL="342900" indent="-342900" latinLnBrk="0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DFDFDF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4751705" y="-1270"/>
            <a:ext cx="7440930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9" name="Rectangle 7"/>
          <p:cNvSpPr>
            <a:spLocks/>
          </p:cNvSpPr>
          <p:nvPr/>
        </p:nvSpPr>
        <p:spPr>
          <a:xfrm rot="0">
            <a:off x="0" y="0"/>
            <a:ext cx="4752340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DFDFDF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/>
          </p:cNvSpPr>
          <p:nvPr/>
        </p:nvSpPr>
        <p:spPr>
          <a:xfrm rot="0">
            <a:off x="0" y="6237605"/>
            <a:ext cx="12192635" cy="622300"/>
          </a:xfrm>
          <a:prstGeom prst="rect"/>
          <a:solidFill>
            <a:schemeClr val="tx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7" name="Rectangle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01119341.png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fImage760091358467.png"></Relationship><Relationship Id="rId7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93172046334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7639214650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312035"/>
            <a:ext cx="787146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축구 시장 전략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7103110" y="4978400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  <a:latin typeface="돋움" charset="0"/>
                <a:ea typeface="돋움" charset="0"/>
              </a:rPr>
              <a:t>AI_14_ 안창걸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32740" y="161544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</a:rPr>
              <a:t>※</a:t>
            </a:r>
            <a:r>
              <a:rPr lang="ko-KR" altLang="en-US"/>
              <a:t>보완점</a:t>
            </a:r>
            <a:endParaRPr lang="ko-KR" altLang="en-US"/>
          </a:p>
        </p:txBody>
      </p:sp>
      <p:sp>
        <p:nvSpPr>
          <p:cNvPr id="3" name="텍스트 상자 27"/>
          <p:cNvSpPr txBox="1">
            <a:spLocks/>
          </p:cNvSpPr>
          <p:nvPr/>
        </p:nvSpPr>
        <p:spPr>
          <a:xfrm rot="0">
            <a:off x="605790" y="3425190"/>
            <a:ext cx="10422255" cy="1845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2400">
                <a:latin typeface="돋움" charset="0"/>
                <a:ea typeface="돋움" charset="0"/>
              </a:rPr>
              <a:t>- 선수 가치의 상관관계 : 나이, 발리슛 등이 있었지만 매우 빈약</a:t>
            </a:r>
            <a:r>
              <a:rPr lang="ko-KR" sz="2400">
                <a:latin typeface="돋움" charset="0"/>
                <a:ea typeface="돋움" charset="0"/>
              </a:rPr>
              <a:t/>
            </a:r>
            <a:br>
              <a:rPr lang="ko-KR" sz="2400">
                <a:latin typeface="돋움" charset="0"/>
                <a:ea typeface="돋움" charset="0"/>
              </a:rPr>
            </a:br>
            <a:r>
              <a:rPr lang="ko-KR" sz="2400">
                <a:latin typeface="돋움" charset="0"/>
                <a:ea typeface="돋움" charset="0"/>
              </a:rPr>
              <a:t>- 게임 데이터의 한계 :능력별 수치의 정비례 관계 -&gt; 무의미한 상관관계</a:t>
            </a:r>
            <a:r>
              <a:rPr lang="ko-KR" sz="2400">
                <a:latin typeface="돋움" charset="0"/>
                <a:ea typeface="돋움" charset="0"/>
              </a:rPr>
              <a:t/>
            </a:r>
            <a:br>
              <a:rPr lang="ko-KR" sz="2400">
                <a:latin typeface="돋움" charset="0"/>
                <a:ea typeface="돋움" charset="0"/>
              </a:rPr>
            </a:br>
            <a:r>
              <a:rPr lang="ko-KR" sz="2400">
                <a:latin typeface="돋움" charset="0"/>
                <a:ea typeface="돋움" charset="0"/>
              </a:rPr>
              <a:t/>
            </a:r>
            <a:br>
              <a:rPr lang="ko-KR" sz="2400">
                <a:latin typeface="돋움" charset="0"/>
                <a:ea typeface="돋움" charset="0"/>
              </a:rPr>
            </a:br>
            <a:r>
              <a:rPr lang="ko-KR" sz="2400">
                <a:latin typeface="돋움" charset="0"/>
                <a:ea typeface="돋움" charset="0"/>
              </a:rPr>
              <a:t>- 얼마 없는 ‘세계적 명성’의 선수의 자료 부족</a:t>
            </a:r>
            <a:r>
              <a:rPr lang="ko-KR" sz="2400">
                <a:latin typeface="돋움" charset="0"/>
                <a:ea typeface="돋움" charset="0"/>
              </a:rPr>
              <a:t/>
            </a:r>
            <a:br>
              <a:rPr lang="ko-KR" sz="2400">
                <a:latin typeface="돋움" charset="0"/>
                <a:ea typeface="돋움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3200">
                <a:latin typeface="돋움" charset="0"/>
                <a:ea typeface="돋움" charset="0"/>
                <a:cs typeface="+mj-cs"/>
              </a:rPr>
              <a:t>목차</a:t>
            </a:r>
            <a:endParaRPr lang="ko-KR" altLang="en-US" sz="3200"/>
          </a:p>
        </p:txBody>
      </p:sp>
      <p:sp>
        <p:nvSpPr>
          <p:cNvPr id="3" name="텍스트 상자 58"/>
          <p:cNvSpPr txBox="1">
            <a:spLocks/>
          </p:cNvSpPr>
          <p:nvPr/>
        </p:nvSpPr>
        <p:spPr>
          <a:xfrm rot="0">
            <a:off x="449580" y="1981835"/>
            <a:ext cx="3391535" cy="1322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1. </a:t>
            </a:r>
            <a:r>
              <a:rPr lang="ko-KR" sz="2000">
                <a:latin typeface="맑은 고딕" charset="0"/>
                <a:ea typeface="맑은 고딕" charset="0"/>
              </a:rPr>
              <a:t>선수 능력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- 나이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- 발리슛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8"/>
          <p:cNvSpPr txBox="1">
            <a:spLocks/>
          </p:cNvSpPr>
          <p:nvPr/>
        </p:nvSpPr>
        <p:spPr>
          <a:xfrm rot="0">
            <a:off x="451485" y="3773805"/>
            <a:ext cx="339153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</a:t>
            </a:r>
            <a:r>
              <a:rPr lang="ko-KR" sz="2000">
                <a:latin typeface="맑은 고딕" charset="0"/>
                <a:ea typeface="맑은 고딕" charset="0"/>
              </a:rPr>
              <a:t>. 결론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- </a:t>
            </a:r>
            <a:r>
              <a:rPr lang="ko-KR" sz="2000">
                <a:latin typeface="맑은 고딕" charset="0"/>
                <a:ea typeface="맑은 고딕" charset="0"/>
              </a:rPr>
              <a:t>선수 가치의 상관관계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- 보완점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02"/>
          <p:cNvSpPr txBox="1">
            <a:spLocks/>
          </p:cNvSpPr>
          <p:nvPr>
            <p:ph type="title" idx="3"/>
          </p:nvPr>
        </p:nvSpPr>
        <p:spPr>
          <a:xfrm>
            <a:off x="516890" y="1929765"/>
            <a:ext cx="10974070" cy="35648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골키퍼 관련 항목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* 정확한 분석에 변수로 작용 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* 이후 GK 미제외한 분석</a:t>
            </a:r>
            <a:endParaRPr lang="ko-KR" altLang="en-US" sz="32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4" name="텍스트 상자 203"/>
          <p:cNvSpPr txBox="1">
            <a:spLocks/>
          </p:cNvSpPr>
          <p:nvPr/>
        </p:nvSpPr>
        <p:spPr>
          <a:xfrm rot="0">
            <a:off x="515620" y="556895"/>
            <a:ext cx="7509510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>
                <a:latin typeface="맑은 고딕" charset="0"/>
                <a:ea typeface="맑은 고딕" charset="0"/>
              </a:rPr>
              <a:t>* 제외 항목들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09"/>
          <p:cNvSpPr txBox="1">
            <a:spLocks/>
          </p:cNvSpPr>
          <p:nvPr>
            <p:ph type="title" idx="1"/>
          </p:nvPr>
        </p:nvSpPr>
        <p:spPr>
          <a:xfrm rot="0">
            <a:off x="427990" y="204787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1.</a:t>
            </a: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</a:t>
            </a: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선수 능력</a:t>
            </a:r>
            <a:endParaRPr lang="ko-KR" altLang="en-US" sz="44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3" name="제목 110"/>
          <p:cNvSpPr txBox="1">
            <a:spLocks/>
          </p:cNvSpPr>
          <p:nvPr>
            <p:ph type="title" idx="2"/>
          </p:nvPr>
        </p:nvSpPr>
        <p:spPr>
          <a:xfrm rot="0">
            <a:off x="421640" y="3027680"/>
            <a:ext cx="10974070" cy="27508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선수의 국제적 명성에 영향을 주는 요소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1. 나이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2. 발리슛(스타성)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endParaRPr lang="ko-KR" altLang="en-US" sz="32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-474345" y="0"/>
            <a:ext cx="12721590" cy="863727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pic>
        <p:nvPicPr>
          <p:cNvPr id="3" name="그림 5" descr="C:/Users/dksck/AppData/Roaming/PolarisOffice/ETemp/18104_20032800/fImage4301119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6925" y="121285"/>
            <a:ext cx="5649595" cy="6604635"/>
          </a:xfrm>
          <a:prstGeom prst="rect"/>
          <a:noFill/>
        </p:spPr>
      </p:pic>
      <p:sp>
        <p:nvSpPr>
          <p:cNvPr id="4" name="텍스트 상자 6"/>
          <p:cNvSpPr txBox="1">
            <a:spLocks/>
          </p:cNvSpPr>
          <p:nvPr/>
        </p:nvSpPr>
        <p:spPr>
          <a:xfrm rot="0">
            <a:off x="415290" y="1487805"/>
            <a:ext cx="46990" cy="46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"/>
          <p:cNvSpPr txBox="1">
            <a:spLocks/>
          </p:cNvSpPr>
          <p:nvPr/>
        </p:nvSpPr>
        <p:spPr>
          <a:xfrm rot="0">
            <a:off x="1184275" y="1945640"/>
            <a:ext cx="4973955" cy="3044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1. </a:t>
            </a:r>
            <a:r>
              <a:rPr lang="ko-KR" sz="2400">
                <a:solidFill>
                  <a:srgbClr val="FF0000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2. </a:t>
            </a:r>
            <a:r>
              <a:rPr lang="ko-KR" sz="2400">
                <a:solidFill>
                  <a:schemeClr val="bg1">
                    <a:lumMod val="6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주급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3. </a:t>
            </a:r>
            <a:r>
              <a:rPr lang="ko-KR" sz="2400">
                <a:solidFill>
                  <a:srgbClr val="FF0000"/>
                </a:solidFill>
                <a:latin typeface="맑은 고딕" charset="0"/>
                <a:ea typeface="맑은 고딕" charset="0"/>
              </a:rPr>
              <a:t>발리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4. </a:t>
            </a:r>
            <a:r>
              <a:rPr lang="ko-KR" sz="2400">
                <a:solidFill>
                  <a:schemeClr val="bg1">
                    <a:lumMod val="6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가치</a:t>
            </a:r>
            <a:endParaRPr lang="ko-KR" altLang="en-US" sz="2400">
              <a:solidFill>
                <a:schemeClr val="bg1">
                  <a:lumMod val="6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5. 몸무게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   .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   .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   . 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 rot="0">
            <a:off x="-342900" y="-40640"/>
            <a:ext cx="12988290" cy="734949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3200">
                <a:latin typeface="돋움" charset="0"/>
                <a:ea typeface="돋움" charset="0"/>
                <a:cs typeface="+mj-cs"/>
              </a:rPr>
              <a:t>등급 별 나이 특성</a:t>
            </a:r>
            <a:r>
              <a:rPr lang="ko-KR" altLang="en-US" sz="3200">
                <a:latin typeface="돋움" charset="0"/>
                <a:ea typeface="돋움" charset="0"/>
                <a:cs typeface="+mj-cs"/>
              </a:rPr>
              <a:t> </a:t>
            </a:r>
            <a:endParaRPr lang="ko-KR" altLang="en-US" sz="3200">
              <a:latin typeface="돋움" charset="0"/>
              <a:ea typeface="돋움" charset="0"/>
              <a:cs typeface="+mj-cs"/>
            </a:endParaRPr>
          </a:p>
        </p:txBody>
      </p:sp>
      <p:pic>
        <p:nvPicPr>
          <p:cNvPr id="3" name="그림 1" descr="C:/Users/dksck/AppData/Roaming/PolarisOffice/ETemp/18104_20032800/fImage76009135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39290" y="78105"/>
            <a:ext cx="7851775" cy="659955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5595" y="0"/>
            <a:ext cx="5154930" cy="943610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200">
                <a:latin typeface="돋움" charset="0"/>
                <a:ea typeface="돋움" charset="0"/>
                <a:cs typeface="+mj-cs"/>
              </a:rPr>
              <a:t>등급 별 나이 특성</a:t>
            </a:r>
            <a:r>
              <a:rPr lang="ko-KR" altLang="en-US" sz="3200">
                <a:latin typeface="돋움" charset="0"/>
                <a:ea typeface="돋움" charset="0"/>
                <a:cs typeface="+mj-cs"/>
              </a:rPr>
              <a:t> </a:t>
            </a:r>
            <a:endParaRPr lang="ko-KR" altLang="en-US" sz="3200"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5" name="텍스트 상자 9"/>
          <p:cNvSpPr txBox="1">
            <a:spLocks/>
          </p:cNvSpPr>
          <p:nvPr/>
        </p:nvSpPr>
        <p:spPr>
          <a:xfrm rot="0">
            <a:off x="2853690" y="2482215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3399FF"/>
                </a:solidFill>
                <a:latin typeface="맑은 고딕" charset="0"/>
                <a:ea typeface="맑은 고딕" charset="0"/>
              </a:rPr>
              <a:t>감소</a:t>
            </a:r>
            <a:endParaRPr lang="ko-KR" altLang="en-US" sz="1800">
              <a:solidFill>
                <a:srgbClr val="3399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 rot="0">
            <a:off x="6704965" y="2069465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 rot="0">
            <a:off x="6699250" y="4623435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 rot="0">
            <a:off x="2850515" y="4615180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17"/>
          <p:cNvSpPr txBox="1">
            <a:spLocks/>
          </p:cNvSpPr>
          <p:nvPr/>
        </p:nvSpPr>
        <p:spPr>
          <a:xfrm rot="0">
            <a:off x="-342900" y="2540"/>
            <a:ext cx="12988290" cy="734949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3200">
                <a:latin typeface="돋움" charset="0"/>
                <a:ea typeface="돋움" charset="0"/>
                <a:cs typeface="+mj-cs"/>
              </a:rPr>
              <a:t>등급 별 나이 특성</a:t>
            </a:r>
            <a:r>
              <a:rPr lang="ko-KR" altLang="en-US" sz="3200">
                <a:latin typeface="돋움" charset="0"/>
                <a:ea typeface="돋움" charset="0"/>
                <a:cs typeface="+mj-cs"/>
              </a:rPr>
              <a:t> </a:t>
            </a:r>
            <a:endParaRPr lang="ko-KR" altLang="en-US" sz="3200">
              <a:latin typeface="돋움" charset="0"/>
              <a:ea typeface="돋움" charset="0"/>
              <a:cs typeface="+mj-cs"/>
            </a:endParaRPr>
          </a:p>
        </p:txBody>
      </p:sp>
      <p:pic>
        <p:nvPicPr>
          <p:cNvPr id="9" name="그림 16" descr="C:/Users/dksck/AppData/Roaming/PolarisOffice/ETemp/18104_20032800/fImage89317204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8820" y="0"/>
            <a:ext cx="7629525" cy="6859270"/>
          </a:xfrm>
          <a:prstGeom prst="rect"/>
          <a:noFill/>
        </p:spPr>
      </p:pic>
      <p:sp>
        <p:nvSpPr>
          <p:cNvPr id="8" name="제목 117"/>
          <p:cNvSpPr txBox="1">
            <a:spLocks/>
          </p:cNvSpPr>
          <p:nvPr>
            <p:ph type="title" idx="1"/>
          </p:nvPr>
        </p:nvSpPr>
        <p:spPr>
          <a:xfrm rot="0">
            <a:off x="1219835" y="0"/>
            <a:ext cx="11797665" cy="943610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등급별 발리슛 특성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</a:t>
            </a:r>
            <a:r>
              <a:rPr lang="ko-KR" altLang="en-US" sz="3200">
                <a:latin typeface="돋움" charset="0"/>
                <a:ea typeface="돋움" charset="0"/>
                <a:cs typeface="+mj-cs"/>
              </a:rPr>
              <a:t> </a:t>
            </a:r>
            <a:endParaRPr lang="ko-KR" altLang="en-US" sz="3200"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11" name="텍스트 상자 18"/>
          <p:cNvSpPr txBox="1">
            <a:spLocks/>
          </p:cNvSpPr>
          <p:nvPr/>
        </p:nvSpPr>
        <p:spPr>
          <a:xfrm rot="0">
            <a:off x="2810510" y="2136140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3399FF"/>
                </a:solidFill>
                <a:latin typeface="맑은 고딕" charset="0"/>
                <a:ea typeface="맑은 고딕" charset="0"/>
              </a:rPr>
              <a:t>감소</a:t>
            </a:r>
            <a:endParaRPr lang="ko-KR" altLang="en-US" sz="1800">
              <a:solidFill>
                <a:srgbClr val="3399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9"/>
          <p:cNvSpPr txBox="1">
            <a:spLocks/>
          </p:cNvSpPr>
          <p:nvPr/>
        </p:nvSpPr>
        <p:spPr>
          <a:xfrm rot="0">
            <a:off x="6566535" y="2138680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0"/>
          <p:cNvSpPr txBox="1">
            <a:spLocks/>
          </p:cNvSpPr>
          <p:nvPr/>
        </p:nvSpPr>
        <p:spPr>
          <a:xfrm rot="0">
            <a:off x="2813050" y="4880610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1"/>
          <p:cNvSpPr txBox="1">
            <a:spLocks/>
          </p:cNvSpPr>
          <p:nvPr/>
        </p:nvSpPr>
        <p:spPr>
          <a:xfrm rot="0">
            <a:off x="6566535" y="4879975"/>
            <a:ext cx="1436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5"/>
          <p:cNvSpPr txBox="1">
            <a:spLocks/>
          </p:cNvSpPr>
          <p:nvPr>
            <p:ph type="title" idx="1"/>
          </p:nvPr>
        </p:nvSpPr>
        <p:spPr>
          <a:xfrm rot="0">
            <a:off x="-474345" y="0"/>
            <a:ext cx="12721590" cy="863727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3" name="그림 24" descr="C:/Users/dksck/AppData/Roaming/PolarisOffice/ETemp/18104_20032800/fImage1376392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9380" y="-1012190"/>
            <a:ext cx="7452995" cy="7870825"/>
          </a:xfrm>
          <a:prstGeom prst="rect"/>
          <a:noFill/>
        </p:spPr>
      </p:pic>
      <p:sp>
        <p:nvSpPr>
          <p:cNvPr id="5" name="제목 26"/>
          <p:cNvSpPr txBox="1">
            <a:spLocks/>
          </p:cNvSpPr>
          <p:nvPr/>
        </p:nvSpPr>
        <p:spPr>
          <a:xfrm rot="0">
            <a:off x="-4081780" y="138430"/>
            <a:ext cx="11797665" cy="943610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36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나이-가치 그래프 </a:t>
            </a:r>
            <a:r>
              <a:rPr lang="ko-KR" altLang="en-US" sz="3200">
                <a:latin typeface="돋움" charset="0"/>
                <a:ea typeface="돋움" charset="0"/>
                <a:cs typeface="+mj-cs"/>
              </a:rPr>
              <a:t> </a:t>
            </a:r>
            <a:endParaRPr lang="ko-KR" altLang="en-US" sz="3200">
              <a:latin typeface="돋움" charset="0"/>
              <a:ea typeface="돋움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8"/>
          <p:cNvSpPr txBox="1">
            <a:spLocks/>
          </p:cNvSpPr>
          <p:nvPr>
            <p:ph type="title" idx="2"/>
          </p:nvPr>
        </p:nvSpPr>
        <p:spPr>
          <a:xfrm>
            <a:off x="427990" y="204787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2. </a:t>
            </a: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결론</a:t>
            </a:r>
            <a:endParaRPr lang="ko-KR" altLang="en-US" sz="44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4" name="제목 119"/>
          <p:cNvSpPr txBox="1">
            <a:spLocks/>
          </p:cNvSpPr>
          <p:nvPr>
            <p:ph type="title" idx="3"/>
          </p:nvPr>
        </p:nvSpPr>
        <p:spPr>
          <a:xfrm rot="0">
            <a:off x="421640" y="3192145"/>
            <a:ext cx="10974070" cy="27508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2400">
                <a:latin typeface="돋움" charset="0"/>
                <a:ea typeface="돋움" charset="0"/>
              </a:rPr>
              <a:t>1. 어린 선수를 저렴한 값에 영입 </a:t>
            </a:r>
            <a:r>
              <a:rPr lang="ko-KR" sz="2400">
                <a:latin typeface="돋움" charset="0"/>
                <a:ea typeface="돋움" charset="0"/>
              </a:rPr>
              <a:t/>
            </a:r>
            <a:br>
              <a:rPr lang="ko-KR" sz="2400">
                <a:latin typeface="돋움" charset="0"/>
                <a:ea typeface="돋움" charset="0"/>
              </a:rPr>
            </a:br>
            <a:r>
              <a:rPr lang="ko-KR" sz="2400">
                <a:latin typeface="돋움" charset="0"/>
                <a:ea typeface="돋움" charset="0"/>
              </a:rPr>
              <a:t/>
            </a:r>
            <a:br>
              <a:rPr lang="ko-KR" sz="2400">
                <a:latin typeface="돋움" charset="0"/>
                <a:ea typeface="돋움" charset="0"/>
              </a:rPr>
            </a:br>
            <a:r>
              <a:rPr lang="ko-KR" sz="2400">
                <a:latin typeface="돋움" charset="0"/>
                <a:ea typeface="돋움" charset="0"/>
              </a:rPr>
              <a:t>2. ‘</a:t>
            </a:r>
            <a:r>
              <a:rPr lang="ko-KR" sz="2400">
                <a:solidFill>
                  <a:srgbClr val="FF0000"/>
                </a:solidFill>
                <a:latin typeface="돋움" charset="0"/>
                <a:ea typeface="돋움" charset="0"/>
              </a:rPr>
              <a:t>발리슛</a:t>
            </a:r>
            <a:r>
              <a:rPr lang="ko-KR" sz="2400">
                <a:latin typeface="돋움" charset="0"/>
                <a:ea typeface="돋움" charset="0"/>
              </a:rPr>
              <a:t>’ 위주로 연습시킨다 </a:t>
            </a:r>
            <a:endParaRPr lang="ko-KR" altLang="en-US" sz="2400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solid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olid" id="{300B87D7-E2FC-4B0E-AEE5-12CB2579B14E}" vid="{16B3C1FA-68AE-4295-BDD6-FEF2D7A8B8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dksckdrjf123</dc:creator>
  <cp:lastModifiedBy>dksckdrjf123</cp:lastModifiedBy>
  <dc:title>PowerPoint 프레젠테이션</dc:title>
  <cp:version>9.103.110.45940</cp:version>
</cp:coreProperties>
</file>