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16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8" r:id="rId20"/>
    <p:sldId id="283" r:id="rId21"/>
    <p:sldId id="278" r:id="rId22"/>
    <p:sldId id="257" r:id="rId23"/>
    <p:sldId id="279" r:id="rId24"/>
    <p:sldId id="259" r:id="rId25"/>
    <p:sldId id="280" r:id="rId26"/>
    <p:sldId id="272" r:id="rId27"/>
    <p:sldId id="270" r:id="rId28"/>
    <p:sldId id="266" r:id="rId29"/>
    <p:sldId id="277" r:id="rId30"/>
    <p:sldId id="267" r:id="rId31"/>
    <p:sldId id="281" r:id="rId32"/>
    <p:sldId id="276" r:id="rId33"/>
    <p:sldId id="271" r:id="rId34"/>
    <p:sldId id="28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/>
          </p:cNvSpPr>
          <p:nvPr/>
        </p:nvSpPr>
        <p:spPr>
          <a:xfrm rot="0">
            <a:off x="9550400" y="-1270"/>
            <a:ext cx="2642235" cy="623951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11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787082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  <a:latin typeface="돋움" charset="0"/>
                <a:ea typeface="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제목을 입력하십시오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9550400" y="2132965"/>
            <a:ext cx="2654935" cy="15125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2"/>
                </a:solidFill>
                <a:latin typeface="돋움" charset="0"/>
                <a:ea typeface="돋움" charset="0"/>
              </a:defRPr>
            </a:lvl1pPr>
          </a:lstStyle>
          <a:p>
            <a:pPr marL="342900" indent="-342900" latinLnBrk="0">
              <a:buClr>
                <a:srgbClr val="DFDFDF"/>
              </a:buClr>
              <a:buFont typeface="Arial"/>
              <a:buChar char="•"/>
            </a:pPr>
            <a:r>
              <a:rPr lang="ko-KR" altLang="en-US" sz="2400">
                <a:solidFill>
                  <a:schemeClr val="tx2">
                    <a:lumMod val="20000"/>
                    <a:lumOff val="80000"/>
                  </a:schemeClr>
                </a:solidFill>
              </a:rPr>
              <a:t>부제목을 입력하십시오</a:t>
            </a:r>
            <a:endParaRPr lang="ko-KR" altLang="en-US" sz="240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 rot="0">
            <a:off x="8784590" y="-1270"/>
            <a:ext cx="3408045" cy="623951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0">
            <a:off x="0" y="0"/>
            <a:ext cx="8785225" cy="6238240"/>
          </a:xfrm>
          <a:prstGeom prst="rect"/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839200" y="274955"/>
            <a:ext cx="2743835" cy="585216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274955"/>
            <a:ext cx="8027035" cy="58521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marL="342900" indent="-342900" latinLnBrk="0">
              <a:buClr>
                <a:srgbClr val="DFDFDF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Clr>
                <a:srgbClr val="DFDFDF"/>
              </a:buClr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DFDFDF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DFDFDF"/>
              </a:buClr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DFDFDF"/>
              </a:buClr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latin typeface="돋움" charset="0"/>
                <a:ea typeface="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latin typeface="돋움" charset="0"/>
                <a:ea typeface="돋움" charset="0"/>
              </a:defRPr>
            </a:lvl1pPr>
            <a:lvl2pPr marL="0" indent="0" latinLnBrk="0" lvl="1">
              <a:buFontTx/>
              <a:buNone/>
              <a:defRPr lang="en-GB" altLang="en-US">
                <a:latin typeface="돋움" charset="0"/>
                <a:ea typeface="돋움" charset="0"/>
              </a:defRPr>
            </a:lvl2pPr>
            <a:lvl3pPr marL="0" indent="0" latinLnBrk="0" lvl="2">
              <a:buFontTx/>
              <a:buNone/>
              <a:defRPr lang="en-GB" altLang="en-US">
                <a:latin typeface="돋움" charset="0"/>
                <a:ea typeface="돋움" charset="0"/>
              </a:defRPr>
            </a:lvl3pPr>
            <a:lvl4pPr marL="0" indent="0" latinLnBrk="0" lvl="3">
              <a:buFontTx/>
              <a:buNone/>
              <a:defRPr lang="en-GB" altLang="en-US">
                <a:latin typeface="돋움" charset="0"/>
                <a:ea typeface="돋움" charset="0"/>
              </a:defRPr>
            </a:lvl4pPr>
            <a:lvl5pPr marL="0" indent="0" latinLnBrk="0" lvl="4">
              <a:buFontTx/>
              <a:buNone/>
              <a:defRPr lang="en-GB" altLang="en-US">
                <a:latin typeface="돋움" charset="0"/>
                <a:ea typeface="돋움" charset="0"/>
              </a:defRPr>
            </a:lvl5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963295" y="4406900"/>
            <a:ext cx="10363835" cy="1362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4000" cap="all" b="1">
                <a:solidFill>
                  <a:schemeClr val="tx1">
                    <a:lumMod val="65000"/>
                    <a:lumOff val="35000"/>
                  </a:schemeClr>
                </a:solidFill>
                <a:latin typeface="돋움" charset="0"/>
                <a:ea typeface="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돋움" charset="0"/>
                <a:ea typeface="돋움" charset="0"/>
              </a:defRPr>
            </a:lvl1pPr>
            <a:lvl2pPr marL="457200" indent="0" latinLnBrk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535430"/>
            <a:ext cx="538734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09600" y="2174875"/>
            <a:ext cx="538734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93155" y="1535430"/>
            <a:ext cx="538988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93155" y="2174875"/>
            <a:ext cx="538988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2022-06-27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/>
          </p:cNvSpPr>
          <p:nvPr/>
        </p:nvSpPr>
        <p:spPr>
          <a:xfrm rot="0">
            <a:off x="4751705" y="-1270"/>
            <a:ext cx="7440930" cy="6239510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9" name="Rectangle 7"/>
          <p:cNvSpPr>
            <a:spLocks/>
          </p:cNvSpPr>
          <p:nvPr/>
        </p:nvSpPr>
        <p:spPr>
          <a:xfrm rot="0">
            <a:off x="0" y="0"/>
            <a:ext cx="4752340" cy="6238240"/>
          </a:xfrm>
          <a:prstGeom prst="rect"/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3050"/>
            <a:ext cx="4011930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4766945" y="273050"/>
            <a:ext cx="681609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342900" indent="-342900" latinLnBrk="0">
              <a:buClr>
                <a:srgbClr val="DFDFDF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atinLnBrk="0" lvl="1">
              <a:buClr>
                <a:srgbClr val="DFDFDF"/>
              </a:buClr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DFDFDF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DFDFDF"/>
              </a:buClr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DFDFDF"/>
              </a:buClr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609600" y="1435100"/>
            <a:ext cx="4011930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389505" y="4800600"/>
            <a:ext cx="73158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2389505" y="612775"/>
            <a:ext cx="7315835" cy="4115435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2389505" y="5367655"/>
            <a:ext cx="73158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/>
          </p:cNvSpPr>
          <p:nvPr/>
        </p:nvSpPr>
        <p:spPr>
          <a:xfrm rot="0">
            <a:off x="0" y="6237605"/>
            <a:ext cx="12192635" cy="622300"/>
          </a:xfrm>
          <a:prstGeom prst="rect"/>
          <a:solidFill>
            <a:schemeClr val="tx2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7" name="Rectangle 7"/>
          <p:cNvSpPr>
            <a:spLocks/>
          </p:cNvSpPr>
          <p:nvPr/>
        </p:nvSpPr>
        <p:spPr>
          <a:xfrm rot="0">
            <a:off x="0" y="0"/>
            <a:ext cx="12192635" cy="1557655"/>
          </a:xfrm>
          <a:prstGeom prst="rect"/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indent="-285750" latinLnBrk="0" lvl="1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487991357935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6663013246962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884013634464.png"></Relationship><Relationship Id="rId3" Type="http://schemas.openxmlformats.org/officeDocument/2006/relationships/image" Target="../media/fImage5070613615705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3095014538145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929915143281.png"></Relationship><Relationship Id="rId3" Type="http://schemas.openxmlformats.org/officeDocument/2006/relationships/image" Target="../media/fImage6028315136827.png"></Relationship><Relationship Id="rId4" Type="http://schemas.openxmlformats.org/officeDocument/2006/relationships/image" Target="../media/fImage1696715169961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8977125741.png"></Relationship><Relationship Id="rId3" Type="http://schemas.openxmlformats.org/officeDocument/2006/relationships/image" Target="../media/fImage2872712588467.png"></Relationship><Relationship Id="rId4" Type="http://schemas.openxmlformats.org/officeDocument/2006/relationships/image" Target="../media/fImage2895412596334.png"></Relationship><Relationship Id="rId5" Type="http://schemas.openxmlformats.org/officeDocument/2006/relationships/image" Target="../media/fImage274231261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3111427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28671279572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67591384147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312035"/>
            <a:ext cx="787082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게임 트렌드에 따른 설계 방향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7103110" y="4978400"/>
            <a:ext cx="2654935" cy="15125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  <a:latin typeface="돋움" charset="0"/>
                <a:ea typeface="돋움" charset="0"/>
              </a:rPr>
              <a:t>AI_14_ 안창걸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506095" y="12827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ko-KR" altLang="en-US" sz="4400">
                <a:latin typeface="돋움" charset="0"/>
                <a:ea typeface="돋움" charset="0"/>
                <a:cs typeface="+mj-cs"/>
              </a:rPr>
              <a:t>시장별 평균 출고량 비교</a:t>
            </a:r>
            <a:endParaRPr lang="ko-KR" altLang="en-US" sz="4400">
              <a:latin typeface="돋움" charset="0"/>
              <a:ea typeface="돋움" charset="0"/>
              <a:cs typeface="+mj-cs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77470" y="5500370"/>
            <a:ext cx="120402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일본의 Role-Playing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7680325" y="1271270"/>
            <a:ext cx="69850" cy="61595"/>
          </a:xfrm>
          <a:prstGeom prst="ellipse"/>
          <a:solidFill>
            <a:schemeClr val="accent6"/>
          </a:solidFill>
          <a:ln w="254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8660130" y="4223385"/>
            <a:ext cx="69850" cy="61595"/>
          </a:xfrm>
          <a:prstGeom prst="ellipse"/>
          <a:solidFill>
            <a:schemeClr val="accent6"/>
          </a:solidFill>
          <a:ln w="254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6696710" y="4223385"/>
            <a:ext cx="69850" cy="61595"/>
          </a:xfrm>
          <a:prstGeom prst="ellipse"/>
          <a:solidFill>
            <a:schemeClr val="accent6"/>
          </a:solidFill>
          <a:ln w="254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5728335" y="3289300"/>
            <a:ext cx="69850" cy="61595"/>
          </a:xfrm>
          <a:prstGeom prst="ellipse"/>
          <a:solidFill>
            <a:schemeClr val="accent6"/>
          </a:solidFill>
          <a:ln w="254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10606405" y="3825240"/>
            <a:ext cx="69850" cy="61595"/>
          </a:xfrm>
          <a:prstGeom prst="ellipse"/>
          <a:solidFill>
            <a:schemeClr val="accent6"/>
          </a:solidFill>
          <a:ln w="254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9628505" y="3427095"/>
            <a:ext cx="69850" cy="61595"/>
          </a:xfrm>
          <a:prstGeom prst="ellipse"/>
          <a:solidFill>
            <a:schemeClr val="accent6"/>
          </a:solidFill>
          <a:ln w="254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59" descr="C:/Users/dksck/AppData/Roaming/PolarisOffice/ETemp/18144_9874480/fImage1487991357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5"/>
          <a:stretch>
            <a:fillRect/>
          </a:stretch>
        </p:blipFill>
        <p:spPr>
          <a:xfrm rot="0">
            <a:off x="0" y="1115695"/>
            <a:ext cx="12192635" cy="4270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506095" y="12827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ko-KR" altLang="en-US" sz="4400">
                <a:latin typeface="돋움" charset="0"/>
                <a:ea typeface="돋움" charset="0"/>
                <a:cs typeface="+mj-cs"/>
              </a:rPr>
              <a:t>시장별 평균 출고량 상대비교(선호도)</a:t>
            </a:r>
            <a:endParaRPr lang="ko-KR" altLang="en-US" sz="4400">
              <a:latin typeface="돋움" charset="0"/>
              <a:ea typeface="돋움" charset="0"/>
              <a:cs typeface="+mj-cs"/>
            </a:endParaRPr>
          </a:p>
        </p:txBody>
      </p:sp>
      <p:sp>
        <p:nvSpPr>
          <p:cNvPr id="6" name="텍스트 상자 48"/>
          <p:cNvSpPr txBox="1">
            <a:spLocks/>
          </p:cNvSpPr>
          <p:nvPr/>
        </p:nvSpPr>
        <p:spPr>
          <a:xfrm rot="0">
            <a:off x="77470" y="5509260"/>
            <a:ext cx="120402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주류시장(북미, 유럽, 기타) - 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Shooter</a:t>
            </a:r>
            <a:r>
              <a:rPr lang="ko-KR" sz="1800">
                <a:latin typeface="맑은 고딕" charset="0"/>
                <a:ea typeface="맑은 고딕" charset="0"/>
              </a:rPr>
              <a:t>, Action, Platform, Sports, Racing 장르 상위 출고량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비주류시장(일본) - </a:t>
            </a:r>
            <a:r>
              <a:rPr lang="ko-KR" sz="1800">
                <a:solidFill>
                  <a:srgbClr val="7DCD00"/>
                </a:solidFill>
                <a:latin typeface="맑은 고딕" charset="0"/>
                <a:ea typeface="맑은 고딕" charset="0"/>
              </a:rPr>
              <a:t>Role-Playing</a:t>
            </a:r>
            <a:r>
              <a:rPr lang="ko-KR" sz="1800">
                <a:latin typeface="맑은 고딕" charset="0"/>
                <a:ea typeface="맑은 고딕" charset="0"/>
              </a:rPr>
              <a:t>, Puzzle, Simulation 장르 상대적 상위 출고량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49" descr="C:/Users/dksck/AppData/Roaming/PolarisOffice/ETemp/18144_9874480/fImage1666301324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"/>
          <a:stretch>
            <a:fillRect/>
          </a:stretch>
        </p:blipFill>
        <p:spPr>
          <a:xfrm rot="0">
            <a:off x="0" y="1107440"/>
            <a:ext cx="12192635" cy="4291965"/>
          </a:xfrm>
          <a:prstGeom prst="rect"/>
          <a:noFill/>
        </p:spPr>
      </p:pic>
      <p:sp>
        <p:nvSpPr>
          <p:cNvPr id="8" name="도형 50"/>
          <p:cNvSpPr>
            <a:spLocks/>
          </p:cNvSpPr>
          <p:nvPr/>
        </p:nvSpPr>
        <p:spPr>
          <a:xfrm rot="0">
            <a:off x="7680325" y="1271270"/>
            <a:ext cx="69850" cy="61595"/>
          </a:xfrm>
          <a:prstGeom prst="ellipse"/>
          <a:solidFill>
            <a:schemeClr val="accent6"/>
          </a:solidFill>
          <a:ln w="254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53"/>
          <p:cNvSpPr>
            <a:spLocks/>
          </p:cNvSpPr>
          <p:nvPr/>
        </p:nvSpPr>
        <p:spPr>
          <a:xfrm rot="0">
            <a:off x="8660130" y="4223385"/>
            <a:ext cx="69850" cy="61595"/>
          </a:xfrm>
          <a:prstGeom prst="ellipse"/>
          <a:solidFill>
            <a:schemeClr val="accent6"/>
          </a:solidFill>
          <a:ln w="254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54"/>
          <p:cNvSpPr>
            <a:spLocks/>
          </p:cNvSpPr>
          <p:nvPr/>
        </p:nvSpPr>
        <p:spPr>
          <a:xfrm rot="0">
            <a:off x="6696710" y="4223385"/>
            <a:ext cx="69850" cy="61595"/>
          </a:xfrm>
          <a:prstGeom prst="ellipse"/>
          <a:solidFill>
            <a:schemeClr val="accent6"/>
          </a:solidFill>
          <a:ln w="254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55"/>
          <p:cNvSpPr>
            <a:spLocks/>
          </p:cNvSpPr>
          <p:nvPr/>
        </p:nvSpPr>
        <p:spPr>
          <a:xfrm rot="0">
            <a:off x="5728335" y="3289300"/>
            <a:ext cx="69850" cy="61595"/>
          </a:xfrm>
          <a:prstGeom prst="ellipse"/>
          <a:solidFill>
            <a:schemeClr val="accent6"/>
          </a:solidFill>
          <a:ln w="254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56"/>
          <p:cNvSpPr>
            <a:spLocks/>
          </p:cNvSpPr>
          <p:nvPr/>
        </p:nvSpPr>
        <p:spPr>
          <a:xfrm rot="0">
            <a:off x="10606405" y="3825240"/>
            <a:ext cx="69850" cy="61595"/>
          </a:xfrm>
          <a:prstGeom prst="ellipse"/>
          <a:solidFill>
            <a:schemeClr val="accent6"/>
          </a:solidFill>
          <a:ln w="254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57"/>
          <p:cNvSpPr>
            <a:spLocks/>
          </p:cNvSpPr>
          <p:nvPr/>
        </p:nvSpPr>
        <p:spPr>
          <a:xfrm rot="0">
            <a:off x="9628505" y="3427095"/>
            <a:ext cx="69850" cy="61595"/>
          </a:xfrm>
          <a:prstGeom prst="ellipse"/>
          <a:solidFill>
            <a:schemeClr val="accent6"/>
          </a:solidFill>
          <a:ln w="254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27990" y="204787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3. 연도별 장르 트렌드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제목 106"/>
          <p:cNvSpPr txBox="1">
            <a:spLocks/>
          </p:cNvSpPr>
          <p:nvPr>
            <p:ph type="title" idx="1"/>
          </p:nvPr>
        </p:nvSpPr>
        <p:spPr>
          <a:xfrm rot="0">
            <a:off x="421640" y="3192145"/>
            <a:ext cx="10973435" cy="27501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- 1년 주기 트렌드</a:t>
            </a: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- 10년 주기 트렌드</a:t>
            </a:r>
            <a:endParaRPr lang="ko-KR" altLang="en-US" sz="3200">
              <a:solidFill>
                <a:schemeClr val="tx1"/>
              </a:solidFill>
              <a:latin typeface="돋움" charset="0"/>
              <a:ea typeface="돋움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5" descr="C:/Users/dksck/AppData/Roaming/PolarisOffice/ETemp/18144_9874480/fImage488401363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9" b="4159"/>
          <a:stretch>
            <a:fillRect/>
          </a:stretch>
        </p:blipFill>
        <p:spPr>
          <a:xfrm rot="0">
            <a:off x="0" y="1072515"/>
            <a:ext cx="12192635" cy="2837180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-711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1년 주기 트렌드 </a:t>
            </a:r>
            <a:endParaRPr lang="ko-KR" altLang="en-US"/>
          </a:p>
        </p:txBody>
      </p:sp>
      <p:pic>
        <p:nvPicPr>
          <p:cNvPr id="5" name="그림 62" descr="C:/Users/dksck/AppData/Roaming/PolarisOffice/ETemp/18144_9874480/fImage507061361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/>
          <a:stretch>
            <a:fillRect/>
          </a:stretch>
        </p:blipFill>
        <p:spPr>
          <a:xfrm rot="0">
            <a:off x="0" y="3970020"/>
            <a:ext cx="12192635" cy="2849880"/>
          </a:xfrm>
          <a:prstGeom prst="rect"/>
          <a:noFill/>
        </p:spPr>
      </p:pic>
      <p:sp>
        <p:nvSpPr>
          <p:cNvPr id="9" name="도형 77"/>
          <p:cNvSpPr>
            <a:spLocks/>
          </p:cNvSpPr>
          <p:nvPr/>
        </p:nvSpPr>
        <p:spPr>
          <a:xfrm rot="0">
            <a:off x="10179685" y="1072515"/>
            <a:ext cx="1047115" cy="5622290"/>
          </a:xfrm>
          <a:prstGeom prst="roundRect"/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/>
          </a:p>
        </p:txBody>
      </p:sp>
      <p:sp>
        <p:nvSpPr>
          <p:cNvPr id="10" name="도형 84"/>
          <p:cNvSpPr>
            <a:spLocks/>
          </p:cNvSpPr>
          <p:nvPr/>
        </p:nvSpPr>
        <p:spPr>
          <a:xfrm rot="0">
            <a:off x="8363585" y="1075055"/>
            <a:ext cx="804545" cy="5622290"/>
          </a:xfrm>
          <a:prstGeom prst="roundRect"/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/>
          </a:p>
        </p:txBody>
      </p:sp>
      <p:sp>
        <p:nvSpPr>
          <p:cNvPr id="11" name="도형 86"/>
          <p:cNvSpPr>
            <a:spLocks/>
          </p:cNvSpPr>
          <p:nvPr/>
        </p:nvSpPr>
        <p:spPr>
          <a:xfrm rot="0">
            <a:off x="3470910" y="1068705"/>
            <a:ext cx="940435" cy="5622290"/>
          </a:xfrm>
          <a:prstGeom prst="roundRect"/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/>
          </a:p>
        </p:txBody>
      </p:sp>
      <p:sp>
        <p:nvSpPr>
          <p:cNvPr id="6" name="텍스트 상자 63"/>
          <p:cNvSpPr txBox="1">
            <a:spLocks/>
          </p:cNvSpPr>
          <p:nvPr/>
        </p:nvSpPr>
        <p:spPr>
          <a:xfrm rot="0">
            <a:off x="1686560" y="1072515"/>
            <a:ext cx="718820" cy="370205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softEdge rad="0"/>
          </a:effectLst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북</a:t>
            </a:r>
            <a:r>
              <a:rPr lang="ko-KR" sz="1800">
                <a:latin typeface="맑은 고딕" charset="0"/>
                <a:ea typeface="맑은 고딕" charset="0"/>
              </a:rPr>
              <a:t>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66"/>
          <p:cNvSpPr txBox="1">
            <a:spLocks/>
          </p:cNvSpPr>
          <p:nvPr/>
        </p:nvSpPr>
        <p:spPr>
          <a:xfrm rot="0">
            <a:off x="1680210" y="3972560"/>
            <a:ext cx="724535" cy="370205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일본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87"/>
          <p:cNvSpPr>
            <a:spLocks/>
          </p:cNvSpPr>
          <p:nvPr/>
        </p:nvSpPr>
        <p:spPr>
          <a:xfrm rot="0">
            <a:off x="6445885" y="1068705"/>
            <a:ext cx="856615" cy="5591810"/>
          </a:xfrm>
          <a:prstGeom prst="roundRect"/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/>
          </a:p>
        </p:txBody>
      </p:sp>
      <p:sp>
        <p:nvSpPr>
          <p:cNvPr id="13" name="도형 97"/>
          <p:cNvSpPr>
            <a:spLocks/>
          </p:cNvSpPr>
          <p:nvPr/>
        </p:nvSpPr>
        <p:spPr>
          <a:xfrm rot="0">
            <a:off x="5427980" y="1071245"/>
            <a:ext cx="940435" cy="5589270"/>
          </a:xfrm>
          <a:prstGeom prst="roundRect"/>
          <a:noFill/>
          <a:ln w="25400" cap="flat" cmpd="sng">
            <a:solidFill>
              <a:srgbClr val="7DCD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/>
          </a:p>
        </p:txBody>
      </p:sp>
      <p:sp>
        <p:nvSpPr>
          <p:cNvPr id="14" name="도형 100"/>
          <p:cNvSpPr>
            <a:spLocks/>
          </p:cNvSpPr>
          <p:nvPr/>
        </p:nvSpPr>
        <p:spPr>
          <a:xfrm rot="0">
            <a:off x="9219565" y="1073785"/>
            <a:ext cx="926465" cy="5622290"/>
          </a:xfrm>
          <a:prstGeom prst="roundRect"/>
          <a:noFill/>
          <a:ln w="25400" cap="flat" cmpd="sng">
            <a:solidFill>
              <a:srgbClr val="7DCD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-78105" y="0"/>
            <a:ext cx="12576175" cy="6954520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                                                    10년 주기 장르별 시장 출고량 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                                                                            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Tx/>
              <a:buNone/>
            </a:pPr>
            <a:endParaRPr lang="ko-KR" altLang="en-US" sz="2400">
              <a:latin typeface="돋움" charset="0"/>
              <a:ea typeface="돋움" charset="0"/>
              <a:cs typeface="+mn-cs"/>
            </a:endParaRPr>
          </a:p>
        </p:txBody>
      </p:sp>
      <p:pic>
        <p:nvPicPr>
          <p:cNvPr id="7" name="Picture " descr="C:/Users/dksck/AppData/Roaming/PolarisOffice/ETemp/18144_9874480/fImage309501453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38220" y="744220"/>
            <a:ext cx="5120640" cy="58820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218"/>
          <p:cNvSpPr txBox="1">
            <a:spLocks/>
          </p:cNvSpPr>
          <p:nvPr/>
        </p:nvSpPr>
        <p:spPr>
          <a:xfrm rot="0">
            <a:off x="-493395" y="1861820"/>
            <a:ext cx="13249275" cy="517017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188" descr="C:/Users/dksck/AppData/Roaming/PolarisOffice/ETemp/18144_9874480/fImage192991514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" t="5052" r="443" b="9494"/>
          <a:stretch>
            <a:fillRect/>
          </a:stretch>
        </p:blipFill>
        <p:spPr>
          <a:xfrm rot="0">
            <a:off x="612775" y="5358130"/>
            <a:ext cx="11200765" cy="649605"/>
          </a:xfrm>
          <a:prstGeom prst="rect"/>
          <a:noFill/>
        </p:spPr>
      </p:pic>
      <p:sp>
        <p:nvSpPr>
          <p:cNvPr id="3" name="제목 123"/>
          <p:cNvSpPr txBox="1">
            <a:spLocks/>
          </p:cNvSpPr>
          <p:nvPr>
            <p:ph type="title" idx="1"/>
          </p:nvPr>
        </p:nvSpPr>
        <p:spPr>
          <a:xfrm rot="0">
            <a:off x="-80010" y="-95250"/>
            <a:ext cx="12430760" cy="165925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연도별 장르 트렌드 </a:t>
            </a:r>
            <a:endParaRPr lang="ko-KR" altLang="en-US" sz="4400">
              <a:solidFill>
                <a:schemeClr val="tx1"/>
              </a:solidFill>
              <a:latin typeface="돋움" charset="0"/>
              <a:ea typeface="돋움" charset="0"/>
              <a:cs typeface="+mj-cs"/>
            </a:endParaRPr>
          </a:p>
        </p:txBody>
      </p:sp>
      <p:sp>
        <p:nvSpPr>
          <p:cNvPr id="6" name="텍스트 상자 192"/>
          <p:cNvSpPr txBox="1">
            <a:spLocks/>
          </p:cNvSpPr>
          <p:nvPr/>
        </p:nvSpPr>
        <p:spPr>
          <a:xfrm rot="0">
            <a:off x="4857750" y="1119505"/>
            <a:ext cx="2707005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10</a:t>
            </a:r>
            <a:r>
              <a:rPr lang="ko-KR" sz="1800">
                <a:latin typeface="맑은 고딕" charset="0"/>
                <a:ea typeface="맑은 고딕" charset="0"/>
              </a:rPr>
              <a:t>년 주기 트렌드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189"/>
          <p:cNvSpPr>
            <a:spLocks/>
          </p:cNvSpPr>
          <p:nvPr/>
        </p:nvSpPr>
        <p:spPr>
          <a:xfrm rot="0">
            <a:off x="229870" y="1083945"/>
            <a:ext cx="11637010" cy="5469890"/>
          </a:xfrm>
          <a:prstGeom prst="rect"/>
          <a:blipFill rotWithShape="1">
            <a:blip r:embed="rId3" cstate="print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0" r="0" b="0"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196" descr="C:/Users/dksck/AppData/Roaming/PolarisOffice/ETemp/18144_9874480/fImage169671516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3255" y="1421130"/>
            <a:ext cx="1619885" cy="3556635"/>
          </a:xfrm>
          <a:prstGeom prst="rect"/>
          <a:noFill/>
        </p:spPr>
      </p:pic>
      <p:sp>
        <p:nvSpPr>
          <p:cNvPr id="8" name="텍스트 상자 199"/>
          <p:cNvSpPr txBox="1">
            <a:spLocks/>
          </p:cNvSpPr>
          <p:nvPr/>
        </p:nvSpPr>
        <p:spPr>
          <a:xfrm rot="0">
            <a:off x="2400300" y="1422400"/>
            <a:ext cx="718820" cy="370205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softEdge rad="0"/>
          </a:effectLst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세계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00"/>
          <p:cNvSpPr txBox="1">
            <a:spLocks/>
          </p:cNvSpPr>
          <p:nvPr/>
        </p:nvSpPr>
        <p:spPr>
          <a:xfrm rot="0">
            <a:off x="2402205" y="5361305"/>
            <a:ext cx="725805" cy="370205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일본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210"/>
          <p:cNvSpPr>
            <a:spLocks/>
          </p:cNvSpPr>
          <p:nvPr/>
        </p:nvSpPr>
        <p:spPr>
          <a:xfrm rot="0">
            <a:off x="7873365" y="3723005"/>
            <a:ext cx="97790" cy="2266950"/>
          </a:xfrm>
          <a:prstGeom prst="rect"/>
          <a:noFill/>
          <a:ln w="19050" cap="flat" cmpd="sng">
            <a:solidFill>
              <a:schemeClr val="accent6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215"/>
          <p:cNvSpPr>
            <a:spLocks/>
          </p:cNvSpPr>
          <p:nvPr/>
        </p:nvSpPr>
        <p:spPr>
          <a:xfrm rot="0">
            <a:off x="10659745" y="3571875"/>
            <a:ext cx="107950" cy="2425700"/>
          </a:xfrm>
          <a:prstGeom prst="rect"/>
          <a:noFill/>
          <a:ln w="19050" cap="flat" cmpd="sng">
            <a:solidFill>
              <a:schemeClr val="accent6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216"/>
          <p:cNvSpPr txBox="1">
            <a:spLocks/>
          </p:cNvSpPr>
          <p:nvPr/>
        </p:nvSpPr>
        <p:spPr>
          <a:xfrm rot="0">
            <a:off x="4754880" y="1054735"/>
            <a:ext cx="280670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10</a:t>
            </a:r>
            <a:r>
              <a:rPr lang="ko-KR" sz="1800">
                <a:latin typeface="맑은 고딕" charset="0"/>
                <a:ea typeface="맑은 고딕" charset="0"/>
              </a:rPr>
              <a:t>년 주기 트렌드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연도별 장르 트렌드</a:t>
            </a:r>
            <a:endParaRPr lang="ko-KR" altLang="en-US"/>
          </a:p>
        </p:txBody>
      </p:sp>
      <p:sp>
        <p:nvSpPr>
          <p:cNvPr id="3" name="텍스트 상자 89"/>
          <p:cNvSpPr txBox="1">
            <a:spLocks/>
          </p:cNvSpPr>
          <p:nvPr/>
        </p:nvSpPr>
        <p:spPr>
          <a:xfrm rot="0">
            <a:off x="215900" y="1669415"/>
            <a:ext cx="11858625" cy="50768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Arial" charset="0"/>
              <a:ea typeface="Arial" charset="0"/>
            </a:endParaRPr>
          </a:p>
          <a:p>
            <a:pPr marL="0" indent="0" algn="l" hangingPunct="1"/>
            <a:r>
              <a:rPr lang="ko-KR" sz="1800">
                <a:latin typeface="Arial" charset="0"/>
                <a:ea typeface="Arial" charset="0"/>
              </a:rPr>
              <a:t>주요 장르</a:t>
            </a:r>
            <a:endParaRPr lang="ko-KR" altLang="en-US" sz="1800">
              <a:latin typeface="Arial" charset="0"/>
              <a:ea typeface="Arial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•</a:t>
            </a:r>
            <a:r>
              <a:rPr lang="ko-KR" sz="1800">
                <a:latin typeface="맑은 고딕" charset="0"/>
                <a:ea typeface="맑은 고딕" charset="0"/>
              </a:rPr>
              <a:t> 시장이 큰 장르 - Action, Sports, 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Shooter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•</a:t>
            </a:r>
            <a:r>
              <a:rPr lang="ko-KR" sz="1800">
                <a:latin typeface="맑은 고딕" charset="0"/>
                <a:ea typeface="맑은 고딕" charset="0"/>
              </a:rPr>
              <a:t> 선호도가 큰 장르 (매니아) - </a:t>
            </a:r>
            <a:r>
              <a:rPr lang="ko-KR" sz="1800">
                <a:solidFill>
                  <a:srgbClr val="7DCD00"/>
                </a:solidFill>
                <a:latin typeface="맑은 고딕" charset="0"/>
                <a:ea typeface="맑은 고딕" charset="0"/>
              </a:rPr>
              <a:t>Role-Playing</a:t>
            </a:r>
            <a:r>
              <a:rPr lang="ko-KR" sz="1800">
                <a:latin typeface="맑은 고딕" charset="0"/>
                <a:ea typeface="맑은 고딕" charset="0"/>
              </a:rPr>
              <a:t>, 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Shooter</a:t>
            </a:r>
            <a:r>
              <a:rPr lang="ko-KR" sz="1800">
                <a:latin typeface="맑은 고딕" charset="0"/>
                <a:ea typeface="맑은 고딕" charset="0"/>
              </a:rPr>
              <a:t>, Platform ( 일본, 유럽, 북미 순)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>
                <a:latin typeface="맑은 고딕" charset="0"/>
                <a:ea typeface="맑은 고딕" charset="0"/>
              </a:rPr>
              <a:t>• 주류 시장에</a:t>
            </a:r>
            <a:r>
              <a:rPr>
                <a:latin typeface="맑은 고딕" charset="0"/>
                <a:ea typeface="맑은 고딕" charset="0"/>
              </a:rPr>
              <a:t>서</a:t>
            </a:r>
            <a:r>
              <a:rPr lang="ko-KR">
                <a:latin typeface="맑은 고딕" charset="0"/>
                <a:ea typeface="맑은 고딕" charset="0"/>
              </a:rPr>
              <a:t>의 선호 장르 - Action, Racing, Sports, Platform, </a:t>
            </a:r>
            <a:r>
              <a:rPr lang="ko-KR">
                <a:solidFill>
                  <a:srgbClr val="FF0000"/>
                </a:solidFill>
                <a:latin typeface="맑은 고딕" charset="0"/>
                <a:ea typeface="맑은 고딕" charset="0"/>
              </a:rPr>
              <a:t>Shooter</a:t>
            </a:r>
            <a:r>
              <a:rPr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기피 장르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•</a:t>
            </a:r>
            <a:r>
              <a:rPr lang="ko-KR" sz="1800">
                <a:latin typeface="맑은 고딕" charset="0"/>
                <a:ea typeface="맑은 고딕" charset="0"/>
              </a:rPr>
              <a:t> 모든 시장에서 선호도가 낮은 장르 - Misc, Simulation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• 주류 시장에서의 비선호 장르 - </a:t>
            </a:r>
            <a:r>
              <a:rPr lang="ko-KR" sz="1800" b="0">
                <a:latin typeface="맑은 고딕" charset="0"/>
                <a:ea typeface="맑은 고딕" charset="0"/>
              </a:rPr>
              <a:t>Puzzle, Role-Playing, Simulation, Adventure, Strategy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97"/>
          <p:cNvSpPr txBox="1">
            <a:spLocks/>
          </p:cNvSpPr>
          <p:nvPr>
            <p:ph type="title" idx="2"/>
          </p:nvPr>
        </p:nvSpPr>
        <p:spPr>
          <a:xfrm rot="0">
            <a:off x="427990" y="204787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4. 결론</a:t>
            </a:r>
            <a:endParaRPr lang="ko-KR" altLang="en-US" sz="4400">
              <a:solidFill>
                <a:schemeClr val="tx1"/>
              </a:solidFill>
              <a:latin typeface="돋움" charset="0"/>
              <a:ea typeface="돋움" charset="0"/>
              <a:cs typeface="+mj-cs"/>
            </a:endParaRPr>
          </a:p>
        </p:txBody>
      </p:sp>
      <p:sp>
        <p:nvSpPr>
          <p:cNvPr id="3" name="제목 198"/>
          <p:cNvSpPr txBox="1">
            <a:spLocks/>
          </p:cNvSpPr>
          <p:nvPr>
            <p:ph type="title" idx="3"/>
          </p:nvPr>
        </p:nvSpPr>
        <p:spPr>
          <a:xfrm rot="0">
            <a:off x="421640" y="3192145"/>
            <a:ext cx="10973435" cy="275018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algn="l" defTabSz="91440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충실한 고객층(매니아층)이 있는 장르 : 안정성 확보</a:t>
            </a:r>
            <a: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 - </a:t>
            </a:r>
            <a:r>
              <a:rPr lang="ko-KR" altLang="en-US" sz="2400">
                <a:solidFill>
                  <a:srgbClr val="7DCD00"/>
                </a:solidFill>
                <a:latin typeface="돋움" charset="0"/>
                <a:ea typeface="돋움" charset="0"/>
                <a:cs typeface="+mj-cs"/>
              </a:rPr>
              <a:t>Role-playing</a:t>
            </a:r>
            <a: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, </a:t>
            </a:r>
            <a:r>
              <a:rPr lang="ko-KR" altLang="en-US" sz="2400">
                <a:solidFill>
                  <a:srgbClr val="FF0000"/>
                </a:solidFill>
                <a:latin typeface="돋움" charset="0"/>
                <a:ea typeface="돋움" charset="0"/>
                <a:cs typeface="+mj-cs"/>
              </a:rPr>
              <a:t>Shooter</a:t>
            </a:r>
            <a: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, Platform. </a:t>
            </a:r>
            <a: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시장이 큰 장르 - 매출 확보</a:t>
            </a:r>
            <a: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- 유럽의 시장 비율 증가 추세 : Shooter</a:t>
            </a:r>
            <a: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- 유럽 시장에서 선호도가 가장 높은 장르 : Shooter </a:t>
            </a:r>
            <a: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2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- 장르 자체 선호도 증가 추세: Shooter</a:t>
            </a:r>
            <a:endParaRPr lang="ko-KR" altLang="en-US" sz="3200">
              <a:solidFill>
                <a:schemeClr val="tx1"/>
              </a:solidFill>
              <a:latin typeface="돋움" charset="0"/>
              <a:ea typeface="돋움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3200">
                <a:latin typeface="돋움" charset="0"/>
                <a:ea typeface="돋움" charset="0"/>
                <a:cs typeface="+mj-cs"/>
              </a:rPr>
              <a:t>목차</a:t>
            </a:r>
            <a:endParaRPr lang="ko-KR" altLang="en-US" sz="3200"/>
          </a:p>
        </p:txBody>
      </p:sp>
      <p:sp>
        <p:nvSpPr>
          <p:cNvPr id="3" name="텍스트 상자 58"/>
          <p:cNvSpPr txBox="1">
            <a:spLocks/>
          </p:cNvSpPr>
          <p:nvPr/>
        </p:nvSpPr>
        <p:spPr>
          <a:xfrm rot="0">
            <a:off x="458470" y="1868805"/>
            <a:ext cx="3390900" cy="32937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1. 세</a:t>
            </a:r>
            <a:r>
              <a:rPr lang="ko-KR" sz="1800">
                <a:latin typeface="맑은 고딕" charset="0"/>
                <a:ea typeface="맑은 고딕" charset="0"/>
              </a:rPr>
              <a:t>계 시장 비율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- 10년 주기 세계 시장 그래프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600">
                <a:latin typeface="맑은 고딕" charset="0"/>
                <a:ea typeface="맑은 고딕" charset="0"/>
              </a:rPr>
              <a:t> - 북미 역대 인기 게임 top 13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 시장별 평균 출고량 비교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- 절대비교(평균, 합계), 상대비교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600">
                <a:latin typeface="맑은 고딕" charset="0"/>
                <a:ea typeface="맑은 고딕" charset="0"/>
              </a:rPr>
              <a:t> - 장르별 시장 평균 출고량 분석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600">
                <a:latin typeface="맑은 고딕" charset="0"/>
                <a:ea typeface="맑은 고딕" charset="0"/>
              </a:rPr>
              <a:t> - 주류, 비주류 시장 차이점 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3.연도별 장르 트렌드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- 1년 주기 트렌드 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600">
                <a:latin typeface="맑은 고딕" charset="0"/>
                <a:ea typeface="맑은 고딕" charset="0"/>
              </a:rPr>
              <a:t> - 10년 주기 트렌드 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88"/>
          <p:cNvSpPr txBox="1">
            <a:spLocks/>
          </p:cNvSpPr>
          <p:nvPr/>
        </p:nvSpPr>
        <p:spPr>
          <a:xfrm rot="0">
            <a:off x="4222750" y="1871345"/>
            <a:ext cx="3390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4. 결론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- 매니아, 주류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02"/>
          <p:cNvSpPr txBox="1">
            <a:spLocks/>
          </p:cNvSpPr>
          <p:nvPr>
            <p:ph type="title" idx="3"/>
          </p:nvPr>
        </p:nvSpPr>
        <p:spPr>
          <a:xfrm rot="0">
            <a:off x="516890" y="1929765"/>
            <a:ext cx="10973435" cy="35642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- 게임 자체 브랜드 성격이 강한 항목들 제외 - 포켓몬,</a:t>
            </a: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   마리오, Tetris(첫 시리즈)</a:t>
            </a: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- 당시 선두주자 흥행형 항목 제외 - Wii sports, </a:t>
            </a: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   Kinetic Adventures, Duck Hunt 등</a:t>
            </a: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- 출시년도, 게임 장르, 배급사 불분명한 항목 제외 </a:t>
            </a:r>
            <a:endParaRPr lang="ko-KR" altLang="en-US" sz="3200">
              <a:solidFill>
                <a:schemeClr val="tx1"/>
              </a:solidFill>
              <a:latin typeface="돋움" charset="0"/>
              <a:ea typeface="돋움" charset="0"/>
              <a:cs typeface="+mj-cs"/>
            </a:endParaRPr>
          </a:p>
        </p:txBody>
      </p:sp>
      <p:sp>
        <p:nvSpPr>
          <p:cNvPr id="4" name="텍스트 상자 203"/>
          <p:cNvSpPr txBox="1">
            <a:spLocks/>
          </p:cNvSpPr>
          <p:nvPr/>
        </p:nvSpPr>
        <p:spPr>
          <a:xfrm rot="0">
            <a:off x="515620" y="556895"/>
            <a:ext cx="7509510" cy="5854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200">
                <a:latin typeface="맑은 고딕" charset="0"/>
                <a:ea typeface="맑은 고딕" charset="0"/>
              </a:rPr>
              <a:t>* 제외 항목들</a:t>
            </a:r>
            <a:endParaRPr lang="ko-KR" altLang="en-US" sz="3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09"/>
          <p:cNvSpPr txBox="1">
            <a:spLocks/>
          </p:cNvSpPr>
          <p:nvPr>
            <p:ph type="title" idx="1"/>
          </p:nvPr>
        </p:nvSpPr>
        <p:spPr>
          <a:xfrm rot="0">
            <a:off x="427990" y="204787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1. 세계 시장 비율</a:t>
            </a:r>
            <a:endParaRPr lang="ko-KR" altLang="en-US" sz="4400">
              <a:solidFill>
                <a:schemeClr val="tx1"/>
              </a:solidFill>
              <a:latin typeface="돋움" charset="0"/>
              <a:ea typeface="돋움" charset="0"/>
              <a:cs typeface="+mj-cs"/>
            </a:endParaRPr>
          </a:p>
        </p:txBody>
      </p:sp>
      <p:sp>
        <p:nvSpPr>
          <p:cNvPr id="3" name="제목 110"/>
          <p:cNvSpPr txBox="1">
            <a:spLocks/>
          </p:cNvSpPr>
          <p:nvPr>
            <p:ph type="title" idx="2"/>
          </p:nvPr>
        </p:nvSpPr>
        <p:spPr>
          <a:xfrm rot="0">
            <a:off x="421640" y="3192145"/>
            <a:ext cx="10973435" cy="27501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- 10년 주기 세계 시장 비율 변화 </a:t>
            </a: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/>
            </a:r>
            <a:b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</a:br>
            <a:r>
              <a:rPr lang="ko-KR" altLang="en-US" sz="32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- 북미 역대 인기 게임 Top 13</a:t>
            </a:r>
            <a:endParaRPr lang="ko-KR" altLang="en-US" sz="3200">
              <a:solidFill>
                <a:schemeClr val="tx1"/>
              </a:solidFill>
              <a:latin typeface="돋움" charset="0"/>
              <a:ea typeface="돋움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25425" y="302895"/>
            <a:ext cx="11797030" cy="942975"/>
          </a:xfrm>
          <a:prstGeom prst="rect"/>
          <a:noFill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ko-KR" sz="3200">
                <a:solidFill>
                  <a:schemeClr val="bg1"/>
                </a:solidFill>
                <a:latin typeface="맑은 고딕" charset="0"/>
                <a:ea typeface="맑은 고딕" charset="0"/>
              </a:rPr>
              <a:t>세계 시장 비율(출고량 기준)</a:t>
            </a:r>
            <a:r>
              <a:rPr lang="ko-KR" altLang="en-US" sz="3200">
                <a:solidFill>
                  <a:schemeClr val="bg1"/>
                </a:solidFill>
                <a:latin typeface="돋움" charset="0"/>
                <a:ea typeface="돋움" charset="0"/>
                <a:cs typeface="+mj-cs"/>
              </a:rPr>
              <a:t> </a:t>
            </a:r>
            <a:r>
              <a:rPr lang="ko-KR" altLang="en-US" sz="3200">
                <a:latin typeface="돋움" charset="0"/>
                <a:ea typeface="돋움" charset="0"/>
                <a:cs typeface="+mj-cs"/>
              </a:rPr>
              <a:t> 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4" name="그림 19" descr="C:/Users/dksck/AppData/Roaming/PolarisOffice/ETemp/18144_9874480/fImage28977125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0" y="1562100"/>
            <a:ext cx="2903855" cy="2710815"/>
          </a:xfrm>
          <a:prstGeom prst="rect"/>
          <a:noFill/>
        </p:spPr>
      </p:pic>
      <p:pic>
        <p:nvPicPr>
          <p:cNvPr id="5" name="그림 20" descr="C:/Users/dksck/AppData/Roaming/PolarisOffice/ETemp/18144_9874480/fImage28727125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60980" y="3337560"/>
            <a:ext cx="3121025" cy="2872105"/>
          </a:xfrm>
          <a:prstGeom prst="rect"/>
          <a:noFill/>
        </p:spPr>
      </p:pic>
      <p:pic>
        <p:nvPicPr>
          <p:cNvPr id="6" name="그림 21" descr="C:/Users/dksck/AppData/Roaming/PolarisOffice/ETemp/18144_9874480/fImage289541259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77560" y="1565275"/>
            <a:ext cx="3100705" cy="2846070"/>
          </a:xfrm>
          <a:prstGeom prst="rect"/>
          <a:noFill/>
        </p:spPr>
      </p:pic>
      <p:pic>
        <p:nvPicPr>
          <p:cNvPr id="7" name="그림 23" descr="C:/Users/dksck/AppData/Roaming/PolarisOffice/ETemp/18144_9874480/fImage274231261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37955" y="3338830"/>
            <a:ext cx="3028315" cy="28371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12" descr="C:/Users/dksck/AppData/Roaming/PolarisOffice/ETemp/18144_9874480/fImage223111427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76885" y="1811655"/>
            <a:ext cx="4220210" cy="3983355"/>
          </a:xfrm>
          <a:prstGeom prst="rect"/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4" name="텍스트 상자 113"/>
          <p:cNvSpPr txBox="1">
            <a:spLocks/>
          </p:cNvSpPr>
          <p:nvPr/>
        </p:nvSpPr>
        <p:spPr>
          <a:xfrm rot="0">
            <a:off x="5111750" y="1807210"/>
            <a:ext cx="35032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* </a:t>
            </a:r>
            <a:r>
              <a:rPr lang="ko-KR" sz="1800">
                <a:solidFill>
                  <a:schemeClr val="accent1"/>
                </a:solidFill>
                <a:latin typeface="맑은 고딕" charset="0"/>
                <a:ea typeface="맑은 고딕" charset="0"/>
              </a:rPr>
              <a:t>북미</a:t>
            </a:r>
            <a:r>
              <a:rPr lang="ko-KR" sz="1800">
                <a:latin typeface="맑은 고딕" charset="0"/>
                <a:ea typeface="맑은 고딕" charset="0"/>
              </a:rPr>
              <a:t>- 시장 비율 1위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4"/>
          <p:cNvSpPr txBox="1">
            <a:spLocks/>
          </p:cNvSpPr>
          <p:nvPr/>
        </p:nvSpPr>
        <p:spPr>
          <a:xfrm rot="0">
            <a:off x="5113655" y="2588260"/>
            <a:ext cx="55251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* </a:t>
            </a:r>
            <a:r>
              <a:rPr lang="ko-KR" sz="1800">
                <a:solidFill>
                  <a:schemeClr val="accent3"/>
                </a:solidFill>
                <a:latin typeface="맑은 고딕" charset="0"/>
                <a:ea typeface="맑은 고딕" charset="0"/>
              </a:rPr>
              <a:t>유럽</a:t>
            </a:r>
            <a:r>
              <a:rPr lang="ko-KR" sz="1800">
                <a:latin typeface="맑은 고딕" charset="0"/>
                <a:ea typeface="맑은 고딕" charset="0"/>
              </a:rPr>
              <a:t>- 증가 추세, 시장비율 2위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15"/>
          <p:cNvSpPr txBox="1">
            <a:spLocks/>
          </p:cNvSpPr>
          <p:nvPr/>
        </p:nvSpPr>
        <p:spPr>
          <a:xfrm rot="0">
            <a:off x="5116195" y="4441190"/>
            <a:ext cx="55918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* </a:t>
            </a:r>
            <a:r>
              <a:rPr lang="ko-KR" sz="1800">
                <a:solidFill>
                  <a:schemeClr val="accent6"/>
                </a:solidFill>
                <a:latin typeface="맑은 고딕" charset="0"/>
                <a:ea typeface="맑은 고딕" charset="0"/>
              </a:rPr>
              <a:t>기타</a:t>
            </a:r>
            <a:r>
              <a:rPr lang="ko-KR" sz="1800">
                <a:latin typeface="맑은 고딕" charset="0"/>
                <a:ea typeface="맑은 고딕" charset="0"/>
              </a:rPr>
              <a:t>- 증가 추세,  시장비율 4위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16"/>
          <p:cNvSpPr txBox="1">
            <a:spLocks/>
          </p:cNvSpPr>
          <p:nvPr/>
        </p:nvSpPr>
        <p:spPr>
          <a:xfrm rot="0">
            <a:off x="5117465" y="3611245"/>
            <a:ext cx="49936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* </a:t>
            </a:r>
            <a:r>
              <a:rPr lang="ko-KR" sz="1800">
                <a:solidFill>
                  <a:srgbClr val="13CA67"/>
                </a:solidFill>
                <a:latin typeface="맑은 고딕" charset="0"/>
                <a:ea typeface="맑은 고딕" charset="0"/>
              </a:rPr>
              <a:t>일본</a:t>
            </a:r>
            <a:r>
              <a:rPr lang="ko-KR" sz="1800">
                <a:latin typeface="맑은 고딕" charset="0"/>
                <a:ea typeface="맑은 고딕" charset="0"/>
              </a:rPr>
              <a:t>- 2000년대 이후 급락, 시장비율 3위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제목 117"/>
          <p:cNvSpPr txBox="1">
            <a:spLocks/>
          </p:cNvSpPr>
          <p:nvPr>
            <p:ph type="title" idx="1"/>
          </p:nvPr>
        </p:nvSpPr>
        <p:spPr>
          <a:xfrm rot="0">
            <a:off x="225425" y="302895"/>
            <a:ext cx="11797030" cy="942975"/>
          </a:xfrm>
          <a:prstGeom prst="rect"/>
          <a:noFill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spcBef>
                <a:spcPct val="0"/>
              </a:spcBef>
              <a:buFontTx/>
              <a:buNone/>
            </a:pPr>
            <a:r>
              <a:rPr lang="ko-KR" sz="3200">
                <a:solidFill>
                  <a:schemeClr val="bg1"/>
                </a:solidFill>
                <a:latin typeface="맑은 고딕" charset="0"/>
                <a:ea typeface="맑은 고딕" charset="0"/>
              </a:rPr>
              <a:t>세계 시장 비율(출고량 기준)</a:t>
            </a:r>
            <a:r>
              <a:rPr lang="ko-KR" altLang="en-US" sz="3200">
                <a:solidFill>
                  <a:schemeClr val="bg1"/>
                </a:solidFill>
                <a:latin typeface="돋움" charset="0"/>
                <a:ea typeface="돋움" charset="0"/>
                <a:cs typeface="+mj-cs"/>
              </a:rPr>
              <a:t> </a:t>
            </a:r>
            <a:r>
              <a:rPr lang="ko-KR" altLang="en-US" sz="3200">
                <a:latin typeface="돋움" charset="0"/>
                <a:ea typeface="돋움" charset="0"/>
                <a:cs typeface="+mj-cs"/>
              </a:rPr>
              <a:t> </a:t>
            </a:r>
            <a:endParaRPr lang="ko-KR" altLang="en-US" sz="3200">
              <a:solidFill>
                <a:schemeClr val="bg1"/>
              </a:solidFill>
              <a:latin typeface="돋움" charset="0"/>
              <a:ea typeface="돋움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18490" y="274955"/>
            <a:ext cx="10973435" cy="112649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돋움" charset="0"/>
                <a:ea typeface="돋움" charset="0"/>
                <a:cs typeface="+mj-cs"/>
              </a:rPr>
              <a:t>북미 역대 인기 게임</a:t>
            </a:r>
            <a:endParaRPr lang="ko-KR" altLang="en-US"/>
          </a:p>
        </p:txBody>
      </p:sp>
      <p:pic>
        <p:nvPicPr>
          <p:cNvPr id="3" name="그림 30" descr="C:/Users/dksck/AppData/Roaming/PolarisOffice/ETemp/18144_9874480/fImage428671279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4505" y="1577340"/>
            <a:ext cx="11217910" cy="3863340"/>
          </a:xfrm>
          <a:prstGeom prst="rect"/>
          <a:noFill/>
        </p:spPr>
      </p:pic>
      <p:sp>
        <p:nvSpPr>
          <p:cNvPr id="4" name="텍스트 상자 31"/>
          <p:cNvSpPr txBox="1">
            <a:spLocks/>
          </p:cNvSpPr>
          <p:nvPr/>
        </p:nvSpPr>
        <p:spPr>
          <a:xfrm rot="0">
            <a:off x="916940" y="5483225"/>
            <a:ext cx="102495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- 1000만장 이상의 출고량 게임 상위 13개 중 일본의 ‘Nintendo’ 게임 12개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‘Microsoft’ 의 동작 인식 게임인 ‘Kinect Adventure’ 이 약 1500만장 기록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8"/>
          <p:cNvSpPr txBox="1">
            <a:spLocks/>
          </p:cNvSpPr>
          <p:nvPr>
            <p:ph type="title" idx="2"/>
          </p:nvPr>
        </p:nvSpPr>
        <p:spPr>
          <a:xfrm rot="0">
            <a:off x="427990" y="204787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돋움" charset="0"/>
                <a:ea typeface="돋움" charset="0"/>
                <a:cs typeface="+mj-cs"/>
              </a:rPr>
              <a:t>2. 시장별 평균 출고량 비교</a:t>
            </a:r>
            <a:endParaRPr lang="ko-KR" altLang="en-US" sz="4400">
              <a:solidFill>
                <a:schemeClr val="tx1"/>
              </a:solidFill>
              <a:latin typeface="돋움" charset="0"/>
              <a:ea typeface="돋움" charset="0"/>
              <a:cs typeface="+mj-cs"/>
            </a:endParaRPr>
          </a:p>
        </p:txBody>
      </p:sp>
      <p:sp>
        <p:nvSpPr>
          <p:cNvPr id="4" name="제목 119"/>
          <p:cNvSpPr txBox="1">
            <a:spLocks/>
          </p:cNvSpPr>
          <p:nvPr>
            <p:ph type="title" idx="3"/>
          </p:nvPr>
        </p:nvSpPr>
        <p:spPr>
          <a:xfrm rot="0">
            <a:off x="421640" y="3192145"/>
            <a:ext cx="10973435" cy="27501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spcBef>
                <a:spcPct val="0"/>
              </a:spcBef>
              <a:buFontTx/>
              <a:buNone/>
            </a:pPr>
            <a:r>
              <a:rPr lang="ko-KR" sz="3200">
                <a:latin typeface="돋움" charset="0"/>
                <a:ea typeface="돋움" charset="0"/>
              </a:rPr>
              <a:t>- 평균비교, 합계비교, 상대비교 </a:t>
            </a:r>
            <a:endParaRPr lang="ko-KR" altLang="en-US" sz="3200">
              <a:latin typeface="돋움" charset="0"/>
              <a:ea typeface="돋움" charset="0"/>
            </a:endParaRPr>
          </a:p>
          <a:p>
            <a:pPr marL="0" indent="0" rtl="0" algn="l" defTabSz="914400" eaLnBrk="1" latinLnBrk="0" hangingPunct="1">
              <a:spcBef>
                <a:spcPct val="0"/>
              </a:spcBef>
              <a:buFontTx/>
              <a:buNone/>
            </a:pPr>
            <a:r>
              <a:rPr lang="ko-KR" sz="3200">
                <a:latin typeface="돋움" charset="0"/>
                <a:ea typeface="돋움" charset="0"/>
              </a:rPr>
              <a:t>- 장르별 시장 평균 출고량 분석</a:t>
            </a:r>
            <a:endParaRPr lang="ko-KR" altLang="en-US" sz="3200">
              <a:latin typeface="돋움" charset="0"/>
              <a:ea typeface="돋움" charset="0"/>
            </a:endParaRPr>
          </a:p>
          <a:p>
            <a:pPr marL="0" indent="0" rtl="0" algn="l" defTabSz="914400" eaLnBrk="1" latinLnBrk="0" hangingPunct="1">
              <a:spcBef>
                <a:spcPct val="0"/>
              </a:spcBef>
              <a:buFontTx/>
              <a:buNone/>
            </a:pPr>
            <a:r>
              <a:rPr lang="ko-KR" sz="3200">
                <a:latin typeface="돋움" charset="0"/>
                <a:ea typeface="돋움" charset="0"/>
              </a:rPr>
              <a:t>- 주류, 비주류 시장 차이점 </a:t>
            </a:r>
            <a:endParaRPr lang="ko-KR" altLang="en-US" sz="320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11938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돋움" charset="0"/>
                <a:ea typeface="돋움" charset="0"/>
                <a:cs typeface="+mj-cs"/>
              </a:rPr>
              <a:t>시장별 출고량 합계 비교</a:t>
            </a:r>
            <a:endParaRPr lang="ko-KR" altLang="en-US"/>
          </a:p>
        </p:txBody>
      </p:sp>
      <p:pic>
        <p:nvPicPr>
          <p:cNvPr id="3" name="그림 90" descr="C:/Users/dksck/AppData/Roaming/PolarisOffice/ETemp/18144_9874480/fImage1467591384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/>
          <a:stretch>
            <a:fillRect/>
          </a:stretch>
        </p:blipFill>
        <p:spPr>
          <a:xfrm rot="0">
            <a:off x="0" y="1132840"/>
            <a:ext cx="12192635" cy="4236085"/>
          </a:xfrm>
          <a:prstGeom prst="rect"/>
          <a:noFill/>
        </p:spPr>
      </p:pic>
      <p:sp>
        <p:nvSpPr>
          <p:cNvPr id="4" name="텍스트 상자 92"/>
          <p:cNvSpPr txBox="1">
            <a:spLocks/>
          </p:cNvSpPr>
          <p:nvPr/>
        </p:nvSpPr>
        <p:spPr>
          <a:xfrm rot="0">
            <a:off x="281305" y="5555615"/>
            <a:ext cx="928497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역대 출고량 합계 Top 3 장르 : Action, Shooter, Sports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solid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solid" id="{300B87D7-E2FC-4B0E-AEE5-12CB2579B14E}" vid="{16B3C1FA-68AE-4295-BDD6-FEF2D7A8B8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dksckdrjf123</dc:creator>
  <cp:lastModifiedBy>dksckdrjf123</cp:lastModifiedBy>
  <dc:title>PowerPoint 프레젠테이션</dc:title>
  <cp:version>9.103.110.45940</cp:version>
</cp:coreProperties>
</file>