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g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847374" y="1443225"/>
            <a:ext cx="8047800" cy="566700"/>
          </a:xfrm>
          <a:prstGeom prst="rect">
            <a:avLst/>
          </a:prstGeom>
        </p:spPr>
        <p:txBody>
          <a:bodyPr anchorCtr="0" anchor="b" bIns="91425" lIns="91425" rIns="91425" tIns="91425">
            <a:noAutofit/>
          </a:bodyPr>
          <a:lstStyle/>
          <a:p>
            <a:pPr lvl="0" rtl="0" algn="l">
              <a:spcBef>
                <a:spcPts val="0"/>
              </a:spcBef>
              <a:buNone/>
            </a:pPr>
            <a:r>
              <a:rPr lang="en">
                <a:solidFill>
                  <a:srgbClr val="0000FF"/>
                </a:solidFill>
                <a:latin typeface="Calibri"/>
                <a:ea typeface="Calibri"/>
                <a:cs typeface="Calibri"/>
                <a:sym typeface="Calibri"/>
              </a:rPr>
              <a:t>   </a:t>
            </a:r>
            <a:r>
              <a:rPr lang="en">
                <a:solidFill>
                  <a:srgbClr val="0000FF"/>
                </a:solidFill>
                <a:latin typeface="Calibri"/>
                <a:ea typeface="Calibri"/>
                <a:cs typeface="Calibri"/>
                <a:sym typeface="Calibri"/>
              </a:rPr>
              <a:t>Bucket Sort Algorithm</a:t>
            </a:r>
          </a:p>
        </p:txBody>
      </p:sp>
      <p:pic>
        <p:nvPicPr>
          <p:cNvPr descr="bucket.gif" id="55" name="Shape 55"/>
          <p:cNvPicPr preferRelativeResize="0"/>
          <p:nvPr/>
        </p:nvPicPr>
        <p:blipFill>
          <a:blip r:embed="rId3">
            <a:alphaModFix/>
          </a:blip>
          <a:stretch>
            <a:fillRect/>
          </a:stretch>
        </p:blipFill>
        <p:spPr>
          <a:xfrm>
            <a:off x="3409275" y="2290675"/>
            <a:ext cx="1906875" cy="190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nvSpPr>
        <p:spPr>
          <a:xfrm>
            <a:off x="138050" y="713400"/>
            <a:ext cx="8020500" cy="3716700"/>
          </a:xfrm>
          <a:prstGeom prst="rect">
            <a:avLst/>
          </a:prstGeom>
          <a:noFill/>
          <a:ln>
            <a:noFill/>
          </a:ln>
        </p:spPr>
        <p:txBody>
          <a:bodyPr anchorCtr="0" anchor="ctr" bIns="91425" lIns="91425" rIns="91425" tIns="91425">
            <a:noAutofit/>
          </a:bodyPr>
          <a:lstStyle/>
          <a:p>
            <a:pPr indent="-355600" lvl="0" marL="457200">
              <a:spcBef>
                <a:spcPts val="0"/>
              </a:spcBef>
              <a:buClr>
                <a:schemeClr val="dk1"/>
              </a:buClr>
              <a:buSzPct val="100000"/>
              <a:buFont typeface="Calibri"/>
              <a:buChar char="●"/>
            </a:pPr>
            <a:r>
              <a:rPr lang="en" sz="2000">
                <a:solidFill>
                  <a:schemeClr val="dk1"/>
                </a:solidFill>
                <a:highlight>
                  <a:srgbClr val="FFFFFF"/>
                </a:highlight>
                <a:latin typeface="Calibri"/>
                <a:ea typeface="Calibri"/>
                <a:cs typeface="Calibri"/>
                <a:sym typeface="Calibri"/>
              </a:rPr>
              <a:t>Bucket sort is a sorting algorithm that works by inserting the elements of the sorting array into buckets, then, each bucket is sorted individually. </a:t>
            </a:r>
          </a:p>
          <a:p>
            <a:pPr indent="-355600" lvl="0" marL="457200">
              <a:spcBef>
                <a:spcPts val="0"/>
              </a:spcBef>
              <a:buClr>
                <a:schemeClr val="dk1"/>
              </a:buClr>
              <a:buSzPct val="100000"/>
              <a:buFont typeface="Calibri"/>
              <a:buChar char="●"/>
            </a:pPr>
            <a:r>
              <a:rPr lang="en" sz="2000">
                <a:solidFill>
                  <a:schemeClr val="dk1"/>
                </a:solidFill>
                <a:highlight>
                  <a:srgbClr val="FFFFFF"/>
                </a:highlight>
                <a:latin typeface="Calibri"/>
                <a:ea typeface="Calibri"/>
                <a:cs typeface="Calibri"/>
                <a:sym typeface="Calibri"/>
              </a:rPr>
              <a:t>The idea behind bucket sort is that if we know the range of our elements to be sorted, we can set up buckets for each possible element, and place elements into their corresponding buckets. </a:t>
            </a:r>
          </a:p>
          <a:p>
            <a:pPr indent="-355600" lvl="0" marL="457200">
              <a:spcBef>
                <a:spcPts val="0"/>
              </a:spcBef>
              <a:buClr>
                <a:srgbClr val="4C4C4C"/>
              </a:buClr>
              <a:buSzPct val="100000"/>
              <a:buFont typeface="Calibri"/>
              <a:buChar char="●"/>
            </a:pPr>
            <a:r>
              <a:rPr lang="en" sz="2000">
                <a:solidFill>
                  <a:srgbClr val="4C4C4C"/>
                </a:solidFill>
                <a:latin typeface="Calibri"/>
                <a:ea typeface="Calibri"/>
                <a:cs typeface="Calibri"/>
                <a:sym typeface="Calibri"/>
              </a:rPr>
              <a:t>Elements are placed in buckets according to bucket characteristics, e.g. numbers between 1-10 in bucket 1, 11-20 in bucket 2 and so on.</a:t>
            </a:r>
          </a:p>
          <a:p>
            <a:pPr indent="-355600" lvl="0" marL="457200">
              <a:spcBef>
                <a:spcPts val="0"/>
              </a:spcBef>
              <a:buClr>
                <a:srgbClr val="262626"/>
              </a:buClr>
              <a:buSzPct val="100000"/>
              <a:buFont typeface="Calibri"/>
              <a:buChar char="●"/>
            </a:pPr>
            <a:r>
              <a:rPr lang="en" sz="2000">
                <a:solidFill>
                  <a:srgbClr val="262626"/>
                </a:solidFill>
                <a:latin typeface="Calibri"/>
                <a:ea typeface="Calibri"/>
                <a:cs typeface="Calibri"/>
                <a:sym typeface="Calibri"/>
              </a:rPr>
              <a:t>For every bucket that contains more than one number a linear algorithm is  typically used e.g. an insertion or quick sort. </a:t>
            </a:r>
          </a:p>
          <a:p>
            <a:pPr indent="-355600" lvl="0" marL="457200" rtl="0">
              <a:spcBef>
                <a:spcPts val="0"/>
              </a:spcBef>
              <a:buClr>
                <a:schemeClr val="dk1"/>
              </a:buClr>
              <a:buSzPct val="100000"/>
              <a:buFont typeface="Calibri"/>
              <a:buChar char="●"/>
            </a:pPr>
            <a:r>
              <a:rPr lang="en" sz="2000">
                <a:solidFill>
                  <a:schemeClr val="dk1"/>
                </a:solidFill>
                <a:highlight>
                  <a:srgbClr val="FFFFFF"/>
                </a:highlight>
                <a:latin typeface="Calibri"/>
                <a:ea typeface="Calibri"/>
                <a:cs typeface="Calibri"/>
                <a:sym typeface="Calibri"/>
              </a:rPr>
              <a:t>Finally the buckets are emptied in order, and the result  is a sorted list.</a:t>
            </a:r>
          </a:p>
        </p:txBody>
      </p:sp>
      <p:sp>
        <p:nvSpPr>
          <p:cNvPr id="61" name="Shape 61"/>
          <p:cNvSpPr txBox="1"/>
          <p:nvPr>
            <p:ph type="ctrTitle"/>
          </p:nvPr>
        </p:nvSpPr>
        <p:spPr>
          <a:xfrm>
            <a:off x="138049" y="236475"/>
            <a:ext cx="8520600" cy="612000"/>
          </a:xfrm>
          <a:prstGeom prst="rect">
            <a:avLst/>
          </a:prstGeom>
        </p:spPr>
        <p:txBody>
          <a:bodyPr anchorCtr="0" anchor="b" bIns="91425" lIns="91425" rIns="91425" tIns="91425">
            <a:noAutofit/>
          </a:bodyPr>
          <a:lstStyle/>
          <a:p>
            <a:pPr lvl="0" rtl="0" algn="l">
              <a:spcBef>
                <a:spcPts val="0"/>
              </a:spcBef>
              <a:buNone/>
            </a:pPr>
            <a:r>
              <a:rPr lang="en" sz="3600">
                <a:solidFill>
                  <a:srgbClr val="0000FF"/>
                </a:solidFill>
                <a:latin typeface="Calibri"/>
                <a:ea typeface="Calibri"/>
                <a:cs typeface="Calibri"/>
                <a:sym typeface="Calibri"/>
              </a:rPr>
              <a:t>How it Works</a:t>
            </a:r>
          </a:p>
        </p:txBody>
      </p:sp>
      <p:pic>
        <p:nvPicPr>
          <p:cNvPr descr="bucket.gif" id="62" name="Shape 62"/>
          <p:cNvPicPr preferRelativeResize="0"/>
          <p:nvPr/>
        </p:nvPicPr>
        <p:blipFill>
          <a:blip r:embed="rId3">
            <a:alphaModFix/>
          </a:blip>
          <a:stretch>
            <a:fillRect/>
          </a:stretch>
        </p:blipFill>
        <p:spPr>
          <a:xfrm>
            <a:off x="7996325" y="4059625"/>
            <a:ext cx="945900" cy="94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pic>
        <p:nvPicPr>
          <p:cNvPr descr="Screen Shot 2017-06-07 at 15.17.54.png" id="67" name="Shape 67"/>
          <p:cNvPicPr preferRelativeResize="0"/>
          <p:nvPr/>
        </p:nvPicPr>
        <p:blipFill>
          <a:blip r:embed="rId3">
            <a:alphaModFix/>
          </a:blip>
          <a:stretch>
            <a:fillRect/>
          </a:stretch>
        </p:blipFill>
        <p:spPr>
          <a:xfrm>
            <a:off x="2876777" y="850991"/>
            <a:ext cx="4123749" cy="1851181"/>
          </a:xfrm>
          <a:prstGeom prst="rect">
            <a:avLst/>
          </a:prstGeom>
          <a:noFill/>
          <a:ln>
            <a:noFill/>
          </a:ln>
        </p:spPr>
      </p:pic>
      <p:pic>
        <p:nvPicPr>
          <p:cNvPr descr="Screen Shot 2017-06-07 at 15.19.06.png" id="68" name="Shape 68"/>
          <p:cNvPicPr preferRelativeResize="0"/>
          <p:nvPr/>
        </p:nvPicPr>
        <p:blipFill>
          <a:blip r:embed="rId4">
            <a:alphaModFix/>
          </a:blip>
          <a:stretch>
            <a:fillRect/>
          </a:stretch>
        </p:blipFill>
        <p:spPr>
          <a:xfrm>
            <a:off x="2952272" y="2778850"/>
            <a:ext cx="3972752" cy="2248150"/>
          </a:xfrm>
          <a:prstGeom prst="rect">
            <a:avLst/>
          </a:prstGeom>
          <a:noFill/>
          <a:ln>
            <a:noFill/>
          </a:ln>
        </p:spPr>
      </p:pic>
      <p:sp>
        <p:nvSpPr>
          <p:cNvPr id="69" name="Shape 69"/>
          <p:cNvSpPr txBox="1"/>
          <p:nvPr>
            <p:ph type="title"/>
          </p:nvPr>
        </p:nvSpPr>
        <p:spPr>
          <a:xfrm>
            <a:off x="849275" y="1589875"/>
            <a:ext cx="1372200" cy="640200"/>
          </a:xfrm>
          <a:prstGeom prst="rect">
            <a:avLst/>
          </a:prstGeom>
        </p:spPr>
        <p:txBody>
          <a:bodyPr anchorCtr="0" anchor="t" bIns="91425" lIns="91425" rIns="91425" tIns="91425">
            <a:noAutofit/>
          </a:bodyPr>
          <a:lstStyle/>
          <a:p>
            <a:pPr lvl="0" rtl="0">
              <a:spcBef>
                <a:spcPts val="0"/>
              </a:spcBef>
              <a:buNone/>
            </a:pPr>
            <a:r>
              <a:rPr lang="en"/>
              <a:t>Before</a:t>
            </a:r>
          </a:p>
        </p:txBody>
      </p:sp>
      <p:sp>
        <p:nvSpPr>
          <p:cNvPr id="70" name="Shape 70"/>
          <p:cNvSpPr txBox="1"/>
          <p:nvPr>
            <p:ph type="title"/>
          </p:nvPr>
        </p:nvSpPr>
        <p:spPr>
          <a:xfrm>
            <a:off x="849275" y="3582812"/>
            <a:ext cx="1372200" cy="640200"/>
          </a:xfrm>
          <a:prstGeom prst="rect">
            <a:avLst/>
          </a:prstGeom>
        </p:spPr>
        <p:txBody>
          <a:bodyPr anchorCtr="0" anchor="t" bIns="91425" lIns="91425" rIns="91425" tIns="91425">
            <a:noAutofit/>
          </a:bodyPr>
          <a:lstStyle/>
          <a:p>
            <a:pPr lvl="0" rtl="0">
              <a:spcBef>
                <a:spcPts val="0"/>
              </a:spcBef>
              <a:buNone/>
            </a:pPr>
            <a:r>
              <a:rPr lang="en"/>
              <a:t>After</a:t>
            </a:r>
          </a:p>
        </p:txBody>
      </p:sp>
      <p:sp>
        <p:nvSpPr>
          <p:cNvPr id="71" name="Shape 71"/>
          <p:cNvSpPr txBox="1"/>
          <p:nvPr>
            <p:ph idx="4294967295" type="ctrTitle"/>
          </p:nvPr>
        </p:nvSpPr>
        <p:spPr>
          <a:xfrm>
            <a:off x="138049" y="162325"/>
            <a:ext cx="8520600" cy="612000"/>
          </a:xfrm>
          <a:prstGeom prst="rect">
            <a:avLst/>
          </a:prstGeom>
        </p:spPr>
        <p:txBody>
          <a:bodyPr anchorCtr="0" anchor="t" bIns="91425" lIns="91425" rIns="91425" tIns="91425">
            <a:noAutofit/>
          </a:bodyPr>
          <a:lstStyle/>
          <a:p>
            <a:pPr lvl="0" rtl="0" algn="l">
              <a:spcBef>
                <a:spcPts val="0"/>
              </a:spcBef>
              <a:buNone/>
            </a:pPr>
            <a:r>
              <a:rPr lang="en" u="sng">
                <a:solidFill>
                  <a:srgbClr val="0000FF"/>
                </a:solidFill>
              </a:rPr>
              <a:t>Example:</a:t>
            </a:r>
          </a:p>
        </p:txBody>
      </p:sp>
      <p:pic>
        <p:nvPicPr>
          <p:cNvPr descr="bucket.gif" id="72" name="Shape 72"/>
          <p:cNvPicPr preferRelativeResize="0"/>
          <p:nvPr/>
        </p:nvPicPr>
        <p:blipFill>
          <a:blip r:embed="rId5">
            <a:alphaModFix/>
          </a:blip>
          <a:stretch>
            <a:fillRect/>
          </a:stretch>
        </p:blipFill>
        <p:spPr>
          <a:xfrm>
            <a:off x="7838675" y="3901975"/>
            <a:ext cx="1103550" cy="110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ctrTitle"/>
          </p:nvPr>
        </p:nvSpPr>
        <p:spPr>
          <a:xfrm>
            <a:off x="177474" y="268050"/>
            <a:ext cx="8520600" cy="612000"/>
          </a:xfrm>
          <a:prstGeom prst="rect">
            <a:avLst/>
          </a:prstGeom>
        </p:spPr>
        <p:txBody>
          <a:bodyPr anchorCtr="0" anchor="b" bIns="91425" lIns="91425" rIns="91425" tIns="91425">
            <a:noAutofit/>
          </a:bodyPr>
          <a:lstStyle/>
          <a:p>
            <a:pPr lvl="0" rtl="0" algn="l">
              <a:spcBef>
                <a:spcPts val="0"/>
              </a:spcBef>
              <a:buNone/>
            </a:pPr>
            <a:r>
              <a:rPr lang="en" sz="3600">
                <a:solidFill>
                  <a:srgbClr val="0000FF"/>
                </a:solidFill>
              </a:rPr>
              <a:t>Points to Note</a:t>
            </a:r>
          </a:p>
        </p:txBody>
      </p:sp>
      <p:sp>
        <p:nvSpPr>
          <p:cNvPr id="78" name="Shape 78"/>
          <p:cNvSpPr txBox="1"/>
          <p:nvPr/>
        </p:nvSpPr>
        <p:spPr>
          <a:xfrm>
            <a:off x="177475" y="880050"/>
            <a:ext cx="7661100" cy="3635100"/>
          </a:xfrm>
          <a:prstGeom prst="rect">
            <a:avLst/>
          </a:prstGeom>
          <a:noFill/>
          <a:ln>
            <a:noFill/>
          </a:ln>
        </p:spPr>
        <p:txBody>
          <a:bodyPr anchorCtr="0" anchor="ctr" bIns="91425" lIns="91425" rIns="91425" tIns="91425">
            <a:noAutofit/>
          </a:bodyPr>
          <a:lstStyle/>
          <a:p>
            <a:pPr indent="-355600" lvl="0" marL="457200" rtl="0">
              <a:lnSpc>
                <a:spcPct val="115000"/>
              </a:lnSpc>
              <a:spcBef>
                <a:spcPts val="400"/>
              </a:spcBef>
              <a:spcAft>
                <a:spcPts val="1100"/>
              </a:spcAft>
              <a:buClr>
                <a:srgbClr val="262626"/>
              </a:buClr>
              <a:buSzPct val="100000"/>
              <a:buFont typeface="Calibri"/>
              <a:buChar char="●"/>
            </a:pPr>
            <a:r>
              <a:rPr lang="en" sz="2000">
                <a:solidFill>
                  <a:srgbClr val="262626"/>
                </a:solidFill>
                <a:latin typeface="Calibri"/>
                <a:ea typeface="Calibri"/>
                <a:cs typeface="Calibri"/>
                <a:sym typeface="Calibri"/>
              </a:rPr>
              <a:t>As with other linear sorting algorithms, bucket sort efficiency depends on the input. The main thing to be aware of is the way the input data is dispersed over an interval.</a:t>
            </a:r>
          </a:p>
          <a:p>
            <a:pPr indent="-355600" lvl="0" marL="457200" rtl="0">
              <a:lnSpc>
                <a:spcPct val="115000"/>
              </a:lnSpc>
              <a:spcBef>
                <a:spcPts val="400"/>
              </a:spcBef>
              <a:spcAft>
                <a:spcPts val="1100"/>
              </a:spcAft>
              <a:buClr>
                <a:srgbClr val="262626"/>
              </a:buClr>
              <a:buSzPct val="100000"/>
              <a:buFont typeface="Calibri"/>
              <a:buChar char="●"/>
            </a:pPr>
            <a:r>
              <a:rPr lang="en" sz="2000">
                <a:solidFill>
                  <a:srgbClr val="262626"/>
                </a:solidFill>
                <a:latin typeface="Calibri"/>
                <a:ea typeface="Calibri"/>
                <a:cs typeface="Calibri"/>
                <a:sym typeface="Calibri"/>
              </a:rPr>
              <a:t>The number of buckets that can dramatically improve or worse the performance of the algorithm.</a:t>
            </a:r>
          </a:p>
          <a:p>
            <a:pPr indent="-355600" lvl="0" marL="457200" rtl="0">
              <a:lnSpc>
                <a:spcPct val="115000"/>
              </a:lnSpc>
              <a:spcBef>
                <a:spcPts val="400"/>
              </a:spcBef>
              <a:spcAft>
                <a:spcPts val="1100"/>
              </a:spcAft>
              <a:buClr>
                <a:srgbClr val="262626"/>
              </a:buClr>
              <a:buSzPct val="100000"/>
              <a:buFont typeface="Calibri"/>
              <a:buChar char="●"/>
            </a:pPr>
            <a:r>
              <a:rPr lang="en" sz="2000">
                <a:solidFill>
                  <a:srgbClr val="262626"/>
                </a:solidFill>
                <a:latin typeface="Calibri"/>
                <a:ea typeface="Calibri"/>
                <a:cs typeface="Calibri"/>
                <a:sym typeface="Calibri"/>
              </a:rPr>
              <a:t>This makes bucket sort ideal in cases we know in advance that the input is well dispersed i.e. how far each element is from some measure of central </a:t>
            </a:r>
            <a:r>
              <a:rPr lang="en" sz="2000">
                <a:solidFill>
                  <a:srgbClr val="262626"/>
                </a:solidFill>
                <a:latin typeface="Calibri"/>
                <a:ea typeface="Calibri"/>
                <a:cs typeface="Calibri"/>
                <a:sym typeface="Calibri"/>
              </a:rPr>
              <a:t>tendency</a:t>
            </a:r>
            <a:r>
              <a:rPr lang="en" sz="2000">
                <a:solidFill>
                  <a:srgbClr val="262626"/>
                </a:solidFill>
                <a:latin typeface="Calibri"/>
                <a:ea typeface="Calibri"/>
                <a:cs typeface="Calibri"/>
                <a:sym typeface="Calibri"/>
              </a:rPr>
              <a:t> (average).</a:t>
            </a:r>
          </a:p>
        </p:txBody>
      </p:sp>
      <p:pic>
        <p:nvPicPr>
          <p:cNvPr descr="bucket.gif" id="79" name="Shape 79"/>
          <p:cNvPicPr preferRelativeResize="0"/>
          <p:nvPr/>
        </p:nvPicPr>
        <p:blipFill>
          <a:blip r:embed="rId3">
            <a:alphaModFix/>
          </a:blip>
          <a:stretch>
            <a:fillRect/>
          </a:stretch>
        </p:blipFill>
        <p:spPr>
          <a:xfrm>
            <a:off x="7838675" y="3901975"/>
            <a:ext cx="1103550" cy="110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311699" y="366700"/>
            <a:ext cx="8520600" cy="612000"/>
          </a:xfrm>
          <a:prstGeom prst="rect">
            <a:avLst/>
          </a:prstGeom>
        </p:spPr>
        <p:txBody>
          <a:bodyPr anchorCtr="0" anchor="b" bIns="91425" lIns="91425" rIns="91425" tIns="91425">
            <a:noAutofit/>
          </a:bodyPr>
          <a:lstStyle/>
          <a:p>
            <a:pPr lvl="0" rtl="0" algn="l">
              <a:spcBef>
                <a:spcPts val="0"/>
              </a:spcBef>
              <a:buNone/>
            </a:pPr>
            <a:r>
              <a:rPr lang="en" sz="3600">
                <a:solidFill>
                  <a:srgbClr val="0000FF"/>
                </a:solidFill>
              </a:rPr>
              <a:t>Complexity</a:t>
            </a:r>
          </a:p>
        </p:txBody>
      </p:sp>
      <p:sp>
        <p:nvSpPr>
          <p:cNvPr id="85" name="Shape 85"/>
          <p:cNvSpPr txBox="1"/>
          <p:nvPr/>
        </p:nvSpPr>
        <p:spPr>
          <a:xfrm>
            <a:off x="177475" y="978700"/>
            <a:ext cx="7882500" cy="2778600"/>
          </a:xfrm>
          <a:prstGeom prst="rect">
            <a:avLst/>
          </a:prstGeom>
          <a:noFill/>
          <a:ln>
            <a:noFill/>
          </a:ln>
        </p:spPr>
        <p:txBody>
          <a:bodyPr anchorCtr="0" anchor="ctr" bIns="91425" lIns="91425" rIns="91425" tIns="91425">
            <a:noAutofit/>
          </a:bodyPr>
          <a:lstStyle/>
          <a:p>
            <a:pPr indent="-355600" lvl="0" marL="457200" rtl="0">
              <a:lnSpc>
                <a:spcPct val="115000"/>
              </a:lnSpc>
              <a:spcBef>
                <a:spcPts val="400"/>
              </a:spcBef>
              <a:spcAft>
                <a:spcPts val="1100"/>
              </a:spcAft>
              <a:buClr>
                <a:srgbClr val="262626"/>
              </a:buClr>
              <a:buSzPct val="100000"/>
              <a:buFont typeface="Calibri"/>
              <a:buChar char="●"/>
            </a:pPr>
            <a:r>
              <a:rPr lang="en" sz="2000">
                <a:solidFill>
                  <a:srgbClr val="262626"/>
                </a:solidFill>
                <a:latin typeface="Calibri"/>
                <a:ea typeface="Calibri"/>
                <a:cs typeface="Calibri"/>
                <a:sym typeface="Calibri"/>
              </a:rPr>
              <a:t>The complexity of bucket sort is not constant and depends on the input. </a:t>
            </a:r>
          </a:p>
          <a:p>
            <a:pPr indent="-355600" lvl="0" marL="457200" rtl="0">
              <a:lnSpc>
                <a:spcPct val="115000"/>
              </a:lnSpc>
              <a:spcBef>
                <a:spcPts val="400"/>
              </a:spcBef>
              <a:spcAft>
                <a:spcPts val="1100"/>
              </a:spcAft>
              <a:buClr>
                <a:srgbClr val="262626"/>
              </a:buClr>
              <a:buSzPct val="100000"/>
              <a:buFont typeface="Calibri"/>
              <a:buChar char="●"/>
            </a:pPr>
            <a:r>
              <a:rPr lang="en" sz="2000">
                <a:solidFill>
                  <a:srgbClr val="262626"/>
                </a:solidFill>
                <a:latin typeface="Calibri"/>
                <a:ea typeface="Calibri"/>
                <a:cs typeface="Calibri"/>
                <a:sym typeface="Calibri"/>
              </a:rPr>
              <a:t>In the average case the complexity of the algorithm is O(n + k) where n is the length of the input sequence, while k is the number of buckets.</a:t>
            </a:r>
          </a:p>
          <a:p>
            <a:pPr indent="-355600" lvl="0" marL="457200" rtl="0">
              <a:lnSpc>
                <a:spcPct val="115000"/>
              </a:lnSpc>
              <a:spcBef>
                <a:spcPts val="400"/>
              </a:spcBef>
              <a:spcAft>
                <a:spcPts val="1100"/>
              </a:spcAft>
              <a:buClr>
                <a:srgbClr val="262626"/>
              </a:buClr>
              <a:buSzPct val="100000"/>
              <a:buFont typeface="Calibri"/>
              <a:buChar char="●"/>
            </a:pPr>
            <a:r>
              <a:rPr lang="en" sz="2000">
                <a:solidFill>
                  <a:srgbClr val="262626"/>
                </a:solidFill>
                <a:latin typeface="Calibri"/>
                <a:ea typeface="Calibri"/>
                <a:cs typeface="Calibri"/>
                <a:sym typeface="Calibri"/>
              </a:rPr>
              <a:t>The problem is that its worst-case performance is O(n^2) which makes it as slow as bubble sort.</a:t>
            </a:r>
          </a:p>
        </p:txBody>
      </p:sp>
      <p:pic>
        <p:nvPicPr>
          <p:cNvPr descr="bucket.gif" id="86" name="Shape 86"/>
          <p:cNvPicPr preferRelativeResize="0"/>
          <p:nvPr/>
        </p:nvPicPr>
        <p:blipFill>
          <a:blip r:embed="rId3">
            <a:alphaModFix/>
          </a:blip>
          <a:stretch>
            <a:fillRect/>
          </a:stretch>
        </p:blipFill>
        <p:spPr>
          <a:xfrm>
            <a:off x="7838675" y="3901975"/>
            <a:ext cx="1103550" cy="110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46500"/>
            <a:ext cx="8520600" cy="572700"/>
          </a:xfrm>
          <a:prstGeom prst="rect">
            <a:avLst/>
          </a:prstGeom>
        </p:spPr>
        <p:txBody>
          <a:bodyPr anchorCtr="0" anchor="t" bIns="91425" lIns="91425" rIns="91425" tIns="91425">
            <a:noAutofit/>
          </a:bodyPr>
          <a:lstStyle/>
          <a:p>
            <a:pPr lvl="0">
              <a:spcBef>
                <a:spcPts val="0"/>
              </a:spcBef>
              <a:buNone/>
            </a:pPr>
            <a:r>
              <a:rPr lang="en">
                <a:solidFill>
                  <a:srgbClr val="0000FF"/>
                </a:solidFill>
              </a:rPr>
              <a:t>Typical Algorithm</a:t>
            </a:r>
          </a:p>
        </p:txBody>
      </p:sp>
      <p:pic>
        <p:nvPicPr>
          <p:cNvPr descr="bucket.gif" id="92" name="Shape 92"/>
          <p:cNvPicPr preferRelativeResize="0"/>
          <p:nvPr/>
        </p:nvPicPr>
        <p:blipFill>
          <a:blip r:embed="rId3">
            <a:alphaModFix/>
          </a:blip>
          <a:stretch>
            <a:fillRect/>
          </a:stretch>
        </p:blipFill>
        <p:spPr>
          <a:xfrm>
            <a:off x="7838675" y="3901975"/>
            <a:ext cx="1103550" cy="1103550"/>
          </a:xfrm>
          <a:prstGeom prst="rect">
            <a:avLst/>
          </a:prstGeom>
          <a:noFill/>
          <a:ln>
            <a:noFill/>
          </a:ln>
        </p:spPr>
      </p:pic>
      <p:pic>
        <p:nvPicPr>
          <p:cNvPr descr="Screen Shot 2017-06-07 at 20.17.30.png" id="93" name="Shape 93"/>
          <p:cNvPicPr preferRelativeResize="0"/>
          <p:nvPr/>
        </p:nvPicPr>
        <p:blipFill>
          <a:blip r:embed="rId4">
            <a:alphaModFix/>
          </a:blip>
          <a:stretch>
            <a:fillRect/>
          </a:stretch>
        </p:blipFill>
        <p:spPr>
          <a:xfrm>
            <a:off x="311699" y="1152475"/>
            <a:ext cx="5738324" cy="360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