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6C6A8-026B-4047-9E63-0FB1C25A00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BC5E5F-C561-425D-95CA-BBB9476E7827}">
      <dgm:prSet/>
      <dgm:spPr/>
      <dgm:t>
        <a:bodyPr/>
        <a:lstStyle/>
        <a:p>
          <a:pPr>
            <a:lnSpc>
              <a:spcPct val="100000"/>
            </a:lnSpc>
          </a:pPr>
          <a:r>
            <a:rPr lang="tr-TR" dirty="0">
              <a:latin typeface="Arial Narrow" panose="020B0606020202030204" pitchFamily="34" charset="0"/>
            </a:rPr>
            <a:t>Ortamda bulunan aynı nesnelerin tespit edilerek, sınıflandırılmasına yönelik yapılan çalışmada üç aşamalı bir yöntem önerilmektedir</a:t>
          </a:r>
          <a:endParaRPr lang="en-US" dirty="0">
            <a:latin typeface="Arial Narrow" panose="020B0606020202030204" pitchFamily="34" charset="0"/>
          </a:endParaRPr>
        </a:p>
      </dgm:t>
    </dgm:pt>
    <dgm:pt modelId="{CC813819-AA3C-4A05-B61A-505AF3A9FCA7}" type="parTrans" cxnId="{1BF21F85-8A79-4312-94C5-C16818C80BC6}">
      <dgm:prSet/>
      <dgm:spPr/>
      <dgm:t>
        <a:bodyPr/>
        <a:lstStyle/>
        <a:p>
          <a:endParaRPr lang="en-US"/>
        </a:p>
      </dgm:t>
    </dgm:pt>
    <dgm:pt modelId="{3AE9DA3F-518B-4FB2-8A86-59D0A8C5FCF7}" type="sibTrans" cxnId="{1BF21F85-8A79-4312-94C5-C16818C80BC6}">
      <dgm:prSet/>
      <dgm:spPr/>
      <dgm:t>
        <a:bodyPr/>
        <a:lstStyle/>
        <a:p>
          <a:endParaRPr lang="en-US"/>
        </a:p>
      </dgm:t>
    </dgm:pt>
    <dgm:pt modelId="{EE97D60B-CCE1-41C4-BDD8-DB83F3CE9CDB}">
      <dgm:prSet/>
      <dgm:spPr/>
      <dgm:t>
        <a:bodyPr/>
        <a:lstStyle/>
        <a:p>
          <a:pPr>
            <a:lnSpc>
              <a:spcPct val="100000"/>
            </a:lnSpc>
          </a:pPr>
          <a:r>
            <a:rPr lang="tr-TR" dirty="0">
              <a:latin typeface="Arial Narrow" panose="020B0606020202030204" pitchFamily="34" charset="0"/>
            </a:rPr>
            <a:t>Önerilen sistemin ilk aşamasında kameradan alınan görüntü üzerinde, görüntü ön işleme adımı uygulanmaktadır. İkinci aşamada, ortamda bulunan nesneler tespit edilmekte ve nesnelere ait veriler bilgi veritabanına aktarılmaktadır. Son aşamada ise bilgi veritabanı kullanılarak nesnelerin sınıflandırılması gerçekleştirilmektedir</a:t>
          </a:r>
          <a:r>
            <a:rPr lang="tr-TR" dirty="0"/>
            <a:t>.</a:t>
          </a:r>
          <a:endParaRPr lang="en-US" dirty="0"/>
        </a:p>
      </dgm:t>
    </dgm:pt>
    <dgm:pt modelId="{67BD53DD-E162-43F1-A350-AADB16D2ED89}" type="parTrans" cxnId="{1E0F104B-FB9E-4704-8CE3-173585AA6516}">
      <dgm:prSet/>
      <dgm:spPr/>
      <dgm:t>
        <a:bodyPr/>
        <a:lstStyle/>
        <a:p>
          <a:endParaRPr lang="en-US"/>
        </a:p>
      </dgm:t>
    </dgm:pt>
    <dgm:pt modelId="{2AFD3B69-2736-4C52-9F5A-0CC854C3BD0B}" type="sibTrans" cxnId="{1E0F104B-FB9E-4704-8CE3-173585AA6516}">
      <dgm:prSet/>
      <dgm:spPr/>
      <dgm:t>
        <a:bodyPr/>
        <a:lstStyle/>
        <a:p>
          <a:endParaRPr lang="en-US"/>
        </a:p>
      </dgm:t>
    </dgm:pt>
    <dgm:pt modelId="{FE467FB7-DE1F-4E30-A19A-2B97465F62C7}" type="pres">
      <dgm:prSet presAssocID="{58D6C6A8-026B-4047-9E63-0FB1C25A00CD}" presName="root" presStyleCnt="0">
        <dgm:presLayoutVars>
          <dgm:dir/>
          <dgm:resizeHandles val="exact"/>
        </dgm:presLayoutVars>
      </dgm:prSet>
      <dgm:spPr/>
    </dgm:pt>
    <dgm:pt modelId="{C646FAE9-B74E-4CA3-9FB1-CD9F9533FB78}" type="pres">
      <dgm:prSet presAssocID="{18BC5E5F-C561-425D-95CA-BBB9476E7827}" presName="compNode" presStyleCnt="0"/>
      <dgm:spPr/>
    </dgm:pt>
    <dgm:pt modelId="{6605D2C5-A7C8-4FB0-B161-2C2A84229989}" type="pres">
      <dgm:prSet presAssocID="{18BC5E5F-C561-425D-95CA-BBB9476E7827}" presName="bgRect" presStyleLbl="bgShp" presStyleIdx="0" presStyleCnt="2"/>
      <dgm:spPr/>
    </dgm:pt>
    <dgm:pt modelId="{54F20D9B-D6EE-4CCC-8A3E-45F6E149D7CE}" type="pres">
      <dgm:prSet presAssocID="{18BC5E5F-C561-425D-95CA-BBB9476E78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ay işareti"/>
        </a:ext>
      </dgm:extLst>
    </dgm:pt>
    <dgm:pt modelId="{EF9539E7-2383-4EC0-9EA2-6C4E565AA3FA}" type="pres">
      <dgm:prSet presAssocID="{18BC5E5F-C561-425D-95CA-BBB9476E7827}" presName="spaceRect" presStyleCnt="0"/>
      <dgm:spPr/>
    </dgm:pt>
    <dgm:pt modelId="{A53AC714-D34D-4A39-8ABD-AC70E1DAF507}" type="pres">
      <dgm:prSet presAssocID="{18BC5E5F-C561-425D-95CA-BBB9476E7827}" presName="parTx" presStyleLbl="revTx" presStyleIdx="0" presStyleCnt="2">
        <dgm:presLayoutVars>
          <dgm:chMax val="0"/>
          <dgm:chPref val="0"/>
        </dgm:presLayoutVars>
      </dgm:prSet>
      <dgm:spPr/>
    </dgm:pt>
    <dgm:pt modelId="{B8D7BD30-A5CB-4893-A5CF-20DAFDDD99EF}" type="pres">
      <dgm:prSet presAssocID="{3AE9DA3F-518B-4FB2-8A86-59D0A8C5FCF7}" presName="sibTrans" presStyleCnt="0"/>
      <dgm:spPr/>
    </dgm:pt>
    <dgm:pt modelId="{2BAB8F50-C0F1-4E99-890E-4852828DF074}" type="pres">
      <dgm:prSet presAssocID="{EE97D60B-CCE1-41C4-BDD8-DB83F3CE9CDB}" presName="compNode" presStyleCnt="0"/>
      <dgm:spPr/>
    </dgm:pt>
    <dgm:pt modelId="{60C727F0-05BB-415F-88D6-61B215C69E6E}" type="pres">
      <dgm:prSet presAssocID="{EE97D60B-CCE1-41C4-BDD8-DB83F3CE9CDB}" presName="bgRect" presStyleLbl="bgShp" presStyleIdx="1" presStyleCnt="2"/>
      <dgm:spPr/>
    </dgm:pt>
    <dgm:pt modelId="{4DD2FF7E-6A0A-44BA-9223-BBD5C8F955B9}" type="pres">
      <dgm:prSet presAssocID="{EE97D60B-CCE1-41C4-BDD8-DB83F3CE9CD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ktrikçi"/>
        </a:ext>
      </dgm:extLst>
    </dgm:pt>
    <dgm:pt modelId="{0CED9C7A-2BCF-4AC1-B5F0-A6BAF5D2CE6D}" type="pres">
      <dgm:prSet presAssocID="{EE97D60B-CCE1-41C4-BDD8-DB83F3CE9CDB}" presName="spaceRect" presStyleCnt="0"/>
      <dgm:spPr/>
    </dgm:pt>
    <dgm:pt modelId="{89003307-7C78-42B3-B4AC-E795E726ACF7}" type="pres">
      <dgm:prSet presAssocID="{EE97D60B-CCE1-41C4-BDD8-DB83F3CE9CDB}" presName="parTx" presStyleLbl="revTx" presStyleIdx="1" presStyleCnt="2">
        <dgm:presLayoutVars>
          <dgm:chMax val="0"/>
          <dgm:chPref val="0"/>
        </dgm:presLayoutVars>
      </dgm:prSet>
      <dgm:spPr/>
    </dgm:pt>
  </dgm:ptLst>
  <dgm:cxnLst>
    <dgm:cxn modelId="{1E0F104B-FB9E-4704-8CE3-173585AA6516}" srcId="{58D6C6A8-026B-4047-9E63-0FB1C25A00CD}" destId="{EE97D60B-CCE1-41C4-BDD8-DB83F3CE9CDB}" srcOrd="1" destOrd="0" parTransId="{67BD53DD-E162-43F1-A350-AADB16D2ED89}" sibTransId="{2AFD3B69-2736-4C52-9F5A-0CC854C3BD0B}"/>
    <dgm:cxn modelId="{1BF21F85-8A79-4312-94C5-C16818C80BC6}" srcId="{58D6C6A8-026B-4047-9E63-0FB1C25A00CD}" destId="{18BC5E5F-C561-425D-95CA-BBB9476E7827}" srcOrd="0" destOrd="0" parTransId="{CC813819-AA3C-4A05-B61A-505AF3A9FCA7}" sibTransId="{3AE9DA3F-518B-4FB2-8A86-59D0A8C5FCF7}"/>
    <dgm:cxn modelId="{2CC32198-4B38-4978-A956-C15804FD26B0}" type="presOf" srcId="{EE97D60B-CCE1-41C4-BDD8-DB83F3CE9CDB}" destId="{89003307-7C78-42B3-B4AC-E795E726ACF7}" srcOrd="0" destOrd="0" presId="urn:microsoft.com/office/officeart/2018/2/layout/IconVerticalSolidList"/>
    <dgm:cxn modelId="{8C947EA4-7C45-411D-A1A8-25F6F53E96C1}" type="presOf" srcId="{18BC5E5F-C561-425D-95CA-BBB9476E7827}" destId="{A53AC714-D34D-4A39-8ABD-AC70E1DAF507}" srcOrd="0" destOrd="0" presId="urn:microsoft.com/office/officeart/2018/2/layout/IconVerticalSolidList"/>
    <dgm:cxn modelId="{FF623CD9-CC28-4E40-8816-C5D4844393A3}" type="presOf" srcId="{58D6C6A8-026B-4047-9E63-0FB1C25A00CD}" destId="{FE467FB7-DE1F-4E30-A19A-2B97465F62C7}" srcOrd="0" destOrd="0" presId="urn:microsoft.com/office/officeart/2018/2/layout/IconVerticalSolidList"/>
    <dgm:cxn modelId="{DE08760B-015B-4136-AB4D-FB313D6B2378}" type="presParOf" srcId="{FE467FB7-DE1F-4E30-A19A-2B97465F62C7}" destId="{C646FAE9-B74E-4CA3-9FB1-CD9F9533FB78}" srcOrd="0" destOrd="0" presId="urn:microsoft.com/office/officeart/2018/2/layout/IconVerticalSolidList"/>
    <dgm:cxn modelId="{4252583F-F8A2-4E80-9C30-C7941833C6F0}" type="presParOf" srcId="{C646FAE9-B74E-4CA3-9FB1-CD9F9533FB78}" destId="{6605D2C5-A7C8-4FB0-B161-2C2A84229989}" srcOrd="0" destOrd="0" presId="urn:microsoft.com/office/officeart/2018/2/layout/IconVerticalSolidList"/>
    <dgm:cxn modelId="{1B54A5F1-E682-427B-89B6-D4A18F608EB2}" type="presParOf" srcId="{C646FAE9-B74E-4CA3-9FB1-CD9F9533FB78}" destId="{54F20D9B-D6EE-4CCC-8A3E-45F6E149D7CE}" srcOrd="1" destOrd="0" presId="urn:microsoft.com/office/officeart/2018/2/layout/IconVerticalSolidList"/>
    <dgm:cxn modelId="{FF0A1CAC-8B0E-4F6D-98B9-B2B4D622A79E}" type="presParOf" srcId="{C646FAE9-B74E-4CA3-9FB1-CD9F9533FB78}" destId="{EF9539E7-2383-4EC0-9EA2-6C4E565AA3FA}" srcOrd="2" destOrd="0" presId="urn:microsoft.com/office/officeart/2018/2/layout/IconVerticalSolidList"/>
    <dgm:cxn modelId="{9D6AC31F-BF80-4DDE-992D-E879F07C0EDB}" type="presParOf" srcId="{C646FAE9-B74E-4CA3-9FB1-CD9F9533FB78}" destId="{A53AC714-D34D-4A39-8ABD-AC70E1DAF507}" srcOrd="3" destOrd="0" presId="urn:microsoft.com/office/officeart/2018/2/layout/IconVerticalSolidList"/>
    <dgm:cxn modelId="{62EAA2E4-2CE1-4FC4-80B5-897F6F529755}" type="presParOf" srcId="{FE467FB7-DE1F-4E30-A19A-2B97465F62C7}" destId="{B8D7BD30-A5CB-4893-A5CF-20DAFDDD99EF}" srcOrd="1" destOrd="0" presId="urn:microsoft.com/office/officeart/2018/2/layout/IconVerticalSolidList"/>
    <dgm:cxn modelId="{40392954-1D86-4597-BCBA-9DAF9F34CC84}" type="presParOf" srcId="{FE467FB7-DE1F-4E30-A19A-2B97465F62C7}" destId="{2BAB8F50-C0F1-4E99-890E-4852828DF074}" srcOrd="2" destOrd="0" presId="urn:microsoft.com/office/officeart/2018/2/layout/IconVerticalSolidList"/>
    <dgm:cxn modelId="{F709E526-32AE-4F1F-A4F2-B8198261CE1B}" type="presParOf" srcId="{2BAB8F50-C0F1-4E99-890E-4852828DF074}" destId="{60C727F0-05BB-415F-88D6-61B215C69E6E}" srcOrd="0" destOrd="0" presId="urn:microsoft.com/office/officeart/2018/2/layout/IconVerticalSolidList"/>
    <dgm:cxn modelId="{D87C735F-3499-4EC0-9EEA-C2DDE42CE6C3}" type="presParOf" srcId="{2BAB8F50-C0F1-4E99-890E-4852828DF074}" destId="{4DD2FF7E-6A0A-44BA-9223-BBD5C8F955B9}" srcOrd="1" destOrd="0" presId="urn:microsoft.com/office/officeart/2018/2/layout/IconVerticalSolidList"/>
    <dgm:cxn modelId="{E5C08E6B-FB50-40EB-AC01-91AD81312A09}" type="presParOf" srcId="{2BAB8F50-C0F1-4E99-890E-4852828DF074}" destId="{0CED9C7A-2BCF-4AC1-B5F0-A6BAF5D2CE6D}" srcOrd="2" destOrd="0" presId="urn:microsoft.com/office/officeart/2018/2/layout/IconVerticalSolidList"/>
    <dgm:cxn modelId="{8ABFB258-CAB2-4015-8ED4-D07CABF3C902}" type="presParOf" srcId="{2BAB8F50-C0F1-4E99-890E-4852828DF074}" destId="{89003307-7C78-42B3-B4AC-E795E726AC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5D2C5-A7C8-4FB0-B161-2C2A84229989}">
      <dsp:nvSpPr>
        <dsp:cNvPr id="0" name=""/>
        <dsp:cNvSpPr/>
      </dsp:nvSpPr>
      <dsp:spPr>
        <a:xfrm>
          <a:off x="0" y="161907"/>
          <a:ext cx="5962650" cy="11139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F20D9B-D6EE-4CCC-8A3E-45F6E149D7CE}">
      <dsp:nvSpPr>
        <dsp:cNvPr id="0" name=""/>
        <dsp:cNvSpPr/>
      </dsp:nvSpPr>
      <dsp:spPr>
        <a:xfrm>
          <a:off x="336966" y="412543"/>
          <a:ext cx="612666" cy="612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AC714-D34D-4A39-8ABD-AC70E1DAF507}">
      <dsp:nvSpPr>
        <dsp:cNvPr id="0" name=""/>
        <dsp:cNvSpPr/>
      </dsp:nvSpPr>
      <dsp:spPr>
        <a:xfrm>
          <a:off x="1286599" y="161907"/>
          <a:ext cx="4560464" cy="1322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97" tIns="139997" rIns="139997" bIns="139997" numCol="1" spcCol="1270" anchor="ctr" anchorCtr="0">
          <a:noAutofit/>
        </a:bodyPr>
        <a:lstStyle/>
        <a:p>
          <a:pPr marL="0" lvl="0" indent="0" algn="l" defTabSz="622300">
            <a:lnSpc>
              <a:spcPct val="100000"/>
            </a:lnSpc>
            <a:spcBef>
              <a:spcPct val="0"/>
            </a:spcBef>
            <a:spcAft>
              <a:spcPct val="35000"/>
            </a:spcAft>
            <a:buNone/>
          </a:pPr>
          <a:r>
            <a:rPr lang="tr-TR" sz="1400" kern="1200" dirty="0">
              <a:latin typeface="Arial Narrow" panose="020B0606020202030204" pitchFamily="34" charset="0"/>
            </a:rPr>
            <a:t>Ortamda bulunan aynı nesnelerin tespit edilerek, sınıflandırılmasına yönelik yapılan çalışmada üç aşamalı bir yöntem önerilmektedir</a:t>
          </a:r>
          <a:endParaRPr lang="en-US" sz="1400" kern="1200" dirty="0">
            <a:latin typeface="Arial Narrow" panose="020B0606020202030204" pitchFamily="34" charset="0"/>
          </a:endParaRPr>
        </a:p>
      </dsp:txBody>
      <dsp:txXfrm>
        <a:off x="1286599" y="161907"/>
        <a:ext cx="4560464" cy="1322802"/>
      </dsp:txXfrm>
    </dsp:sp>
    <dsp:sp modelId="{60C727F0-05BB-415F-88D6-61B215C69E6E}">
      <dsp:nvSpPr>
        <dsp:cNvPr id="0" name=""/>
        <dsp:cNvSpPr/>
      </dsp:nvSpPr>
      <dsp:spPr>
        <a:xfrm>
          <a:off x="0" y="1725218"/>
          <a:ext cx="5962650" cy="11139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2FF7E-6A0A-44BA-9223-BBD5C8F955B9}">
      <dsp:nvSpPr>
        <dsp:cNvPr id="0" name=""/>
        <dsp:cNvSpPr/>
      </dsp:nvSpPr>
      <dsp:spPr>
        <a:xfrm>
          <a:off x="336966" y="1975854"/>
          <a:ext cx="612666" cy="6126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003307-7C78-42B3-B4AC-E795E726ACF7}">
      <dsp:nvSpPr>
        <dsp:cNvPr id="0" name=""/>
        <dsp:cNvSpPr/>
      </dsp:nvSpPr>
      <dsp:spPr>
        <a:xfrm>
          <a:off x="1286599" y="1725218"/>
          <a:ext cx="4560464" cy="1322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97" tIns="139997" rIns="139997" bIns="139997" numCol="1" spcCol="1270" anchor="ctr" anchorCtr="0">
          <a:noAutofit/>
        </a:bodyPr>
        <a:lstStyle/>
        <a:p>
          <a:pPr marL="0" lvl="0" indent="0" algn="l" defTabSz="622300">
            <a:lnSpc>
              <a:spcPct val="100000"/>
            </a:lnSpc>
            <a:spcBef>
              <a:spcPct val="0"/>
            </a:spcBef>
            <a:spcAft>
              <a:spcPct val="35000"/>
            </a:spcAft>
            <a:buNone/>
          </a:pPr>
          <a:r>
            <a:rPr lang="tr-TR" sz="1400" kern="1200" dirty="0">
              <a:latin typeface="Arial Narrow" panose="020B0606020202030204" pitchFamily="34" charset="0"/>
            </a:rPr>
            <a:t>Önerilen sistemin ilk aşamasında kameradan alınan görüntü üzerinde, görüntü ön işleme adımı uygulanmaktadır. İkinci aşamada, ortamda bulunan nesneler tespit edilmekte ve nesnelere ait veriler bilgi veritabanına aktarılmaktadır. Son aşamada ise bilgi veritabanı kullanılarak nesnelerin sınıflandırılması gerçekleştirilmektedir</a:t>
          </a:r>
          <a:r>
            <a:rPr lang="tr-TR" sz="1400" kern="1200" dirty="0"/>
            <a:t>.</a:t>
          </a:r>
          <a:endParaRPr lang="en-US" sz="1400" kern="1200" dirty="0"/>
        </a:p>
      </dsp:txBody>
      <dsp:txXfrm>
        <a:off x="1286599" y="1725218"/>
        <a:ext cx="4560464" cy="13228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66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1590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4943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1459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29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2599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28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225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7098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7680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8829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12/15/2022</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055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52755F97-EC04-C137-6751-B3AC5F036B02}"/>
              </a:ext>
            </a:extLst>
          </p:cNvPr>
          <p:cNvPicPr>
            <a:picLocks noChangeAspect="1"/>
          </p:cNvPicPr>
          <p:nvPr/>
        </p:nvPicPr>
        <p:blipFill rotWithShape="1">
          <a:blip r:embed="rId2">
            <a:alphaModFix/>
          </a:blip>
          <a:srcRect b="23"/>
          <a:stretch/>
        </p:blipFill>
        <p:spPr>
          <a:xfrm>
            <a:off x="20" y="1571"/>
            <a:ext cx="12191980" cy="6856429"/>
          </a:xfrm>
          <a:prstGeom prst="rect">
            <a:avLst/>
          </a:prstGeom>
        </p:spPr>
      </p:pic>
      <p:sp>
        <p:nvSpPr>
          <p:cNvPr id="18"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2A65A99-F6B3-7A68-E7C0-A4CF5E3F229D}"/>
              </a:ext>
            </a:extLst>
          </p:cNvPr>
          <p:cNvSpPr>
            <a:spLocks noGrp="1"/>
          </p:cNvSpPr>
          <p:nvPr>
            <p:ph type="ctrTitle"/>
          </p:nvPr>
        </p:nvSpPr>
        <p:spPr>
          <a:xfrm>
            <a:off x="4328161" y="2211978"/>
            <a:ext cx="3535679" cy="1425728"/>
          </a:xfrm>
        </p:spPr>
        <p:txBody>
          <a:bodyPr anchor="b">
            <a:normAutofit/>
          </a:bodyPr>
          <a:lstStyle/>
          <a:p>
            <a:pPr algn="ctr">
              <a:lnSpc>
                <a:spcPct val="110000"/>
              </a:lnSpc>
            </a:pPr>
            <a:r>
              <a:rPr lang="tr-TR" sz="1500"/>
              <a:t>Retina Kan Damarlarını Çıkarmak İçin Eşikleme Temelli Morfolojik Bir Yöntem</a:t>
            </a:r>
          </a:p>
        </p:txBody>
      </p:sp>
      <p:sp>
        <p:nvSpPr>
          <p:cNvPr id="3" name="Alt Başlık 2">
            <a:extLst>
              <a:ext uri="{FF2B5EF4-FFF2-40B4-BE49-F238E27FC236}">
                <a16:creationId xmlns:a16="http://schemas.microsoft.com/office/drawing/2014/main" id="{61C5AA67-EB29-E260-528A-FDBBFA1BC001}"/>
              </a:ext>
            </a:extLst>
          </p:cNvPr>
          <p:cNvSpPr>
            <a:spLocks noGrp="1"/>
          </p:cNvSpPr>
          <p:nvPr>
            <p:ph type="subTitle" idx="1"/>
          </p:nvPr>
        </p:nvSpPr>
        <p:spPr>
          <a:xfrm>
            <a:off x="4572000" y="4249360"/>
            <a:ext cx="3048000" cy="877585"/>
          </a:xfrm>
        </p:spPr>
        <p:txBody>
          <a:bodyPr>
            <a:normAutofit/>
          </a:bodyPr>
          <a:lstStyle/>
          <a:p>
            <a:pPr algn="ctr"/>
            <a:r>
              <a:rPr lang="tr-TR"/>
              <a:t>GÜLHAN POLAT </a:t>
            </a:r>
          </a:p>
          <a:p>
            <a:pPr algn="ctr"/>
            <a:r>
              <a:rPr lang="tr-TR"/>
              <a:t>02205076071</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77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3E6B0CA-3D62-ECED-32EC-5A6C7E1F296C}"/>
              </a:ext>
            </a:extLst>
          </p:cNvPr>
          <p:cNvSpPr>
            <a:spLocks noGrp="1"/>
          </p:cNvSpPr>
          <p:nvPr>
            <p:ph idx="1"/>
          </p:nvPr>
        </p:nvSpPr>
        <p:spPr>
          <a:xfrm>
            <a:off x="392663" y="690462"/>
            <a:ext cx="10287000" cy="3890965"/>
          </a:xfrm>
        </p:spPr>
        <p:txBody>
          <a:bodyPr/>
          <a:lstStyle/>
          <a:p>
            <a:r>
              <a:rPr lang="tr-TR" dirty="0"/>
              <a:t>Gri olarak elde edilen görüntü üzerinde, eşikleme işlemi uygulanarak sadece ilgili nesnelere ait yer alan bölümler kullanılmaktadır. Eşikleme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a:t>
            </a:r>
          </a:p>
          <a:p>
            <a:r>
              <a:rPr lang="tr-TR" dirty="0"/>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a:t>
            </a:r>
          </a:p>
        </p:txBody>
      </p:sp>
      <p:pic>
        <p:nvPicPr>
          <p:cNvPr id="5" name="Resim 4" descr="metin, ekran görüntüsü içeren bir resim&#10;&#10;Açıklama otomatik olarak oluşturuldu">
            <a:extLst>
              <a:ext uri="{FF2B5EF4-FFF2-40B4-BE49-F238E27FC236}">
                <a16:creationId xmlns:a16="http://schemas.microsoft.com/office/drawing/2014/main" id="{A85D92DC-54E5-9A32-5B8F-63AD294F8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646" y="3695589"/>
            <a:ext cx="1932034" cy="2922570"/>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FA1DCA72-B5AF-BA75-6211-02FB1814E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0946" y="3695589"/>
            <a:ext cx="2011754" cy="3022142"/>
          </a:xfrm>
          <a:prstGeom prst="rect">
            <a:avLst/>
          </a:prstGeom>
        </p:spPr>
      </p:pic>
    </p:spTree>
    <p:extLst>
      <p:ext uri="{BB962C8B-B14F-4D97-AF65-F5344CB8AC3E}">
        <p14:creationId xmlns:p14="http://schemas.microsoft.com/office/powerpoint/2010/main" val="305244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9CE55B-6700-A644-CC7E-F8F2C1C561D3}"/>
              </a:ext>
            </a:extLst>
          </p:cNvPr>
          <p:cNvSpPr>
            <a:spLocks noGrp="1"/>
          </p:cNvSpPr>
          <p:nvPr>
            <p:ph type="title"/>
          </p:nvPr>
        </p:nvSpPr>
        <p:spPr>
          <a:xfrm>
            <a:off x="952500" y="757238"/>
            <a:ext cx="10216243" cy="633023"/>
          </a:xfrm>
        </p:spPr>
        <p:txBody>
          <a:bodyPr>
            <a:normAutofit/>
          </a:bodyPr>
          <a:lstStyle/>
          <a:p>
            <a:r>
              <a:rPr lang="tr-TR" sz="2400" dirty="0"/>
              <a:t>Nesne bulma ve özellik çıkarımı işlemi aşaması</a:t>
            </a:r>
          </a:p>
        </p:txBody>
      </p:sp>
      <p:sp>
        <p:nvSpPr>
          <p:cNvPr id="3" name="İçerik Yer Tutucusu 2">
            <a:extLst>
              <a:ext uri="{FF2B5EF4-FFF2-40B4-BE49-F238E27FC236}">
                <a16:creationId xmlns:a16="http://schemas.microsoft.com/office/drawing/2014/main" id="{ECFBB85C-03C8-BE9C-639F-F4732EC63931}"/>
              </a:ext>
            </a:extLst>
          </p:cNvPr>
          <p:cNvSpPr>
            <a:spLocks noGrp="1"/>
          </p:cNvSpPr>
          <p:nvPr>
            <p:ph idx="1"/>
          </p:nvPr>
        </p:nvSpPr>
        <p:spPr/>
        <p:txBody>
          <a:bodyPr/>
          <a:lstStyle/>
          <a:p>
            <a:r>
              <a:rPr lang="tr-TR" dirty="0"/>
              <a:t>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r>
              <a:rPr lang="tr-TR" dirty="0"/>
              <a:t>Her bir nesneye ait dış hatlar ve nesne numaraları belirlendikten sonra, nesnenin alanını hesaplamak için moment alma işlemi gerçekleştirilmektedir. </a:t>
            </a:r>
          </a:p>
        </p:txBody>
      </p:sp>
    </p:spTree>
    <p:extLst>
      <p:ext uri="{BB962C8B-B14F-4D97-AF65-F5344CB8AC3E}">
        <p14:creationId xmlns:p14="http://schemas.microsoft.com/office/powerpoint/2010/main" val="406251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714C45-AD6A-7EFB-BF24-5E0CF8C4F18D}"/>
              </a:ext>
            </a:extLst>
          </p:cNvPr>
          <p:cNvSpPr>
            <a:spLocks noGrp="1"/>
          </p:cNvSpPr>
          <p:nvPr>
            <p:ph type="title"/>
          </p:nvPr>
        </p:nvSpPr>
        <p:spPr>
          <a:xfrm>
            <a:off x="952500" y="757238"/>
            <a:ext cx="7295761" cy="549048"/>
          </a:xfrm>
        </p:spPr>
        <p:txBody>
          <a:bodyPr>
            <a:normAutofit fontScale="90000"/>
          </a:bodyPr>
          <a:lstStyle/>
          <a:p>
            <a:r>
              <a:rPr lang="tr-TR" dirty="0"/>
              <a:t>Ortalama tabanlı sınıflandırma</a:t>
            </a:r>
          </a:p>
        </p:txBody>
      </p:sp>
      <p:sp>
        <p:nvSpPr>
          <p:cNvPr id="3" name="İçerik Yer Tutucusu 2">
            <a:extLst>
              <a:ext uri="{FF2B5EF4-FFF2-40B4-BE49-F238E27FC236}">
                <a16:creationId xmlns:a16="http://schemas.microsoft.com/office/drawing/2014/main" id="{EF18D15C-246C-E71E-CAFB-B24264BFD0A7}"/>
              </a:ext>
            </a:extLst>
          </p:cNvPr>
          <p:cNvSpPr>
            <a:spLocks noGrp="1"/>
          </p:cNvSpPr>
          <p:nvPr>
            <p:ph idx="1"/>
          </p:nvPr>
        </p:nvSpPr>
        <p:spPr/>
        <p:txBody>
          <a:bodyPr/>
          <a:lstStyle/>
          <a:p>
            <a:r>
              <a:rPr lang="tr-TR" dirty="0"/>
              <a:t>Önerilen ilk yöntemde ortamda bulunan nesneler kendi aralarında otomatik olarak 3 sınıfa ayrıştırılmaktadır. Sınıflandırma işleminde oluşturulan ilk küme merkezi hesaplanır</a:t>
            </a:r>
          </a:p>
          <a:p>
            <a:r>
              <a:rPr lang="tr-TR" dirty="0"/>
              <a:t>Nesneleri sınıflandırma aşamasında, ilgili nesnenin alanı ile her bir küme merkezi arasındaki mesafe hesaplanmaktadır. Nesneler kendilerine en yakın noktada bulunan küme merkezlerine yerleştirilerek sınıflandırılmaktadır.</a:t>
            </a:r>
          </a:p>
        </p:txBody>
      </p:sp>
    </p:spTree>
    <p:extLst>
      <p:ext uri="{BB962C8B-B14F-4D97-AF65-F5344CB8AC3E}">
        <p14:creationId xmlns:p14="http://schemas.microsoft.com/office/powerpoint/2010/main" val="138180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8819176-BAA3-75BD-FEF8-C44E7ABB0AB3}"/>
              </a:ext>
            </a:extLst>
          </p:cNvPr>
          <p:cNvSpPr>
            <a:spLocks noGrp="1"/>
          </p:cNvSpPr>
          <p:nvPr>
            <p:ph type="title"/>
          </p:nvPr>
        </p:nvSpPr>
        <p:spPr>
          <a:xfrm>
            <a:off x="952500" y="723900"/>
            <a:ext cx="4417522" cy="1181100"/>
          </a:xfrm>
        </p:spPr>
        <p:txBody>
          <a:bodyPr>
            <a:normAutofit/>
          </a:bodyPr>
          <a:lstStyle/>
          <a:p>
            <a:r>
              <a:rPr lang="tr-TR" dirty="0"/>
              <a:t>K-</a:t>
            </a:r>
            <a:r>
              <a:rPr lang="tr-TR" dirty="0" err="1"/>
              <a:t>means</a:t>
            </a:r>
            <a:r>
              <a:rPr lang="tr-TR" dirty="0"/>
              <a:t> kümeleme yöntemi</a:t>
            </a:r>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ABE6D1A-BF2C-2F9C-4610-0324B54374DA}"/>
              </a:ext>
            </a:extLst>
          </p:cNvPr>
          <p:cNvSpPr>
            <a:spLocks noGrp="1"/>
          </p:cNvSpPr>
          <p:nvPr>
            <p:ph idx="1"/>
          </p:nvPr>
        </p:nvSpPr>
        <p:spPr>
          <a:xfrm>
            <a:off x="952500" y="2285997"/>
            <a:ext cx="4191000" cy="3890965"/>
          </a:xfrm>
        </p:spPr>
        <p:txBody>
          <a:bodyPr>
            <a:normAutofit/>
          </a:bodyPr>
          <a:lstStyle/>
          <a:p>
            <a:r>
              <a:rPr lang="tr-TR" dirty="0"/>
              <a:t>K-</a:t>
            </a:r>
            <a:r>
              <a:rPr lang="tr-TR" dirty="0" err="1"/>
              <a:t>means</a:t>
            </a:r>
            <a:r>
              <a:rPr lang="tr-TR" dirty="0"/>
              <a:t> algoritması, N adet veri nesnesinin K adet kümeye bölünmesidir. K-</a:t>
            </a:r>
            <a:r>
              <a:rPr lang="tr-TR" dirty="0" err="1"/>
              <a:t>means</a:t>
            </a:r>
            <a:r>
              <a:rPr lang="tr-TR" dirty="0"/>
              <a:t> kümeleme, karesel hatayı en aza indirgemek için N tane veriyi K adet kümeye bölümlemeyi amaçlamaktadır</a:t>
            </a:r>
          </a:p>
          <a:p>
            <a:r>
              <a:rPr lang="tr-TR" dirty="0"/>
              <a:t>K-</a:t>
            </a:r>
            <a:r>
              <a:rPr lang="tr-TR" dirty="0" err="1"/>
              <a:t>means</a:t>
            </a:r>
            <a:r>
              <a:rPr lang="tr-TR" dirty="0"/>
              <a:t> algoritmasının temel amacı bölümleme sonucunda elde edilen küme içindeki verilerin benzerliklerinin maksimum, kümeler arasındaki benzerliklerin ise minimum olmasıdır.</a:t>
            </a:r>
          </a:p>
        </p:txBody>
      </p:sp>
      <p:pic>
        <p:nvPicPr>
          <p:cNvPr id="5" name="Resim 4">
            <a:extLst>
              <a:ext uri="{FF2B5EF4-FFF2-40B4-BE49-F238E27FC236}">
                <a16:creationId xmlns:a16="http://schemas.microsoft.com/office/drawing/2014/main" id="{4FC7123C-D4AC-F7C0-29DA-AF47CC2B9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030" y="1132406"/>
            <a:ext cx="3031503" cy="4593188"/>
          </a:xfrm>
          <a:prstGeom prst="rect">
            <a:avLst/>
          </a:prstGeom>
        </p:spPr>
      </p:pic>
    </p:spTree>
    <p:extLst>
      <p:ext uri="{BB962C8B-B14F-4D97-AF65-F5344CB8AC3E}">
        <p14:creationId xmlns:p14="http://schemas.microsoft.com/office/powerpoint/2010/main" val="15172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6AE75D-DC33-CD35-3335-A20CEB89E6E3}"/>
              </a:ext>
            </a:extLst>
          </p:cNvPr>
          <p:cNvSpPr>
            <a:spLocks noGrp="1"/>
          </p:cNvSpPr>
          <p:nvPr>
            <p:ph type="title"/>
          </p:nvPr>
        </p:nvSpPr>
        <p:spPr>
          <a:xfrm>
            <a:off x="952500" y="757238"/>
            <a:ext cx="4086031" cy="651684"/>
          </a:xfrm>
        </p:spPr>
        <p:txBody>
          <a:bodyPr/>
          <a:lstStyle/>
          <a:p>
            <a:r>
              <a:rPr lang="tr-TR" dirty="0"/>
              <a:t>DENEYSEL ÇALIŞMA </a:t>
            </a:r>
          </a:p>
        </p:txBody>
      </p:sp>
      <p:sp>
        <p:nvSpPr>
          <p:cNvPr id="3" name="İçerik Yer Tutucusu 2">
            <a:extLst>
              <a:ext uri="{FF2B5EF4-FFF2-40B4-BE49-F238E27FC236}">
                <a16:creationId xmlns:a16="http://schemas.microsoft.com/office/drawing/2014/main" id="{82100334-ACCE-0ECF-5EA3-73262F26209C}"/>
              </a:ext>
            </a:extLst>
          </p:cNvPr>
          <p:cNvSpPr>
            <a:spLocks noGrp="1"/>
          </p:cNvSpPr>
          <p:nvPr>
            <p:ph idx="1"/>
          </p:nvPr>
        </p:nvSpPr>
        <p:spPr>
          <a:xfrm>
            <a:off x="952500" y="1905001"/>
            <a:ext cx="10287000" cy="4271962"/>
          </a:xfrm>
        </p:spPr>
        <p:txBody>
          <a:bodyPr/>
          <a:lstStyle/>
          <a:p>
            <a:r>
              <a:rPr lang="tr-TR" dirty="0"/>
              <a:t>Ortalama tabanlı ve K-</a:t>
            </a:r>
            <a:r>
              <a:rPr lang="tr-TR" dirty="0" err="1"/>
              <a:t>means</a:t>
            </a:r>
            <a:r>
              <a:rPr lang="tr-TR" dirty="0"/>
              <a:t> algoritmasına göre kümeleme işleminde, piksel cinsinden bulunan alan değerleri kullanılarak küme merkezleri elde edilmektedir. Küme merkezleri elde edilirken çalışma ortamına 150 adet fındık yerleştirilerek bilgi veritabanı oluşturulmaktadır. </a:t>
            </a:r>
          </a:p>
          <a:p>
            <a:r>
              <a:rPr lang="tr-TR" dirty="0"/>
              <a:t>Örnek çalışmada ortamda bulunan 25 adet fındık önerilen yöntem kullanılarak %100 başarım oranı ile tespit edilmektedir. Ayrıca, çalışmanın yöntem kısmında sunulan kümeleme metotlarına göre fındıklar ayrıştırılmaktadır. </a:t>
            </a:r>
          </a:p>
        </p:txBody>
      </p:sp>
      <p:pic>
        <p:nvPicPr>
          <p:cNvPr id="5" name="Resim 4" descr="tablo içeren bir resim&#10;&#10;Açıklama otomatik olarak oluşturuldu">
            <a:extLst>
              <a:ext uri="{FF2B5EF4-FFF2-40B4-BE49-F238E27FC236}">
                <a16:creationId xmlns:a16="http://schemas.microsoft.com/office/drawing/2014/main" id="{1ADF34C3-B992-D8DB-3281-3F29FB910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503" y="4172765"/>
            <a:ext cx="6378493" cy="1585097"/>
          </a:xfrm>
          <a:prstGeom prst="rect">
            <a:avLst/>
          </a:prstGeom>
        </p:spPr>
      </p:pic>
    </p:spTree>
    <p:extLst>
      <p:ext uri="{BB962C8B-B14F-4D97-AF65-F5344CB8AC3E}">
        <p14:creationId xmlns:p14="http://schemas.microsoft.com/office/powerpoint/2010/main" val="423713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5F18109B-1F21-3B36-B3E2-D361FB0FAB9F}"/>
              </a:ext>
            </a:extLst>
          </p:cNvPr>
          <p:cNvSpPr>
            <a:spLocks noGrp="1"/>
          </p:cNvSpPr>
          <p:nvPr>
            <p:ph idx="1"/>
          </p:nvPr>
        </p:nvSpPr>
        <p:spPr>
          <a:xfrm>
            <a:off x="448647" y="923730"/>
            <a:ext cx="10287000" cy="3890963"/>
          </a:xfrm>
        </p:spPr>
        <p:txBody>
          <a:bodyPr>
            <a:normAutofit fontScale="97500"/>
          </a:bodyPr>
          <a:lstStyle/>
          <a:p>
            <a:r>
              <a:rPr lang="tr-TR" dirty="0">
                <a:latin typeface="Arial Narrow" panose="020B0606020202030204" pitchFamily="34" charset="0"/>
              </a:rPr>
              <a:t> Retina ağ yapısının doğru ve hızlı bölütlenmesi için bilgisayar destekli tanı sistemlerine ihtiyaç duyulur. Bu makalede, renkli retina </a:t>
            </a:r>
            <a:r>
              <a:rPr lang="tr-TR" dirty="0" err="1">
                <a:latin typeface="Arial Narrow" panose="020B0606020202030204" pitchFamily="34" charset="0"/>
              </a:rPr>
              <a:t>fundus</a:t>
            </a:r>
            <a:r>
              <a:rPr lang="tr-TR" dirty="0">
                <a:latin typeface="Arial Narrow" panose="020B0606020202030204" pitchFamily="34" charset="0"/>
              </a:rPr>
              <a:t> görüntüsü üzerinde retina damarlarını otomatik olarak </a:t>
            </a:r>
            <a:r>
              <a:rPr lang="tr-TR" dirty="0" err="1">
                <a:latin typeface="Arial Narrow" panose="020B0606020202030204" pitchFamily="34" charset="0"/>
              </a:rPr>
              <a:t>bölütleyen</a:t>
            </a:r>
            <a:r>
              <a:rPr lang="tr-TR" dirty="0">
                <a:latin typeface="Arial Narrow" panose="020B0606020202030204" pitchFamily="34" charset="0"/>
              </a:rPr>
              <a:t> bir yöntem önerilmiştir. Retina damar ağ yapısını </a:t>
            </a:r>
            <a:r>
              <a:rPr lang="tr-TR" dirty="0" err="1">
                <a:latin typeface="Arial Narrow" panose="020B0606020202030204" pitchFamily="34" charset="0"/>
              </a:rPr>
              <a:t>bölütlemek</a:t>
            </a:r>
            <a:r>
              <a:rPr lang="tr-TR" dirty="0">
                <a:latin typeface="Arial Narrow" panose="020B0606020202030204" pitchFamily="34" charset="0"/>
              </a:rPr>
              <a:t> için morfolojik işlemlere dayalı bir yöntem retina görüntüleri üzerine uygulanmıştır. Morfolojik işlemlerin uygulandığı </a:t>
            </a:r>
            <a:r>
              <a:rPr lang="tr-TR" dirty="0" err="1">
                <a:latin typeface="Arial Narrow" panose="020B0606020202030204" pitchFamily="34" charset="0"/>
              </a:rPr>
              <a:t>fundus</a:t>
            </a:r>
            <a:r>
              <a:rPr lang="tr-TR" dirty="0">
                <a:latin typeface="Arial Narrow" panose="020B0606020202030204" pitchFamily="34" charset="0"/>
              </a:rPr>
              <a:t> görüntüsüne üç farklı eşikleme yöntemi uygulanmıştır.</a:t>
            </a:r>
          </a:p>
          <a:p>
            <a:r>
              <a:rPr lang="tr-TR" dirty="0">
                <a:latin typeface="Arial Narrow" panose="020B0606020202030204" pitchFamily="34" charset="0"/>
              </a:rPr>
              <a:t> Bu eşikleme yöntemleri; Çoklu Eşikleme, Maksimum Entropi Tabanlı Eşikleme ve Bulanık Kümeleme Tabanlı Eşikleme yöntemleridir. Eşikleme sonucunda bölütlenmiş damar görüntüleri elde edilmiştir. Bu makalede amaç farklı eşikleme algoritmalarının aynı görüntüler üzerindeki performans karşılaştırmasını sağlamaktır</a:t>
            </a:r>
          </a:p>
        </p:txBody>
      </p:sp>
    </p:spTree>
    <p:extLst>
      <p:ext uri="{BB962C8B-B14F-4D97-AF65-F5344CB8AC3E}">
        <p14:creationId xmlns:p14="http://schemas.microsoft.com/office/powerpoint/2010/main" val="9324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D9EDD7-CF9E-C7F0-A9C3-3E25EEB7CF4D}"/>
              </a:ext>
            </a:extLst>
          </p:cNvPr>
          <p:cNvSpPr>
            <a:spLocks noGrp="1"/>
          </p:cNvSpPr>
          <p:nvPr>
            <p:ph type="title"/>
          </p:nvPr>
        </p:nvSpPr>
        <p:spPr>
          <a:xfrm>
            <a:off x="952500" y="757238"/>
            <a:ext cx="10287000" cy="698338"/>
          </a:xfrm>
        </p:spPr>
        <p:txBody>
          <a:bodyPr/>
          <a:lstStyle/>
          <a:p>
            <a:r>
              <a:rPr lang="tr-TR" dirty="0"/>
              <a:t>Eşikleme yöntemleri</a:t>
            </a:r>
          </a:p>
        </p:txBody>
      </p:sp>
      <p:sp>
        <p:nvSpPr>
          <p:cNvPr id="3" name="İçerik Yer Tutucusu 2">
            <a:extLst>
              <a:ext uri="{FF2B5EF4-FFF2-40B4-BE49-F238E27FC236}">
                <a16:creationId xmlns:a16="http://schemas.microsoft.com/office/drawing/2014/main" id="{8499D3F2-E428-6EDF-EF5E-C4C22BEB62C4}"/>
              </a:ext>
            </a:extLst>
          </p:cNvPr>
          <p:cNvSpPr>
            <a:spLocks noGrp="1"/>
          </p:cNvSpPr>
          <p:nvPr>
            <p:ph idx="1"/>
          </p:nvPr>
        </p:nvSpPr>
        <p:spPr>
          <a:xfrm>
            <a:off x="887186" y="1567540"/>
            <a:ext cx="10287000" cy="4533222"/>
          </a:xfrm>
        </p:spPr>
        <p:txBody>
          <a:bodyPr>
            <a:normAutofit fontScale="92500"/>
          </a:bodyPr>
          <a:lstStyle/>
          <a:p>
            <a:r>
              <a:rPr lang="tr-TR" dirty="0">
                <a:latin typeface="Arial Narrow" panose="020B0606020202030204" pitchFamily="34" charset="0"/>
              </a:rPr>
              <a:t>Eşikleme işlemi, gri ölçekli bir görünün yoğunluk seviyesine göre sınıflara ayrıldığı bir işlemdir. Bu sınıflandırma işlemi için tanımlanmış kurallara uygun bir eşik değeri seçmek gerekir. </a:t>
            </a:r>
          </a:p>
          <a:p>
            <a:r>
              <a:rPr lang="tr-TR" dirty="0">
                <a:latin typeface="Arial Narrow" panose="020B0606020202030204" pitchFamily="34" charset="0"/>
              </a:rPr>
              <a:t>Çok Seviyeli Eşikleme</a:t>
            </a:r>
          </a:p>
          <a:p>
            <a:pPr marL="0" indent="0">
              <a:buNone/>
            </a:pPr>
            <a:r>
              <a:rPr lang="tr-TR" dirty="0">
                <a:latin typeface="Arial Narrow" panose="020B0606020202030204" pitchFamily="34" charset="0"/>
              </a:rPr>
              <a:t>Gri ölçekli görüntüyü birkaç farklı bölgeye ayırabilen bir işlemdir</a:t>
            </a:r>
          </a:p>
          <a:p>
            <a:r>
              <a:rPr lang="tr-TR" dirty="0">
                <a:latin typeface="Arial Narrow" panose="020B0606020202030204" pitchFamily="34" charset="0"/>
              </a:rPr>
              <a:t>Maksimum Entropi Tabanlı Eşikleme</a:t>
            </a:r>
          </a:p>
          <a:p>
            <a:pPr marL="0" indent="0">
              <a:buNone/>
            </a:pPr>
            <a:r>
              <a:rPr lang="tr-TR" dirty="0">
                <a:latin typeface="Arial Narrow" panose="020B0606020202030204" pitchFamily="34" charset="0"/>
              </a:rPr>
              <a:t>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p>
          <a:p>
            <a:r>
              <a:rPr lang="tr-TR" dirty="0">
                <a:latin typeface="Arial Narrow" panose="020B0606020202030204" pitchFamily="34" charset="0"/>
              </a:rPr>
              <a:t>Bulanık Mantık Tabanlı Eşikleme</a:t>
            </a:r>
          </a:p>
          <a:p>
            <a:pPr marL="0" indent="0">
              <a:buNone/>
            </a:pPr>
            <a:r>
              <a:rPr lang="tr-TR" dirty="0">
                <a:latin typeface="Arial Narrow" panose="020B0606020202030204" pitchFamily="34" charset="0"/>
              </a:rPr>
              <a:t>Bulanık kümeleme bir yumuşak kümeleme tekniğidir. Bu kümeleme yöntemi, nesnelerin kümelere olan aitliğini ifade etmek için bir derece kavramı kullanır . Her nesne için, toplam derece 1’dir</a:t>
            </a:r>
          </a:p>
          <a:p>
            <a:pPr marL="0" indent="0">
              <a:buNone/>
            </a:pPr>
            <a:r>
              <a:rPr lang="tr-TR" dirty="0"/>
              <a:t> </a:t>
            </a:r>
          </a:p>
          <a:p>
            <a:pPr marL="0" indent="0">
              <a:buNone/>
            </a:pPr>
            <a:endParaRPr lang="tr-TR" dirty="0"/>
          </a:p>
        </p:txBody>
      </p:sp>
    </p:spTree>
    <p:extLst>
      <p:ext uri="{BB962C8B-B14F-4D97-AF65-F5344CB8AC3E}">
        <p14:creationId xmlns:p14="http://schemas.microsoft.com/office/powerpoint/2010/main" val="322649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B984F-3FD9-0374-ED0A-3933949AE272}"/>
              </a:ext>
            </a:extLst>
          </p:cNvPr>
          <p:cNvSpPr>
            <a:spLocks noGrp="1"/>
          </p:cNvSpPr>
          <p:nvPr>
            <p:ph type="title"/>
          </p:nvPr>
        </p:nvSpPr>
        <p:spPr>
          <a:xfrm>
            <a:off x="952500" y="757238"/>
            <a:ext cx="10287000" cy="700087"/>
          </a:xfrm>
        </p:spPr>
        <p:txBody>
          <a:bodyPr/>
          <a:lstStyle/>
          <a:p>
            <a:r>
              <a:rPr lang="tr-TR" dirty="0"/>
              <a:t>Kullanılan yöntem</a:t>
            </a:r>
          </a:p>
        </p:txBody>
      </p:sp>
      <p:sp>
        <p:nvSpPr>
          <p:cNvPr id="3" name="İçerik Yer Tutucusu 2">
            <a:extLst>
              <a:ext uri="{FF2B5EF4-FFF2-40B4-BE49-F238E27FC236}">
                <a16:creationId xmlns:a16="http://schemas.microsoft.com/office/drawing/2014/main" id="{2BF2A561-6015-1630-AC6D-908AC2C41F90}"/>
              </a:ext>
            </a:extLst>
          </p:cNvPr>
          <p:cNvSpPr>
            <a:spLocks noGrp="1"/>
          </p:cNvSpPr>
          <p:nvPr>
            <p:ph idx="1"/>
          </p:nvPr>
        </p:nvSpPr>
        <p:spPr>
          <a:xfrm>
            <a:off x="952501" y="2285997"/>
            <a:ext cx="7454382" cy="1250305"/>
          </a:xfrm>
        </p:spPr>
        <p:txBody>
          <a:bodyPr/>
          <a:lstStyle/>
          <a:p>
            <a:r>
              <a:rPr lang="tr-TR" dirty="0"/>
              <a:t>veri setinde bulunan görüntüler RGB renk uzayından gri ölçekli görüntülere dönüştürülür. Gri ölçekli görüntülerin tersi üzerinde önerilen sistem uygulanır</a:t>
            </a:r>
          </a:p>
        </p:txBody>
      </p:sp>
      <p:pic>
        <p:nvPicPr>
          <p:cNvPr id="5" name="Resim 4" descr="farklı içeren bir resim&#10;&#10;Açıklama otomatik olarak oluşturuldu">
            <a:extLst>
              <a:ext uri="{FF2B5EF4-FFF2-40B4-BE49-F238E27FC236}">
                <a16:creationId xmlns:a16="http://schemas.microsoft.com/office/drawing/2014/main" id="{513BA1D6-E6F5-3DD7-2F6E-17EC7986D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911" y="4364974"/>
            <a:ext cx="3892262" cy="1372417"/>
          </a:xfrm>
          <a:prstGeom prst="rect">
            <a:avLst/>
          </a:prstGeom>
        </p:spPr>
      </p:pic>
      <p:pic>
        <p:nvPicPr>
          <p:cNvPr id="7" name="Resim 6">
            <a:extLst>
              <a:ext uri="{FF2B5EF4-FFF2-40B4-BE49-F238E27FC236}">
                <a16:creationId xmlns:a16="http://schemas.microsoft.com/office/drawing/2014/main" id="{BB2EEAFF-5E87-A9CC-E723-73725E7B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7057" y="1101012"/>
            <a:ext cx="2892444" cy="4553339"/>
          </a:xfrm>
          <a:prstGeom prst="rect">
            <a:avLst/>
          </a:prstGeom>
        </p:spPr>
      </p:pic>
    </p:spTree>
    <p:extLst>
      <p:ext uri="{BB962C8B-B14F-4D97-AF65-F5344CB8AC3E}">
        <p14:creationId xmlns:p14="http://schemas.microsoft.com/office/powerpoint/2010/main" val="126944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E2EC1BC-643A-CE89-7A8A-7351D5D3E328}"/>
              </a:ext>
            </a:extLst>
          </p:cNvPr>
          <p:cNvSpPr>
            <a:spLocks noGrp="1"/>
          </p:cNvSpPr>
          <p:nvPr>
            <p:ph type="title"/>
          </p:nvPr>
        </p:nvSpPr>
        <p:spPr>
          <a:xfrm>
            <a:off x="952500" y="771292"/>
            <a:ext cx="5143500" cy="590783"/>
          </a:xfrm>
        </p:spPr>
        <p:txBody>
          <a:bodyPr>
            <a:normAutofit/>
          </a:bodyPr>
          <a:lstStyle/>
          <a:p>
            <a:r>
              <a:rPr lang="tr-TR" dirty="0"/>
              <a:t>Morfolojik işlemler</a:t>
            </a:r>
          </a:p>
        </p:txBody>
      </p:sp>
      <p:sp>
        <p:nvSpPr>
          <p:cNvPr id="14" name="Rectangle 13">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E8E8C71-64D6-D4FF-D64D-4E761081AE09}"/>
              </a:ext>
            </a:extLst>
          </p:cNvPr>
          <p:cNvSpPr>
            <a:spLocks noGrp="1"/>
          </p:cNvSpPr>
          <p:nvPr>
            <p:ph idx="1"/>
          </p:nvPr>
        </p:nvSpPr>
        <p:spPr>
          <a:xfrm>
            <a:off x="952500" y="1509441"/>
            <a:ext cx="6762750" cy="4767534"/>
          </a:xfrm>
        </p:spPr>
        <p:txBody>
          <a:bodyPr>
            <a:noAutofit/>
          </a:bodyPr>
          <a:lstStyle/>
          <a:p>
            <a:pPr>
              <a:lnSpc>
                <a:spcPct val="110000"/>
              </a:lnSpc>
            </a:pPr>
            <a:r>
              <a:rPr lang="tr-TR" dirty="0">
                <a:latin typeface="Arial Narrow" panose="020B0606020202030204" pitchFamily="34" charset="0"/>
              </a:rPr>
              <a:t>Morfolojik işlemlerin temel amacı, görüntünün temel özelliklerini korumak ve görüntüyü basitleştirmektir. Bu çalışmada, üst-şapka ve alt-şapka dönüşümleri kan damarlarına belirginlik kazandırmak için kullanılır.</a:t>
            </a:r>
            <a:r>
              <a:rPr lang="tr-TR" dirty="0"/>
              <a:t> </a:t>
            </a:r>
            <a:r>
              <a:rPr lang="tr-TR" dirty="0">
                <a:latin typeface="Arial Narrow" panose="020B0606020202030204" pitchFamily="34" charset="0"/>
              </a:rPr>
              <a:t>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p>
          <a:p>
            <a:pPr>
              <a:lnSpc>
                <a:spcPct val="110000"/>
              </a:lnSpc>
            </a:pPr>
            <a:r>
              <a:rPr lang="tr-TR" dirty="0">
                <a:latin typeface="Arial Narrow" panose="020B0606020202030204" pitchFamily="34" charset="0"/>
              </a:rPr>
              <a:t> Üst şapka dönüşümü, bir giriş görüntüsüne morfolojik açma işlemi uygulandıktan sonra uygulama sonucunun orijinal giriş görüntüsünden çıkarılması işlemidir.</a:t>
            </a:r>
          </a:p>
          <a:p>
            <a:pPr>
              <a:lnSpc>
                <a:spcPct val="110000"/>
              </a:lnSpc>
            </a:pPr>
            <a:r>
              <a:rPr lang="tr-TR" dirty="0">
                <a:latin typeface="Arial Narrow" panose="020B0606020202030204" pitchFamily="34" charset="0"/>
              </a:rPr>
              <a:t>Alt-şapka dönüşümü, bir giriş görüntüsüne morfolojik bir kapama işlemi uygulandıktan sonra uygulama sonucunun orijinal giriş görüntüsünden çıkarılması işlemidir. </a:t>
            </a:r>
          </a:p>
        </p:txBody>
      </p:sp>
      <p:pic>
        <p:nvPicPr>
          <p:cNvPr id="5" name="Resim 4" descr="metin içeren bir resim&#10;&#10;Açıklama otomatik olarak oluşturuldu">
            <a:extLst>
              <a:ext uri="{FF2B5EF4-FFF2-40B4-BE49-F238E27FC236}">
                <a16:creationId xmlns:a16="http://schemas.microsoft.com/office/drawing/2014/main" id="{75E7AFD8-C5E8-6C29-8ABE-DC563F446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050" y="1473412"/>
            <a:ext cx="3724275" cy="1794720"/>
          </a:xfrm>
          <a:prstGeom prst="rect">
            <a:avLst/>
          </a:prstGeom>
        </p:spPr>
      </p:pic>
      <p:pic>
        <p:nvPicPr>
          <p:cNvPr id="7" name="Resim 6">
            <a:extLst>
              <a:ext uri="{FF2B5EF4-FFF2-40B4-BE49-F238E27FC236}">
                <a16:creationId xmlns:a16="http://schemas.microsoft.com/office/drawing/2014/main" id="{E6EFADBF-B959-BCF9-2BBA-C9412EB6A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589869"/>
            <a:ext cx="3971095" cy="1887689"/>
          </a:xfrm>
          <a:prstGeom prst="rect">
            <a:avLst/>
          </a:prstGeom>
        </p:spPr>
      </p:pic>
    </p:spTree>
    <p:extLst>
      <p:ext uri="{BB962C8B-B14F-4D97-AF65-F5344CB8AC3E}">
        <p14:creationId xmlns:p14="http://schemas.microsoft.com/office/powerpoint/2010/main" val="344134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DAEEC0-FE25-0C7A-D1C9-861596DE86C3}"/>
              </a:ext>
            </a:extLst>
          </p:cNvPr>
          <p:cNvSpPr>
            <a:spLocks noGrp="1"/>
          </p:cNvSpPr>
          <p:nvPr>
            <p:ph type="title"/>
          </p:nvPr>
        </p:nvSpPr>
        <p:spPr/>
        <p:txBody>
          <a:bodyPr/>
          <a:lstStyle/>
          <a:p>
            <a:r>
              <a:rPr lang="tr-TR" dirty="0"/>
              <a:t>Bulgular ve tartışma</a:t>
            </a:r>
          </a:p>
        </p:txBody>
      </p:sp>
      <p:sp>
        <p:nvSpPr>
          <p:cNvPr id="3" name="İçerik Yer Tutucusu 2">
            <a:extLst>
              <a:ext uri="{FF2B5EF4-FFF2-40B4-BE49-F238E27FC236}">
                <a16:creationId xmlns:a16="http://schemas.microsoft.com/office/drawing/2014/main" id="{E6F4CDC8-4157-4E3D-AF63-78659A497482}"/>
              </a:ext>
            </a:extLst>
          </p:cNvPr>
          <p:cNvSpPr>
            <a:spLocks noGrp="1"/>
          </p:cNvSpPr>
          <p:nvPr>
            <p:ph idx="1"/>
          </p:nvPr>
        </p:nvSpPr>
        <p:spPr>
          <a:xfrm>
            <a:off x="952500" y="2285997"/>
            <a:ext cx="7686675" cy="3890965"/>
          </a:xfrm>
        </p:spPr>
        <p:txBody>
          <a:bodyPr/>
          <a:lstStyle/>
          <a:p>
            <a:r>
              <a:rPr lang="tr-TR" dirty="0">
                <a:latin typeface="Arial Narrow" panose="020B0606020202030204" pitchFamily="34" charset="0"/>
              </a:rPr>
              <a:t>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a:t>
            </a:r>
          </a:p>
          <a:p>
            <a:r>
              <a:rPr lang="tr-TR" dirty="0">
                <a:latin typeface="Arial Narrow" panose="020B0606020202030204" pitchFamily="34" charset="0"/>
              </a:rPr>
              <a:t>Uygulanan yöntemin başarı ölçütünü hesaplamak için Doğruluk Oranı ölçüsü kullanılmıştır</a:t>
            </a:r>
          </a:p>
          <a:p>
            <a:r>
              <a:rPr lang="tr-TR" dirty="0">
                <a:latin typeface="Arial Narrow" panose="020B0606020202030204" pitchFamily="34" charset="0"/>
              </a:rPr>
              <a:t>Bu makalede, Bulanık Mantık Tabanlı Eşikleme yönteminin ortalama doğruluk oranı 0.952 olarak hesaplanmış ve diğer iki eşikleme yönteminden daha yüksek bir değere sahip olmuştur. </a:t>
            </a:r>
          </a:p>
        </p:txBody>
      </p:sp>
      <p:pic>
        <p:nvPicPr>
          <p:cNvPr id="5" name="Resim 4">
            <a:extLst>
              <a:ext uri="{FF2B5EF4-FFF2-40B4-BE49-F238E27FC236}">
                <a16:creationId xmlns:a16="http://schemas.microsoft.com/office/drawing/2014/main" id="{242BB00F-AE7F-DFE4-4A22-BAB4B01C5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256" y="1331118"/>
            <a:ext cx="3492483" cy="4248588"/>
          </a:xfrm>
          <a:prstGeom prst="rect">
            <a:avLst/>
          </a:prstGeom>
        </p:spPr>
      </p:pic>
    </p:spTree>
    <p:extLst>
      <p:ext uri="{BB962C8B-B14F-4D97-AF65-F5344CB8AC3E}">
        <p14:creationId xmlns:p14="http://schemas.microsoft.com/office/powerpoint/2010/main" val="43738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0695F90-8B0C-9E4C-3EBA-24B37D2C2993}"/>
              </a:ext>
            </a:extLst>
          </p:cNvPr>
          <p:cNvPicPr>
            <a:picLocks noChangeAspect="1"/>
          </p:cNvPicPr>
          <p:nvPr/>
        </p:nvPicPr>
        <p:blipFill rotWithShape="1">
          <a:blip r:embed="rId2">
            <a:alphaModFix/>
          </a:blip>
          <a:srcRect/>
          <a:stretch/>
        </p:blipFill>
        <p:spPr>
          <a:xfrm>
            <a:off x="-1" y="-47615"/>
            <a:ext cx="12192001" cy="6857990"/>
          </a:xfrm>
          <a:prstGeom prst="rect">
            <a:avLst/>
          </a:prstGeom>
        </p:spPr>
      </p:pic>
      <p:sp>
        <p:nvSpPr>
          <p:cNvPr id="33" name="Rectangle 21">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3">
            <a:extLst>
              <a:ext uri="{FF2B5EF4-FFF2-40B4-BE49-F238E27FC236}">
                <a16:creationId xmlns:a16="http://schemas.microsoft.com/office/drawing/2014/main" id="{587C986A-508A-5247-45C5-C809277B3200}"/>
              </a:ext>
            </a:extLst>
          </p:cNvPr>
          <p:cNvSpPr>
            <a:spLocks noGrp="1"/>
          </p:cNvSpPr>
          <p:nvPr>
            <p:ph type="ctrTitle"/>
          </p:nvPr>
        </p:nvSpPr>
        <p:spPr>
          <a:xfrm>
            <a:off x="952500" y="3086112"/>
            <a:ext cx="7305675" cy="1878614"/>
          </a:xfrm>
        </p:spPr>
        <p:txBody>
          <a:bodyPr>
            <a:noAutofit/>
          </a:bodyPr>
          <a:lstStyle/>
          <a:p>
            <a:pPr>
              <a:lnSpc>
                <a:spcPct val="110000"/>
              </a:lnSpc>
            </a:pPr>
            <a:r>
              <a:rPr lang="tr-TR" dirty="0"/>
              <a:t>Görüntü işleme teknikleri ve kümeleme yöntemleri kullanılarak fındık meyvesinin tespit ve sınıflandırılması</a:t>
            </a:r>
          </a:p>
        </p:txBody>
      </p:sp>
      <p:sp>
        <p:nvSpPr>
          <p:cNvPr id="5" name="Alt Başlık 4">
            <a:extLst>
              <a:ext uri="{FF2B5EF4-FFF2-40B4-BE49-F238E27FC236}">
                <a16:creationId xmlns:a16="http://schemas.microsoft.com/office/drawing/2014/main" id="{052D241E-F4F5-63D3-162F-E32D3B42994E}"/>
              </a:ext>
            </a:extLst>
          </p:cNvPr>
          <p:cNvSpPr>
            <a:spLocks noGrp="1"/>
          </p:cNvSpPr>
          <p:nvPr>
            <p:ph type="subTitle" idx="1"/>
          </p:nvPr>
        </p:nvSpPr>
        <p:spPr>
          <a:xfrm>
            <a:off x="952500" y="5610250"/>
            <a:ext cx="7172325" cy="756045"/>
          </a:xfrm>
        </p:spPr>
        <p:txBody>
          <a:bodyPr>
            <a:normAutofit/>
          </a:bodyPr>
          <a:lstStyle/>
          <a:p>
            <a:endParaRPr lang="tr-TR"/>
          </a:p>
        </p:txBody>
      </p:sp>
      <p:cxnSp>
        <p:nvCxnSpPr>
          <p:cNvPr id="34" name="Straight Connector 23">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25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855AF4-7109-FCFC-0D57-A7249394BCFD}"/>
              </a:ext>
            </a:extLst>
          </p:cNvPr>
          <p:cNvSpPr>
            <a:spLocks noGrp="1"/>
          </p:cNvSpPr>
          <p:nvPr>
            <p:ph type="title"/>
          </p:nvPr>
        </p:nvSpPr>
        <p:spPr>
          <a:xfrm>
            <a:off x="952500" y="757238"/>
            <a:ext cx="4343400" cy="471487"/>
          </a:xfrm>
        </p:spPr>
        <p:txBody>
          <a:bodyPr>
            <a:normAutofit fontScale="90000"/>
          </a:bodyPr>
          <a:lstStyle/>
          <a:p>
            <a:r>
              <a:rPr lang="tr-TR" dirty="0"/>
              <a:t>Önerilen yöntem</a:t>
            </a:r>
          </a:p>
        </p:txBody>
      </p:sp>
      <p:graphicFrame>
        <p:nvGraphicFramePr>
          <p:cNvPr id="7" name="İçerik Yer Tutucusu 2">
            <a:extLst>
              <a:ext uri="{FF2B5EF4-FFF2-40B4-BE49-F238E27FC236}">
                <a16:creationId xmlns:a16="http://schemas.microsoft.com/office/drawing/2014/main" id="{815EBD7E-BC76-DE18-759C-DCBB2D25F9D0}"/>
              </a:ext>
            </a:extLst>
          </p:cNvPr>
          <p:cNvGraphicFramePr>
            <a:graphicFrameLocks noGrp="1"/>
          </p:cNvGraphicFramePr>
          <p:nvPr>
            <p:ph idx="1"/>
            <p:extLst>
              <p:ext uri="{D42A27DB-BD31-4B8C-83A1-F6EECF244321}">
                <p14:modId xmlns:p14="http://schemas.microsoft.com/office/powerpoint/2010/main" val="1624744958"/>
              </p:ext>
            </p:extLst>
          </p:nvPr>
        </p:nvGraphicFramePr>
        <p:xfrm>
          <a:off x="952500" y="2285998"/>
          <a:ext cx="5962650" cy="3209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Resim 4">
            <a:extLst>
              <a:ext uri="{FF2B5EF4-FFF2-40B4-BE49-F238E27FC236}">
                <a16:creationId xmlns:a16="http://schemas.microsoft.com/office/drawing/2014/main" id="{A8EB0785-064A-61CE-F36E-2254F78697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6335" y="778791"/>
            <a:ext cx="2671487" cy="4717135"/>
          </a:xfrm>
          <a:prstGeom prst="rect">
            <a:avLst/>
          </a:prstGeom>
        </p:spPr>
      </p:pic>
    </p:spTree>
    <p:extLst>
      <p:ext uri="{BB962C8B-B14F-4D97-AF65-F5344CB8AC3E}">
        <p14:creationId xmlns:p14="http://schemas.microsoft.com/office/powerpoint/2010/main" val="134682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BDDA07-F48A-481A-A9D8-0EE523AAA4BF}"/>
              </a:ext>
            </a:extLst>
          </p:cNvPr>
          <p:cNvSpPr>
            <a:spLocks noGrp="1"/>
          </p:cNvSpPr>
          <p:nvPr>
            <p:ph type="title"/>
          </p:nvPr>
        </p:nvSpPr>
        <p:spPr>
          <a:xfrm>
            <a:off x="952500" y="757238"/>
            <a:ext cx="6232071" cy="539717"/>
          </a:xfrm>
        </p:spPr>
        <p:txBody>
          <a:bodyPr>
            <a:normAutofit fontScale="90000"/>
          </a:bodyPr>
          <a:lstStyle/>
          <a:p>
            <a:r>
              <a:rPr lang="tr-TR" dirty="0"/>
              <a:t>Görüntü ön işleme aşaması </a:t>
            </a:r>
          </a:p>
        </p:txBody>
      </p:sp>
      <p:sp>
        <p:nvSpPr>
          <p:cNvPr id="3" name="İçerik Yer Tutucusu 2">
            <a:extLst>
              <a:ext uri="{FF2B5EF4-FFF2-40B4-BE49-F238E27FC236}">
                <a16:creationId xmlns:a16="http://schemas.microsoft.com/office/drawing/2014/main" id="{5BD2F32C-7AEF-F266-CF0C-5E9C0E60717B}"/>
              </a:ext>
            </a:extLst>
          </p:cNvPr>
          <p:cNvSpPr>
            <a:spLocks noGrp="1"/>
          </p:cNvSpPr>
          <p:nvPr>
            <p:ph idx="1"/>
          </p:nvPr>
        </p:nvSpPr>
        <p:spPr>
          <a:xfrm>
            <a:off x="952500" y="1642189"/>
            <a:ext cx="10287000" cy="4534774"/>
          </a:xfrm>
        </p:spPr>
        <p:txBody>
          <a:bodyPr/>
          <a:lstStyle/>
          <a:p>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a:t>
            </a:r>
          </a:p>
          <a:p>
            <a:r>
              <a:rPr lang="tr-TR" dirty="0"/>
              <a:t>Filtre uygulama adımında, görüntü üzerinde yer alan tuz biber gürültülerinin giderilmesi ve resimde yer alan gereksiz ayrıntıların azaltılması sağlanmaktadır. Kameradan alınan görüntü matrisi üzerinde, 3x3, 5x5 </a:t>
            </a:r>
            <a:r>
              <a:rPr lang="tr-TR" dirty="0" err="1"/>
              <a:t>vb</a:t>
            </a:r>
            <a:r>
              <a:rPr lang="tr-TR" dirty="0"/>
              <a:t> küçük bir çekirdek matrisinin gezdirilmesi sonucunda filtreleme işlemi gerçekleşmektedir. </a:t>
            </a:r>
          </a:p>
          <a:p>
            <a:r>
              <a:rPr lang="tr-TR" dirty="0"/>
              <a:t>Grileştirme işlemine ait formül denklem 3’te sunulmaktadır. Denklemde, IG grileştirilmiş yeni görüntü matrisini , I RK I , I RY I ve I IRM sırasıyla filtrelenmiş renkli görüntüdeki kırmızı, yeşil ve mavi renk değerini ifade etmektedir</a:t>
            </a:r>
          </a:p>
        </p:txBody>
      </p:sp>
      <p:pic>
        <p:nvPicPr>
          <p:cNvPr id="5" name="Resim 4">
            <a:extLst>
              <a:ext uri="{FF2B5EF4-FFF2-40B4-BE49-F238E27FC236}">
                <a16:creationId xmlns:a16="http://schemas.microsoft.com/office/drawing/2014/main" id="{1B0796E3-2766-B7B3-1C41-2C057F6EB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305" y="5381614"/>
            <a:ext cx="4840120" cy="352436"/>
          </a:xfrm>
          <a:prstGeom prst="rect">
            <a:avLst/>
          </a:prstGeom>
        </p:spPr>
      </p:pic>
    </p:spTree>
    <p:extLst>
      <p:ext uri="{BB962C8B-B14F-4D97-AF65-F5344CB8AC3E}">
        <p14:creationId xmlns:p14="http://schemas.microsoft.com/office/powerpoint/2010/main" val="4101535975"/>
      </p:ext>
    </p:extLst>
  </p:cSld>
  <p:clrMapOvr>
    <a:masterClrMapping/>
  </p:clrMapOvr>
</p:sld>
</file>

<file path=ppt/theme/theme1.xml><?xml version="1.0" encoding="utf-8"?>
<a:theme xmlns:a="http://schemas.openxmlformats.org/drawingml/2006/main" name="AfterglowVTI">
  <a:themeElements>
    <a:clrScheme name="AnalogousFromRegularSeedLeftStep">
      <a:dk1>
        <a:srgbClr val="000000"/>
      </a:dk1>
      <a:lt1>
        <a:srgbClr val="FFFFFF"/>
      </a:lt1>
      <a:dk2>
        <a:srgbClr val="31201B"/>
      </a:dk2>
      <a:lt2>
        <a:srgbClr val="F1F0F3"/>
      </a:lt2>
      <a:accent1>
        <a:srgbClr val="9BA842"/>
      </a:accent1>
      <a:accent2>
        <a:srgbClr val="B18F3B"/>
      </a:accent2>
      <a:accent3>
        <a:srgbClr val="C3704D"/>
      </a:accent3>
      <a:accent4>
        <a:srgbClr val="B13B49"/>
      </a:accent4>
      <a:accent5>
        <a:srgbClr val="C34D8C"/>
      </a:accent5>
      <a:accent6>
        <a:srgbClr val="B13BAC"/>
      </a:accent6>
      <a:hlink>
        <a:srgbClr val="6E60C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159</TotalTime>
  <Words>1007</Words>
  <Application>Microsoft Office PowerPoint</Application>
  <PresentationFormat>Geniş ekran</PresentationFormat>
  <Paragraphs>46</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Arial Narrow</vt:lpstr>
      <vt:lpstr>Trade Gothic Next Cond</vt:lpstr>
      <vt:lpstr>Trade Gothic Next Light</vt:lpstr>
      <vt:lpstr>AfterglowVTI</vt:lpstr>
      <vt:lpstr>Retina Kan Damarlarını Çıkarmak İçin Eşikleme Temelli Morfolojik Bir Yöntem</vt:lpstr>
      <vt:lpstr>PowerPoint Sunusu</vt:lpstr>
      <vt:lpstr>Eşikleme yöntemleri</vt:lpstr>
      <vt:lpstr>Kullanılan yöntem</vt:lpstr>
      <vt:lpstr>Morfolojik işlemler</vt:lpstr>
      <vt:lpstr>Bulgular ve tartışma</vt:lpstr>
      <vt:lpstr>Görüntü işleme teknikleri ve kümeleme yöntemleri kullanılarak fındık meyvesinin tespit ve sınıflandırılması</vt:lpstr>
      <vt:lpstr>Önerilen yöntem</vt:lpstr>
      <vt:lpstr>Görüntü ön işleme aşaması </vt:lpstr>
      <vt:lpstr>PowerPoint Sunusu</vt:lpstr>
      <vt:lpstr>Nesne bulma ve özellik çıkarımı işlemi aşaması</vt:lpstr>
      <vt:lpstr>Ortalama tabanlı sınıflandırma</vt:lpstr>
      <vt:lpstr>K-means kümeleme yöntemi</vt:lpstr>
      <vt:lpstr>DENEYSEL ÇALIŞMA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8230</dc:creator>
  <cp:lastModifiedBy>8230</cp:lastModifiedBy>
  <cp:revision>1</cp:revision>
  <dcterms:created xsi:type="dcterms:W3CDTF">2022-12-15T17:06:10Z</dcterms:created>
  <dcterms:modified xsi:type="dcterms:W3CDTF">2022-12-15T19:45:40Z</dcterms:modified>
</cp:coreProperties>
</file>