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F61EC8-34A8-4E73-AF17-37DE45848C9F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A64DACA-F68E-456E-8426-A308890E640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Для чего нужен </a:t>
            </a:r>
            <a:r>
              <a:rPr lang="en-US" b="1" dirty="0" smtClean="0"/>
              <a:t>CSS?</a:t>
            </a:r>
            <a:br>
              <a:rPr lang="en-US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3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Подключение </a:t>
            </a:r>
            <a:r>
              <a:rPr lang="en-US" b="1" dirty="0"/>
              <a:t>CSS </a:t>
            </a:r>
            <a:r>
              <a:rPr lang="ru-RU" b="1" dirty="0"/>
              <a:t>к </a:t>
            </a:r>
            <a:r>
              <a:rPr lang="en-US" b="1" dirty="0"/>
              <a:t>html-</a:t>
            </a:r>
            <a:r>
              <a:rPr lang="ru-RU" b="1" dirty="0"/>
              <a:t>документу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Таблица стилей CSS</a:t>
            </a:r>
            <a:r>
              <a:rPr lang="ru-RU" dirty="0"/>
              <a:t> – это свод правил CSS, собранных в одном месте.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таблица стилей находится в отдельном файле, который обычно имеет расширение .</a:t>
            </a:r>
            <a:r>
              <a:rPr lang="ru-RU" dirty="0" err="1"/>
              <a:t>css</a:t>
            </a:r>
            <a:r>
              <a:rPr lang="ru-RU" dirty="0"/>
              <a:t>, то этот файл называют </a:t>
            </a:r>
            <a:r>
              <a:rPr lang="ru-RU" b="1" i="1" dirty="0">
                <a:solidFill>
                  <a:srgbClr val="00B050"/>
                </a:solidFill>
              </a:rPr>
              <a:t>внешней таблицей стилей</a:t>
            </a:r>
            <a:r>
              <a:rPr lang="ru-RU" dirty="0"/>
              <a:t>, а в случае нахождения таблицы внутри элемента </a:t>
            </a:r>
            <a:r>
              <a:rPr lang="ru-RU" i="1" dirty="0"/>
              <a:t>'</a:t>
            </a:r>
            <a:r>
              <a:rPr lang="ru-RU" i="1" dirty="0" err="1"/>
              <a:t>style</a:t>
            </a:r>
            <a:r>
              <a:rPr lang="ru-RU" i="1" dirty="0"/>
              <a:t>'</a:t>
            </a:r>
            <a:r>
              <a:rPr lang="ru-RU" dirty="0"/>
              <a:t>, ее называют </a:t>
            </a:r>
            <a:r>
              <a:rPr lang="ru-RU" b="1" i="1" dirty="0">
                <a:solidFill>
                  <a:srgbClr val="00B050"/>
                </a:solidFill>
              </a:rPr>
              <a:t>внутренней таблицей стилей</a:t>
            </a:r>
            <a:r>
              <a:rPr lang="ru-RU" dirty="0"/>
              <a:t>. Имеется возможность указывать свойства CSS в качестве значения атрибута </a:t>
            </a:r>
            <a:r>
              <a:rPr lang="ru-RU" i="1" dirty="0" err="1"/>
              <a:t>style</a:t>
            </a:r>
            <a:r>
              <a:rPr lang="ru-RU" dirty="0"/>
              <a:t> конкретного элемента разметки, в этом случае говорят о </a:t>
            </a:r>
            <a:r>
              <a:rPr lang="ru-RU" b="1" i="1" dirty="0">
                <a:solidFill>
                  <a:srgbClr val="00B050"/>
                </a:solidFill>
              </a:rPr>
              <a:t>встроенном стиле CSS</a:t>
            </a:r>
            <a:r>
              <a:rPr lang="ru-RU" b="1" dirty="0">
                <a:solidFill>
                  <a:srgbClr val="00B05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3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6453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&lt;meta charset="utf-8"&gt;  </a:t>
            </a:r>
          </a:p>
          <a:p>
            <a:r>
              <a:rPr lang="en-US" dirty="0"/>
              <a:t>  &lt;title&gt;</a:t>
            </a:r>
            <a:r>
              <a:rPr lang="ru-RU" dirty="0"/>
              <a:t>Подключение таблиц стилей к документу&lt;/</a:t>
            </a:r>
            <a:r>
              <a:rPr lang="en-US" dirty="0"/>
              <a:t>title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&lt;!-- </a:t>
            </a:r>
            <a:r>
              <a:rPr lang="ru-RU" dirty="0">
                <a:solidFill>
                  <a:srgbClr val="00B050"/>
                </a:solidFill>
              </a:rPr>
              <a:t>Подключаем к странице две внешние таблицы стилей --&gt;</a:t>
            </a:r>
          </a:p>
          <a:p>
            <a:r>
              <a:rPr lang="ru-RU" dirty="0">
                <a:solidFill>
                  <a:srgbClr val="FF0000"/>
                </a:solidFill>
              </a:rPr>
              <a:t>  &lt;</a:t>
            </a:r>
            <a:r>
              <a:rPr lang="en-US" dirty="0">
                <a:solidFill>
                  <a:srgbClr val="FF0000"/>
                </a:solidFill>
              </a:rPr>
              <a:t>link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="http://localhost/test/css/style_1.css" 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stylesheet</a:t>
            </a:r>
            <a:r>
              <a:rPr lang="en-US" dirty="0">
                <a:solidFill>
                  <a:srgbClr val="FF0000"/>
                </a:solidFill>
              </a:rPr>
              <a:t>"&gt;</a:t>
            </a:r>
          </a:p>
          <a:p>
            <a:r>
              <a:rPr lang="en-US" dirty="0">
                <a:solidFill>
                  <a:srgbClr val="FF0000"/>
                </a:solidFill>
              </a:rPr>
              <a:t>  &lt;link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="http://localhost/test/css/style_2.css" 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stylesheet</a:t>
            </a:r>
            <a:r>
              <a:rPr lang="en-US" dirty="0">
                <a:solidFill>
                  <a:srgbClr val="FF0000"/>
                </a:solidFill>
              </a:rPr>
              <a:t>"&gt;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&lt;!-- </a:t>
            </a:r>
            <a:r>
              <a:rPr lang="ru-RU" dirty="0">
                <a:solidFill>
                  <a:srgbClr val="00B050"/>
                </a:solidFill>
              </a:rPr>
              <a:t>В</a:t>
            </a:r>
            <a:r>
              <a:rPr lang="ru-RU" dirty="0" smtClean="0">
                <a:solidFill>
                  <a:srgbClr val="00B050"/>
                </a:solidFill>
              </a:rPr>
              <a:t>нутренняя </a:t>
            </a:r>
            <a:r>
              <a:rPr lang="ru-RU" dirty="0">
                <a:solidFill>
                  <a:srgbClr val="00B050"/>
                </a:solidFill>
              </a:rPr>
              <a:t>таблица стилей </a:t>
            </a:r>
            <a:r>
              <a:rPr lang="ru-RU" dirty="0" smtClean="0">
                <a:solidFill>
                  <a:srgbClr val="00B050"/>
                </a:solidFill>
              </a:rPr>
              <a:t>--&gt;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/>
              <a:t>    </a:t>
            </a:r>
            <a:r>
              <a:rPr lang="ru-RU" dirty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style type="text/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"&gt;</a:t>
            </a:r>
          </a:p>
          <a:p>
            <a:r>
              <a:rPr lang="en-US" dirty="0" smtClean="0"/>
              <a:t>p</a:t>
            </a:r>
            <a:r>
              <a:rPr lang="en-US" dirty="0"/>
              <a:t>{</a:t>
            </a:r>
          </a:p>
          <a:p>
            <a:r>
              <a:rPr lang="en-US" dirty="0"/>
              <a:t>        background-color: yellow;</a:t>
            </a:r>
          </a:p>
          <a:p>
            <a:r>
              <a:rPr lang="en-US" dirty="0"/>
              <a:t>        color: blue;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9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&lt;/</a:t>
            </a:r>
            <a:r>
              <a:rPr lang="ru-RU" dirty="0" err="1"/>
              <a:t>head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  </a:t>
            </a:r>
            <a:r>
              <a:rPr lang="ru-RU" dirty="0">
                <a:solidFill>
                  <a:srgbClr val="00B050"/>
                </a:solidFill>
              </a:rPr>
              <a:t>&lt;!-- А здесь использован встроенный стиль --&gt;</a:t>
            </a:r>
          </a:p>
          <a:p>
            <a:pPr marL="0" indent="0">
              <a:buNone/>
            </a:pPr>
            <a:r>
              <a:rPr lang="ru-RU" dirty="0"/>
              <a:t>  &lt;p&gt;</a:t>
            </a:r>
          </a:p>
          <a:p>
            <a:pPr marL="0" indent="0">
              <a:buNone/>
            </a:pPr>
            <a:r>
              <a:rPr lang="ru-RU" dirty="0"/>
              <a:t>    К данному &lt;</a:t>
            </a:r>
            <a:r>
              <a:rPr lang="ru-RU" dirty="0" err="1"/>
              <a:t>span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style</a:t>
            </a:r>
            <a:r>
              <a:rPr lang="ru-RU" dirty="0">
                <a:solidFill>
                  <a:srgbClr val="FF0000"/>
                </a:solidFill>
              </a:rPr>
              <a:t>="</a:t>
            </a:r>
            <a:r>
              <a:rPr lang="ru-RU" dirty="0" err="1">
                <a:solidFill>
                  <a:srgbClr val="FF0000"/>
                </a:solidFill>
              </a:rPr>
              <a:t>color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ru-RU" dirty="0" err="1">
                <a:solidFill>
                  <a:srgbClr val="FF0000"/>
                </a:solidFill>
              </a:rPr>
              <a:t>red</a:t>
            </a:r>
            <a:r>
              <a:rPr lang="ru-RU" dirty="0">
                <a:solidFill>
                  <a:srgbClr val="FF0000"/>
                </a:solidFill>
              </a:rPr>
              <a:t>; </a:t>
            </a:r>
            <a:r>
              <a:rPr lang="ru-RU" dirty="0" err="1">
                <a:solidFill>
                  <a:srgbClr val="FF0000"/>
                </a:solidFill>
              </a:rPr>
              <a:t>font-weight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ru-RU" dirty="0" err="1">
                <a:solidFill>
                  <a:srgbClr val="FF0000"/>
                </a:solidFill>
              </a:rPr>
              <a:t>bold</a:t>
            </a:r>
            <a:r>
              <a:rPr lang="ru-RU" dirty="0">
                <a:solidFill>
                  <a:srgbClr val="FF0000"/>
                </a:solidFill>
              </a:rPr>
              <a:t>;"&gt;</a:t>
            </a:r>
            <a:r>
              <a:rPr lang="ru-RU" dirty="0" err="1"/>
              <a:t>абацу</a:t>
            </a:r>
            <a:r>
              <a:rPr lang="ru-RU" dirty="0"/>
              <a:t>&lt;/</a:t>
            </a:r>
            <a:r>
              <a:rPr lang="ru-RU" dirty="0" err="1"/>
              <a:t>span</a:t>
            </a:r>
            <a:r>
              <a:rPr lang="ru-RU" dirty="0"/>
              <a:t>&gt; </a:t>
            </a:r>
          </a:p>
          <a:p>
            <a:pPr marL="0" indent="0">
              <a:buNone/>
            </a:pPr>
            <a:r>
              <a:rPr lang="ru-RU" dirty="0"/>
              <a:t>    применяется одна из встроенных таблиц стилей в зависимости от </a:t>
            </a:r>
          </a:p>
          <a:p>
            <a:pPr marL="0" indent="0">
              <a:buNone/>
            </a:pPr>
            <a:r>
              <a:rPr lang="ru-RU" dirty="0"/>
              <a:t>    устройства вывода информации.</a:t>
            </a:r>
          </a:p>
          <a:p>
            <a:pPr marL="0" indent="0">
              <a:buNone/>
            </a:pPr>
            <a:r>
              <a:rPr lang="ru-RU" dirty="0"/>
              <a:t>  &lt;/p</a:t>
            </a:r>
            <a:r>
              <a:rPr lang="ru-RU" dirty="0" smtClean="0"/>
              <a:t>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&lt;/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0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ru-RU" dirty="0"/>
              <a:t>рекомендуется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частое </a:t>
            </a:r>
            <a:r>
              <a:rPr lang="ru-RU" b="1" dirty="0"/>
              <a:t>использование встроенных стилей</a:t>
            </a:r>
            <a:r>
              <a:rPr lang="ru-RU" dirty="0"/>
              <a:t>, хотя такая возможность и предусмотрена в HTML, т.к. при этом ухудшается читабельность кода, а также усложняется поиск и правка самих стилей. Кроме того, вместо них вполне можно воспользоваться атрибутами </a:t>
            </a:r>
            <a:r>
              <a:rPr lang="ru-RU" i="1" dirty="0" err="1"/>
              <a:t>class</a:t>
            </a:r>
            <a:r>
              <a:rPr lang="ru-RU" dirty="0"/>
              <a:t> или </a:t>
            </a:r>
            <a:r>
              <a:rPr lang="ru-RU" i="1" dirty="0" err="1"/>
              <a:t>id</a:t>
            </a:r>
            <a:r>
              <a:rPr lang="ru-RU" dirty="0"/>
              <a:t>, расположив необходимое </a:t>
            </a:r>
            <a:r>
              <a:rPr lang="ru-RU" dirty="0" smtClean="0"/>
              <a:t>правило </a:t>
            </a:r>
            <a:r>
              <a:rPr lang="en-US" dirty="0" smtClean="0"/>
              <a:t>CSS </a:t>
            </a:r>
            <a:r>
              <a:rPr lang="ru-RU" dirty="0"/>
              <a:t>в таблице стилей.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Вместо</a:t>
            </a:r>
            <a:r>
              <a:rPr lang="ru-RU" dirty="0"/>
              <a:t>   </a:t>
            </a:r>
            <a:r>
              <a:rPr lang="ru-RU" dirty="0" smtClean="0"/>
              <a:t>&lt;</a:t>
            </a:r>
            <a:r>
              <a:rPr lang="en-US" dirty="0" smtClean="0"/>
              <a:t>p</a:t>
            </a:r>
            <a:r>
              <a:rPr lang="ru-RU" dirty="0" smtClean="0"/>
              <a:t> </a:t>
            </a:r>
            <a:r>
              <a:rPr lang="ru-RU" dirty="0" err="1"/>
              <a:t>style</a:t>
            </a:r>
            <a:r>
              <a:rPr lang="ru-RU" dirty="0"/>
              <a:t>="</a:t>
            </a:r>
            <a:r>
              <a:rPr lang="ru-RU" dirty="0" err="1"/>
              <a:t>color</a:t>
            </a:r>
            <a:r>
              <a:rPr lang="ru-RU" dirty="0"/>
              <a:t>: </a:t>
            </a:r>
            <a:r>
              <a:rPr lang="ru-RU" dirty="0" err="1"/>
              <a:t>red</a:t>
            </a:r>
            <a:r>
              <a:rPr lang="ru-RU" dirty="0"/>
              <a:t>; </a:t>
            </a:r>
            <a:r>
              <a:rPr lang="ru-RU" dirty="0" err="1"/>
              <a:t>font-weight</a:t>
            </a:r>
            <a:r>
              <a:rPr lang="ru-RU" dirty="0"/>
              <a:t>: </a:t>
            </a:r>
            <a:r>
              <a:rPr lang="ru-RU" dirty="0" err="1"/>
              <a:t>bold</a:t>
            </a:r>
            <a:r>
              <a:rPr lang="ru-RU" dirty="0" smtClean="0"/>
              <a:t>;"&gt;</a:t>
            </a:r>
          </a:p>
          <a:p>
            <a:pPr marL="0" indent="0">
              <a:buNone/>
            </a:pPr>
            <a:r>
              <a:rPr lang="ru-RU" dirty="0" smtClean="0"/>
              <a:t>Можно использовать </a:t>
            </a: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  &lt;</a:t>
            </a:r>
            <a:r>
              <a:rPr lang="en-US" dirty="0" smtClean="0"/>
              <a:t>p</a:t>
            </a:r>
            <a:r>
              <a:rPr lang="ru-RU" dirty="0" smtClean="0"/>
              <a:t> </a:t>
            </a:r>
            <a:r>
              <a:rPr lang="en-US" dirty="0" smtClean="0"/>
              <a:t>id=“</a:t>
            </a:r>
            <a:r>
              <a:rPr lang="ru-RU" dirty="0" err="1" smtClean="0"/>
              <a:t>название_идентификатора</a:t>
            </a:r>
            <a:r>
              <a:rPr lang="en-US" dirty="0" smtClean="0"/>
              <a:t>”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или </a:t>
            </a:r>
            <a:r>
              <a:rPr lang="ru-RU" dirty="0"/>
              <a:t>&lt;</a:t>
            </a:r>
            <a:r>
              <a:rPr lang="en-US" dirty="0"/>
              <a:t>p</a:t>
            </a:r>
            <a:r>
              <a:rPr lang="ru-RU" dirty="0"/>
              <a:t> </a:t>
            </a:r>
            <a:r>
              <a:rPr lang="en-US" dirty="0" smtClean="0"/>
              <a:t>class=“</a:t>
            </a:r>
            <a:r>
              <a:rPr lang="ru-RU" dirty="0" err="1" smtClean="0"/>
              <a:t>название_класса</a:t>
            </a:r>
            <a:r>
              <a:rPr lang="en-US" dirty="0" smtClean="0"/>
              <a:t>”</a:t>
            </a:r>
            <a:r>
              <a:rPr lang="ru-RU" dirty="0"/>
              <a:t>&gt;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5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CSS (от англ. </a:t>
            </a:r>
            <a:r>
              <a:rPr lang="ru-RU" dirty="0" err="1"/>
              <a:t>Cascading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Sheets</a:t>
            </a:r>
            <a:r>
              <a:rPr lang="ru-RU" dirty="0"/>
              <a:t>) – каскадные таблицы стилей) – формальный язык, предназначенный для описания внешнего вида </a:t>
            </a:r>
            <a:r>
              <a:rPr lang="ru-RU" dirty="0" err="1"/>
              <a:t>html</a:t>
            </a:r>
            <a:r>
              <a:rPr lang="ru-RU" dirty="0"/>
              <a:t>-документов. </a:t>
            </a:r>
          </a:p>
        </p:txBody>
      </p:sp>
    </p:spTree>
    <p:extLst>
      <p:ext uri="{BB962C8B-B14F-4D97-AF65-F5344CB8AC3E}">
        <p14:creationId xmlns:p14="http://schemas.microsoft.com/office/powerpoint/2010/main" val="21386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19268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sz="3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использования </a:t>
            </a:r>
            <a:r>
              <a:rPr lang="ru-RU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ru-RU" sz="3400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    появляется возможность хранить коды HTML и CSS в разных местах или даже файлах, что значительно облегчает их разработку и последующую поддержку, а также позволяет разделить работу дизайнера и программиста</a:t>
            </a:r>
            <a:r>
              <a:rPr lang="ru-RU" dirty="0" smtClean="0"/>
              <a:t>;</a:t>
            </a:r>
          </a:p>
          <a:p>
            <a:endParaRPr lang="ru-RU" dirty="0"/>
          </a:p>
          <a:p>
            <a:r>
              <a:rPr lang="ru-RU" dirty="0"/>
              <a:t>    хранение таблиц стилей CSS в отдельном файле несколько ускоряет загрузку страниц, т.к. при первом же использовании файл с таблицами кэшируется браузером (т.е. помещается в специально отведенное браузером место на локальном диске для быстрого последующего доступа к нему) и при последующем обращении к таблицам браузер не закачивает файл с ними заново по сети, а берет из кэша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    отпадает необходимость применения тегов HTML не по своему прямому назначению; например, для того, чтобы отобразить текст курсивом, не нужно больше использовать тег &lt;</a:t>
            </a:r>
            <a:r>
              <a:rPr lang="ru-RU" dirty="0" err="1"/>
              <a:t>em</a:t>
            </a:r>
            <a:r>
              <a:rPr lang="ru-RU" dirty="0"/>
              <a:t>&gt; или </a:t>
            </a:r>
            <a:r>
              <a:rPr lang="en-US" dirty="0" smtClean="0"/>
              <a:t>&lt;i&gt;</a:t>
            </a:r>
            <a:r>
              <a:rPr lang="ru-RU" dirty="0" smtClean="0"/>
              <a:t>, </a:t>
            </a:r>
            <a:r>
              <a:rPr lang="ru-RU" dirty="0"/>
              <a:t>нарушая логическую разметку страницы, поскольку теперь имеется возможность применить соответствующее свойство CSS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    появляется возможность применения одних и тех же стилей сразу к нескольким элементам, в том числе и к тем, которые </a:t>
            </a:r>
            <a:r>
              <a:rPr lang="ru-RU" dirty="0" smtClean="0"/>
              <a:t>расположены </a:t>
            </a:r>
            <a:r>
              <a:rPr lang="ru-RU" dirty="0"/>
              <a:t>на разных страницах, а это, в свою очередь, приводит также и к сокращению объема кода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    CSS позволяет применять к одному и тому же документу разные стили в зависимости от типа устройств вывода: монитора, телефона, принтера и т.д</a:t>
            </a:r>
            <a:r>
              <a:rPr lang="ru-RU" dirty="0" smtClean="0"/>
              <a:t>.;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    в CSS имеется значительно больше возможностей по оформлению внешнего вида элементов веб-страницы, чем в HTML предыдущих версий, а тем более в HTML 5, из которого практически полностью убрали соответствующие атрибуты.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1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90600"/>
          </a:xfrm>
        </p:spPr>
        <p:txBody>
          <a:bodyPr/>
          <a:lstStyle/>
          <a:p>
            <a:pPr algn="ctr"/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56895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Селектор </a:t>
            </a:r>
            <a:r>
              <a:rPr lang="en-US" sz="3200" dirty="0" smtClean="0"/>
              <a:t>{ </a:t>
            </a:r>
          </a:p>
          <a:p>
            <a:pPr marL="0" indent="0">
              <a:buNone/>
            </a:pPr>
            <a:r>
              <a:rPr lang="ru-RU" sz="3200" dirty="0" smtClean="0"/>
              <a:t>свойство</a:t>
            </a:r>
            <a:r>
              <a:rPr lang="en-US" sz="3200" b="1" dirty="0" smtClean="0"/>
              <a:t>:</a:t>
            </a:r>
            <a:r>
              <a:rPr lang="ru-RU" sz="3200" dirty="0" smtClean="0"/>
              <a:t> значение</a:t>
            </a:r>
            <a:r>
              <a:rPr lang="en-US" sz="3200" b="1" dirty="0" smtClean="0"/>
              <a:t>;</a:t>
            </a:r>
          </a:p>
          <a:p>
            <a:pPr marL="0" indent="0">
              <a:buNone/>
            </a:pPr>
            <a:r>
              <a:rPr lang="ru-RU" sz="3200" dirty="0"/>
              <a:t>свойство</a:t>
            </a:r>
            <a:r>
              <a:rPr lang="en-US" sz="3200" b="1" dirty="0"/>
              <a:t>:</a:t>
            </a:r>
            <a:r>
              <a:rPr lang="ru-RU" sz="3200" dirty="0"/>
              <a:t> значение</a:t>
            </a:r>
            <a:r>
              <a:rPr lang="en-US" sz="3200" b="1" dirty="0"/>
              <a:t>;</a:t>
            </a:r>
          </a:p>
          <a:p>
            <a:pPr marL="0" indent="0">
              <a:buNone/>
            </a:pPr>
            <a:r>
              <a:rPr lang="en-US" sz="3200" dirty="0" smtClean="0"/>
              <a:t>…</a:t>
            </a: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ru-RU" sz="3200" dirty="0" smtClean="0"/>
              <a:t>Пример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p{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200" dirty="0" err="1" smtClean="0">
                <a:solidFill>
                  <a:srgbClr val="FF0000"/>
                </a:solidFill>
              </a:rPr>
              <a:t>color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 err="1">
                <a:solidFill>
                  <a:srgbClr val="FF0000"/>
                </a:solidFill>
              </a:rPr>
              <a:t>red</a:t>
            </a:r>
            <a:r>
              <a:rPr lang="ru-RU" sz="3200" dirty="0">
                <a:solidFill>
                  <a:srgbClr val="FF0000"/>
                </a:solidFill>
              </a:rPr>
              <a:t>;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200" dirty="0" err="1" smtClean="0">
                <a:solidFill>
                  <a:srgbClr val="FF0000"/>
                </a:solidFill>
              </a:rPr>
              <a:t>font-weight</a:t>
            </a:r>
            <a:r>
              <a:rPr lang="ru-RU" sz="3200" dirty="0">
                <a:solidFill>
                  <a:srgbClr val="FF0000"/>
                </a:solidFill>
              </a:rPr>
              <a:t>: </a:t>
            </a:r>
            <a:r>
              <a:rPr lang="ru-RU" sz="3200" dirty="0" err="1">
                <a:solidFill>
                  <a:srgbClr val="FF0000"/>
                </a:solidFill>
              </a:rPr>
              <a:t>bold</a:t>
            </a:r>
            <a:r>
              <a:rPr lang="ru-RU" sz="3200" dirty="0" smtClean="0">
                <a:solidFill>
                  <a:srgbClr val="FF0000"/>
                </a:solidFill>
              </a:rPr>
              <a:t>;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980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8820472" cy="64533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&lt;!DOCTYPE 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    &lt;</a:t>
            </a:r>
            <a:r>
              <a:rPr lang="ru-RU" dirty="0" err="1"/>
              <a:t>head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        &lt;</a:t>
            </a:r>
            <a:r>
              <a:rPr lang="ru-RU" dirty="0" err="1"/>
              <a:t>meta</a:t>
            </a:r>
            <a:r>
              <a:rPr lang="ru-RU" dirty="0"/>
              <a:t> </a:t>
            </a:r>
            <a:r>
              <a:rPr lang="ru-RU" dirty="0" err="1"/>
              <a:t>charset</a:t>
            </a:r>
            <a:r>
              <a:rPr lang="ru-RU" dirty="0"/>
              <a:t>="utf-8"&gt;    </a:t>
            </a:r>
          </a:p>
          <a:p>
            <a:pPr marL="0" indent="0">
              <a:buNone/>
            </a:pPr>
            <a:r>
              <a:rPr lang="ru-RU" dirty="0"/>
              <a:t>        &lt;</a:t>
            </a:r>
            <a:r>
              <a:rPr lang="ru-RU" dirty="0" err="1"/>
              <a:t>title</a:t>
            </a:r>
            <a:r>
              <a:rPr lang="ru-RU" dirty="0"/>
              <a:t>&gt;Синтаксис CSS&lt;/</a:t>
            </a:r>
            <a:r>
              <a:rPr lang="ru-RU" dirty="0" err="1"/>
              <a:t>title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         </a:t>
            </a:r>
            <a:r>
              <a:rPr lang="ru-RU" sz="3500" b="1" dirty="0" smtClean="0">
                <a:solidFill>
                  <a:srgbClr val="FF0000"/>
                </a:solidFill>
              </a:rPr>
              <a:t>&lt;</a:t>
            </a:r>
            <a:r>
              <a:rPr lang="ru-RU" sz="3500" b="1" dirty="0" err="1" smtClean="0">
                <a:solidFill>
                  <a:srgbClr val="FF0000"/>
                </a:solidFill>
              </a:rPr>
              <a:t>style</a:t>
            </a:r>
            <a:r>
              <a:rPr lang="ru-RU" sz="3500" b="1" dirty="0" smtClean="0">
                <a:solidFill>
                  <a:srgbClr val="FF0000"/>
                </a:solidFill>
              </a:rPr>
              <a:t>&gt;</a:t>
            </a:r>
            <a:endParaRPr lang="ru-RU" sz="3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500" b="1" dirty="0">
                <a:solidFill>
                  <a:srgbClr val="FF0000"/>
                </a:solidFill>
              </a:rPr>
              <a:t>            </a:t>
            </a:r>
            <a:r>
              <a:rPr lang="ru-RU" sz="3500" b="1" dirty="0" smtClean="0">
                <a:solidFill>
                  <a:srgbClr val="FF0000"/>
                </a:solidFill>
              </a:rPr>
              <a:t>p{  </a:t>
            </a:r>
            <a:r>
              <a:rPr lang="ru-RU" sz="3500" b="1" dirty="0" err="1" smtClean="0">
                <a:solidFill>
                  <a:srgbClr val="FF0000"/>
                </a:solidFill>
              </a:rPr>
              <a:t>color</a:t>
            </a:r>
            <a:r>
              <a:rPr lang="ru-RU" sz="3500" b="1" dirty="0">
                <a:solidFill>
                  <a:srgbClr val="FF0000"/>
                </a:solidFill>
              </a:rPr>
              <a:t>: </a:t>
            </a:r>
            <a:r>
              <a:rPr lang="ru-RU" sz="3500" b="1" dirty="0" err="1">
                <a:solidFill>
                  <a:srgbClr val="FF0000"/>
                </a:solidFill>
              </a:rPr>
              <a:t>red</a:t>
            </a:r>
            <a:r>
              <a:rPr lang="ru-RU" sz="35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3500" b="1" dirty="0" smtClean="0">
                <a:solidFill>
                  <a:srgbClr val="FF0000"/>
                </a:solidFill>
              </a:rPr>
              <a:t>                  </a:t>
            </a:r>
            <a:r>
              <a:rPr lang="ru-RU" sz="3500" b="1" dirty="0" err="1" smtClean="0">
                <a:solidFill>
                  <a:srgbClr val="FF0000"/>
                </a:solidFill>
              </a:rPr>
              <a:t>font-weight</a:t>
            </a:r>
            <a:r>
              <a:rPr lang="ru-RU" sz="3500" b="1" dirty="0">
                <a:solidFill>
                  <a:srgbClr val="FF0000"/>
                </a:solidFill>
              </a:rPr>
              <a:t>: </a:t>
            </a:r>
            <a:r>
              <a:rPr lang="ru-RU" sz="3500" b="1" dirty="0" err="1">
                <a:solidFill>
                  <a:srgbClr val="FF0000"/>
                </a:solidFill>
              </a:rPr>
              <a:t>bold</a:t>
            </a:r>
            <a:r>
              <a:rPr lang="ru-RU" sz="3500" b="1" dirty="0" smtClean="0">
                <a:solidFill>
                  <a:srgbClr val="FF0000"/>
                </a:solidFill>
              </a:rPr>
              <a:t>;  }</a:t>
            </a:r>
            <a:endParaRPr lang="ru-RU" sz="3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500" b="1" dirty="0">
                <a:solidFill>
                  <a:srgbClr val="FF0000"/>
                </a:solidFill>
              </a:rPr>
              <a:t>        &lt;/</a:t>
            </a:r>
            <a:r>
              <a:rPr lang="ru-RU" sz="3500" b="1" dirty="0" err="1">
                <a:solidFill>
                  <a:srgbClr val="FF0000"/>
                </a:solidFill>
              </a:rPr>
              <a:t>style</a:t>
            </a:r>
            <a:r>
              <a:rPr lang="ru-RU" sz="35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ru-RU" dirty="0"/>
              <a:t>    &lt;/</a:t>
            </a:r>
            <a:r>
              <a:rPr lang="ru-RU" dirty="0" err="1"/>
              <a:t>head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    &lt;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        &lt;p&gt;</a:t>
            </a:r>
          </a:p>
          <a:p>
            <a:pPr marL="0" indent="0">
              <a:buNone/>
            </a:pPr>
            <a:r>
              <a:rPr lang="ru-RU" dirty="0"/>
              <a:t>            Мой текст имеет красный цвет и полужирное начертание.</a:t>
            </a:r>
          </a:p>
          <a:p>
            <a:pPr marL="0" indent="0">
              <a:buNone/>
            </a:pPr>
            <a:r>
              <a:rPr lang="ru-RU" dirty="0"/>
              <a:t>        &lt;/p</a:t>
            </a:r>
            <a:r>
              <a:rPr lang="ru-RU" dirty="0" smtClean="0"/>
              <a:t>&gt;        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&lt;</a:t>
            </a:r>
            <a:r>
              <a:rPr lang="ru-RU" dirty="0" err="1"/>
              <a:t>div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            Ко мне это правило не относится, ведь я же не абзац.</a:t>
            </a:r>
          </a:p>
          <a:p>
            <a:pPr marL="0" indent="0">
              <a:buNone/>
            </a:pPr>
            <a:r>
              <a:rPr lang="ru-RU" dirty="0"/>
              <a:t>        &lt;/</a:t>
            </a:r>
            <a:r>
              <a:rPr lang="ru-RU" dirty="0" err="1"/>
              <a:t>div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    &lt;/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452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" t="5452" r="69259" b="75872"/>
          <a:stretch/>
        </p:blipFill>
        <p:spPr bwMode="auto">
          <a:xfrm>
            <a:off x="611560" y="2495465"/>
            <a:ext cx="7872603" cy="30059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8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04864"/>
            <a:ext cx="9119853" cy="322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 в CSS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ru-RU" dirty="0"/>
              <a:t>Во избежание различного рода конфликтов и ошибок имена классов следует начинать с букв латинского алфавита, после чего можно использовать буквы латинского алфавита, цифры, символы дефиса '-' и знаки подчеркивания '_'.</a:t>
            </a:r>
          </a:p>
          <a:p>
            <a:endParaRPr lang="ru-RU" dirty="0"/>
          </a:p>
          <a:p>
            <a:r>
              <a:rPr lang="ru-RU" dirty="0"/>
              <a:t>Что касается регистра символов, то в названиях свойств CSS, а также их значений разрешается использование символов любого регистра. Мы будем писать их в нижнем регистре. Однако следует иметь в виду, что в названиях классов, идентификаторов, шаблонов следует использовать тот же регистр символов, что и в соответствующих </a:t>
            </a:r>
            <a:r>
              <a:rPr lang="ru-RU" dirty="0" err="1"/>
              <a:t>html</a:t>
            </a:r>
            <a:r>
              <a:rPr lang="ru-RU" dirty="0"/>
              <a:t>-элементах. </a:t>
            </a:r>
          </a:p>
        </p:txBody>
      </p:sp>
    </p:spTree>
    <p:extLst>
      <p:ext uri="{BB962C8B-B14F-4D97-AF65-F5344CB8AC3E}">
        <p14:creationId xmlns:p14="http://schemas.microsoft.com/office/powerpoint/2010/main" val="6944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08912" cy="1008112"/>
          </a:xfrm>
        </p:spPr>
        <p:txBody>
          <a:bodyPr/>
          <a:lstStyle/>
          <a:p>
            <a:r>
              <a:rPr lang="ru-RU" b="1" dirty="0"/>
              <a:t>Комментарии в CSS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513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 smtClean="0"/>
              <a:t>Комментарии </a:t>
            </a:r>
            <a:r>
              <a:rPr lang="ru-RU" sz="4000" b="1" dirty="0"/>
              <a:t>в CSS</a:t>
            </a:r>
            <a:r>
              <a:rPr lang="ru-RU" sz="4000" dirty="0"/>
              <a:t> начинаются с символов ' </a:t>
            </a:r>
            <a:r>
              <a:rPr lang="ru-RU" sz="4000" b="1" dirty="0">
                <a:solidFill>
                  <a:srgbClr val="FF0000"/>
                </a:solidFill>
              </a:rPr>
              <a:t>/*</a:t>
            </a:r>
            <a:r>
              <a:rPr lang="ru-RU" sz="4000" dirty="0"/>
              <a:t> ' и заканчиваются символами ' </a:t>
            </a:r>
            <a:r>
              <a:rPr lang="ru-RU" sz="4000" b="1" dirty="0">
                <a:solidFill>
                  <a:srgbClr val="FF0000"/>
                </a:solidFill>
              </a:rPr>
              <a:t>*/ </a:t>
            </a:r>
            <a:r>
              <a:rPr lang="ru-RU" sz="4000" dirty="0"/>
              <a:t>'. При этом использование одних комментариев внутри других недопустимо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sz="3600" dirty="0">
                <a:solidFill>
                  <a:srgbClr val="00B050"/>
                </a:solidFill>
              </a:rPr>
              <a:t>/* Не ленитесь писать комментарии! */</a:t>
            </a:r>
          </a:p>
        </p:txBody>
      </p:sp>
    </p:spTree>
    <p:extLst>
      <p:ext uri="{BB962C8B-B14F-4D97-AF65-F5344CB8AC3E}">
        <p14:creationId xmlns:p14="http://schemas.microsoft.com/office/powerpoint/2010/main" val="29749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227</TotalTime>
  <Words>771</Words>
  <Application>Microsoft Office PowerPoint</Application>
  <PresentationFormat>Экран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Ясность</vt:lpstr>
      <vt:lpstr>Для чего нужен CSS?  </vt:lpstr>
      <vt:lpstr>Презентация PowerPoint</vt:lpstr>
      <vt:lpstr>Презентация PowerPoint</vt:lpstr>
      <vt:lpstr>Синтаксис</vt:lpstr>
      <vt:lpstr>Презентация PowerPoint</vt:lpstr>
      <vt:lpstr>Результат</vt:lpstr>
      <vt:lpstr>Презентация PowerPoint</vt:lpstr>
      <vt:lpstr>Символы в CSS</vt:lpstr>
      <vt:lpstr>Комментарии в CSS</vt:lpstr>
      <vt:lpstr>Подключение CSS к html-документу </vt:lpstr>
      <vt:lpstr>Презентация PowerPoint</vt:lpstr>
      <vt:lpstr>Презентация PowerPoint</vt:lpstr>
      <vt:lpstr>Не рекомендуется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Для чего нужен CSS?</dc:title>
  <dc:creator>admin</dc:creator>
  <cp:lastModifiedBy>admin</cp:lastModifiedBy>
  <cp:revision>12</cp:revision>
  <dcterms:created xsi:type="dcterms:W3CDTF">2018-10-21T10:16:31Z</dcterms:created>
  <dcterms:modified xsi:type="dcterms:W3CDTF">2018-10-21T17:55:47Z</dcterms:modified>
</cp:coreProperties>
</file>