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75045" autoAdjust="0"/>
  </p:normalViewPr>
  <p:slideViewPr>
    <p:cSldViewPr>
      <p:cViewPr varScale="1">
        <p:scale>
          <a:sx n="74" d="100"/>
          <a:sy n="74" d="100"/>
        </p:scale>
        <p:origin x="-104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title>
      <c:tx>
        <c:rich>
          <a:bodyPr/>
          <a:lstStyle/>
          <a:p>
            <a:pPr>
              <a:defRPr/>
            </a:pPr>
            <a:r>
              <a:rPr lang="ru-RU" dirty="0" smtClean="0"/>
              <a:t>Потенциальные гости</a:t>
            </a:r>
            <a:endParaRPr lang="ru-RU" dirty="0"/>
          </a:p>
        </c:rich>
      </c:tx>
      <c:layout>
        <c:manualLayout>
          <c:xMode val="edge"/>
          <c:yMode val="edge"/>
          <c:x val="0.3607562866948068"/>
          <c:y val="4.743266056142343E-2"/>
        </c:manualLayout>
      </c:layout>
    </c:title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cat>
            <c:strRef>
              <c:f>Лист1!$A$2:$A$5</c:f>
              <c:strCache>
                <c:ptCount val="4"/>
                <c:pt idx="0">
                  <c:v>Семьи</c:v>
                </c:pt>
                <c:pt idx="1">
                  <c:v>Локальные гости</c:v>
                </c:pt>
                <c:pt idx="2">
                  <c:v>Офисные работники</c:v>
                </c:pt>
                <c:pt idx="3">
                  <c:v>Студенты школьники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firstSliceAng val="0"/>
      </c:pie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ru-RU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918F8-1806-4960-9022-3C003EB88A77}" type="datetimeFigureOut">
              <a:rPr lang="ru-RU" smtClean="0"/>
              <a:pPr/>
              <a:t>17.05.2019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75B4A-F82B-4832-A6CC-517BCCFF02D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6BE17-5558-47A6-9DD3-8AF3FB01C71B}" type="datetimeFigureOut">
              <a:rPr lang="ru-RU" smtClean="0"/>
              <a:pPr/>
              <a:t>17.05.2019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443C-16AA-4C3D-83B4-6BB68B90149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6BE17-5558-47A6-9DD3-8AF3FB01C71B}" type="datetimeFigureOut">
              <a:rPr lang="ru-RU" smtClean="0"/>
              <a:pPr/>
              <a:t>17.05.2019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443C-16AA-4C3D-83B4-6BB68B90149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6BE17-5558-47A6-9DD3-8AF3FB01C71B}" type="datetimeFigureOut">
              <a:rPr lang="ru-RU" smtClean="0"/>
              <a:pPr/>
              <a:t>17.05.2019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443C-16AA-4C3D-83B4-6BB68B90149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6BE17-5558-47A6-9DD3-8AF3FB01C71B}" type="datetimeFigureOut">
              <a:rPr lang="ru-RU" smtClean="0"/>
              <a:pPr/>
              <a:t>17.05.2019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443C-16AA-4C3D-83B4-6BB68B90149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6BE17-5558-47A6-9DD3-8AF3FB01C71B}" type="datetimeFigureOut">
              <a:rPr lang="ru-RU" smtClean="0"/>
              <a:pPr/>
              <a:t>17.05.2019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443C-16AA-4C3D-83B4-6BB68B90149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6BE17-5558-47A6-9DD3-8AF3FB01C71B}" type="datetimeFigureOut">
              <a:rPr lang="ru-RU" smtClean="0"/>
              <a:pPr/>
              <a:t>17.05.2019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443C-16AA-4C3D-83B4-6BB68B90149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6BE17-5558-47A6-9DD3-8AF3FB01C71B}" type="datetimeFigureOut">
              <a:rPr lang="ru-RU" smtClean="0"/>
              <a:pPr/>
              <a:t>17.05.2019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443C-16AA-4C3D-83B4-6BB68B90149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6BE17-5558-47A6-9DD3-8AF3FB01C71B}" type="datetimeFigureOut">
              <a:rPr lang="ru-RU" smtClean="0"/>
              <a:pPr/>
              <a:t>17.05.2019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443C-16AA-4C3D-83B4-6BB68B90149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6BE17-5558-47A6-9DD3-8AF3FB01C71B}" type="datetimeFigureOut">
              <a:rPr lang="ru-RU" smtClean="0"/>
              <a:pPr/>
              <a:t>17.05.2019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443C-16AA-4C3D-83B4-6BB68B90149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6BE17-5558-47A6-9DD3-8AF3FB01C71B}" type="datetimeFigureOut">
              <a:rPr lang="ru-RU" smtClean="0"/>
              <a:pPr/>
              <a:t>17.05.2019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443C-16AA-4C3D-83B4-6BB68B90149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6BE17-5558-47A6-9DD3-8AF3FB01C71B}" type="datetimeFigureOut">
              <a:rPr lang="ru-RU" smtClean="0"/>
              <a:pPr/>
              <a:t>17.05.2019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443C-16AA-4C3D-83B4-6BB68B90149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6BE17-5558-47A6-9DD3-8AF3FB01C71B}" type="datetimeFigureOut">
              <a:rPr lang="ru-RU" smtClean="0"/>
              <a:pPr/>
              <a:t>17.05.2019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F443C-16AA-4C3D-83B4-6BB68B90149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31640" y="188640"/>
            <a:ext cx="6552728" cy="1008112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00B0F0"/>
                </a:solidFill>
                <a:latin typeface="Comic Sans MS" pitchFamily="66" charset="0"/>
                <a:cs typeface="Aharoni" pitchFamily="2" charset="-79"/>
              </a:rPr>
              <a:t>Сеть рыбного </a:t>
            </a:r>
            <a:r>
              <a:rPr lang="ru-RU" b="1" dirty="0" err="1" smtClean="0">
                <a:solidFill>
                  <a:srgbClr val="00B0F0"/>
                </a:solidFill>
                <a:latin typeface="Comic Sans MS" pitchFamily="66" charset="0"/>
                <a:cs typeface="Aharoni" pitchFamily="2" charset="-79"/>
              </a:rPr>
              <a:t>фастфуда</a:t>
            </a:r>
            <a:endParaRPr lang="ru-RU" b="1" dirty="0">
              <a:solidFill>
                <a:srgbClr val="00B0F0"/>
              </a:solidFill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648" y="5373216"/>
            <a:ext cx="6400800" cy="1248544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(Быстрая, простая и понятная презентация, в целях скорости отправки и участия своего вкусного проекта !)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6804248" y="2132856"/>
            <a:ext cx="43204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20072" y="1484784"/>
            <a:ext cx="3240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Century" pitchFamily="18" charset="0"/>
              </a:rPr>
              <a:t>Логотип и вывеска</a:t>
            </a:r>
          </a:p>
          <a:p>
            <a:r>
              <a:rPr lang="ru-RU" sz="2000" dirty="0" smtClean="0">
                <a:latin typeface="Century" pitchFamily="18" charset="0"/>
              </a:rPr>
              <a:t>(*без работы дизайнера)</a:t>
            </a:r>
            <a:endParaRPr lang="ru-RU" sz="2000" dirty="0">
              <a:latin typeface="Century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5576" y="2636912"/>
            <a:ext cx="324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dirty="0" err="1" smtClean="0">
                <a:solidFill>
                  <a:srgbClr val="00B0F0"/>
                </a:solidFill>
                <a:latin typeface="Comic Sans MS" pitchFamily="66" charset="0"/>
                <a:ea typeface="GungsuhChe" pitchFamily="49" charset="-127"/>
              </a:rPr>
              <a:t>Фишай</a:t>
            </a:r>
            <a:endParaRPr lang="ru-RU" sz="7200" dirty="0">
              <a:solidFill>
                <a:srgbClr val="00B0F0"/>
              </a:solidFill>
              <a:latin typeface="Comic Sans MS" pitchFamily="66" charset="0"/>
              <a:ea typeface="GungsuhChe" pitchFamily="49" charset="-127"/>
            </a:endParaRPr>
          </a:p>
        </p:txBody>
      </p:sp>
      <p:pic>
        <p:nvPicPr>
          <p:cNvPr id="11" name="Рисунок 10" descr="FreshPaint-0-2018.10.16-04.05.4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39952" y="2596426"/>
            <a:ext cx="4716016" cy="265146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0" y="0"/>
          <a:ext cx="9144002" cy="686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449"/>
                <a:gridCol w="1158553"/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4.Инвентарь для кухни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50 </a:t>
                      </a:r>
                      <a:r>
                        <a:rPr lang="ru-RU" dirty="0" err="1" smtClean="0"/>
                        <a:t>т.р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Проектирование помещения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 Упаковочная продукция + печать меню и буклетов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60 </a:t>
                      </a:r>
                      <a:r>
                        <a:rPr lang="ru-RU" dirty="0" err="1" smtClean="0"/>
                        <a:t>т.р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Покупка</a:t>
                      </a:r>
                      <a:r>
                        <a:rPr lang="ru-RU" baseline="0" dirty="0" smtClean="0"/>
                        <a:t> технического оборудования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latin typeface="+mn-lt"/>
                          <a:ea typeface="Calibri"/>
                          <a:cs typeface="Times New Roman"/>
                        </a:rPr>
                        <a:t>6.</a:t>
                      </a:r>
                      <a:r>
                        <a:rPr lang="ru-RU" sz="1800" b="1" baseline="0" dirty="0" smtClean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1800" b="1" dirty="0" smtClean="0">
                          <a:latin typeface="+mn-lt"/>
                          <a:ea typeface="Calibri"/>
                          <a:cs typeface="Times New Roman"/>
                        </a:rPr>
                        <a:t>Маркетинг </a:t>
                      </a:r>
                      <a:r>
                        <a:rPr lang="ru-RU" sz="1800" b="1" dirty="0">
                          <a:latin typeface="+mn-lt"/>
                          <a:ea typeface="Calibri"/>
                          <a:cs typeface="Times New Roman"/>
                        </a:rPr>
                        <a:t>и реклама</a:t>
                      </a:r>
                      <a:endParaRPr lang="ru-RU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100 </a:t>
                      </a:r>
                      <a:r>
                        <a:rPr lang="ru-RU" dirty="0" err="1" smtClean="0"/>
                        <a:t>т.р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Получение необходимых разрешений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7. Зарплата сотрудников на 3 </a:t>
                      </a:r>
                      <a:r>
                        <a:rPr lang="ru-RU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мес</a:t>
                      </a:r>
                      <a:r>
                        <a:rPr lang="ru-RU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+ внезапные расходы на ведение бизнеса(150 </a:t>
                      </a:r>
                      <a:r>
                        <a:rPr lang="ru-RU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т.р</a:t>
                      </a:r>
                      <a:r>
                        <a:rPr lang="ru-RU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1 575 000 </a:t>
                      </a:r>
                      <a:r>
                        <a:rPr lang="ru-RU" dirty="0" err="1" smtClean="0"/>
                        <a:t>т.р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Покупка кухонной мебели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 Закуп продукции товарного запаса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50 </a:t>
                      </a:r>
                      <a:r>
                        <a:rPr lang="ru-RU" dirty="0" err="1" smtClean="0"/>
                        <a:t>т.р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Покупка инвентаря</a:t>
                      </a:r>
                      <a:r>
                        <a:rPr lang="ru-RU" baseline="0" dirty="0" smtClean="0"/>
                        <a:t> для кухни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9752"/>
                <a:gridCol w="1317848"/>
                <a:gridCol w="1828800"/>
                <a:gridCol w="1828800"/>
                <a:gridCol w="1828800"/>
              </a:tblGrid>
              <a:tr h="1227426">
                <a:tc rowSpan="4"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Капитальные вложения ИТОГО:</a:t>
                      </a:r>
                    </a:p>
                    <a:p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2 600 000 </a:t>
                      </a:r>
                      <a:r>
                        <a:rPr lang="ru-RU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млн</a:t>
                      </a:r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руб</a:t>
                      </a:r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+ 6 </a:t>
                      </a:r>
                      <a:r>
                        <a:rPr lang="ru-RU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мес</a:t>
                      </a:r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арендной платы(+-900 000т.р).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Подбор в штат персонала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22742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Ремонт помещения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22742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Декор</a:t>
                      </a:r>
                      <a:r>
                        <a:rPr lang="ru-RU" baseline="0" dirty="0" smtClean="0"/>
                        <a:t> помещения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75346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Запуск рекламной компании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</a:tr>
              <a:tr h="71112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Открытие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</a:tr>
              <a:tr h="711128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850106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rgbClr val="00B0F0"/>
                </a:solidFill>
              </a:rPr>
              <a:t>Идея</a:t>
            </a:r>
            <a:endParaRPr lang="ru-RU" sz="2800" dirty="0">
              <a:solidFill>
                <a:srgbClr val="00B0F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764704"/>
            <a:ext cx="8229600" cy="6093296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Моя </a:t>
            </a:r>
            <a:r>
              <a:rPr lang="ru-RU" dirty="0" smtClean="0"/>
              <a:t>цель создать уникальный многогранный проект доступного морского мира на каждый день.</a:t>
            </a:r>
          </a:p>
          <a:p>
            <a:r>
              <a:rPr lang="ru-RU" dirty="0" smtClean="0"/>
              <a:t>Новое дыхание в гастрономии быстрого и полезного питания. Все гениальное просто! Рынок </a:t>
            </a:r>
            <a:r>
              <a:rPr lang="ru-RU" dirty="0" err="1" smtClean="0"/>
              <a:t>фаст-фуда</a:t>
            </a:r>
            <a:r>
              <a:rPr lang="ru-RU" dirty="0" smtClean="0"/>
              <a:t> в России самый быстрорастущий, в котором уже представлено массу продуктов питания со всего света, плюс растет число </a:t>
            </a:r>
            <a:r>
              <a:rPr lang="ru-RU" dirty="0" err="1" smtClean="0"/>
              <a:t>монопродуктовых</a:t>
            </a:r>
            <a:r>
              <a:rPr lang="ru-RU" dirty="0" smtClean="0"/>
              <a:t> заведений, направленных на лучшую версию того или иного продукта. Наша главная миссия открыть понятие Рыбного </a:t>
            </a:r>
            <a:r>
              <a:rPr lang="ru-RU" dirty="0" err="1" smtClean="0"/>
              <a:t>фаст-фуда</a:t>
            </a:r>
            <a:r>
              <a:rPr lang="ru-RU" dirty="0" smtClean="0"/>
              <a:t>, показать разнообразие сочетаний рыбы и морепродуктов по доступной цене. Открыть новые вкусы потребителям и закрепить этот вид быстрого питания на рынке. Когда то </a:t>
            </a:r>
            <a:r>
              <a:rPr lang="ru-RU" dirty="0" err="1" smtClean="0"/>
              <a:t>стейки</a:t>
            </a:r>
            <a:r>
              <a:rPr lang="ru-RU" dirty="0" smtClean="0"/>
              <a:t> из мраморной породы были не в таком изобилии как на сегодняшний день, когда хороший кусок можно купить в </a:t>
            </a:r>
            <a:r>
              <a:rPr lang="ru-RU" dirty="0" err="1" smtClean="0"/>
              <a:t>бургерной</a:t>
            </a:r>
            <a:r>
              <a:rPr lang="ru-RU" dirty="0" smtClean="0"/>
              <a:t> и даже в магазине! То же происходит и с морепродуктами! Наш корнер, а в последствии рыбная сеть даст прочувствовать изумительные вкусовые рыбные сочетания с выпечкой своего же производства и качественное приготовление наших морских товарищей.</a:t>
            </a:r>
          </a:p>
          <a:p>
            <a:r>
              <a:rPr lang="ru-RU" dirty="0" smtClean="0"/>
              <a:t>Каждый может взять и заказать бизнес план, поэтому я решил сделать его сам показав основные моменты привлекательности концепции и рентабельности проекта. На данный момент проанализировав рынок уже существуют действующие проекты аналогичные моему, но их количество только начинает прибавляться. А наша сеть «</a:t>
            </a:r>
            <a:r>
              <a:rPr lang="ru-RU" dirty="0" err="1" smtClean="0"/>
              <a:t>Фишай</a:t>
            </a:r>
            <a:r>
              <a:rPr lang="ru-RU" dirty="0" smtClean="0"/>
              <a:t>» будет №1  на всех актуальных современных рынках и </a:t>
            </a:r>
            <a:r>
              <a:rPr lang="ru-RU" dirty="0" err="1" smtClean="0"/>
              <a:t>гастро</a:t>
            </a:r>
            <a:r>
              <a:rPr lang="ru-RU" dirty="0" smtClean="0"/>
              <a:t> площадках в России.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ru-RU" sz="2700" b="1" dirty="0" smtClean="0">
                <a:solidFill>
                  <a:srgbClr val="00B0F0"/>
                </a:solidFill>
              </a:rPr>
              <a:t>Скромные примерные показатели окупаемости корнера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0" y="548680"/>
          <a:ext cx="9144000" cy="62867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  <a:gridCol w="3048000"/>
              </a:tblGrid>
              <a:tr h="595739"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Средняя касса за 1 </a:t>
                      </a:r>
                      <a:r>
                        <a:rPr lang="ru-RU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раб.день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+-40т.р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327515">
                <a:tc>
                  <a:txBody>
                    <a:bodyPr/>
                    <a:lstStyle/>
                    <a:p>
                      <a:r>
                        <a:rPr lang="ru-RU" b="1" dirty="0" smtClean="0"/>
                        <a:t>Месячный оборот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+-1 200 000 </a:t>
                      </a:r>
                      <a:r>
                        <a:rPr lang="ru-RU" dirty="0" err="1" smtClean="0"/>
                        <a:t>т.р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latin typeface="Cambria"/>
                          <a:ea typeface="Calibri"/>
                          <a:cs typeface="Times New Roman"/>
                        </a:rPr>
                        <a:t>Чистый </a:t>
                      </a:r>
                      <a:r>
                        <a:rPr lang="ru-RU" sz="2000" b="1" dirty="0" err="1">
                          <a:latin typeface="Cambria"/>
                          <a:ea typeface="Calibri"/>
                          <a:cs typeface="Times New Roman"/>
                        </a:rPr>
                        <a:t>доход=</a:t>
                      </a:r>
                      <a:endParaRPr lang="ru-RU" sz="2000" b="1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latin typeface="Cambria"/>
                          <a:ea typeface="Calibri"/>
                          <a:cs typeface="Times New Roman"/>
                        </a:rPr>
                        <a:t>1 200 000(мес.оборот)-475т.р(</a:t>
                      </a:r>
                      <a:r>
                        <a:rPr lang="ru-RU" sz="2000" b="1" dirty="0" err="1">
                          <a:latin typeface="Cambria"/>
                          <a:ea typeface="Calibri"/>
                          <a:cs typeface="Times New Roman"/>
                        </a:rPr>
                        <a:t>зп</a:t>
                      </a:r>
                      <a:r>
                        <a:rPr lang="ru-RU" sz="2000" b="1" dirty="0">
                          <a:latin typeface="Cambria"/>
                          <a:ea typeface="Calibri"/>
                          <a:cs typeface="Times New Roman"/>
                        </a:rPr>
                        <a:t>)-30%(закуп)-15%(расходы)-150 </a:t>
                      </a:r>
                      <a:r>
                        <a:rPr lang="ru-RU" sz="2000" b="1" dirty="0" err="1">
                          <a:latin typeface="Cambria"/>
                          <a:ea typeface="Calibri"/>
                          <a:cs typeface="Times New Roman"/>
                        </a:rPr>
                        <a:t>т.р</a:t>
                      </a:r>
                      <a:r>
                        <a:rPr lang="ru-RU" sz="2000" b="1" dirty="0">
                          <a:latin typeface="Cambria"/>
                          <a:ea typeface="Calibri"/>
                          <a:cs typeface="Times New Roman"/>
                        </a:rPr>
                        <a:t>(аренда)=+-281 375 </a:t>
                      </a:r>
                      <a:r>
                        <a:rPr lang="ru-RU" sz="2000" b="1" dirty="0" err="1">
                          <a:latin typeface="Cambria"/>
                          <a:ea typeface="Calibri"/>
                          <a:cs typeface="Times New Roman"/>
                        </a:rPr>
                        <a:t>т.р</a:t>
                      </a:r>
                      <a:endParaRPr lang="ru-RU" sz="2000" b="1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latin typeface="Cambria"/>
                          <a:ea typeface="Calibri"/>
                          <a:cs typeface="Times New Roman"/>
                        </a:rPr>
                        <a:t>ОКУПАЕМОСТЬ  9-10(</a:t>
                      </a:r>
                      <a:r>
                        <a:rPr lang="ru-RU" sz="2000" b="1" dirty="0" err="1">
                          <a:latin typeface="Cambria"/>
                          <a:ea typeface="Calibri"/>
                          <a:cs typeface="Times New Roman"/>
                        </a:rPr>
                        <a:t>мес</a:t>
                      </a:r>
                      <a:r>
                        <a:rPr lang="ru-RU" sz="2000" b="1" dirty="0">
                          <a:latin typeface="Cambria"/>
                          <a:ea typeface="Calibri"/>
                          <a:cs typeface="Times New Roman"/>
                        </a:rPr>
                        <a:t>).</a:t>
                      </a:r>
                      <a:endParaRPr lang="ru-R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5982">
                <a:tc>
                  <a:txBody>
                    <a:bodyPr/>
                    <a:lstStyle/>
                    <a:p>
                      <a:r>
                        <a:rPr lang="ru-RU" b="1" dirty="0" smtClean="0"/>
                        <a:t>Аренда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+-150т.р(за 20м2)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5982">
                <a:tc>
                  <a:txBody>
                    <a:bodyPr/>
                    <a:lstStyle/>
                    <a:p>
                      <a:r>
                        <a:rPr lang="ru-RU" b="1" dirty="0" smtClean="0"/>
                        <a:t>Закуп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30%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5982">
                <a:tc>
                  <a:txBody>
                    <a:bodyPr/>
                    <a:lstStyle/>
                    <a:p>
                      <a:r>
                        <a:rPr lang="ru-RU" b="1" dirty="0" smtClean="0"/>
                        <a:t>Налоги +расходы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15%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5982">
                <a:tc>
                  <a:txBody>
                    <a:bodyPr/>
                    <a:lstStyle/>
                    <a:p>
                      <a:r>
                        <a:rPr lang="ru-RU" b="1" dirty="0" smtClean="0"/>
                        <a:t>Зарплата сотрудников 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475т.р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85468">
                <a:tc>
                  <a:txBody>
                    <a:bodyPr/>
                    <a:lstStyle/>
                    <a:p>
                      <a:r>
                        <a:rPr lang="ru-RU" b="1" dirty="0" smtClean="0"/>
                        <a:t>Диапазон цен на продукцию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От 190 до 600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26064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ru-RU" b="1" dirty="0" smtClean="0"/>
              <a:t>Для точки </a:t>
            </a:r>
            <a:r>
              <a:rPr lang="ru-RU" b="1" dirty="0" err="1" smtClean="0"/>
              <a:t>фаст-фуда</a:t>
            </a:r>
            <a:r>
              <a:rPr lang="ru-RU" b="1" dirty="0" smtClean="0"/>
              <a:t> большое внимание уделяется месторасположению, трафику людей. Это проблема решается благодаря возможности поселиться в густонаселенном спальном районе.</a:t>
            </a:r>
            <a:endParaRPr lang="ru-RU" dirty="0" smtClean="0"/>
          </a:p>
          <a:p>
            <a:r>
              <a:rPr lang="ru-RU" b="1" dirty="0" err="1" smtClean="0"/>
              <a:t>Фудмолл</a:t>
            </a:r>
            <a:r>
              <a:rPr lang="ru-RU" b="1" dirty="0" smtClean="0"/>
              <a:t> даст возможность ежедневно потреблять разнообразную, изысканную и самое главное полезную пищу, представленную сетью «</a:t>
            </a:r>
            <a:r>
              <a:rPr lang="ru-RU" b="1" dirty="0" err="1" smtClean="0"/>
              <a:t>Фишай</a:t>
            </a:r>
            <a:r>
              <a:rPr lang="ru-RU" b="1" dirty="0" smtClean="0"/>
              <a:t>».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692696"/>
          </a:xfrm>
        </p:spPr>
        <p:txBody>
          <a:bodyPr>
            <a:normAutofit fontScale="90000"/>
          </a:bodyPr>
          <a:lstStyle/>
          <a:p>
            <a:r>
              <a:rPr lang="ru-RU" sz="4000" dirty="0" smtClean="0">
                <a:solidFill>
                  <a:srgbClr val="00B0F0"/>
                </a:solidFill>
                <a:latin typeface="Comic Sans MS" pitchFamily="66" charset="0"/>
              </a:rPr>
              <a:t>Концепция</a:t>
            </a:r>
            <a:endParaRPr lang="ru-RU" sz="4000" dirty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620688"/>
            <a:ext cx="8050088" cy="6237312"/>
          </a:xfrm>
        </p:spPr>
        <p:txBody>
          <a:bodyPr>
            <a:noAutofit/>
          </a:bodyPr>
          <a:lstStyle/>
          <a:p>
            <a:pPr lvl="3">
              <a:buNone/>
            </a:pPr>
            <a:r>
              <a:rPr lang="ru-RU" dirty="0" smtClean="0">
                <a:latin typeface="Comic Sans MS" pitchFamily="66" charset="0"/>
                <a:cs typeface="Times New Roman" pitchFamily="18" charset="0"/>
              </a:rPr>
              <a:t>П</a:t>
            </a:r>
            <a:r>
              <a:rPr lang="ru-RU" sz="1800" dirty="0" smtClean="0">
                <a:latin typeface="Comic Sans MS" pitchFamily="66" charset="0"/>
                <a:cs typeface="Times New Roman" pitchFamily="18" charset="0"/>
              </a:rPr>
              <a:t>роект ориентирован исключительно на </a:t>
            </a:r>
            <a:r>
              <a:rPr lang="ru-RU" sz="1800" dirty="0" smtClean="0">
                <a:latin typeface="Comic Sans MS" pitchFamily="66" charset="0"/>
                <a:cs typeface="Times New Roman" pitchFamily="18" charset="0"/>
              </a:rPr>
              <a:t> Рыбу </a:t>
            </a:r>
            <a:r>
              <a:rPr lang="ru-RU" sz="1800" dirty="0" smtClean="0">
                <a:latin typeface="Comic Sans MS" pitchFamily="66" charset="0"/>
                <a:cs typeface="Times New Roman" pitchFamily="18" charset="0"/>
              </a:rPr>
              <a:t>и Морепродукты. Планируется формат, площадью от 20 до 40м2, ежедневным штатом 6 чел. Отдача в удобных картонных, прямоугольных боксах застеленных пергаментом. 3 способа приготовление рыбы и морепродуктов:</a:t>
            </a:r>
          </a:p>
          <a:p>
            <a:pPr marL="1828800" lvl="3" indent="-457200">
              <a:buAutoNum type="arabicPeriod"/>
            </a:pPr>
            <a:r>
              <a:rPr lang="ru-RU" sz="1800" dirty="0" err="1" smtClean="0">
                <a:latin typeface="Comic Sans MS" pitchFamily="66" charset="0"/>
                <a:cs typeface="Times New Roman" pitchFamily="18" charset="0"/>
              </a:rPr>
              <a:t>Темпура</a:t>
            </a:r>
            <a:endParaRPr lang="ru-RU" sz="1800" dirty="0" smtClean="0">
              <a:latin typeface="Comic Sans MS" pitchFamily="66" charset="0"/>
              <a:cs typeface="Times New Roman" pitchFamily="18" charset="0"/>
            </a:endParaRPr>
          </a:p>
          <a:p>
            <a:pPr marL="1828800" lvl="3" indent="-457200">
              <a:buAutoNum type="arabicPeriod" startAt="2"/>
            </a:pPr>
            <a:r>
              <a:rPr lang="ru-RU" sz="1800" dirty="0" smtClean="0">
                <a:latin typeface="Comic Sans MS" pitchFamily="66" charset="0"/>
                <a:cs typeface="Times New Roman" pitchFamily="18" charset="0"/>
              </a:rPr>
              <a:t>На пару</a:t>
            </a:r>
          </a:p>
          <a:p>
            <a:pPr marL="1828800" lvl="3" indent="-457200">
              <a:buAutoNum type="arabicPeriod" startAt="2"/>
            </a:pPr>
            <a:r>
              <a:rPr lang="ru-RU" sz="1800" dirty="0" smtClean="0">
                <a:latin typeface="Comic Sans MS" pitchFamily="66" charset="0"/>
                <a:cs typeface="Times New Roman" pitchFamily="18" charset="0"/>
              </a:rPr>
              <a:t>Жарочная поверхность, сковороды.</a:t>
            </a:r>
          </a:p>
          <a:p>
            <a:pPr marL="1828800" lvl="3" indent="-457200">
              <a:buNone/>
            </a:pPr>
            <a:r>
              <a:rPr lang="ru-RU" sz="1800" dirty="0" smtClean="0">
                <a:latin typeface="Comic Sans MS" pitchFamily="66" charset="0"/>
                <a:cs typeface="Times New Roman" pitchFamily="18" charset="0"/>
              </a:rPr>
              <a:t>Правильная </a:t>
            </a:r>
            <a:r>
              <a:rPr lang="ru-RU" sz="1800" dirty="0" err="1" smtClean="0">
                <a:latin typeface="Comic Sans MS" pitchFamily="66" charset="0"/>
                <a:cs typeface="Times New Roman" pitchFamily="18" charset="0"/>
              </a:rPr>
              <a:t>темпура</a:t>
            </a:r>
            <a:r>
              <a:rPr lang="ru-RU" sz="1800" dirty="0" smtClean="0">
                <a:latin typeface="Comic Sans MS" pitchFamily="66" charset="0"/>
                <a:cs typeface="Times New Roman" pitchFamily="18" charset="0"/>
              </a:rPr>
              <a:t> с высокой степенью очистки масла.</a:t>
            </a:r>
          </a:p>
          <a:p>
            <a:pPr marL="1828800" lvl="3" indent="-457200">
              <a:buNone/>
            </a:pPr>
            <a:r>
              <a:rPr lang="ru-RU" sz="1800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Основная направленность на многообразное сочетание свежей СОБСТВЕННОЙ выпечки, овощей, авторских соусов и нашего главного продукта!</a:t>
            </a:r>
          </a:p>
          <a:p>
            <a:pPr marL="1828800" lvl="3" indent="-457200">
              <a:buNone/>
            </a:pPr>
            <a:r>
              <a:rPr lang="ru-RU" sz="1800" dirty="0" smtClean="0">
                <a:latin typeface="Comic Sans MS" pitchFamily="66" charset="0"/>
                <a:cs typeface="Times New Roman" pitchFamily="18" charset="0"/>
              </a:rPr>
              <a:t>К этому относиться : ПАНИНИ, СЕНДВИЧИ, БАГЕТЫ, ТОРТИЛЬИ, БУРГЕРЫ, ПИТЫ  и т.д.</a:t>
            </a:r>
          </a:p>
          <a:p>
            <a:pPr marL="1828800" lvl="3" indent="-457200">
              <a:buAutoNum type="arabicPeriod" startAt="2"/>
            </a:pPr>
            <a:endParaRPr lang="ru-RU" dirty="0" smtClean="0">
              <a:latin typeface="Comic Sans MS" pitchFamily="66" charset="0"/>
              <a:cs typeface="Times New Roman" pitchFamily="18" charset="0"/>
            </a:endParaRPr>
          </a:p>
          <a:p>
            <a:pPr marL="1828800" lvl="3" indent="-457200">
              <a:buAutoNum type="arabicPeriod" startAt="2"/>
            </a:pPr>
            <a:endParaRPr lang="ru-RU" dirty="0" smtClean="0"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>
            <a:normAutofit/>
          </a:bodyPr>
          <a:lstStyle/>
          <a:p>
            <a:r>
              <a:rPr lang="ru-RU" sz="3600" dirty="0" smtClean="0">
                <a:solidFill>
                  <a:srgbClr val="00B0F0"/>
                </a:solidFill>
                <a:latin typeface="Comic Sans MS" pitchFamily="66" charset="0"/>
              </a:rPr>
              <a:t>Концепция</a:t>
            </a:r>
            <a:endParaRPr lang="ru-RU" sz="3600" dirty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980728"/>
            <a:ext cx="8553128" cy="5688632"/>
          </a:xfrm>
        </p:spPr>
        <p:txBody>
          <a:bodyPr>
            <a:normAutofit/>
          </a:bodyPr>
          <a:lstStyle/>
          <a:p>
            <a:pPr marL="1828800" lvl="3" indent="-457200">
              <a:buNone/>
            </a:pPr>
            <a:endParaRPr lang="ru-RU" dirty="0" smtClean="0">
              <a:latin typeface="Comic Sans MS" pitchFamily="66" charset="0"/>
              <a:cs typeface="Times New Roman" pitchFamily="18" charset="0"/>
            </a:endParaRPr>
          </a:p>
          <a:p>
            <a:pPr marL="1828800" lvl="3" indent="-457200">
              <a:buNone/>
            </a:pPr>
            <a:r>
              <a:rPr lang="ru-RU" dirty="0" smtClean="0">
                <a:latin typeface="Comic Sans MS" pitchFamily="66" charset="0"/>
                <a:cs typeface="Times New Roman" pitchFamily="18" charset="0"/>
              </a:rPr>
              <a:t>Так же исходный продукт будет отдаваться вместе:</a:t>
            </a:r>
          </a:p>
          <a:p>
            <a:pPr marL="1828800" lvl="3" indent="-457200">
              <a:buAutoNum type="arabicPeriod"/>
            </a:pPr>
            <a:r>
              <a:rPr lang="ru-RU" dirty="0" smtClean="0">
                <a:latin typeface="Comic Sans MS" pitchFamily="66" charset="0"/>
                <a:cs typeface="Times New Roman" pitchFamily="18" charset="0"/>
              </a:rPr>
              <a:t>Классический 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Fish and chips</a:t>
            </a:r>
            <a:endParaRPr lang="ru-RU" dirty="0" smtClean="0">
              <a:latin typeface="Comic Sans MS" pitchFamily="66" charset="0"/>
              <a:cs typeface="Times New Roman" pitchFamily="18" charset="0"/>
            </a:endParaRPr>
          </a:p>
          <a:p>
            <a:pPr marL="1828800" lvl="3" indent="-457200">
              <a:buAutoNum type="arabicPeriod" startAt="2"/>
            </a:pPr>
            <a:r>
              <a:rPr lang="ru-RU" dirty="0" smtClean="0">
                <a:latin typeface="Comic Sans MS" pitchFamily="66" charset="0"/>
                <a:cs typeface="Times New Roman" pitchFamily="18" charset="0"/>
              </a:rPr>
              <a:t>Филе и кусковые части рыбы с салатами </a:t>
            </a:r>
            <a:r>
              <a:rPr lang="ru-RU" dirty="0" err="1" smtClean="0">
                <a:latin typeface="Comic Sans MS" pitchFamily="66" charset="0"/>
                <a:cs typeface="Times New Roman" pitchFamily="18" charset="0"/>
              </a:rPr>
              <a:t>коул</a:t>
            </a:r>
            <a:r>
              <a:rPr lang="ru-RU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Comic Sans MS" pitchFamily="66" charset="0"/>
                <a:cs typeface="Times New Roman" pitchFamily="18" charset="0"/>
              </a:rPr>
              <a:t>слоу</a:t>
            </a:r>
            <a:r>
              <a:rPr lang="ru-RU" dirty="0" smtClean="0">
                <a:latin typeface="Comic Sans MS" pitchFamily="66" charset="0"/>
                <a:cs typeface="Times New Roman" pitchFamily="18" charset="0"/>
              </a:rPr>
              <a:t>, всевозможными гарнирами, а так же остальными легкими </a:t>
            </a:r>
            <a:r>
              <a:rPr lang="ru-RU" dirty="0" err="1" smtClean="0">
                <a:latin typeface="Comic Sans MS" pitchFamily="66" charset="0"/>
                <a:cs typeface="Times New Roman" pitchFamily="18" charset="0"/>
              </a:rPr>
              <a:t>топовыми</a:t>
            </a:r>
            <a:r>
              <a:rPr lang="ru-RU" dirty="0" smtClean="0">
                <a:latin typeface="Comic Sans MS" pitchFamily="66" charset="0"/>
                <a:cs typeface="Times New Roman" pitchFamily="18" charset="0"/>
              </a:rPr>
              <a:t> салатами.</a:t>
            </a:r>
          </a:p>
          <a:p>
            <a:pPr marL="1828800" lvl="3" indent="-457200">
              <a:buAutoNum type="arabicPeriod" startAt="3"/>
            </a:pPr>
            <a:r>
              <a:rPr lang="ru-RU" dirty="0" smtClean="0">
                <a:latin typeface="Comic Sans MS" pitchFamily="66" charset="0"/>
                <a:cs typeface="Times New Roman" pitchFamily="18" charset="0"/>
              </a:rPr>
              <a:t>Рыба на пару отдается с полезными крупам.</a:t>
            </a:r>
          </a:p>
          <a:p>
            <a:pPr marL="1828800" lvl="3" indent="-457200">
              <a:buAutoNum type="arabicPeriod" startAt="4"/>
            </a:pPr>
            <a:r>
              <a:rPr lang="ru-RU" dirty="0" smtClean="0">
                <a:latin typeface="Comic Sans MS" pitchFamily="66" charset="0"/>
                <a:cs typeface="Times New Roman" pitchFamily="18" charset="0"/>
              </a:rPr>
              <a:t>Морепродукты </a:t>
            </a:r>
            <a:r>
              <a:rPr lang="ru-RU" dirty="0" err="1" smtClean="0">
                <a:latin typeface="Comic Sans MS" pitchFamily="66" charset="0"/>
                <a:cs typeface="Times New Roman" pitchFamily="18" charset="0"/>
              </a:rPr>
              <a:t>темпура</a:t>
            </a:r>
            <a:r>
              <a:rPr lang="ru-RU" dirty="0" smtClean="0">
                <a:latin typeface="Comic Sans MS" pitchFamily="66" charset="0"/>
                <a:cs typeface="Times New Roman" pitchFamily="18" charset="0"/>
              </a:rPr>
              <a:t> с авторскими соусами в чистом виде, либо в выпечке.</a:t>
            </a:r>
          </a:p>
          <a:p>
            <a:pPr marL="1828800" lvl="3" indent="-457200">
              <a:buNone/>
            </a:pPr>
            <a:r>
              <a:rPr lang="ru-RU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Варианты приготовления блюд и их сочетаний позволяют угодить  всему возрастному потоку гостей!</a:t>
            </a:r>
          </a:p>
          <a:p>
            <a:r>
              <a:rPr lang="ru-RU" sz="2000" dirty="0" smtClean="0">
                <a:latin typeface="Comic Sans MS" pitchFamily="66" charset="0"/>
              </a:rPr>
              <a:t>Основной напиток – импортное разливное пиво.</a:t>
            </a:r>
            <a:endParaRPr lang="ru-RU" sz="2000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B0F0"/>
                </a:solidFill>
                <a:latin typeface="Comic Sans MS" pitchFamily="66" charset="0"/>
              </a:rPr>
              <a:t>Концепция дизайна</a:t>
            </a:r>
            <a:endParaRPr lang="ru-RU" dirty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12" name="Содержимое 11"/>
          <p:cNvSpPr>
            <a:spLocks noGrp="1"/>
          </p:cNvSpPr>
          <p:nvPr>
            <p:ph idx="1"/>
          </p:nvPr>
        </p:nvSpPr>
        <p:spPr>
          <a:xfrm>
            <a:off x="0" y="908721"/>
            <a:ext cx="8229600" cy="3168351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Большая рыба с большим глазом, указанная </a:t>
            </a:r>
            <a:r>
              <a:rPr lang="ru-RU" dirty="0" err="1" smtClean="0"/>
              <a:t>сверху=простой</a:t>
            </a:r>
            <a:r>
              <a:rPr lang="ru-RU" dirty="0" smtClean="0"/>
              <a:t> узнаваемый бренд точки, доступной, свежей рыбы и морепродуктов.</a:t>
            </a:r>
          </a:p>
          <a:p>
            <a:r>
              <a:rPr lang="ru-RU" dirty="0" smtClean="0"/>
              <a:t>Морские тона, большое зеркало ФИШАЙ для модных </a:t>
            </a:r>
            <a:r>
              <a:rPr lang="ru-RU" dirty="0" err="1" smtClean="0"/>
              <a:t>селфи</a:t>
            </a:r>
            <a:r>
              <a:rPr lang="ru-RU" dirty="0" smtClean="0"/>
              <a:t> с едой.</a:t>
            </a:r>
          </a:p>
          <a:p>
            <a:r>
              <a:rPr lang="ru-RU" dirty="0" smtClean="0"/>
              <a:t>Перчатки для еды кораллового цвета.</a:t>
            </a:r>
            <a:endParaRPr lang="ru-RU" dirty="0"/>
          </a:p>
        </p:txBody>
      </p:sp>
      <p:pic>
        <p:nvPicPr>
          <p:cNvPr id="15" name="Рисунок 14" descr="Screenshot_20181005-17112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88024" y="4077072"/>
            <a:ext cx="4355976" cy="27809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sz="3600" dirty="0" smtClean="0">
                <a:solidFill>
                  <a:srgbClr val="00B0F0"/>
                </a:solidFill>
                <a:latin typeface="Comic Sans MS" pitchFamily="66" charset="0"/>
              </a:rPr>
              <a:t>Меню</a:t>
            </a:r>
            <a:endParaRPr lang="ru-RU" sz="3600" dirty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124744"/>
            <a:ext cx="8229600" cy="5472608"/>
          </a:xfrm>
        </p:spPr>
        <p:txBody>
          <a:bodyPr>
            <a:normAutofit/>
          </a:bodyPr>
          <a:lstStyle/>
          <a:p>
            <a:r>
              <a:rPr lang="ru-RU" sz="2000" dirty="0" smtClean="0">
                <a:solidFill>
                  <a:srgbClr val="FF0000"/>
                </a:solidFill>
              </a:rPr>
              <a:t>Это простое перечисление продуктов которые будут представлены в оформленном меню:</a:t>
            </a:r>
          </a:p>
          <a:p>
            <a:r>
              <a:rPr lang="ru-RU" sz="2000" dirty="0" smtClean="0"/>
              <a:t>Стамбульский багет со скумбрией</a:t>
            </a:r>
          </a:p>
          <a:p>
            <a:r>
              <a:rPr lang="ru-RU" sz="2000" dirty="0" smtClean="0"/>
              <a:t>Ролл с тунцом и овощами</a:t>
            </a:r>
          </a:p>
          <a:p>
            <a:r>
              <a:rPr lang="ru-RU" sz="2000" dirty="0" smtClean="0"/>
              <a:t>Филе судака в пивном кляре с соусом </a:t>
            </a:r>
            <a:r>
              <a:rPr lang="ru-RU" sz="2000" dirty="0" err="1" smtClean="0"/>
              <a:t>тар-тар</a:t>
            </a:r>
            <a:endParaRPr lang="ru-RU" sz="2000" dirty="0" smtClean="0"/>
          </a:p>
          <a:p>
            <a:r>
              <a:rPr lang="ru-RU" sz="2000" dirty="0" smtClean="0"/>
              <a:t>Тигровые креветки, мидии, осьминог и вся рыба в </a:t>
            </a:r>
            <a:r>
              <a:rPr lang="ru-RU" sz="2000" dirty="0" err="1" smtClean="0"/>
              <a:t>темпуре</a:t>
            </a:r>
            <a:endParaRPr lang="ru-RU" sz="2000" dirty="0" smtClean="0"/>
          </a:p>
          <a:p>
            <a:r>
              <a:rPr lang="ru-RU" sz="2000" dirty="0" err="1" smtClean="0"/>
              <a:t>Бургер</a:t>
            </a:r>
            <a:r>
              <a:rPr lang="ru-RU" sz="2000" dirty="0" smtClean="0"/>
              <a:t> на выбор  с рыбной  или креветочной котлетой </a:t>
            </a:r>
          </a:p>
          <a:p>
            <a:r>
              <a:rPr lang="ru-RU" sz="2000" dirty="0" smtClean="0"/>
              <a:t>Рыбные котлеты с гарнирами</a:t>
            </a:r>
          </a:p>
          <a:p>
            <a:r>
              <a:rPr lang="ru-RU" sz="2000" dirty="0" err="1" smtClean="0"/>
              <a:t>Круассаны</a:t>
            </a:r>
            <a:r>
              <a:rPr lang="ru-RU" sz="2000" dirty="0" smtClean="0"/>
              <a:t> и </a:t>
            </a:r>
            <a:r>
              <a:rPr lang="ru-RU" sz="2000" dirty="0" err="1" smtClean="0"/>
              <a:t>сендвичи</a:t>
            </a:r>
            <a:r>
              <a:rPr lang="ru-RU" sz="2000" dirty="0" smtClean="0"/>
              <a:t> с лососем</a:t>
            </a:r>
          </a:p>
          <a:p>
            <a:r>
              <a:rPr lang="ru-RU" sz="2000" dirty="0" err="1" smtClean="0"/>
              <a:t>Тортилья</a:t>
            </a:r>
            <a:r>
              <a:rPr lang="ru-RU" sz="2000" dirty="0" smtClean="0"/>
              <a:t> с морепродуктами</a:t>
            </a:r>
          </a:p>
          <a:p>
            <a:r>
              <a:rPr lang="ru-RU" sz="2000" dirty="0" smtClean="0"/>
              <a:t>Треска в </a:t>
            </a:r>
            <a:r>
              <a:rPr lang="ru-RU" sz="2000" dirty="0" err="1" smtClean="0"/>
              <a:t>пите</a:t>
            </a:r>
            <a:r>
              <a:rPr lang="ru-RU" sz="2000" dirty="0" smtClean="0"/>
              <a:t>, ролл с креветкой кальмаром.</a:t>
            </a:r>
          </a:p>
          <a:p>
            <a:r>
              <a:rPr lang="ru-RU" sz="2000" dirty="0" smtClean="0"/>
              <a:t>Треска, окунь, </a:t>
            </a:r>
            <a:r>
              <a:rPr lang="ru-RU" sz="2000" dirty="0" err="1" smtClean="0"/>
              <a:t>сибас</a:t>
            </a:r>
            <a:r>
              <a:rPr lang="ru-RU" sz="2000" dirty="0" smtClean="0"/>
              <a:t>, </a:t>
            </a:r>
            <a:r>
              <a:rPr lang="ru-RU" sz="2000" dirty="0" err="1" smtClean="0"/>
              <a:t>дорадо</a:t>
            </a:r>
            <a:r>
              <a:rPr lang="ru-RU" sz="2000" dirty="0" smtClean="0"/>
              <a:t> и </a:t>
            </a:r>
            <a:r>
              <a:rPr lang="ru-RU" sz="2000" dirty="0" err="1" smtClean="0"/>
              <a:t>т.д</a:t>
            </a:r>
            <a:r>
              <a:rPr lang="ru-RU" sz="2000" dirty="0" smtClean="0"/>
              <a:t>,  в приготовлении на </a:t>
            </a:r>
            <a:r>
              <a:rPr lang="ru-RU" sz="2000" dirty="0" err="1" smtClean="0"/>
              <a:t>выбор+гарниры</a:t>
            </a:r>
            <a:r>
              <a:rPr lang="ru-RU" sz="2000" dirty="0" smtClean="0"/>
              <a:t>, либо крупы (</a:t>
            </a:r>
            <a:r>
              <a:rPr lang="ru-RU" sz="2000" dirty="0" err="1" smtClean="0"/>
              <a:t>кус-кус,киноа</a:t>
            </a:r>
            <a:r>
              <a:rPr lang="ru-RU" sz="2000" dirty="0" smtClean="0"/>
              <a:t> и </a:t>
            </a:r>
            <a:r>
              <a:rPr lang="ru-RU" sz="2000" dirty="0" err="1" smtClean="0"/>
              <a:t>т.д</a:t>
            </a:r>
            <a:r>
              <a:rPr lang="ru-RU" sz="2000" dirty="0" smtClean="0"/>
              <a:t>)</a:t>
            </a:r>
          </a:p>
          <a:p>
            <a:r>
              <a:rPr lang="ru-RU" dirty="0" smtClean="0"/>
              <a:t>Все гениальное просто!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24744"/>
          </a:xfrm>
        </p:spPr>
        <p:txBody>
          <a:bodyPr>
            <a:normAutofit/>
          </a:bodyPr>
          <a:lstStyle/>
          <a:p>
            <a:r>
              <a:rPr lang="ru-RU" sz="3600" dirty="0" smtClean="0">
                <a:solidFill>
                  <a:srgbClr val="00B0F0"/>
                </a:solidFill>
              </a:rPr>
              <a:t>Анкета</a:t>
            </a:r>
            <a:endParaRPr lang="ru-RU" sz="3600" dirty="0">
              <a:solidFill>
                <a:srgbClr val="00B0F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980728"/>
            <a:ext cx="8229600" cy="5517232"/>
          </a:xfrm>
        </p:spPr>
        <p:txBody>
          <a:bodyPr>
            <a:normAutofit fontScale="92500" lnSpcReduction="10000"/>
          </a:bodyPr>
          <a:lstStyle/>
          <a:p>
            <a:r>
              <a:rPr lang="ru-RU" sz="2800" dirty="0" smtClean="0"/>
              <a:t>Я </a:t>
            </a:r>
            <a:r>
              <a:rPr lang="ru-RU" sz="2800" dirty="0" err="1" smtClean="0"/>
              <a:t>Смоленко</a:t>
            </a:r>
            <a:r>
              <a:rPr lang="ru-RU" sz="2800" dirty="0" smtClean="0"/>
              <a:t> Владимир Юрьевич состою на 70% из амбиций и 30% </a:t>
            </a:r>
            <a:r>
              <a:rPr lang="ru-RU" sz="2800" dirty="0" err="1" smtClean="0"/>
              <a:t>трудоголика</a:t>
            </a:r>
            <a:r>
              <a:rPr lang="ru-RU" sz="2800" dirty="0" smtClean="0"/>
              <a:t>. Мне 25 лет, около 9 лет в сфере общественного питания с опытом в роли повара, </a:t>
            </a:r>
            <a:r>
              <a:rPr lang="ru-RU" sz="2800" dirty="0" err="1" smtClean="0"/>
              <a:t>баристы</a:t>
            </a:r>
            <a:r>
              <a:rPr lang="ru-RU" sz="2800" dirty="0" smtClean="0"/>
              <a:t>, менеджера, официанта и управляющего. Так же был перерыв на открытии собственной кофейни, проработавшей пол года. Живу и дышу ресторанной деятельностью и медленно иду к необратимому открытию своего ресторана. Уже успел пожить в Москве и вновь перебираюсь туда в середине лета, надеюсь воспользоваться вашим шансом на любимую предпринимательскую деятельность. За всем жюри с интересом слежу по всему </a:t>
            </a:r>
            <a:r>
              <a:rPr lang="ru-RU" sz="2800" dirty="0" err="1" smtClean="0"/>
              <a:t>медиа</a:t>
            </a:r>
            <a:r>
              <a:rPr lang="ru-RU" sz="2800" dirty="0" smtClean="0"/>
              <a:t> пространству  и уважаю! Спасибо за уделенное внимание и возможность !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92696"/>
          </a:xfrm>
        </p:spPr>
        <p:txBody>
          <a:bodyPr>
            <a:normAutofit/>
          </a:bodyPr>
          <a:lstStyle/>
          <a:p>
            <a:r>
              <a:rPr lang="ru-RU" sz="3600" dirty="0" smtClean="0">
                <a:solidFill>
                  <a:srgbClr val="00B0F0"/>
                </a:solidFill>
              </a:rPr>
              <a:t>Бизнес план</a:t>
            </a:r>
            <a:endParaRPr lang="ru-RU" sz="3600" dirty="0">
              <a:solidFill>
                <a:srgbClr val="00B0F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692696"/>
            <a:ext cx="8748464" cy="5760640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 smtClean="0"/>
              <a:t>Сеть рыбного </a:t>
            </a:r>
            <a:r>
              <a:rPr lang="ru-RU" b="1" dirty="0" err="1" smtClean="0"/>
              <a:t>фаст-фуда</a:t>
            </a:r>
            <a:r>
              <a:rPr lang="ru-RU" b="1" dirty="0" smtClean="0"/>
              <a:t> «</a:t>
            </a:r>
            <a:r>
              <a:rPr lang="ru-RU" b="1" dirty="0" err="1" smtClean="0"/>
              <a:t>Фишай</a:t>
            </a:r>
            <a:r>
              <a:rPr lang="ru-RU" b="1" dirty="0" smtClean="0"/>
              <a:t>»</a:t>
            </a:r>
            <a:endParaRPr lang="ru-RU" dirty="0" smtClean="0"/>
          </a:p>
          <a:p>
            <a:r>
              <a:rPr lang="ru-RU" dirty="0" smtClean="0"/>
              <a:t>Первая, уникальная сеть доступной рыбы и морепродуктов  в России!</a:t>
            </a:r>
          </a:p>
          <a:p>
            <a:r>
              <a:rPr lang="ru-RU" dirty="0" smtClean="0"/>
              <a:t>Основатель и разработчик проекта, а также  Рыбных дел мастер: </a:t>
            </a:r>
            <a:r>
              <a:rPr lang="ru-RU" b="1" dirty="0" err="1" smtClean="0"/>
              <a:t>Смоленко</a:t>
            </a:r>
            <a:r>
              <a:rPr lang="ru-RU" b="1" dirty="0" smtClean="0"/>
              <a:t> Владимир.</a:t>
            </a:r>
            <a:endParaRPr lang="ru-RU" dirty="0" smtClean="0"/>
          </a:p>
          <a:p>
            <a:r>
              <a:rPr lang="ru-RU" b="1" dirty="0" smtClean="0"/>
              <a:t>Основной финансовый показатель: </a:t>
            </a:r>
            <a:r>
              <a:rPr lang="ru-RU" dirty="0" smtClean="0"/>
              <a:t>Позволительная наценка на готовую продукцию  питания около 200%! Тем самым, отдавая продукт по доступной цене  мы получаем достойный </a:t>
            </a:r>
            <a:r>
              <a:rPr lang="ru-RU" dirty="0" err="1" smtClean="0"/>
              <a:t>фудкост</a:t>
            </a:r>
            <a:r>
              <a:rPr lang="ru-RU" dirty="0" smtClean="0"/>
              <a:t> в размере 30%! При самых скромных выручках, окупаемость проекта около 9-10 мес. Средний чек на 1 персону около 700 р. Планируемый чистый доход около 300 000т.р на первое полугодие проекта.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sz="4000" b="1" dirty="0" smtClean="0">
                <a:solidFill>
                  <a:srgbClr val="00B0F0"/>
                </a:solidFill>
              </a:rPr>
              <a:t>Краткое резюме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620688"/>
            <a:ext cx="8229600" cy="4525963"/>
          </a:xfrm>
        </p:spPr>
        <p:txBody>
          <a:bodyPr>
            <a:normAutofit/>
          </a:bodyPr>
          <a:lstStyle/>
          <a:p>
            <a:r>
              <a:rPr lang="ru-RU" sz="1800" dirty="0" smtClean="0"/>
              <a:t>Основной </a:t>
            </a:r>
            <a:r>
              <a:rPr lang="ru-RU" sz="1800" dirty="0" smtClean="0"/>
              <a:t>продукт реализации это: </a:t>
            </a:r>
            <a:r>
              <a:rPr lang="ru-RU" sz="1800" b="1" dirty="0" smtClean="0"/>
              <a:t>Рыба/Морепродукты/Свежая выпечка/Авторские соуса</a:t>
            </a:r>
            <a:endParaRPr lang="ru-RU" sz="1800" dirty="0" smtClean="0"/>
          </a:p>
          <a:p>
            <a:r>
              <a:rPr lang="ru-RU" sz="1800" dirty="0" smtClean="0"/>
              <a:t>1.Огромное количество вариантов  приготовления</a:t>
            </a:r>
          </a:p>
          <a:p>
            <a:r>
              <a:rPr lang="ru-RU" sz="1800" dirty="0" smtClean="0"/>
              <a:t>2. Блюда могут быть представлены в сыром виде, в </a:t>
            </a:r>
            <a:r>
              <a:rPr lang="ru-RU" sz="1800" dirty="0" err="1" smtClean="0"/>
              <a:t>темпуре</a:t>
            </a:r>
            <a:r>
              <a:rPr lang="ru-RU" sz="1800" dirty="0" smtClean="0"/>
              <a:t>, на гриле, на пару, в сочетании с выпечкой, с гарнирами.</a:t>
            </a:r>
          </a:p>
          <a:p>
            <a:r>
              <a:rPr lang="ru-RU" sz="1800" dirty="0" smtClean="0"/>
              <a:t>Организационно-правовая </a:t>
            </a:r>
            <a:r>
              <a:rPr lang="ru-RU" sz="1800" dirty="0" smtClean="0"/>
              <a:t>форма: </a:t>
            </a:r>
            <a:r>
              <a:rPr lang="ru-RU" sz="1800" b="1" dirty="0" smtClean="0"/>
              <a:t>Индивидуальный предприниматель.</a:t>
            </a:r>
            <a:endParaRPr lang="ru-RU" sz="1800" dirty="0" smtClean="0"/>
          </a:p>
          <a:p>
            <a:r>
              <a:rPr lang="ru-RU" sz="1800" b="1" dirty="0" smtClean="0"/>
              <a:t>Штат и оклад сотрудников составляет:</a:t>
            </a:r>
            <a:endParaRPr lang="ru-RU" sz="1800" dirty="0" smtClean="0"/>
          </a:p>
          <a:p>
            <a:r>
              <a:rPr lang="ru-RU" sz="1800" dirty="0" smtClean="0"/>
              <a:t>1.Продавец-Кассир-4 чел(оклад 35 </a:t>
            </a:r>
            <a:r>
              <a:rPr lang="ru-RU" sz="1800" dirty="0" err="1" smtClean="0"/>
              <a:t>т.р</a:t>
            </a:r>
            <a:r>
              <a:rPr lang="ru-RU" sz="1800" dirty="0" smtClean="0"/>
              <a:t> на 1 </a:t>
            </a:r>
            <a:r>
              <a:rPr lang="ru-RU" sz="1800" dirty="0" err="1" smtClean="0"/>
              <a:t>сотр</a:t>
            </a:r>
            <a:r>
              <a:rPr lang="ru-RU" sz="1800" dirty="0" smtClean="0"/>
              <a:t>).</a:t>
            </a:r>
            <a:endParaRPr lang="ru-RU" sz="1800" dirty="0" smtClean="0"/>
          </a:p>
          <a:p>
            <a:r>
              <a:rPr lang="ru-RU" sz="1800" dirty="0" smtClean="0"/>
              <a:t>2. Повар горячего цеха-4 чел(оклад 55 </a:t>
            </a:r>
            <a:r>
              <a:rPr lang="ru-RU" sz="1800" dirty="0" err="1" smtClean="0"/>
              <a:t>т.р</a:t>
            </a:r>
            <a:r>
              <a:rPr lang="ru-RU" sz="1800" dirty="0" smtClean="0"/>
              <a:t> на 1 </a:t>
            </a:r>
            <a:r>
              <a:rPr lang="ru-RU" sz="1800" dirty="0" err="1" smtClean="0"/>
              <a:t>сотр</a:t>
            </a:r>
            <a:r>
              <a:rPr lang="ru-RU" sz="1800" dirty="0" smtClean="0"/>
              <a:t>).</a:t>
            </a:r>
            <a:endParaRPr lang="ru-RU" sz="1800" dirty="0" smtClean="0"/>
          </a:p>
          <a:p>
            <a:r>
              <a:rPr lang="ru-RU" sz="1800" dirty="0" smtClean="0"/>
              <a:t>3.Повар заготовщик -2 чел(оклад 45 </a:t>
            </a:r>
            <a:r>
              <a:rPr lang="ru-RU" sz="1800" dirty="0" err="1" smtClean="0"/>
              <a:t>т.р</a:t>
            </a:r>
            <a:r>
              <a:rPr lang="ru-RU" sz="1800" dirty="0" smtClean="0"/>
              <a:t> на 1 </a:t>
            </a:r>
            <a:r>
              <a:rPr lang="ru-RU" sz="1800" dirty="0" err="1" smtClean="0"/>
              <a:t>сотр</a:t>
            </a:r>
            <a:r>
              <a:rPr lang="ru-RU" sz="1800" dirty="0" smtClean="0"/>
              <a:t>)</a:t>
            </a:r>
            <a:endParaRPr lang="ru-RU" sz="1800" dirty="0" smtClean="0"/>
          </a:p>
          <a:p>
            <a:r>
              <a:rPr lang="ru-RU" sz="1800" dirty="0" smtClean="0"/>
              <a:t>4. Уборщица 1 чел(оклад 25 </a:t>
            </a:r>
            <a:r>
              <a:rPr lang="ru-RU" sz="1800" dirty="0" err="1" smtClean="0"/>
              <a:t>т.р</a:t>
            </a:r>
            <a:r>
              <a:rPr lang="ru-RU" sz="1800" dirty="0" smtClean="0"/>
              <a:t>)</a:t>
            </a:r>
            <a:r>
              <a:rPr lang="ru-RU" sz="1800" b="1" dirty="0" smtClean="0"/>
              <a:t> </a:t>
            </a:r>
            <a:endParaRPr lang="ru-RU" sz="1800" dirty="0" smtClean="0"/>
          </a:p>
          <a:p>
            <a:r>
              <a:rPr lang="ru-RU" sz="1800" b="1" dirty="0" smtClean="0"/>
              <a:t>Итого мес. расход зарплаты:11 </a:t>
            </a:r>
            <a:r>
              <a:rPr lang="ru-RU" sz="1800" b="1" dirty="0" smtClean="0"/>
              <a:t>чел, 475т.р.</a:t>
            </a:r>
            <a:endParaRPr lang="ru-RU" sz="1800" dirty="0"/>
          </a:p>
        </p:txBody>
      </p:sp>
      <p:graphicFrame>
        <p:nvGraphicFramePr>
          <p:cNvPr id="4" name="Диаграмма 3"/>
          <p:cNvGraphicFramePr/>
          <p:nvPr/>
        </p:nvGraphicFramePr>
        <p:xfrm>
          <a:off x="3635896" y="3645024"/>
          <a:ext cx="5352256" cy="3212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92696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rgbClr val="00B0F0"/>
                </a:solidFill>
              </a:rPr>
              <a:t>Подробные финансовые показатели</a:t>
            </a:r>
            <a:endParaRPr lang="ru-RU" sz="2800" dirty="0">
              <a:solidFill>
                <a:srgbClr val="00B0F0"/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0" y="764704"/>
          <a:ext cx="9144000" cy="6021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9772"/>
                <a:gridCol w="1296144"/>
                <a:gridCol w="432048"/>
                <a:gridCol w="1188132"/>
                <a:gridCol w="1095332"/>
                <a:gridCol w="1306286"/>
                <a:gridCol w="1306286"/>
              </a:tblGrid>
              <a:tr h="1262528"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Расчеты расходов на проект от 20 м2 до 40м2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Сумма</a:t>
                      </a:r>
                      <a:endParaRPr lang="ru-RU" sz="18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Календарный план</a:t>
                      </a:r>
                      <a:endParaRPr lang="ru-RU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971175"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1.Ремонт и дизайнерские решения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150</a:t>
                      </a:r>
                      <a:r>
                        <a:rPr lang="ru-RU" sz="1800" baseline="0" dirty="0" smtClean="0"/>
                        <a:t> </a:t>
                      </a:r>
                      <a:r>
                        <a:rPr lang="ru-RU" sz="1800" baseline="0" dirty="0" err="1" smtClean="0"/>
                        <a:t>т.р</a:t>
                      </a:r>
                      <a:endParaRPr lang="ru-RU" sz="1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sz="1800" dirty="0" smtClean="0"/>
                        <a:t>Наименование</a:t>
                      </a:r>
                      <a:endParaRPr lang="ru-RU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 </a:t>
                      </a:r>
                      <a:r>
                        <a:rPr lang="ru-RU" dirty="0" err="1" smtClean="0"/>
                        <a:t>мес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 </a:t>
                      </a:r>
                      <a:r>
                        <a:rPr lang="ru-RU" dirty="0" err="1" smtClean="0"/>
                        <a:t>мес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 </a:t>
                      </a:r>
                      <a:r>
                        <a:rPr lang="ru-RU" dirty="0" err="1" smtClean="0"/>
                        <a:t>мес</a:t>
                      </a:r>
                      <a:endParaRPr lang="ru-RU" dirty="0"/>
                    </a:p>
                  </a:txBody>
                  <a:tcPr/>
                </a:tc>
              </a:tr>
              <a:tr h="1845233"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2.Оборудование и установка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500 </a:t>
                      </a:r>
                      <a:r>
                        <a:rPr lang="ru-RU" sz="1800" dirty="0" err="1" smtClean="0"/>
                        <a:t>т.р</a:t>
                      </a:r>
                      <a:endParaRPr lang="ru-RU" sz="1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sz="1800" dirty="0" smtClean="0"/>
                        <a:t>Регистрация и оформление документов</a:t>
                      </a:r>
                      <a:endParaRPr lang="ru-RU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5538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latin typeface="Cambria"/>
                          <a:ea typeface="Calibri"/>
                          <a:cs typeface="Times New Roman"/>
                        </a:rPr>
                        <a:t>3.Мебель кухонная и монтаж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100 </a:t>
                      </a:r>
                      <a:r>
                        <a:rPr lang="ru-RU" sz="1800" dirty="0" err="1" smtClean="0"/>
                        <a:t>т.р</a:t>
                      </a:r>
                      <a:endParaRPr lang="ru-RU" sz="1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sz="1800" dirty="0" smtClean="0"/>
                        <a:t>Подписание договора аренды</a:t>
                      </a:r>
                      <a:endParaRPr lang="ru-RU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8847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1099</Words>
  <Application>Microsoft Office PowerPoint</Application>
  <PresentationFormat>Экран (4:3)</PresentationFormat>
  <Paragraphs>136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Сеть рыбного фастфуда</vt:lpstr>
      <vt:lpstr>Концепция</vt:lpstr>
      <vt:lpstr>Концепция</vt:lpstr>
      <vt:lpstr>Концепция дизайна</vt:lpstr>
      <vt:lpstr>Меню</vt:lpstr>
      <vt:lpstr>Анкета</vt:lpstr>
      <vt:lpstr>Бизнес план</vt:lpstr>
      <vt:lpstr>Краткое резюме </vt:lpstr>
      <vt:lpstr>Подробные финансовые показатели</vt:lpstr>
      <vt:lpstr>Слайд 10</vt:lpstr>
      <vt:lpstr>Слайд 11</vt:lpstr>
      <vt:lpstr>Идея</vt:lpstr>
      <vt:lpstr>Скромные примерные показатели окупаемости корнера </vt:lpstr>
      <vt:lpstr>Слайд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Рыбный фастфуд</dc:title>
  <dc:creator>Home</dc:creator>
  <cp:lastModifiedBy>Home</cp:lastModifiedBy>
  <cp:revision>79</cp:revision>
  <dcterms:created xsi:type="dcterms:W3CDTF">2018-10-06T07:01:11Z</dcterms:created>
  <dcterms:modified xsi:type="dcterms:W3CDTF">2019-05-17T17:08:01Z</dcterms:modified>
</cp:coreProperties>
</file>