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355" r:id="rId2"/>
    <p:sldId id="398" r:id="rId3"/>
    <p:sldId id="397" r:id="rId4"/>
    <p:sldId id="403" r:id="rId5"/>
    <p:sldId id="401" r:id="rId6"/>
    <p:sldId id="404" r:id="rId7"/>
    <p:sldId id="407" r:id="rId8"/>
    <p:sldId id="408" r:id="rId9"/>
    <p:sldId id="402" r:id="rId10"/>
    <p:sldId id="405" r:id="rId11"/>
    <p:sldId id="406" r:id="rId12"/>
    <p:sldId id="409" r:id="rId13"/>
    <p:sldId id="400" r:id="rId14"/>
    <p:sldId id="410" r:id="rId15"/>
    <p:sldId id="411" r:id="rId16"/>
    <p:sldId id="41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" initials="I" lastIdx="0" clrIdx="0">
    <p:extLst>
      <p:ext uri="{19B8F6BF-5375-455C-9EA6-DF929625EA0E}">
        <p15:presenceInfo xmlns:p15="http://schemas.microsoft.com/office/powerpoint/2012/main" userId="Igor" providerId="None"/>
      </p:ext>
    </p:extLst>
  </p:cmAuthor>
  <p:cmAuthor id="2" name="Макcим-Эйсус" initials="М" lastIdx="1" clrIdx="1">
    <p:extLst>
      <p:ext uri="{19B8F6BF-5375-455C-9EA6-DF929625EA0E}">
        <p15:presenceInfo xmlns:p15="http://schemas.microsoft.com/office/powerpoint/2012/main" userId="Макcим-Эйсу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5"/>
    <a:srgbClr val="BDAD7E"/>
    <a:srgbClr val="985151"/>
    <a:srgbClr val="A35757"/>
    <a:srgbClr val="A85C5C"/>
    <a:srgbClr val="3A29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3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2468-1A05-426E-BEC7-B408BFC30AE3}" type="datetimeFigureOut">
              <a:rPr lang="ru-RU" smtClean="0"/>
              <a:t>07.05.2018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7170B-D0CF-4FA5-A0CF-6A747783DB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941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67623-52BA-49AB-A9FF-72FE4A30D6E6}" type="datetimeFigureOut">
              <a:rPr lang="ru-RU" smtClean="0"/>
              <a:t>07.05.2018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43635-DBB1-4D40-ABC5-88F6F7DE60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048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165327" y="236764"/>
            <a:ext cx="8854168" cy="5837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4" name="Прямоугольник 4"/>
          <p:cNvSpPr/>
          <p:nvPr userDrawn="1"/>
        </p:nvSpPr>
        <p:spPr>
          <a:xfrm rot="10800000">
            <a:off x="317377" y="629876"/>
            <a:ext cx="8435765" cy="5051236"/>
          </a:xfrm>
          <a:custGeom>
            <a:avLst/>
            <a:gdLst>
              <a:gd name="connsiteX0" fmla="*/ 0 w 2882189"/>
              <a:gd name="connsiteY0" fmla="*/ 0 h 1667866"/>
              <a:gd name="connsiteX1" fmla="*/ 2882189 w 2882189"/>
              <a:gd name="connsiteY1" fmla="*/ 0 h 1667866"/>
              <a:gd name="connsiteX2" fmla="*/ 2882189 w 2882189"/>
              <a:gd name="connsiteY2" fmla="*/ 1667866 h 1667866"/>
              <a:gd name="connsiteX3" fmla="*/ 0 w 2882189"/>
              <a:gd name="connsiteY3" fmla="*/ 1667866 h 1667866"/>
              <a:gd name="connsiteX4" fmla="*/ 0 w 2882189"/>
              <a:gd name="connsiteY4" fmla="*/ 0 h 1667866"/>
              <a:gd name="connsiteX0" fmla="*/ 811988 w 2882189"/>
              <a:gd name="connsiteY0" fmla="*/ 0 h 2136039"/>
              <a:gd name="connsiteX1" fmla="*/ 2882189 w 2882189"/>
              <a:gd name="connsiteY1" fmla="*/ 468173 h 2136039"/>
              <a:gd name="connsiteX2" fmla="*/ 2882189 w 2882189"/>
              <a:gd name="connsiteY2" fmla="*/ 2136039 h 2136039"/>
              <a:gd name="connsiteX3" fmla="*/ 0 w 2882189"/>
              <a:gd name="connsiteY3" fmla="*/ 2136039 h 2136039"/>
              <a:gd name="connsiteX4" fmla="*/ 811988 w 2882189"/>
              <a:gd name="connsiteY4" fmla="*/ 0 h 2136039"/>
              <a:gd name="connsiteX0" fmla="*/ 811988 w 3891686"/>
              <a:gd name="connsiteY0" fmla="*/ 0 h 2136039"/>
              <a:gd name="connsiteX1" fmla="*/ 3891686 w 3891686"/>
              <a:gd name="connsiteY1" fmla="*/ 555955 h 2136039"/>
              <a:gd name="connsiteX2" fmla="*/ 2882189 w 3891686"/>
              <a:gd name="connsiteY2" fmla="*/ 2136039 h 2136039"/>
              <a:gd name="connsiteX3" fmla="*/ 0 w 3891686"/>
              <a:gd name="connsiteY3" fmla="*/ 2136039 h 2136039"/>
              <a:gd name="connsiteX4" fmla="*/ 811988 w 3891686"/>
              <a:gd name="connsiteY4" fmla="*/ 0 h 2136039"/>
              <a:gd name="connsiteX0" fmla="*/ 811988 w 3891686"/>
              <a:gd name="connsiteY0" fmla="*/ 0 h 2136039"/>
              <a:gd name="connsiteX1" fmla="*/ 3891686 w 3891686"/>
              <a:gd name="connsiteY1" fmla="*/ 555955 h 2136039"/>
              <a:gd name="connsiteX2" fmla="*/ 3613709 w 3891686"/>
              <a:gd name="connsiteY2" fmla="*/ 1880007 h 2136039"/>
              <a:gd name="connsiteX3" fmla="*/ 0 w 3891686"/>
              <a:gd name="connsiteY3" fmla="*/ 2136039 h 2136039"/>
              <a:gd name="connsiteX4" fmla="*/ 811988 w 3891686"/>
              <a:gd name="connsiteY4" fmla="*/ 0 h 2136039"/>
              <a:gd name="connsiteX0" fmla="*/ 0 w 3079698"/>
              <a:gd name="connsiteY0" fmla="*/ 0 h 1880007"/>
              <a:gd name="connsiteX1" fmla="*/ 3079698 w 3079698"/>
              <a:gd name="connsiteY1" fmla="*/ 555955 h 1880007"/>
              <a:gd name="connsiteX2" fmla="*/ 2801721 w 3079698"/>
              <a:gd name="connsiteY2" fmla="*/ 1880007 h 1880007"/>
              <a:gd name="connsiteX3" fmla="*/ 241400 w 3079698"/>
              <a:gd name="connsiteY3" fmla="*/ 1404519 h 1880007"/>
              <a:gd name="connsiteX4" fmla="*/ 0 w 3079698"/>
              <a:gd name="connsiteY4" fmla="*/ 0 h 1880007"/>
              <a:gd name="connsiteX0" fmla="*/ 0 w 3079698"/>
              <a:gd name="connsiteY0" fmla="*/ 0 h 1975105"/>
              <a:gd name="connsiteX1" fmla="*/ 3079698 w 3079698"/>
              <a:gd name="connsiteY1" fmla="*/ 555955 h 1975105"/>
              <a:gd name="connsiteX2" fmla="*/ 2801721 w 3079698"/>
              <a:gd name="connsiteY2" fmla="*/ 1880007 h 1975105"/>
              <a:gd name="connsiteX3" fmla="*/ 219454 w 3079698"/>
              <a:gd name="connsiteY3" fmla="*/ 1975105 h 1975105"/>
              <a:gd name="connsiteX4" fmla="*/ 0 w 3079698"/>
              <a:gd name="connsiteY4" fmla="*/ 0 h 1975105"/>
              <a:gd name="connsiteX0" fmla="*/ 0 w 3087013"/>
              <a:gd name="connsiteY0" fmla="*/ 0 h 1989736"/>
              <a:gd name="connsiteX1" fmla="*/ 3087013 w 3087013"/>
              <a:gd name="connsiteY1" fmla="*/ 570586 h 1989736"/>
              <a:gd name="connsiteX2" fmla="*/ 2809036 w 3087013"/>
              <a:gd name="connsiteY2" fmla="*/ 1894638 h 1989736"/>
              <a:gd name="connsiteX3" fmla="*/ 226769 w 3087013"/>
              <a:gd name="connsiteY3" fmla="*/ 1989736 h 1989736"/>
              <a:gd name="connsiteX4" fmla="*/ 0 w 3087013"/>
              <a:gd name="connsiteY4" fmla="*/ 0 h 1989736"/>
              <a:gd name="connsiteX0" fmla="*/ 0 w 3094329"/>
              <a:gd name="connsiteY0" fmla="*/ 0 h 1975105"/>
              <a:gd name="connsiteX1" fmla="*/ 3094329 w 3094329"/>
              <a:gd name="connsiteY1" fmla="*/ 555955 h 1975105"/>
              <a:gd name="connsiteX2" fmla="*/ 2816352 w 3094329"/>
              <a:gd name="connsiteY2" fmla="*/ 1880007 h 1975105"/>
              <a:gd name="connsiteX3" fmla="*/ 234085 w 3094329"/>
              <a:gd name="connsiteY3" fmla="*/ 1975105 h 1975105"/>
              <a:gd name="connsiteX4" fmla="*/ 0 w 3094329"/>
              <a:gd name="connsiteY4" fmla="*/ 0 h 1975105"/>
              <a:gd name="connsiteX0" fmla="*/ 0 w 6395459"/>
              <a:gd name="connsiteY0" fmla="*/ 227179 h 2202284"/>
              <a:gd name="connsiteX1" fmla="*/ 6395459 w 6395459"/>
              <a:gd name="connsiteY1" fmla="*/ 0 h 2202284"/>
              <a:gd name="connsiteX2" fmla="*/ 2816352 w 6395459"/>
              <a:gd name="connsiteY2" fmla="*/ 2107186 h 2202284"/>
              <a:gd name="connsiteX3" fmla="*/ 234085 w 6395459"/>
              <a:gd name="connsiteY3" fmla="*/ 2202284 h 2202284"/>
              <a:gd name="connsiteX4" fmla="*/ 0 w 6395459"/>
              <a:gd name="connsiteY4" fmla="*/ 227179 h 2202284"/>
              <a:gd name="connsiteX0" fmla="*/ 0 w 6384582"/>
              <a:gd name="connsiteY0" fmla="*/ 363140 h 2202284"/>
              <a:gd name="connsiteX1" fmla="*/ 6384582 w 6384582"/>
              <a:gd name="connsiteY1" fmla="*/ 0 h 2202284"/>
              <a:gd name="connsiteX2" fmla="*/ 2805475 w 6384582"/>
              <a:gd name="connsiteY2" fmla="*/ 2107186 h 2202284"/>
              <a:gd name="connsiteX3" fmla="*/ 223208 w 6384582"/>
              <a:gd name="connsiteY3" fmla="*/ 2202284 h 2202284"/>
              <a:gd name="connsiteX4" fmla="*/ 0 w 6384582"/>
              <a:gd name="connsiteY4" fmla="*/ 363140 h 2202284"/>
              <a:gd name="connsiteX0" fmla="*/ 10645 w 6395227"/>
              <a:gd name="connsiteY0" fmla="*/ 363140 h 2107186"/>
              <a:gd name="connsiteX1" fmla="*/ 6395227 w 6395227"/>
              <a:gd name="connsiteY1" fmla="*/ 0 h 2107186"/>
              <a:gd name="connsiteX2" fmla="*/ 2816120 w 6395227"/>
              <a:gd name="connsiteY2" fmla="*/ 2107186 h 2107186"/>
              <a:gd name="connsiteX3" fmla="*/ 0 w 6395227"/>
              <a:gd name="connsiteY3" fmla="*/ 1277750 h 2107186"/>
              <a:gd name="connsiteX4" fmla="*/ 10645 w 6395227"/>
              <a:gd name="connsiteY4" fmla="*/ 363140 h 2107186"/>
              <a:gd name="connsiteX0" fmla="*/ 10645 w 6400049"/>
              <a:gd name="connsiteY0" fmla="*/ 363140 h 1277750"/>
              <a:gd name="connsiteX1" fmla="*/ 6395227 w 6400049"/>
              <a:gd name="connsiteY1" fmla="*/ 0 h 1277750"/>
              <a:gd name="connsiteX2" fmla="*/ 6400049 w 6400049"/>
              <a:gd name="connsiteY2" fmla="*/ 464779 h 1277750"/>
              <a:gd name="connsiteX3" fmla="*/ 0 w 6400049"/>
              <a:gd name="connsiteY3" fmla="*/ 1277750 h 1277750"/>
              <a:gd name="connsiteX4" fmla="*/ 10645 w 6400049"/>
              <a:gd name="connsiteY4" fmla="*/ 363140 h 1277750"/>
              <a:gd name="connsiteX0" fmla="*/ 10645 w 6406292"/>
              <a:gd name="connsiteY0" fmla="*/ 689446 h 1604056"/>
              <a:gd name="connsiteX1" fmla="*/ 6406104 w 6406292"/>
              <a:gd name="connsiteY1" fmla="*/ 0 h 1604056"/>
              <a:gd name="connsiteX2" fmla="*/ 6400049 w 6406292"/>
              <a:gd name="connsiteY2" fmla="*/ 791085 h 1604056"/>
              <a:gd name="connsiteX3" fmla="*/ 0 w 6406292"/>
              <a:gd name="connsiteY3" fmla="*/ 1604056 h 1604056"/>
              <a:gd name="connsiteX4" fmla="*/ 10645 w 6406292"/>
              <a:gd name="connsiteY4" fmla="*/ 689446 h 1604056"/>
              <a:gd name="connsiteX0" fmla="*/ 10645 w 6406292"/>
              <a:gd name="connsiteY0" fmla="*/ 689446 h 1604056"/>
              <a:gd name="connsiteX1" fmla="*/ 6406104 w 6406292"/>
              <a:gd name="connsiteY1" fmla="*/ 0 h 1604056"/>
              <a:gd name="connsiteX2" fmla="*/ 6400049 w 6406292"/>
              <a:gd name="connsiteY2" fmla="*/ 437587 h 1604056"/>
              <a:gd name="connsiteX3" fmla="*/ 0 w 6406292"/>
              <a:gd name="connsiteY3" fmla="*/ 1604056 h 1604056"/>
              <a:gd name="connsiteX4" fmla="*/ 10645 w 6406292"/>
              <a:gd name="connsiteY4" fmla="*/ 689446 h 1604056"/>
              <a:gd name="connsiteX0" fmla="*/ 0 w 6406523"/>
              <a:gd name="connsiteY0" fmla="*/ 972245 h 1604056"/>
              <a:gd name="connsiteX1" fmla="*/ 6406335 w 6406523"/>
              <a:gd name="connsiteY1" fmla="*/ 0 h 1604056"/>
              <a:gd name="connsiteX2" fmla="*/ 6400280 w 6406523"/>
              <a:gd name="connsiteY2" fmla="*/ 437587 h 1604056"/>
              <a:gd name="connsiteX3" fmla="*/ 231 w 6406523"/>
              <a:gd name="connsiteY3" fmla="*/ 1604056 h 1604056"/>
              <a:gd name="connsiteX4" fmla="*/ 0 w 6406523"/>
              <a:gd name="connsiteY4" fmla="*/ 972245 h 1604056"/>
              <a:gd name="connsiteX0" fmla="*/ 0 w 6406523"/>
              <a:gd name="connsiteY0" fmla="*/ 972245 h 1604056"/>
              <a:gd name="connsiteX1" fmla="*/ 6406335 w 6406523"/>
              <a:gd name="connsiteY1" fmla="*/ 0 h 1604056"/>
              <a:gd name="connsiteX2" fmla="*/ 6400280 w 6406523"/>
              <a:gd name="connsiteY2" fmla="*/ 437587 h 1604056"/>
              <a:gd name="connsiteX3" fmla="*/ 1393957 w 6406523"/>
              <a:gd name="connsiteY3" fmla="*/ 1339283 h 1604056"/>
              <a:gd name="connsiteX4" fmla="*/ 231 w 6406523"/>
              <a:gd name="connsiteY4" fmla="*/ 1604056 h 1604056"/>
              <a:gd name="connsiteX5" fmla="*/ 0 w 6406523"/>
              <a:gd name="connsiteY5" fmla="*/ 972245 h 1604056"/>
              <a:gd name="connsiteX0" fmla="*/ 0 w 6406523"/>
              <a:gd name="connsiteY0" fmla="*/ 972245 h 1611204"/>
              <a:gd name="connsiteX1" fmla="*/ 6406335 w 6406523"/>
              <a:gd name="connsiteY1" fmla="*/ 0 h 1611204"/>
              <a:gd name="connsiteX2" fmla="*/ 6400280 w 6406523"/>
              <a:gd name="connsiteY2" fmla="*/ 437587 h 1611204"/>
              <a:gd name="connsiteX3" fmla="*/ 1763771 w 6406523"/>
              <a:gd name="connsiteY3" fmla="*/ 1611204 h 1611204"/>
              <a:gd name="connsiteX4" fmla="*/ 231 w 6406523"/>
              <a:gd name="connsiteY4" fmla="*/ 1604056 h 1611204"/>
              <a:gd name="connsiteX5" fmla="*/ 0 w 6406523"/>
              <a:gd name="connsiteY5" fmla="*/ 972245 h 1611204"/>
              <a:gd name="connsiteX0" fmla="*/ 0 w 6406523"/>
              <a:gd name="connsiteY0" fmla="*/ 972245 h 1614933"/>
              <a:gd name="connsiteX1" fmla="*/ 6406335 w 6406523"/>
              <a:gd name="connsiteY1" fmla="*/ 0 h 1614933"/>
              <a:gd name="connsiteX2" fmla="*/ 6400280 w 6406523"/>
              <a:gd name="connsiteY2" fmla="*/ 437587 h 1614933"/>
              <a:gd name="connsiteX3" fmla="*/ 1763771 w 6406523"/>
              <a:gd name="connsiteY3" fmla="*/ 1611204 h 1614933"/>
              <a:gd name="connsiteX4" fmla="*/ 231 w 6406523"/>
              <a:gd name="connsiteY4" fmla="*/ 1614933 h 1614933"/>
              <a:gd name="connsiteX5" fmla="*/ 0 w 6406523"/>
              <a:gd name="connsiteY5" fmla="*/ 972245 h 1614933"/>
              <a:gd name="connsiteX0" fmla="*/ 0 w 6400280"/>
              <a:gd name="connsiteY0" fmla="*/ 566060 h 1208748"/>
              <a:gd name="connsiteX1" fmla="*/ 2403647 w 6400280"/>
              <a:gd name="connsiteY1" fmla="*/ 198388 h 1208748"/>
              <a:gd name="connsiteX2" fmla="*/ 6400280 w 6400280"/>
              <a:gd name="connsiteY2" fmla="*/ 31402 h 1208748"/>
              <a:gd name="connsiteX3" fmla="*/ 1763771 w 6400280"/>
              <a:gd name="connsiteY3" fmla="*/ 1205019 h 1208748"/>
              <a:gd name="connsiteX4" fmla="*/ 231 w 6400280"/>
              <a:gd name="connsiteY4" fmla="*/ 1208748 h 1208748"/>
              <a:gd name="connsiteX5" fmla="*/ 0 w 6400280"/>
              <a:gd name="connsiteY5" fmla="*/ 566060 h 1208748"/>
              <a:gd name="connsiteX0" fmla="*/ 0 w 2507041"/>
              <a:gd name="connsiteY0" fmla="*/ 367672 h 1010360"/>
              <a:gd name="connsiteX1" fmla="*/ 2403647 w 2507041"/>
              <a:gd name="connsiteY1" fmla="*/ 0 h 1010360"/>
              <a:gd name="connsiteX2" fmla="*/ 2507041 w 2507041"/>
              <a:gd name="connsiteY2" fmla="*/ 656483 h 1010360"/>
              <a:gd name="connsiteX3" fmla="*/ 1763771 w 2507041"/>
              <a:gd name="connsiteY3" fmla="*/ 1006631 h 1010360"/>
              <a:gd name="connsiteX4" fmla="*/ 231 w 2507041"/>
              <a:gd name="connsiteY4" fmla="*/ 1010360 h 1010360"/>
              <a:gd name="connsiteX5" fmla="*/ 0 w 2507041"/>
              <a:gd name="connsiteY5" fmla="*/ 367672 h 1010360"/>
              <a:gd name="connsiteX0" fmla="*/ 0 w 2824963"/>
              <a:gd name="connsiteY0" fmla="*/ 367672 h 1010360"/>
              <a:gd name="connsiteX1" fmla="*/ 2403647 w 2824963"/>
              <a:gd name="connsiteY1" fmla="*/ 0 h 1010360"/>
              <a:gd name="connsiteX2" fmla="*/ 2824963 w 2824963"/>
              <a:gd name="connsiteY2" fmla="*/ 844109 h 1010360"/>
              <a:gd name="connsiteX3" fmla="*/ 1763771 w 2824963"/>
              <a:gd name="connsiteY3" fmla="*/ 1006631 h 1010360"/>
              <a:gd name="connsiteX4" fmla="*/ 231 w 2824963"/>
              <a:gd name="connsiteY4" fmla="*/ 1010360 h 1010360"/>
              <a:gd name="connsiteX5" fmla="*/ 0 w 2824963"/>
              <a:gd name="connsiteY5" fmla="*/ 367672 h 1010360"/>
              <a:gd name="connsiteX0" fmla="*/ 0 w 2824963"/>
              <a:gd name="connsiteY0" fmla="*/ 367672 h 1010360"/>
              <a:gd name="connsiteX1" fmla="*/ 2403647 w 2824963"/>
              <a:gd name="connsiteY1" fmla="*/ 0 h 1010360"/>
              <a:gd name="connsiteX2" fmla="*/ 2824963 w 2824963"/>
              <a:gd name="connsiteY2" fmla="*/ 844109 h 1010360"/>
              <a:gd name="connsiteX3" fmla="*/ 1763771 w 2824963"/>
              <a:gd name="connsiteY3" fmla="*/ 1006631 h 1010360"/>
              <a:gd name="connsiteX4" fmla="*/ 231 w 2824963"/>
              <a:gd name="connsiteY4" fmla="*/ 1010360 h 1010360"/>
              <a:gd name="connsiteX5" fmla="*/ 0 w 2824963"/>
              <a:gd name="connsiteY5" fmla="*/ 367672 h 1010360"/>
              <a:gd name="connsiteX0" fmla="*/ 0 w 2824963"/>
              <a:gd name="connsiteY0" fmla="*/ 0 h 642688"/>
              <a:gd name="connsiteX1" fmla="*/ 2518307 w 2824963"/>
              <a:gd name="connsiteY1" fmla="*/ 236901 h 642688"/>
              <a:gd name="connsiteX2" fmla="*/ 2824963 w 2824963"/>
              <a:gd name="connsiteY2" fmla="*/ 476437 h 642688"/>
              <a:gd name="connsiteX3" fmla="*/ 1763771 w 2824963"/>
              <a:gd name="connsiteY3" fmla="*/ 638959 h 642688"/>
              <a:gd name="connsiteX4" fmla="*/ 231 w 2824963"/>
              <a:gd name="connsiteY4" fmla="*/ 642688 h 642688"/>
              <a:gd name="connsiteX5" fmla="*/ 0 w 2824963"/>
              <a:gd name="connsiteY5" fmla="*/ 0 h 642688"/>
              <a:gd name="connsiteX0" fmla="*/ 0 w 2824963"/>
              <a:gd name="connsiteY0" fmla="*/ 0 h 642688"/>
              <a:gd name="connsiteX1" fmla="*/ 2565213 w 2824963"/>
              <a:gd name="connsiteY1" fmla="*/ 101394 h 642688"/>
              <a:gd name="connsiteX2" fmla="*/ 2824963 w 2824963"/>
              <a:gd name="connsiteY2" fmla="*/ 476437 h 642688"/>
              <a:gd name="connsiteX3" fmla="*/ 1763771 w 2824963"/>
              <a:gd name="connsiteY3" fmla="*/ 638959 h 642688"/>
              <a:gd name="connsiteX4" fmla="*/ 231 w 2824963"/>
              <a:gd name="connsiteY4" fmla="*/ 642688 h 642688"/>
              <a:gd name="connsiteX5" fmla="*/ 0 w 2824963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778734 w 2892717"/>
              <a:gd name="connsiteY3" fmla="*/ 399215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778734 w 2892717"/>
              <a:gd name="connsiteY3" fmla="*/ 305402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486871 w 2892717"/>
              <a:gd name="connsiteY3" fmla="*/ 519087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231 w 2892717"/>
              <a:gd name="connsiteY3" fmla="*/ 642688 h 642688"/>
              <a:gd name="connsiteX4" fmla="*/ 0 w 2892717"/>
              <a:gd name="connsiteY4" fmla="*/ 0 h 642688"/>
              <a:gd name="connsiteX0" fmla="*/ 0 w 2892717"/>
              <a:gd name="connsiteY0" fmla="*/ 0 h 501969"/>
              <a:gd name="connsiteX1" fmla="*/ 2565213 w 2892717"/>
              <a:gd name="connsiteY1" fmla="*/ 101394 h 501969"/>
              <a:gd name="connsiteX2" fmla="*/ 2892717 w 2892717"/>
              <a:gd name="connsiteY2" fmla="*/ 450378 h 501969"/>
              <a:gd name="connsiteX3" fmla="*/ 231 w 2892717"/>
              <a:gd name="connsiteY3" fmla="*/ 501969 h 501969"/>
              <a:gd name="connsiteX4" fmla="*/ 0 w 2892717"/>
              <a:gd name="connsiteY4" fmla="*/ 0 h 501969"/>
              <a:gd name="connsiteX0" fmla="*/ 0 w 2892717"/>
              <a:gd name="connsiteY0" fmla="*/ 0 h 538452"/>
              <a:gd name="connsiteX1" fmla="*/ 2565213 w 2892717"/>
              <a:gd name="connsiteY1" fmla="*/ 101394 h 538452"/>
              <a:gd name="connsiteX2" fmla="*/ 2892717 w 2892717"/>
              <a:gd name="connsiteY2" fmla="*/ 450378 h 538452"/>
              <a:gd name="connsiteX3" fmla="*/ 5443 w 2892717"/>
              <a:gd name="connsiteY3" fmla="*/ 538452 h 538452"/>
              <a:gd name="connsiteX4" fmla="*/ 0 w 2892717"/>
              <a:gd name="connsiteY4" fmla="*/ 0 h 538452"/>
              <a:gd name="connsiteX0" fmla="*/ 10358 w 2887439"/>
              <a:gd name="connsiteY0" fmla="*/ 0 h 788620"/>
              <a:gd name="connsiteX1" fmla="*/ 2559935 w 2887439"/>
              <a:gd name="connsiteY1" fmla="*/ 351562 h 788620"/>
              <a:gd name="connsiteX2" fmla="*/ 2887439 w 2887439"/>
              <a:gd name="connsiteY2" fmla="*/ 700546 h 788620"/>
              <a:gd name="connsiteX3" fmla="*/ 165 w 2887439"/>
              <a:gd name="connsiteY3" fmla="*/ 788620 h 788620"/>
              <a:gd name="connsiteX4" fmla="*/ 10358 w 2887439"/>
              <a:gd name="connsiteY4" fmla="*/ 0 h 788620"/>
              <a:gd name="connsiteX0" fmla="*/ 5233 w 2887526"/>
              <a:gd name="connsiteY0" fmla="*/ 0 h 793832"/>
              <a:gd name="connsiteX1" fmla="*/ 2560022 w 2887526"/>
              <a:gd name="connsiteY1" fmla="*/ 356774 h 793832"/>
              <a:gd name="connsiteX2" fmla="*/ 2887526 w 2887526"/>
              <a:gd name="connsiteY2" fmla="*/ 705758 h 793832"/>
              <a:gd name="connsiteX3" fmla="*/ 252 w 2887526"/>
              <a:gd name="connsiteY3" fmla="*/ 793832 h 793832"/>
              <a:gd name="connsiteX4" fmla="*/ 5233 w 2887526"/>
              <a:gd name="connsiteY4" fmla="*/ 0 h 793832"/>
              <a:gd name="connsiteX0" fmla="*/ 321 w 2882614"/>
              <a:gd name="connsiteY0" fmla="*/ 0 h 939763"/>
              <a:gd name="connsiteX1" fmla="*/ 2555110 w 2882614"/>
              <a:gd name="connsiteY1" fmla="*/ 356774 h 939763"/>
              <a:gd name="connsiteX2" fmla="*/ 2882614 w 2882614"/>
              <a:gd name="connsiteY2" fmla="*/ 705758 h 939763"/>
              <a:gd name="connsiteX3" fmla="*/ 552 w 2882614"/>
              <a:gd name="connsiteY3" fmla="*/ 939763 h 939763"/>
              <a:gd name="connsiteX4" fmla="*/ 321 w 2882614"/>
              <a:gd name="connsiteY4" fmla="*/ 0 h 939763"/>
              <a:gd name="connsiteX0" fmla="*/ 0 w 2882293"/>
              <a:gd name="connsiteY0" fmla="*/ 0 h 929339"/>
              <a:gd name="connsiteX1" fmla="*/ 2554789 w 2882293"/>
              <a:gd name="connsiteY1" fmla="*/ 356774 h 929339"/>
              <a:gd name="connsiteX2" fmla="*/ 2882293 w 2882293"/>
              <a:gd name="connsiteY2" fmla="*/ 705758 h 929339"/>
              <a:gd name="connsiteX3" fmla="*/ 208704 w 2882293"/>
              <a:gd name="connsiteY3" fmla="*/ 929339 h 929339"/>
              <a:gd name="connsiteX4" fmla="*/ 0 w 2882293"/>
              <a:gd name="connsiteY4" fmla="*/ 0 h 929339"/>
              <a:gd name="connsiteX0" fmla="*/ 0 w 2882293"/>
              <a:gd name="connsiteY0" fmla="*/ 0 h 939763"/>
              <a:gd name="connsiteX1" fmla="*/ 2554789 w 2882293"/>
              <a:gd name="connsiteY1" fmla="*/ 356774 h 939763"/>
              <a:gd name="connsiteX2" fmla="*/ 2882293 w 2882293"/>
              <a:gd name="connsiteY2" fmla="*/ 705758 h 939763"/>
              <a:gd name="connsiteX3" fmla="*/ 125315 w 2882293"/>
              <a:gd name="connsiteY3" fmla="*/ 939763 h 939763"/>
              <a:gd name="connsiteX4" fmla="*/ 0 w 2882293"/>
              <a:gd name="connsiteY4" fmla="*/ 0 h 939763"/>
              <a:gd name="connsiteX0" fmla="*/ 0 w 2882293"/>
              <a:gd name="connsiteY0" fmla="*/ 0 h 939763"/>
              <a:gd name="connsiteX1" fmla="*/ 2554789 w 2882293"/>
              <a:gd name="connsiteY1" fmla="*/ 356774 h 939763"/>
              <a:gd name="connsiteX2" fmla="*/ 2882293 w 2882293"/>
              <a:gd name="connsiteY2" fmla="*/ 705758 h 939763"/>
              <a:gd name="connsiteX3" fmla="*/ 125315 w 2882293"/>
              <a:gd name="connsiteY3" fmla="*/ 939763 h 939763"/>
              <a:gd name="connsiteX4" fmla="*/ 0 w 2882293"/>
              <a:gd name="connsiteY4" fmla="*/ 0 h 939763"/>
              <a:gd name="connsiteX0" fmla="*/ 0 w 2767633"/>
              <a:gd name="connsiteY0" fmla="*/ 0 h 939763"/>
              <a:gd name="connsiteX1" fmla="*/ 2554789 w 2767633"/>
              <a:gd name="connsiteY1" fmla="*/ 356774 h 939763"/>
              <a:gd name="connsiteX2" fmla="*/ 2767633 w 2767633"/>
              <a:gd name="connsiteY2" fmla="*/ 638004 h 939763"/>
              <a:gd name="connsiteX3" fmla="*/ 125315 w 2767633"/>
              <a:gd name="connsiteY3" fmla="*/ 939763 h 939763"/>
              <a:gd name="connsiteX4" fmla="*/ 0 w 2767633"/>
              <a:gd name="connsiteY4" fmla="*/ 0 h 939763"/>
              <a:gd name="connsiteX0" fmla="*/ 0 w 2715515"/>
              <a:gd name="connsiteY0" fmla="*/ 0 h 814679"/>
              <a:gd name="connsiteX1" fmla="*/ 2502671 w 2715515"/>
              <a:gd name="connsiteY1" fmla="*/ 231690 h 814679"/>
              <a:gd name="connsiteX2" fmla="*/ 2715515 w 2715515"/>
              <a:gd name="connsiteY2" fmla="*/ 512920 h 814679"/>
              <a:gd name="connsiteX3" fmla="*/ 73197 w 2715515"/>
              <a:gd name="connsiteY3" fmla="*/ 814679 h 814679"/>
              <a:gd name="connsiteX4" fmla="*/ 0 w 2715515"/>
              <a:gd name="connsiteY4" fmla="*/ 0 h 814679"/>
              <a:gd name="connsiteX0" fmla="*/ 0 w 2736362"/>
              <a:gd name="connsiteY0" fmla="*/ 0 h 861586"/>
              <a:gd name="connsiteX1" fmla="*/ 2523518 w 2736362"/>
              <a:gd name="connsiteY1" fmla="*/ 278597 h 861586"/>
              <a:gd name="connsiteX2" fmla="*/ 2736362 w 2736362"/>
              <a:gd name="connsiteY2" fmla="*/ 559827 h 861586"/>
              <a:gd name="connsiteX3" fmla="*/ 94044 w 2736362"/>
              <a:gd name="connsiteY3" fmla="*/ 861586 h 861586"/>
              <a:gd name="connsiteX4" fmla="*/ 0 w 2736362"/>
              <a:gd name="connsiteY4" fmla="*/ 0 h 861586"/>
              <a:gd name="connsiteX0" fmla="*/ 0 w 2741574"/>
              <a:gd name="connsiteY0" fmla="*/ 0 h 898069"/>
              <a:gd name="connsiteX1" fmla="*/ 2528730 w 2741574"/>
              <a:gd name="connsiteY1" fmla="*/ 315080 h 898069"/>
              <a:gd name="connsiteX2" fmla="*/ 2741574 w 2741574"/>
              <a:gd name="connsiteY2" fmla="*/ 596310 h 898069"/>
              <a:gd name="connsiteX3" fmla="*/ 99256 w 2741574"/>
              <a:gd name="connsiteY3" fmla="*/ 898069 h 898069"/>
              <a:gd name="connsiteX4" fmla="*/ 0 w 2741574"/>
              <a:gd name="connsiteY4" fmla="*/ 0 h 898069"/>
              <a:gd name="connsiteX0" fmla="*/ 0 w 2741574"/>
              <a:gd name="connsiteY0" fmla="*/ 0 h 908493"/>
              <a:gd name="connsiteX1" fmla="*/ 2528730 w 2741574"/>
              <a:gd name="connsiteY1" fmla="*/ 315080 h 908493"/>
              <a:gd name="connsiteX2" fmla="*/ 2741574 w 2741574"/>
              <a:gd name="connsiteY2" fmla="*/ 596310 h 908493"/>
              <a:gd name="connsiteX3" fmla="*/ 231 w 2741574"/>
              <a:gd name="connsiteY3" fmla="*/ 908493 h 908493"/>
              <a:gd name="connsiteX4" fmla="*/ 0 w 2741574"/>
              <a:gd name="connsiteY4" fmla="*/ 0 h 908493"/>
              <a:gd name="connsiteX0" fmla="*/ 0 w 6426341"/>
              <a:gd name="connsiteY0" fmla="*/ 0 h 908493"/>
              <a:gd name="connsiteX1" fmla="*/ 2528730 w 6426341"/>
              <a:gd name="connsiteY1" fmla="*/ 315080 h 908493"/>
              <a:gd name="connsiteX2" fmla="*/ 6426341 w 6426341"/>
              <a:gd name="connsiteY2" fmla="*/ 893384 h 908493"/>
              <a:gd name="connsiteX3" fmla="*/ 231 w 6426341"/>
              <a:gd name="connsiteY3" fmla="*/ 908493 h 908493"/>
              <a:gd name="connsiteX4" fmla="*/ 0 w 6426341"/>
              <a:gd name="connsiteY4" fmla="*/ 0 h 908493"/>
              <a:gd name="connsiteX0" fmla="*/ 0 w 6426341"/>
              <a:gd name="connsiteY0" fmla="*/ 70596 h 979089"/>
              <a:gd name="connsiteX1" fmla="*/ 6406335 w 6426341"/>
              <a:gd name="connsiteY1" fmla="*/ 0 h 979089"/>
              <a:gd name="connsiteX2" fmla="*/ 6426341 w 6426341"/>
              <a:gd name="connsiteY2" fmla="*/ 963980 h 979089"/>
              <a:gd name="connsiteX3" fmla="*/ 231 w 6426341"/>
              <a:gd name="connsiteY3" fmla="*/ 979089 h 979089"/>
              <a:gd name="connsiteX4" fmla="*/ 0 w 6426341"/>
              <a:gd name="connsiteY4" fmla="*/ 70596 h 979089"/>
              <a:gd name="connsiteX0" fmla="*/ 0 w 6406335"/>
              <a:gd name="connsiteY0" fmla="*/ 70596 h 979089"/>
              <a:gd name="connsiteX1" fmla="*/ 6406335 w 6406335"/>
              <a:gd name="connsiteY1" fmla="*/ 0 h 979089"/>
              <a:gd name="connsiteX2" fmla="*/ 6395070 w 6406335"/>
              <a:gd name="connsiteY2" fmla="*/ 963980 h 979089"/>
              <a:gd name="connsiteX3" fmla="*/ 231 w 6406335"/>
              <a:gd name="connsiteY3" fmla="*/ 979089 h 979089"/>
              <a:gd name="connsiteX4" fmla="*/ 0 w 6406335"/>
              <a:gd name="connsiteY4" fmla="*/ 70596 h 979089"/>
              <a:gd name="connsiteX0" fmla="*/ 0 w 6411547"/>
              <a:gd name="connsiteY0" fmla="*/ 758558 h 979089"/>
              <a:gd name="connsiteX1" fmla="*/ 6411547 w 6411547"/>
              <a:gd name="connsiteY1" fmla="*/ 0 h 979089"/>
              <a:gd name="connsiteX2" fmla="*/ 6400282 w 6411547"/>
              <a:gd name="connsiteY2" fmla="*/ 963980 h 979089"/>
              <a:gd name="connsiteX3" fmla="*/ 5443 w 6411547"/>
              <a:gd name="connsiteY3" fmla="*/ 979089 h 979089"/>
              <a:gd name="connsiteX4" fmla="*/ 0 w 6411547"/>
              <a:gd name="connsiteY4" fmla="*/ 758558 h 979089"/>
              <a:gd name="connsiteX0" fmla="*/ 0 w 6411547"/>
              <a:gd name="connsiteY0" fmla="*/ 758558 h 1693110"/>
              <a:gd name="connsiteX1" fmla="*/ 6411547 w 6411547"/>
              <a:gd name="connsiteY1" fmla="*/ 0 h 1693110"/>
              <a:gd name="connsiteX2" fmla="*/ 6400282 w 6411547"/>
              <a:gd name="connsiteY2" fmla="*/ 963980 h 1693110"/>
              <a:gd name="connsiteX3" fmla="*/ 218630 w 6411547"/>
              <a:gd name="connsiteY3" fmla="*/ 1693110 h 1693110"/>
              <a:gd name="connsiteX4" fmla="*/ 0 w 6411547"/>
              <a:gd name="connsiteY4" fmla="*/ 758558 h 1693110"/>
              <a:gd name="connsiteX0" fmla="*/ 0 w 6411547"/>
              <a:gd name="connsiteY0" fmla="*/ 758558 h 2120481"/>
              <a:gd name="connsiteX1" fmla="*/ 6411547 w 6411547"/>
              <a:gd name="connsiteY1" fmla="*/ 0 h 2120481"/>
              <a:gd name="connsiteX2" fmla="*/ 6400282 w 6411547"/>
              <a:gd name="connsiteY2" fmla="*/ 963980 h 2120481"/>
              <a:gd name="connsiteX3" fmla="*/ 710600 w 6411547"/>
              <a:gd name="connsiteY3" fmla="*/ 2120481 h 2120481"/>
              <a:gd name="connsiteX4" fmla="*/ 0 w 6411547"/>
              <a:gd name="connsiteY4" fmla="*/ 758558 h 2120481"/>
              <a:gd name="connsiteX0" fmla="*/ 0 w 6400282"/>
              <a:gd name="connsiteY0" fmla="*/ 1238047 h 2599970"/>
              <a:gd name="connsiteX1" fmla="*/ 5706390 w 6400282"/>
              <a:gd name="connsiteY1" fmla="*/ 0 h 2599970"/>
              <a:gd name="connsiteX2" fmla="*/ 6400282 w 6400282"/>
              <a:gd name="connsiteY2" fmla="*/ 1443469 h 2599970"/>
              <a:gd name="connsiteX3" fmla="*/ 710600 w 6400282"/>
              <a:gd name="connsiteY3" fmla="*/ 2599970 h 2599970"/>
              <a:gd name="connsiteX4" fmla="*/ 0 w 6400282"/>
              <a:gd name="connsiteY4" fmla="*/ 1238047 h 2599970"/>
              <a:gd name="connsiteX0" fmla="*/ 0 w 6400282"/>
              <a:gd name="connsiteY0" fmla="*/ 800253 h 2162176"/>
              <a:gd name="connsiteX1" fmla="*/ 3208277 w 6400282"/>
              <a:gd name="connsiteY1" fmla="*/ 0 h 2162176"/>
              <a:gd name="connsiteX2" fmla="*/ 6400282 w 6400282"/>
              <a:gd name="connsiteY2" fmla="*/ 1005675 h 2162176"/>
              <a:gd name="connsiteX3" fmla="*/ 710600 w 6400282"/>
              <a:gd name="connsiteY3" fmla="*/ 2162176 h 2162176"/>
              <a:gd name="connsiteX4" fmla="*/ 0 w 6400282"/>
              <a:gd name="connsiteY4" fmla="*/ 800253 h 2162176"/>
              <a:gd name="connsiteX0" fmla="*/ 0 w 6121499"/>
              <a:gd name="connsiteY0" fmla="*/ 800253 h 2162176"/>
              <a:gd name="connsiteX1" fmla="*/ 3208277 w 6121499"/>
              <a:gd name="connsiteY1" fmla="*/ 0 h 2162176"/>
              <a:gd name="connsiteX2" fmla="*/ 6121499 w 6121499"/>
              <a:gd name="connsiteY2" fmla="*/ 1120335 h 2162176"/>
              <a:gd name="connsiteX3" fmla="*/ 710600 w 6121499"/>
              <a:gd name="connsiteY3" fmla="*/ 2162176 h 2162176"/>
              <a:gd name="connsiteX4" fmla="*/ 0 w 6121499"/>
              <a:gd name="connsiteY4" fmla="*/ 800253 h 2162176"/>
              <a:gd name="connsiteX0" fmla="*/ 0 w 6335018"/>
              <a:gd name="connsiteY0" fmla="*/ 1211988 h 2573911"/>
              <a:gd name="connsiteX1" fmla="*/ 6335018 w 6335018"/>
              <a:gd name="connsiteY1" fmla="*/ 0 h 2573911"/>
              <a:gd name="connsiteX2" fmla="*/ 6121499 w 6335018"/>
              <a:gd name="connsiteY2" fmla="*/ 1532070 h 2573911"/>
              <a:gd name="connsiteX3" fmla="*/ 710600 w 6335018"/>
              <a:gd name="connsiteY3" fmla="*/ 2573911 h 2573911"/>
              <a:gd name="connsiteX4" fmla="*/ 0 w 6335018"/>
              <a:gd name="connsiteY4" fmla="*/ 1211988 h 2573911"/>
              <a:gd name="connsiteX0" fmla="*/ 0 w 6477143"/>
              <a:gd name="connsiteY0" fmla="*/ 779406 h 2573911"/>
              <a:gd name="connsiteX1" fmla="*/ 6477143 w 6477143"/>
              <a:gd name="connsiteY1" fmla="*/ 0 h 2573911"/>
              <a:gd name="connsiteX2" fmla="*/ 6263624 w 6477143"/>
              <a:gd name="connsiteY2" fmla="*/ 1532070 h 2573911"/>
              <a:gd name="connsiteX3" fmla="*/ 852725 w 6477143"/>
              <a:gd name="connsiteY3" fmla="*/ 2573911 h 2573911"/>
              <a:gd name="connsiteX4" fmla="*/ 0 w 6477143"/>
              <a:gd name="connsiteY4" fmla="*/ 779406 h 2573911"/>
              <a:gd name="connsiteX0" fmla="*/ 0 w 6477143"/>
              <a:gd name="connsiteY0" fmla="*/ 779406 h 2589547"/>
              <a:gd name="connsiteX1" fmla="*/ 6477143 w 6477143"/>
              <a:gd name="connsiteY1" fmla="*/ 0 h 2589547"/>
              <a:gd name="connsiteX2" fmla="*/ 6263624 w 6477143"/>
              <a:gd name="connsiteY2" fmla="*/ 1532070 h 2589547"/>
              <a:gd name="connsiteX3" fmla="*/ 415419 w 6477143"/>
              <a:gd name="connsiteY3" fmla="*/ 2589547 h 2589547"/>
              <a:gd name="connsiteX4" fmla="*/ 0 w 6477143"/>
              <a:gd name="connsiteY4" fmla="*/ 779406 h 2589547"/>
              <a:gd name="connsiteX0" fmla="*/ 273338 w 6750481"/>
              <a:gd name="connsiteY0" fmla="*/ 779406 h 2318532"/>
              <a:gd name="connsiteX1" fmla="*/ 6750481 w 6750481"/>
              <a:gd name="connsiteY1" fmla="*/ 0 h 2318532"/>
              <a:gd name="connsiteX2" fmla="*/ 6536962 w 6750481"/>
              <a:gd name="connsiteY2" fmla="*/ 1532070 h 2318532"/>
              <a:gd name="connsiteX3" fmla="*/ 0 w 6750481"/>
              <a:gd name="connsiteY3" fmla="*/ 2318532 h 2318532"/>
              <a:gd name="connsiteX4" fmla="*/ 273338 w 6750481"/>
              <a:gd name="connsiteY4" fmla="*/ 779406 h 2318532"/>
              <a:gd name="connsiteX0" fmla="*/ 273338 w 6750481"/>
              <a:gd name="connsiteY0" fmla="*/ 779406 h 2318532"/>
              <a:gd name="connsiteX1" fmla="*/ 6750481 w 6750481"/>
              <a:gd name="connsiteY1" fmla="*/ 0 h 2318532"/>
              <a:gd name="connsiteX2" fmla="*/ 6454967 w 6750481"/>
              <a:gd name="connsiteY2" fmla="*/ 1844780 h 2318532"/>
              <a:gd name="connsiteX3" fmla="*/ 0 w 6750481"/>
              <a:gd name="connsiteY3" fmla="*/ 2318532 h 2318532"/>
              <a:gd name="connsiteX4" fmla="*/ 273338 w 6750481"/>
              <a:gd name="connsiteY4" fmla="*/ 779406 h 2318532"/>
              <a:gd name="connsiteX0" fmla="*/ 524789 w 6750481"/>
              <a:gd name="connsiteY0" fmla="*/ 0 h 2763907"/>
              <a:gd name="connsiteX1" fmla="*/ 6750481 w 6750481"/>
              <a:gd name="connsiteY1" fmla="*/ 445375 h 2763907"/>
              <a:gd name="connsiteX2" fmla="*/ 6454967 w 6750481"/>
              <a:gd name="connsiteY2" fmla="*/ 2290155 h 2763907"/>
              <a:gd name="connsiteX3" fmla="*/ 0 w 6750481"/>
              <a:gd name="connsiteY3" fmla="*/ 2763907 h 2763907"/>
              <a:gd name="connsiteX4" fmla="*/ 524789 w 6750481"/>
              <a:gd name="connsiteY4" fmla="*/ 0 h 2763907"/>
              <a:gd name="connsiteX0" fmla="*/ 524789 w 6454967"/>
              <a:gd name="connsiteY0" fmla="*/ 0 h 2763907"/>
              <a:gd name="connsiteX1" fmla="*/ 5564288 w 6454967"/>
              <a:gd name="connsiteY1" fmla="*/ 231690 h 2763907"/>
              <a:gd name="connsiteX2" fmla="*/ 6454967 w 6454967"/>
              <a:gd name="connsiteY2" fmla="*/ 2290155 h 2763907"/>
              <a:gd name="connsiteX3" fmla="*/ 0 w 6454967"/>
              <a:gd name="connsiteY3" fmla="*/ 2763907 h 2763907"/>
              <a:gd name="connsiteX4" fmla="*/ 524789 w 6454967"/>
              <a:gd name="connsiteY4" fmla="*/ 0 h 276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967" h="2763907">
                <a:moveTo>
                  <a:pt x="524789" y="0"/>
                </a:moveTo>
                <a:lnTo>
                  <a:pt x="5564288" y="231690"/>
                </a:lnTo>
                <a:lnTo>
                  <a:pt x="6454967" y="2290155"/>
                </a:lnTo>
                <a:lnTo>
                  <a:pt x="0" y="2763907"/>
                </a:lnTo>
                <a:lnTo>
                  <a:pt x="524789" y="0"/>
                </a:lnTo>
                <a:close/>
              </a:path>
            </a:pathLst>
          </a:custGeom>
          <a:solidFill>
            <a:schemeClr val="accent4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27" y="2493963"/>
            <a:ext cx="8854168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503201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9531ED-DE7F-4AC2-A5B6-BF23D97C3654}" type="slidenum">
              <a:rPr lang="ru-RU" sz="1400" b="1" smtClean="0">
                <a:solidFill>
                  <a:schemeClr val="accent5"/>
                </a:solidFill>
                <a:latin typeface="+mj-lt"/>
              </a:rPr>
              <a:t>‹#›</a:t>
            </a:fld>
            <a:endParaRPr lang="ru-RU" sz="11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568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4"/>
          <p:cNvSpPr/>
          <p:nvPr userDrawn="1"/>
        </p:nvSpPr>
        <p:spPr>
          <a:xfrm rot="10800000">
            <a:off x="453108" y="838466"/>
            <a:ext cx="8107153" cy="4981191"/>
          </a:xfrm>
          <a:custGeom>
            <a:avLst/>
            <a:gdLst>
              <a:gd name="connsiteX0" fmla="*/ 0 w 2882189"/>
              <a:gd name="connsiteY0" fmla="*/ 0 h 1667866"/>
              <a:gd name="connsiteX1" fmla="*/ 2882189 w 2882189"/>
              <a:gd name="connsiteY1" fmla="*/ 0 h 1667866"/>
              <a:gd name="connsiteX2" fmla="*/ 2882189 w 2882189"/>
              <a:gd name="connsiteY2" fmla="*/ 1667866 h 1667866"/>
              <a:gd name="connsiteX3" fmla="*/ 0 w 2882189"/>
              <a:gd name="connsiteY3" fmla="*/ 1667866 h 1667866"/>
              <a:gd name="connsiteX4" fmla="*/ 0 w 2882189"/>
              <a:gd name="connsiteY4" fmla="*/ 0 h 1667866"/>
              <a:gd name="connsiteX0" fmla="*/ 811988 w 2882189"/>
              <a:gd name="connsiteY0" fmla="*/ 0 h 2136039"/>
              <a:gd name="connsiteX1" fmla="*/ 2882189 w 2882189"/>
              <a:gd name="connsiteY1" fmla="*/ 468173 h 2136039"/>
              <a:gd name="connsiteX2" fmla="*/ 2882189 w 2882189"/>
              <a:gd name="connsiteY2" fmla="*/ 2136039 h 2136039"/>
              <a:gd name="connsiteX3" fmla="*/ 0 w 2882189"/>
              <a:gd name="connsiteY3" fmla="*/ 2136039 h 2136039"/>
              <a:gd name="connsiteX4" fmla="*/ 811988 w 2882189"/>
              <a:gd name="connsiteY4" fmla="*/ 0 h 2136039"/>
              <a:gd name="connsiteX0" fmla="*/ 811988 w 3891686"/>
              <a:gd name="connsiteY0" fmla="*/ 0 h 2136039"/>
              <a:gd name="connsiteX1" fmla="*/ 3891686 w 3891686"/>
              <a:gd name="connsiteY1" fmla="*/ 555955 h 2136039"/>
              <a:gd name="connsiteX2" fmla="*/ 2882189 w 3891686"/>
              <a:gd name="connsiteY2" fmla="*/ 2136039 h 2136039"/>
              <a:gd name="connsiteX3" fmla="*/ 0 w 3891686"/>
              <a:gd name="connsiteY3" fmla="*/ 2136039 h 2136039"/>
              <a:gd name="connsiteX4" fmla="*/ 811988 w 3891686"/>
              <a:gd name="connsiteY4" fmla="*/ 0 h 2136039"/>
              <a:gd name="connsiteX0" fmla="*/ 811988 w 3891686"/>
              <a:gd name="connsiteY0" fmla="*/ 0 h 2136039"/>
              <a:gd name="connsiteX1" fmla="*/ 3891686 w 3891686"/>
              <a:gd name="connsiteY1" fmla="*/ 555955 h 2136039"/>
              <a:gd name="connsiteX2" fmla="*/ 3613709 w 3891686"/>
              <a:gd name="connsiteY2" fmla="*/ 1880007 h 2136039"/>
              <a:gd name="connsiteX3" fmla="*/ 0 w 3891686"/>
              <a:gd name="connsiteY3" fmla="*/ 2136039 h 2136039"/>
              <a:gd name="connsiteX4" fmla="*/ 811988 w 3891686"/>
              <a:gd name="connsiteY4" fmla="*/ 0 h 2136039"/>
              <a:gd name="connsiteX0" fmla="*/ 0 w 3079698"/>
              <a:gd name="connsiteY0" fmla="*/ 0 h 1880007"/>
              <a:gd name="connsiteX1" fmla="*/ 3079698 w 3079698"/>
              <a:gd name="connsiteY1" fmla="*/ 555955 h 1880007"/>
              <a:gd name="connsiteX2" fmla="*/ 2801721 w 3079698"/>
              <a:gd name="connsiteY2" fmla="*/ 1880007 h 1880007"/>
              <a:gd name="connsiteX3" fmla="*/ 241400 w 3079698"/>
              <a:gd name="connsiteY3" fmla="*/ 1404519 h 1880007"/>
              <a:gd name="connsiteX4" fmla="*/ 0 w 3079698"/>
              <a:gd name="connsiteY4" fmla="*/ 0 h 1880007"/>
              <a:gd name="connsiteX0" fmla="*/ 0 w 3079698"/>
              <a:gd name="connsiteY0" fmla="*/ 0 h 1975105"/>
              <a:gd name="connsiteX1" fmla="*/ 3079698 w 3079698"/>
              <a:gd name="connsiteY1" fmla="*/ 555955 h 1975105"/>
              <a:gd name="connsiteX2" fmla="*/ 2801721 w 3079698"/>
              <a:gd name="connsiteY2" fmla="*/ 1880007 h 1975105"/>
              <a:gd name="connsiteX3" fmla="*/ 219454 w 3079698"/>
              <a:gd name="connsiteY3" fmla="*/ 1975105 h 1975105"/>
              <a:gd name="connsiteX4" fmla="*/ 0 w 3079698"/>
              <a:gd name="connsiteY4" fmla="*/ 0 h 1975105"/>
              <a:gd name="connsiteX0" fmla="*/ 0 w 3087013"/>
              <a:gd name="connsiteY0" fmla="*/ 0 h 1989736"/>
              <a:gd name="connsiteX1" fmla="*/ 3087013 w 3087013"/>
              <a:gd name="connsiteY1" fmla="*/ 570586 h 1989736"/>
              <a:gd name="connsiteX2" fmla="*/ 2809036 w 3087013"/>
              <a:gd name="connsiteY2" fmla="*/ 1894638 h 1989736"/>
              <a:gd name="connsiteX3" fmla="*/ 226769 w 3087013"/>
              <a:gd name="connsiteY3" fmla="*/ 1989736 h 1989736"/>
              <a:gd name="connsiteX4" fmla="*/ 0 w 3087013"/>
              <a:gd name="connsiteY4" fmla="*/ 0 h 1989736"/>
              <a:gd name="connsiteX0" fmla="*/ 0 w 3094329"/>
              <a:gd name="connsiteY0" fmla="*/ 0 h 1975105"/>
              <a:gd name="connsiteX1" fmla="*/ 3094329 w 3094329"/>
              <a:gd name="connsiteY1" fmla="*/ 555955 h 1975105"/>
              <a:gd name="connsiteX2" fmla="*/ 2816352 w 3094329"/>
              <a:gd name="connsiteY2" fmla="*/ 1880007 h 1975105"/>
              <a:gd name="connsiteX3" fmla="*/ 234085 w 3094329"/>
              <a:gd name="connsiteY3" fmla="*/ 1975105 h 1975105"/>
              <a:gd name="connsiteX4" fmla="*/ 0 w 3094329"/>
              <a:gd name="connsiteY4" fmla="*/ 0 h 1975105"/>
              <a:gd name="connsiteX0" fmla="*/ 0 w 6395459"/>
              <a:gd name="connsiteY0" fmla="*/ 227179 h 2202284"/>
              <a:gd name="connsiteX1" fmla="*/ 6395459 w 6395459"/>
              <a:gd name="connsiteY1" fmla="*/ 0 h 2202284"/>
              <a:gd name="connsiteX2" fmla="*/ 2816352 w 6395459"/>
              <a:gd name="connsiteY2" fmla="*/ 2107186 h 2202284"/>
              <a:gd name="connsiteX3" fmla="*/ 234085 w 6395459"/>
              <a:gd name="connsiteY3" fmla="*/ 2202284 h 2202284"/>
              <a:gd name="connsiteX4" fmla="*/ 0 w 6395459"/>
              <a:gd name="connsiteY4" fmla="*/ 227179 h 2202284"/>
              <a:gd name="connsiteX0" fmla="*/ 0 w 6384582"/>
              <a:gd name="connsiteY0" fmla="*/ 363140 h 2202284"/>
              <a:gd name="connsiteX1" fmla="*/ 6384582 w 6384582"/>
              <a:gd name="connsiteY1" fmla="*/ 0 h 2202284"/>
              <a:gd name="connsiteX2" fmla="*/ 2805475 w 6384582"/>
              <a:gd name="connsiteY2" fmla="*/ 2107186 h 2202284"/>
              <a:gd name="connsiteX3" fmla="*/ 223208 w 6384582"/>
              <a:gd name="connsiteY3" fmla="*/ 2202284 h 2202284"/>
              <a:gd name="connsiteX4" fmla="*/ 0 w 6384582"/>
              <a:gd name="connsiteY4" fmla="*/ 363140 h 2202284"/>
              <a:gd name="connsiteX0" fmla="*/ 10645 w 6395227"/>
              <a:gd name="connsiteY0" fmla="*/ 363140 h 2107186"/>
              <a:gd name="connsiteX1" fmla="*/ 6395227 w 6395227"/>
              <a:gd name="connsiteY1" fmla="*/ 0 h 2107186"/>
              <a:gd name="connsiteX2" fmla="*/ 2816120 w 6395227"/>
              <a:gd name="connsiteY2" fmla="*/ 2107186 h 2107186"/>
              <a:gd name="connsiteX3" fmla="*/ 0 w 6395227"/>
              <a:gd name="connsiteY3" fmla="*/ 1277750 h 2107186"/>
              <a:gd name="connsiteX4" fmla="*/ 10645 w 6395227"/>
              <a:gd name="connsiteY4" fmla="*/ 363140 h 2107186"/>
              <a:gd name="connsiteX0" fmla="*/ 10645 w 6400049"/>
              <a:gd name="connsiteY0" fmla="*/ 363140 h 1277750"/>
              <a:gd name="connsiteX1" fmla="*/ 6395227 w 6400049"/>
              <a:gd name="connsiteY1" fmla="*/ 0 h 1277750"/>
              <a:gd name="connsiteX2" fmla="*/ 6400049 w 6400049"/>
              <a:gd name="connsiteY2" fmla="*/ 464779 h 1277750"/>
              <a:gd name="connsiteX3" fmla="*/ 0 w 6400049"/>
              <a:gd name="connsiteY3" fmla="*/ 1277750 h 1277750"/>
              <a:gd name="connsiteX4" fmla="*/ 10645 w 6400049"/>
              <a:gd name="connsiteY4" fmla="*/ 363140 h 1277750"/>
              <a:gd name="connsiteX0" fmla="*/ 10645 w 6406292"/>
              <a:gd name="connsiteY0" fmla="*/ 689446 h 1604056"/>
              <a:gd name="connsiteX1" fmla="*/ 6406104 w 6406292"/>
              <a:gd name="connsiteY1" fmla="*/ 0 h 1604056"/>
              <a:gd name="connsiteX2" fmla="*/ 6400049 w 6406292"/>
              <a:gd name="connsiteY2" fmla="*/ 791085 h 1604056"/>
              <a:gd name="connsiteX3" fmla="*/ 0 w 6406292"/>
              <a:gd name="connsiteY3" fmla="*/ 1604056 h 1604056"/>
              <a:gd name="connsiteX4" fmla="*/ 10645 w 6406292"/>
              <a:gd name="connsiteY4" fmla="*/ 689446 h 1604056"/>
              <a:gd name="connsiteX0" fmla="*/ 10645 w 6406292"/>
              <a:gd name="connsiteY0" fmla="*/ 689446 h 1604056"/>
              <a:gd name="connsiteX1" fmla="*/ 6406104 w 6406292"/>
              <a:gd name="connsiteY1" fmla="*/ 0 h 1604056"/>
              <a:gd name="connsiteX2" fmla="*/ 6400049 w 6406292"/>
              <a:gd name="connsiteY2" fmla="*/ 437587 h 1604056"/>
              <a:gd name="connsiteX3" fmla="*/ 0 w 6406292"/>
              <a:gd name="connsiteY3" fmla="*/ 1604056 h 1604056"/>
              <a:gd name="connsiteX4" fmla="*/ 10645 w 6406292"/>
              <a:gd name="connsiteY4" fmla="*/ 689446 h 1604056"/>
              <a:gd name="connsiteX0" fmla="*/ 0 w 6406523"/>
              <a:gd name="connsiteY0" fmla="*/ 972245 h 1604056"/>
              <a:gd name="connsiteX1" fmla="*/ 6406335 w 6406523"/>
              <a:gd name="connsiteY1" fmla="*/ 0 h 1604056"/>
              <a:gd name="connsiteX2" fmla="*/ 6400280 w 6406523"/>
              <a:gd name="connsiteY2" fmla="*/ 437587 h 1604056"/>
              <a:gd name="connsiteX3" fmla="*/ 231 w 6406523"/>
              <a:gd name="connsiteY3" fmla="*/ 1604056 h 1604056"/>
              <a:gd name="connsiteX4" fmla="*/ 0 w 6406523"/>
              <a:gd name="connsiteY4" fmla="*/ 972245 h 1604056"/>
              <a:gd name="connsiteX0" fmla="*/ 0 w 6406523"/>
              <a:gd name="connsiteY0" fmla="*/ 972245 h 1604056"/>
              <a:gd name="connsiteX1" fmla="*/ 6406335 w 6406523"/>
              <a:gd name="connsiteY1" fmla="*/ 0 h 1604056"/>
              <a:gd name="connsiteX2" fmla="*/ 6400280 w 6406523"/>
              <a:gd name="connsiteY2" fmla="*/ 437587 h 1604056"/>
              <a:gd name="connsiteX3" fmla="*/ 1393957 w 6406523"/>
              <a:gd name="connsiteY3" fmla="*/ 1339283 h 1604056"/>
              <a:gd name="connsiteX4" fmla="*/ 231 w 6406523"/>
              <a:gd name="connsiteY4" fmla="*/ 1604056 h 1604056"/>
              <a:gd name="connsiteX5" fmla="*/ 0 w 6406523"/>
              <a:gd name="connsiteY5" fmla="*/ 972245 h 1604056"/>
              <a:gd name="connsiteX0" fmla="*/ 0 w 6406523"/>
              <a:gd name="connsiteY0" fmla="*/ 972245 h 1611204"/>
              <a:gd name="connsiteX1" fmla="*/ 6406335 w 6406523"/>
              <a:gd name="connsiteY1" fmla="*/ 0 h 1611204"/>
              <a:gd name="connsiteX2" fmla="*/ 6400280 w 6406523"/>
              <a:gd name="connsiteY2" fmla="*/ 437587 h 1611204"/>
              <a:gd name="connsiteX3" fmla="*/ 1763771 w 6406523"/>
              <a:gd name="connsiteY3" fmla="*/ 1611204 h 1611204"/>
              <a:gd name="connsiteX4" fmla="*/ 231 w 6406523"/>
              <a:gd name="connsiteY4" fmla="*/ 1604056 h 1611204"/>
              <a:gd name="connsiteX5" fmla="*/ 0 w 6406523"/>
              <a:gd name="connsiteY5" fmla="*/ 972245 h 1611204"/>
              <a:gd name="connsiteX0" fmla="*/ 0 w 6406523"/>
              <a:gd name="connsiteY0" fmla="*/ 972245 h 1614933"/>
              <a:gd name="connsiteX1" fmla="*/ 6406335 w 6406523"/>
              <a:gd name="connsiteY1" fmla="*/ 0 h 1614933"/>
              <a:gd name="connsiteX2" fmla="*/ 6400280 w 6406523"/>
              <a:gd name="connsiteY2" fmla="*/ 437587 h 1614933"/>
              <a:gd name="connsiteX3" fmla="*/ 1763771 w 6406523"/>
              <a:gd name="connsiteY3" fmla="*/ 1611204 h 1614933"/>
              <a:gd name="connsiteX4" fmla="*/ 231 w 6406523"/>
              <a:gd name="connsiteY4" fmla="*/ 1614933 h 1614933"/>
              <a:gd name="connsiteX5" fmla="*/ 0 w 6406523"/>
              <a:gd name="connsiteY5" fmla="*/ 972245 h 1614933"/>
              <a:gd name="connsiteX0" fmla="*/ 0 w 6400280"/>
              <a:gd name="connsiteY0" fmla="*/ 566060 h 1208748"/>
              <a:gd name="connsiteX1" fmla="*/ 2403647 w 6400280"/>
              <a:gd name="connsiteY1" fmla="*/ 198388 h 1208748"/>
              <a:gd name="connsiteX2" fmla="*/ 6400280 w 6400280"/>
              <a:gd name="connsiteY2" fmla="*/ 31402 h 1208748"/>
              <a:gd name="connsiteX3" fmla="*/ 1763771 w 6400280"/>
              <a:gd name="connsiteY3" fmla="*/ 1205019 h 1208748"/>
              <a:gd name="connsiteX4" fmla="*/ 231 w 6400280"/>
              <a:gd name="connsiteY4" fmla="*/ 1208748 h 1208748"/>
              <a:gd name="connsiteX5" fmla="*/ 0 w 6400280"/>
              <a:gd name="connsiteY5" fmla="*/ 566060 h 1208748"/>
              <a:gd name="connsiteX0" fmla="*/ 0 w 2507041"/>
              <a:gd name="connsiteY0" fmla="*/ 367672 h 1010360"/>
              <a:gd name="connsiteX1" fmla="*/ 2403647 w 2507041"/>
              <a:gd name="connsiteY1" fmla="*/ 0 h 1010360"/>
              <a:gd name="connsiteX2" fmla="*/ 2507041 w 2507041"/>
              <a:gd name="connsiteY2" fmla="*/ 656483 h 1010360"/>
              <a:gd name="connsiteX3" fmla="*/ 1763771 w 2507041"/>
              <a:gd name="connsiteY3" fmla="*/ 1006631 h 1010360"/>
              <a:gd name="connsiteX4" fmla="*/ 231 w 2507041"/>
              <a:gd name="connsiteY4" fmla="*/ 1010360 h 1010360"/>
              <a:gd name="connsiteX5" fmla="*/ 0 w 2507041"/>
              <a:gd name="connsiteY5" fmla="*/ 367672 h 1010360"/>
              <a:gd name="connsiteX0" fmla="*/ 0 w 2824963"/>
              <a:gd name="connsiteY0" fmla="*/ 367672 h 1010360"/>
              <a:gd name="connsiteX1" fmla="*/ 2403647 w 2824963"/>
              <a:gd name="connsiteY1" fmla="*/ 0 h 1010360"/>
              <a:gd name="connsiteX2" fmla="*/ 2824963 w 2824963"/>
              <a:gd name="connsiteY2" fmla="*/ 844109 h 1010360"/>
              <a:gd name="connsiteX3" fmla="*/ 1763771 w 2824963"/>
              <a:gd name="connsiteY3" fmla="*/ 1006631 h 1010360"/>
              <a:gd name="connsiteX4" fmla="*/ 231 w 2824963"/>
              <a:gd name="connsiteY4" fmla="*/ 1010360 h 1010360"/>
              <a:gd name="connsiteX5" fmla="*/ 0 w 2824963"/>
              <a:gd name="connsiteY5" fmla="*/ 367672 h 1010360"/>
              <a:gd name="connsiteX0" fmla="*/ 0 w 2824963"/>
              <a:gd name="connsiteY0" fmla="*/ 367672 h 1010360"/>
              <a:gd name="connsiteX1" fmla="*/ 2403647 w 2824963"/>
              <a:gd name="connsiteY1" fmla="*/ 0 h 1010360"/>
              <a:gd name="connsiteX2" fmla="*/ 2824963 w 2824963"/>
              <a:gd name="connsiteY2" fmla="*/ 844109 h 1010360"/>
              <a:gd name="connsiteX3" fmla="*/ 1763771 w 2824963"/>
              <a:gd name="connsiteY3" fmla="*/ 1006631 h 1010360"/>
              <a:gd name="connsiteX4" fmla="*/ 231 w 2824963"/>
              <a:gd name="connsiteY4" fmla="*/ 1010360 h 1010360"/>
              <a:gd name="connsiteX5" fmla="*/ 0 w 2824963"/>
              <a:gd name="connsiteY5" fmla="*/ 367672 h 1010360"/>
              <a:gd name="connsiteX0" fmla="*/ 0 w 2824963"/>
              <a:gd name="connsiteY0" fmla="*/ 0 h 642688"/>
              <a:gd name="connsiteX1" fmla="*/ 2518307 w 2824963"/>
              <a:gd name="connsiteY1" fmla="*/ 236901 h 642688"/>
              <a:gd name="connsiteX2" fmla="*/ 2824963 w 2824963"/>
              <a:gd name="connsiteY2" fmla="*/ 476437 h 642688"/>
              <a:gd name="connsiteX3" fmla="*/ 1763771 w 2824963"/>
              <a:gd name="connsiteY3" fmla="*/ 638959 h 642688"/>
              <a:gd name="connsiteX4" fmla="*/ 231 w 2824963"/>
              <a:gd name="connsiteY4" fmla="*/ 642688 h 642688"/>
              <a:gd name="connsiteX5" fmla="*/ 0 w 2824963"/>
              <a:gd name="connsiteY5" fmla="*/ 0 h 642688"/>
              <a:gd name="connsiteX0" fmla="*/ 0 w 2824963"/>
              <a:gd name="connsiteY0" fmla="*/ 0 h 642688"/>
              <a:gd name="connsiteX1" fmla="*/ 2565213 w 2824963"/>
              <a:gd name="connsiteY1" fmla="*/ 101394 h 642688"/>
              <a:gd name="connsiteX2" fmla="*/ 2824963 w 2824963"/>
              <a:gd name="connsiteY2" fmla="*/ 476437 h 642688"/>
              <a:gd name="connsiteX3" fmla="*/ 1763771 w 2824963"/>
              <a:gd name="connsiteY3" fmla="*/ 638959 h 642688"/>
              <a:gd name="connsiteX4" fmla="*/ 231 w 2824963"/>
              <a:gd name="connsiteY4" fmla="*/ 642688 h 642688"/>
              <a:gd name="connsiteX5" fmla="*/ 0 w 2824963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1763771 w 2892717"/>
              <a:gd name="connsiteY3" fmla="*/ 638959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778734 w 2892717"/>
              <a:gd name="connsiteY3" fmla="*/ 399215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778734 w 2892717"/>
              <a:gd name="connsiteY3" fmla="*/ 305402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486871 w 2892717"/>
              <a:gd name="connsiteY3" fmla="*/ 519087 h 642688"/>
              <a:gd name="connsiteX4" fmla="*/ 231 w 2892717"/>
              <a:gd name="connsiteY4" fmla="*/ 642688 h 642688"/>
              <a:gd name="connsiteX5" fmla="*/ 0 w 2892717"/>
              <a:gd name="connsiteY5" fmla="*/ 0 h 642688"/>
              <a:gd name="connsiteX0" fmla="*/ 0 w 2892717"/>
              <a:gd name="connsiteY0" fmla="*/ 0 h 642688"/>
              <a:gd name="connsiteX1" fmla="*/ 2565213 w 2892717"/>
              <a:gd name="connsiteY1" fmla="*/ 101394 h 642688"/>
              <a:gd name="connsiteX2" fmla="*/ 2892717 w 2892717"/>
              <a:gd name="connsiteY2" fmla="*/ 450378 h 642688"/>
              <a:gd name="connsiteX3" fmla="*/ 231 w 2892717"/>
              <a:gd name="connsiteY3" fmla="*/ 642688 h 642688"/>
              <a:gd name="connsiteX4" fmla="*/ 0 w 2892717"/>
              <a:gd name="connsiteY4" fmla="*/ 0 h 642688"/>
              <a:gd name="connsiteX0" fmla="*/ 0 w 2892717"/>
              <a:gd name="connsiteY0" fmla="*/ 0 h 501969"/>
              <a:gd name="connsiteX1" fmla="*/ 2565213 w 2892717"/>
              <a:gd name="connsiteY1" fmla="*/ 101394 h 501969"/>
              <a:gd name="connsiteX2" fmla="*/ 2892717 w 2892717"/>
              <a:gd name="connsiteY2" fmla="*/ 450378 h 501969"/>
              <a:gd name="connsiteX3" fmla="*/ 231 w 2892717"/>
              <a:gd name="connsiteY3" fmla="*/ 501969 h 501969"/>
              <a:gd name="connsiteX4" fmla="*/ 0 w 2892717"/>
              <a:gd name="connsiteY4" fmla="*/ 0 h 501969"/>
              <a:gd name="connsiteX0" fmla="*/ 0 w 2892717"/>
              <a:gd name="connsiteY0" fmla="*/ 0 h 538452"/>
              <a:gd name="connsiteX1" fmla="*/ 2565213 w 2892717"/>
              <a:gd name="connsiteY1" fmla="*/ 101394 h 538452"/>
              <a:gd name="connsiteX2" fmla="*/ 2892717 w 2892717"/>
              <a:gd name="connsiteY2" fmla="*/ 450378 h 538452"/>
              <a:gd name="connsiteX3" fmla="*/ 5443 w 2892717"/>
              <a:gd name="connsiteY3" fmla="*/ 538452 h 538452"/>
              <a:gd name="connsiteX4" fmla="*/ 0 w 2892717"/>
              <a:gd name="connsiteY4" fmla="*/ 0 h 538452"/>
              <a:gd name="connsiteX0" fmla="*/ 10358 w 2887439"/>
              <a:gd name="connsiteY0" fmla="*/ 0 h 788620"/>
              <a:gd name="connsiteX1" fmla="*/ 2559935 w 2887439"/>
              <a:gd name="connsiteY1" fmla="*/ 351562 h 788620"/>
              <a:gd name="connsiteX2" fmla="*/ 2887439 w 2887439"/>
              <a:gd name="connsiteY2" fmla="*/ 700546 h 788620"/>
              <a:gd name="connsiteX3" fmla="*/ 165 w 2887439"/>
              <a:gd name="connsiteY3" fmla="*/ 788620 h 788620"/>
              <a:gd name="connsiteX4" fmla="*/ 10358 w 2887439"/>
              <a:gd name="connsiteY4" fmla="*/ 0 h 788620"/>
              <a:gd name="connsiteX0" fmla="*/ 5233 w 2887526"/>
              <a:gd name="connsiteY0" fmla="*/ 0 h 793832"/>
              <a:gd name="connsiteX1" fmla="*/ 2560022 w 2887526"/>
              <a:gd name="connsiteY1" fmla="*/ 356774 h 793832"/>
              <a:gd name="connsiteX2" fmla="*/ 2887526 w 2887526"/>
              <a:gd name="connsiteY2" fmla="*/ 705758 h 793832"/>
              <a:gd name="connsiteX3" fmla="*/ 252 w 2887526"/>
              <a:gd name="connsiteY3" fmla="*/ 793832 h 793832"/>
              <a:gd name="connsiteX4" fmla="*/ 5233 w 2887526"/>
              <a:gd name="connsiteY4" fmla="*/ 0 h 793832"/>
              <a:gd name="connsiteX0" fmla="*/ 321 w 2882614"/>
              <a:gd name="connsiteY0" fmla="*/ 0 h 939763"/>
              <a:gd name="connsiteX1" fmla="*/ 2555110 w 2882614"/>
              <a:gd name="connsiteY1" fmla="*/ 356774 h 939763"/>
              <a:gd name="connsiteX2" fmla="*/ 2882614 w 2882614"/>
              <a:gd name="connsiteY2" fmla="*/ 705758 h 939763"/>
              <a:gd name="connsiteX3" fmla="*/ 552 w 2882614"/>
              <a:gd name="connsiteY3" fmla="*/ 939763 h 939763"/>
              <a:gd name="connsiteX4" fmla="*/ 321 w 2882614"/>
              <a:gd name="connsiteY4" fmla="*/ 0 h 939763"/>
              <a:gd name="connsiteX0" fmla="*/ 0 w 2882293"/>
              <a:gd name="connsiteY0" fmla="*/ 0 h 929339"/>
              <a:gd name="connsiteX1" fmla="*/ 2554789 w 2882293"/>
              <a:gd name="connsiteY1" fmla="*/ 356774 h 929339"/>
              <a:gd name="connsiteX2" fmla="*/ 2882293 w 2882293"/>
              <a:gd name="connsiteY2" fmla="*/ 705758 h 929339"/>
              <a:gd name="connsiteX3" fmla="*/ 208704 w 2882293"/>
              <a:gd name="connsiteY3" fmla="*/ 929339 h 929339"/>
              <a:gd name="connsiteX4" fmla="*/ 0 w 2882293"/>
              <a:gd name="connsiteY4" fmla="*/ 0 h 929339"/>
              <a:gd name="connsiteX0" fmla="*/ 0 w 2882293"/>
              <a:gd name="connsiteY0" fmla="*/ 0 h 939763"/>
              <a:gd name="connsiteX1" fmla="*/ 2554789 w 2882293"/>
              <a:gd name="connsiteY1" fmla="*/ 356774 h 939763"/>
              <a:gd name="connsiteX2" fmla="*/ 2882293 w 2882293"/>
              <a:gd name="connsiteY2" fmla="*/ 705758 h 939763"/>
              <a:gd name="connsiteX3" fmla="*/ 125315 w 2882293"/>
              <a:gd name="connsiteY3" fmla="*/ 939763 h 939763"/>
              <a:gd name="connsiteX4" fmla="*/ 0 w 2882293"/>
              <a:gd name="connsiteY4" fmla="*/ 0 h 939763"/>
              <a:gd name="connsiteX0" fmla="*/ 0 w 2882293"/>
              <a:gd name="connsiteY0" fmla="*/ 0 h 939763"/>
              <a:gd name="connsiteX1" fmla="*/ 2554789 w 2882293"/>
              <a:gd name="connsiteY1" fmla="*/ 356774 h 939763"/>
              <a:gd name="connsiteX2" fmla="*/ 2882293 w 2882293"/>
              <a:gd name="connsiteY2" fmla="*/ 705758 h 939763"/>
              <a:gd name="connsiteX3" fmla="*/ 125315 w 2882293"/>
              <a:gd name="connsiteY3" fmla="*/ 939763 h 939763"/>
              <a:gd name="connsiteX4" fmla="*/ 0 w 2882293"/>
              <a:gd name="connsiteY4" fmla="*/ 0 h 939763"/>
              <a:gd name="connsiteX0" fmla="*/ 0 w 2767633"/>
              <a:gd name="connsiteY0" fmla="*/ 0 h 939763"/>
              <a:gd name="connsiteX1" fmla="*/ 2554789 w 2767633"/>
              <a:gd name="connsiteY1" fmla="*/ 356774 h 939763"/>
              <a:gd name="connsiteX2" fmla="*/ 2767633 w 2767633"/>
              <a:gd name="connsiteY2" fmla="*/ 638004 h 939763"/>
              <a:gd name="connsiteX3" fmla="*/ 125315 w 2767633"/>
              <a:gd name="connsiteY3" fmla="*/ 939763 h 939763"/>
              <a:gd name="connsiteX4" fmla="*/ 0 w 2767633"/>
              <a:gd name="connsiteY4" fmla="*/ 0 h 939763"/>
              <a:gd name="connsiteX0" fmla="*/ 0 w 2715515"/>
              <a:gd name="connsiteY0" fmla="*/ 0 h 814679"/>
              <a:gd name="connsiteX1" fmla="*/ 2502671 w 2715515"/>
              <a:gd name="connsiteY1" fmla="*/ 231690 h 814679"/>
              <a:gd name="connsiteX2" fmla="*/ 2715515 w 2715515"/>
              <a:gd name="connsiteY2" fmla="*/ 512920 h 814679"/>
              <a:gd name="connsiteX3" fmla="*/ 73197 w 2715515"/>
              <a:gd name="connsiteY3" fmla="*/ 814679 h 814679"/>
              <a:gd name="connsiteX4" fmla="*/ 0 w 2715515"/>
              <a:gd name="connsiteY4" fmla="*/ 0 h 814679"/>
              <a:gd name="connsiteX0" fmla="*/ 0 w 2736362"/>
              <a:gd name="connsiteY0" fmla="*/ 0 h 861586"/>
              <a:gd name="connsiteX1" fmla="*/ 2523518 w 2736362"/>
              <a:gd name="connsiteY1" fmla="*/ 278597 h 861586"/>
              <a:gd name="connsiteX2" fmla="*/ 2736362 w 2736362"/>
              <a:gd name="connsiteY2" fmla="*/ 559827 h 861586"/>
              <a:gd name="connsiteX3" fmla="*/ 94044 w 2736362"/>
              <a:gd name="connsiteY3" fmla="*/ 861586 h 861586"/>
              <a:gd name="connsiteX4" fmla="*/ 0 w 2736362"/>
              <a:gd name="connsiteY4" fmla="*/ 0 h 861586"/>
              <a:gd name="connsiteX0" fmla="*/ 0 w 2741574"/>
              <a:gd name="connsiteY0" fmla="*/ 0 h 898069"/>
              <a:gd name="connsiteX1" fmla="*/ 2528730 w 2741574"/>
              <a:gd name="connsiteY1" fmla="*/ 315080 h 898069"/>
              <a:gd name="connsiteX2" fmla="*/ 2741574 w 2741574"/>
              <a:gd name="connsiteY2" fmla="*/ 596310 h 898069"/>
              <a:gd name="connsiteX3" fmla="*/ 99256 w 2741574"/>
              <a:gd name="connsiteY3" fmla="*/ 898069 h 898069"/>
              <a:gd name="connsiteX4" fmla="*/ 0 w 2741574"/>
              <a:gd name="connsiteY4" fmla="*/ 0 h 898069"/>
              <a:gd name="connsiteX0" fmla="*/ 0 w 2741574"/>
              <a:gd name="connsiteY0" fmla="*/ 0 h 908493"/>
              <a:gd name="connsiteX1" fmla="*/ 2528730 w 2741574"/>
              <a:gd name="connsiteY1" fmla="*/ 315080 h 908493"/>
              <a:gd name="connsiteX2" fmla="*/ 2741574 w 2741574"/>
              <a:gd name="connsiteY2" fmla="*/ 596310 h 908493"/>
              <a:gd name="connsiteX3" fmla="*/ 231 w 2741574"/>
              <a:gd name="connsiteY3" fmla="*/ 908493 h 908493"/>
              <a:gd name="connsiteX4" fmla="*/ 0 w 2741574"/>
              <a:gd name="connsiteY4" fmla="*/ 0 h 908493"/>
              <a:gd name="connsiteX0" fmla="*/ 0 w 6426341"/>
              <a:gd name="connsiteY0" fmla="*/ 0 h 908493"/>
              <a:gd name="connsiteX1" fmla="*/ 2528730 w 6426341"/>
              <a:gd name="connsiteY1" fmla="*/ 315080 h 908493"/>
              <a:gd name="connsiteX2" fmla="*/ 6426341 w 6426341"/>
              <a:gd name="connsiteY2" fmla="*/ 893384 h 908493"/>
              <a:gd name="connsiteX3" fmla="*/ 231 w 6426341"/>
              <a:gd name="connsiteY3" fmla="*/ 908493 h 908493"/>
              <a:gd name="connsiteX4" fmla="*/ 0 w 6426341"/>
              <a:gd name="connsiteY4" fmla="*/ 0 h 908493"/>
              <a:gd name="connsiteX0" fmla="*/ 0 w 6426341"/>
              <a:gd name="connsiteY0" fmla="*/ 70596 h 979089"/>
              <a:gd name="connsiteX1" fmla="*/ 6406335 w 6426341"/>
              <a:gd name="connsiteY1" fmla="*/ 0 h 979089"/>
              <a:gd name="connsiteX2" fmla="*/ 6426341 w 6426341"/>
              <a:gd name="connsiteY2" fmla="*/ 963980 h 979089"/>
              <a:gd name="connsiteX3" fmla="*/ 231 w 6426341"/>
              <a:gd name="connsiteY3" fmla="*/ 979089 h 979089"/>
              <a:gd name="connsiteX4" fmla="*/ 0 w 6426341"/>
              <a:gd name="connsiteY4" fmla="*/ 70596 h 979089"/>
              <a:gd name="connsiteX0" fmla="*/ 0 w 6406335"/>
              <a:gd name="connsiteY0" fmla="*/ 70596 h 979089"/>
              <a:gd name="connsiteX1" fmla="*/ 6406335 w 6406335"/>
              <a:gd name="connsiteY1" fmla="*/ 0 h 979089"/>
              <a:gd name="connsiteX2" fmla="*/ 6395070 w 6406335"/>
              <a:gd name="connsiteY2" fmla="*/ 963980 h 979089"/>
              <a:gd name="connsiteX3" fmla="*/ 231 w 6406335"/>
              <a:gd name="connsiteY3" fmla="*/ 979089 h 979089"/>
              <a:gd name="connsiteX4" fmla="*/ 0 w 6406335"/>
              <a:gd name="connsiteY4" fmla="*/ 70596 h 979089"/>
              <a:gd name="connsiteX0" fmla="*/ 0 w 6411547"/>
              <a:gd name="connsiteY0" fmla="*/ 758558 h 979089"/>
              <a:gd name="connsiteX1" fmla="*/ 6411547 w 6411547"/>
              <a:gd name="connsiteY1" fmla="*/ 0 h 979089"/>
              <a:gd name="connsiteX2" fmla="*/ 6400282 w 6411547"/>
              <a:gd name="connsiteY2" fmla="*/ 963980 h 979089"/>
              <a:gd name="connsiteX3" fmla="*/ 5443 w 6411547"/>
              <a:gd name="connsiteY3" fmla="*/ 979089 h 979089"/>
              <a:gd name="connsiteX4" fmla="*/ 0 w 6411547"/>
              <a:gd name="connsiteY4" fmla="*/ 758558 h 979089"/>
              <a:gd name="connsiteX0" fmla="*/ 0 w 6411547"/>
              <a:gd name="connsiteY0" fmla="*/ 758558 h 1693110"/>
              <a:gd name="connsiteX1" fmla="*/ 6411547 w 6411547"/>
              <a:gd name="connsiteY1" fmla="*/ 0 h 1693110"/>
              <a:gd name="connsiteX2" fmla="*/ 6400282 w 6411547"/>
              <a:gd name="connsiteY2" fmla="*/ 963980 h 1693110"/>
              <a:gd name="connsiteX3" fmla="*/ 218630 w 6411547"/>
              <a:gd name="connsiteY3" fmla="*/ 1693110 h 1693110"/>
              <a:gd name="connsiteX4" fmla="*/ 0 w 6411547"/>
              <a:gd name="connsiteY4" fmla="*/ 758558 h 1693110"/>
              <a:gd name="connsiteX0" fmla="*/ 0 w 6411547"/>
              <a:gd name="connsiteY0" fmla="*/ 758558 h 2120481"/>
              <a:gd name="connsiteX1" fmla="*/ 6411547 w 6411547"/>
              <a:gd name="connsiteY1" fmla="*/ 0 h 2120481"/>
              <a:gd name="connsiteX2" fmla="*/ 6400282 w 6411547"/>
              <a:gd name="connsiteY2" fmla="*/ 963980 h 2120481"/>
              <a:gd name="connsiteX3" fmla="*/ 710600 w 6411547"/>
              <a:gd name="connsiteY3" fmla="*/ 2120481 h 2120481"/>
              <a:gd name="connsiteX4" fmla="*/ 0 w 6411547"/>
              <a:gd name="connsiteY4" fmla="*/ 758558 h 2120481"/>
              <a:gd name="connsiteX0" fmla="*/ 0 w 6400282"/>
              <a:gd name="connsiteY0" fmla="*/ 1238047 h 2599970"/>
              <a:gd name="connsiteX1" fmla="*/ 5706390 w 6400282"/>
              <a:gd name="connsiteY1" fmla="*/ 0 h 2599970"/>
              <a:gd name="connsiteX2" fmla="*/ 6400282 w 6400282"/>
              <a:gd name="connsiteY2" fmla="*/ 1443469 h 2599970"/>
              <a:gd name="connsiteX3" fmla="*/ 710600 w 6400282"/>
              <a:gd name="connsiteY3" fmla="*/ 2599970 h 2599970"/>
              <a:gd name="connsiteX4" fmla="*/ 0 w 6400282"/>
              <a:gd name="connsiteY4" fmla="*/ 1238047 h 2599970"/>
              <a:gd name="connsiteX0" fmla="*/ 0 w 6400282"/>
              <a:gd name="connsiteY0" fmla="*/ 800253 h 2162176"/>
              <a:gd name="connsiteX1" fmla="*/ 3208277 w 6400282"/>
              <a:gd name="connsiteY1" fmla="*/ 0 h 2162176"/>
              <a:gd name="connsiteX2" fmla="*/ 6400282 w 6400282"/>
              <a:gd name="connsiteY2" fmla="*/ 1005675 h 2162176"/>
              <a:gd name="connsiteX3" fmla="*/ 710600 w 6400282"/>
              <a:gd name="connsiteY3" fmla="*/ 2162176 h 2162176"/>
              <a:gd name="connsiteX4" fmla="*/ 0 w 6400282"/>
              <a:gd name="connsiteY4" fmla="*/ 800253 h 2162176"/>
              <a:gd name="connsiteX0" fmla="*/ 0 w 6121499"/>
              <a:gd name="connsiteY0" fmla="*/ 800253 h 2162176"/>
              <a:gd name="connsiteX1" fmla="*/ 3208277 w 6121499"/>
              <a:gd name="connsiteY1" fmla="*/ 0 h 2162176"/>
              <a:gd name="connsiteX2" fmla="*/ 6121499 w 6121499"/>
              <a:gd name="connsiteY2" fmla="*/ 1120335 h 2162176"/>
              <a:gd name="connsiteX3" fmla="*/ 710600 w 6121499"/>
              <a:gd name="connsiteY3" fmla="*/ 2162176 h 2162176"/>
              <a:gd name="connsiteX4" fmla="*/ 0 w 6121499"/>
              <a:gd name="connsiteY4" fmla="*/ 800253 h 2162176"/>
              <a:gd name="connsiteX0" fmla="*/ 0 w 6335018"/>
              <a:gd name="connsiteY0" fmla="*/ 1211988 h 2573911"/>
              <a:gd name="connsiteX1" fmla="*/ 6335018 w 6335018"/>
              <a:gd name="connsiteY1" fmla="*/ 0 h 2573911"/>
              <a:gd name="connsiteX2" fmla="*/ 6121499 w 6335018"/>
              <a:gd name="connsiteY2" fmla="*/ 1532070 h 2573911"/>
              <a:gd name="connsiteX3" fmla="*/ 710600 w 6335018"/>
              <a:gd name="connsiteY3" fmla="*/ 2573911 h 2573911"/>
              <a:gd name="connsiteX4" fmla="*/ 0 w 6335018"/>
              <a:gd name="connsiteY4" fmla="*/ 1211988 h 2573911"/>
              <a:gd name="connsiteX0" fmla="*/ 0 w 6477143"/>
              <a:gd name="connsiteY0" fmla="*/ 779406 h 2573911"/>
              <a:gd name="connsiteX1" fmla="*/ 6477143 w 6477143"/>
              <a:gd name="connsiteY1" fmla="*/ 0 h 2573911"/>
              <a:gd name="connsiteX2" fmla="*/ 6263624 w 6477143"/>
              <a:gd name="connsiteY2" fmla="*/ 1532070 h 2573911"/>
              <a:gd name="connsiteX3" fmla="*/ 852725 w 6477143"/>
              <a:gd name="connsiteY3" fmla="*/ 2573911 h 2573911"/>
              <a:gd name="connsiteX4" fmla="*/ 0 w 6477143"/>
              <a:gd name="connsiteY4" fmla="*/ 779406 h 2573911"/>
              <a:gd name="connsiteX0" fmla="*/ 0 w 6477143"/>
              <a:gd name="connsiteY0" fmla="*/ 779406 h 2589547"/>
              <a:gd name="connsiteX1" fmla="*/ 6477143 w 6477143"/>
              <a:gd name="connsiteY1" fmla="*/ 0 h 2589547"/>
              <a:gd name="connsiteX2" fmla="*/ 6263624 w 6477143"/>
              <a:gd name="connsiteY2" fmla="*/ 1532070 h 2589547"/>
              <a:gd name="connsiteX3" fmla="*/ 415419 w 6477143"/>
              <a:gd name="connsiteY3" fmla="*/ 2589547 h 2589547"/>
              <a:gd name="connsiteX4" fmla="*/ 0 w 6477143"/>
              <a:gd name="connsiteY4" fmla="*/ 779406 h 2589547"/>
              <a:gd name="connsiteX0" fmla="*/ 273338 w 6750481"/>
              <a:gd name="connsiteY0" fmla="*/ 779406 h 2318532"/>
              <a:gd name="connsiteX1" fmla="*/ 6750481 w 6750481"/>
              <a:gd name="connsiteY1" fmla="*/ 0 h 2318532"/>
              <a:gd name="connsiteX2" fmla="*/ 6536962 w 6750481"/>
              <a:gd name="connsiteY2" fmla="*/ 1532070 h 2318532"/>
              <a:gd name="connsiteX3" fmla="*/ 0 w 6750481"/>
              <a:gd name="connsiteY3" fmla="*/ 2318532 h 2318532"/>
              <a:gd name="connsiteX4" fmla="*/ 273338 w 6750481"/>
              <a:gd name="connsiteY4" fmla="*/ 779406 h 2318532"/>
              <a:gd name="connsiteX0" fmla="*/ 273338 w 6750481"/>
              <a:gd name="connsiteY0" fmla="*/ 779406 h 2318532"/>
              <a:gd name="connsiteX1" fmla="*/ 6750481 w 6750481"/>
              <a:gd name="connsiteY1" fmla="*/ 0 h 2318532"/>
              <a:gd name="connsiteX2" fmla="*/ 6454967 w 6750481"/>
              <a:gd name="connsiteY2" fmla="*/ 1844780 h 2318532"/>
              <a:gd name="connsiteX3" fmla="*/ 0 w 6750481"/>
              <a:gd name="connsiteY3" fmla="*/ 2318532 h 2318532"/>
              <a:gd name="connsiteX4" fmla="*/ 273338 w 6750481"/>
              <a:gd name="connsiteY4" fmla="*/ 779406 h 2318532"/>
              <a:gd name="connsiteX0" fmla="*/ 524789 w 6750481"/>
              <a:gd name="connsiteY0" fmla="*/ 0 h 2763907"/>
              <a:gd name="connsiteX1" fmla="*/ 6750481 w 6750481"/>
              <a:gd name="connsiteY1" fmla="*/ 445375 h 2763907"/>
              <a:gd name="connsiteX2" fmla="*/ 6454967 w 6750481"/>
              <a:gd name="connsiteY2" fmla="*/ 2290155 h 2763907"/>
              <a:gd name="connsiteX3" fmla="*/ 0 w 6750481"/>
              <a:gd name="connsiteY3" fmla="*/ 2763907 h 2763907"/>
              <a:gd name="connsiteX4" fmla="*/ 524789 w 6750481"/>
              <a:gd name="connsiteY4" fmla="*/ 0 h 2763907"/>
              <a:gd name="connsiteX0" fmla="*/ 524789 w 6454967"/>
              <a:gd name="connsiteY0" fmla="*/ 0 h 2763907"/>
              <a:gd name="connsiteX1" fmla="*/ 5564288 w 6454967"/>
              <a:gd name="connsiteY1" fmla="*/ 231690 h 2763907"/>
              <a:gd name="connsiteX2" fmla="*/ 6454967 w 6454967"/>
              <a:gd name="connsiteY2" fmla="*/ 2290155 h 2763907"/>
              <a:gd name="connsiteX3" fmla="*/ 0 w 6454967"/>
              <a:gd name="connsiteY3" fmla="*/ 2763907 h 2763907"/>
              <a:gd name="connsiteX4" fmla="*/ 524789 w 6454967"/>
              <a:gd name="connsiteY4" fmla="*/ 0 h 2763907"/>
              <a:gd name="connsiteX0" fmla="*/ 524789 w 6274578"/>
              <a:gd name="connsiteY0" fmla="*/ 0 h 2832186"/>
              <a:gd name="connsiteX1" fmla="*/ 5564288 w 6274578"/>
              <a:gd name="connsiteY1" fmla="*/ 231690 h 2832186"/>
              <a:gd name="connsiteX2" fmla="*/ 6274578 w 6274578"/>
              <a:gd name="connsiteY2" fmla="*/ 2832186 h 2832186"/>
              <a:gd name="connsiteX3" fmla="*/ 0 w 6274578"/>
              <a:gd name="connsiteY3" fmla="*/ 2763907 h 2832186"/>
              <a:gd name="connsiteX4" fmla="*/ 524789 w 6274578"/>
              <a:gd name="connsiteY4" fmla="*/ 0 h 2832186"/>
              <a:gd name="connsiteX0" fmla="*/ 453727 w 6203516"/>
              <a:gd name="connsiteY0" fmla="*/ 0 h 2832186"/>
              <a:gd name="connsiteX1" fmla="*/ 5493226 w 6203516"/>
              <a:gd name="connsiteY1" fmla="*/ 231690 h 2832186"/>
              <a:gd name="connsiteX2" fmla="*/ 6203516 w 6203516"/>
              <a:gd name="connsiteY2" fmla="*/ 2832186 h 2832186"/>
              <a:gd name="connsiteX3" fmla="*/ 0 w 6203516"/>
              <a:gd name="connsiteY3" fmla="*/ 2378232 h 2832186"/>
              <a:gd name="connsiteX4" fmla="*/ 453727 w 6203516"/>
              <a:gd name="connsiteY4" fmla="*/ 0 h 2832186"/>
              <a:gd name="connsiteX0" fmla="*/ 453727 w 6203516"/>
              <a:gd name="connsiteY0" fmla="*/ 0 h 2832186"/>
              <a:gd name="connsiteX1" fmla="*/ 5367500 w 6203516"/>
              <a:gd name="connsiteY1" fmla="*/ 106606 h 2832186"/>
              <a:gd name="connsiteX2" fmla="*/ 6203516 w 6203516"/>
              <a:gd name="connsiteY2" fmla="*/ 2832186 h 2832186"/>
              <a:gd name="connsiteX3" fmla="*/ 0 w 6203516"/>
              <a:gd name="connsiteY3" fmla="*/ 2378232 h 2832186"/>
              <a:gd name="connsiteX4" fmla="*/ 453727 w 6203516"/>
              <a:gd name="connsiteY4" fmla="*/ 0 h 2832186"/>
              <a:gd name="connsiteX0" fmla="*/ 426396 w 6203516"/>
              <a:gd name="connsiteY0" fmla="*/ 232163 h 2725580"/>
              <a:gd name="connsiteX1" fmla="*/ 5367500 w 6203516"/>
              <a:gd name="connsiteY1" fmla="*/ 0 h 2725580"/>
              <a:gd name="connsiteX2" fmla="*/ 6203516 w 6203516"/>
              <a:gd name="connsiteY2" fmla="*/ 2725580 h 2725580"/>
              <a:gd name="connsiteX3" fmla="*/ 0 w 6203516"/>
              <a:gd name="connsiteY3" fmla="*/ 2271626 h 2725580"/>
              <a:gd name="connsiteX4" fmla="*/ 426396 w 6203516"/>
              <a:gd name="connsiteY4" fmla="*/ 232163 h 2725580"/>
              <a:gd name="connsiteX0" fmla="*/ 453728 w 6203516"/>
              <a:gd name="connsiteY0" fmla="*/ 221739 h 2725580"/>
              <a:gd name="connsiteX1" fmla="*/ 5367500 w 6203516"/>
              <a:gd name="connsiteY1" fmla="*/ 0 h 2725580"/>
              <a:gd name="connsiteX2" fmla="*/ 6203516 w 6203516"/>
              <a:gd name="connsiteY2" fmla="*/ 2725580 h 2725580"/>
              <a:gd name="connsiteX3" fmla="*/ 0 w 6203516"/>
              <a:gd name="connsiteY3" fmla="*/ 2271626 h 2725580"/>
              <a:gd name="connsiteX4" fmla="*/ 453728 w 6203516"/>
              <a:gd name="connsiteY4" fmla="*/ 221739 h 272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3516" h="2725580">
                <a:moveTo>
                  <a:pt x="453728" y="221739"/>
                </a:moveTo>
                <a:lnTo>
                  <a:pt x="5367500" y="0"/>
                </a:lnTo>
                <a:lnTo>
                  <a:pt x="6203516" y="2725580"/>
                </a:lnTo>
                <a:lnTo>
                  <a:pt x="0" y="2271626"/>
                </a:lnTo>
                <a:lnTo>
                  <a:pt x="453728" y="221739"/>
                </a:lnTo>
                <a:close/>
              </a:path>
            </a:pathLst>
          </a:cu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27" y="2493963"/>
            <a:ext cx="8854168" cy="1143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503201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9531ED-DE7F-4AC2-A5B6-BF23D97C3654}" type="slidenum">
              <a:rPr lang="ru-RU" sz="1400" b="1" smtClean="0">
                <a:solidFill>
                  <a:schemeClr val="accent5"/>
                </a:solidFill>
                <a:latin typeface="+mj-lt"/>
              </a:rPr>
              <a:t>‹#›</a:t>
            </a:fld>
            <a:endParaRPr lang="ru-RU" sz="11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1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14313" indent="-214313" algn="l">
              <a:lnSpc>
                <a:spcPct val="120000"/>
              </a:lnSpc>
              <a:buFontTx/>
              <a:buBlip>
                <a:blip r:embed="rId2"/>
              </a:buBlip>
              <a:defRPr sz="1200"/>
            </a:lvl1pPr>
            <a:lvl2pPr marL="557213" indent="-214313"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v"/>
              <a:defRPr sz="1200"/>
            </a:lvl2pPr>
            <a:lvl3pPr marL="857250" indent="-171450"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  <a:defRPr sz="900"/>
            </a:lvl3pPr>
            <a:lvl4pPr marL="1200150" indent="-171450"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  <a:defRPr sz="900"/>
            </a:lvl4pPr>
            <a:lvl5pPr marL="1543050" indent="-171450"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§"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6503201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9531ED-DE7F-4AC2-A5B6-BF23D97C3654}" type="slidenum">
              <a:rPr lang="ru-RU" sz="1400" b="1" smtClean="0">
                <a:solidFill>
                  <a:schemeClr val="accent5"/>
                </a:solidFill>
                <a:latin typeface="+mj-lt"/>
              </a:rPr>
              <a:t>‹#›</a:t>
            </a:fld>
            <a:endParaRPr lang="ru-RU" sz="11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85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327" y="2493963"/>
            <a:ext cx="8854168" cy="1143000"/>
          </a:xfrm>
        </p:spPr>
        <p:txBody>
          <a:bodyPr/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1178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279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67" r:id="rId4"/>
    <p:sldLayoutId id="2147483670" r:id="rId5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21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SzPct val="50000"/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1"/>
        </a:buClr>
        <a:buSzPct val="50000"/>
        <a:buFontTx/>
        <a:buBlip>
          <a:blip r:embed="rId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727" y="3298409"/>
            <a:ext cx="81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dirty="0">
                <a:latin typeface="+mj-lt"/>
                <a:ea typeface="+mj-ea"/>
                <a:cs typeface="+mj-cs"/>
              </a:rPr>
              <a:t>Как сделать</a:t>
            </a:r>
            <a:r>
              <a:rPr lang="en-US" sz="2400" b="1" cap="all" dirty="0">
                <a:latin typeface="+mj-lt"/>
                <a:ea typeface="+mj-ea"/>
                <a:cs typeface="+mj-cs"/>
              </a:rPr>
              <a:t> </a:t>
            </a:r>
            <a:r>
              <a:rPr lang="ru-RU" sz="2400" b="1" cap="all" dirty="0">
                <a:latin typeface="+mj-lt"/>
                <a:ea typeface="+mj-ea"/>
                <a:cs typeface="+mj-cs"/>
              </a:rPr>
              <a:t>ваш проект винным</a:t>
            </a:r>
          </a:p>
          <a:p>
            <a:pPr algn="ctr"/>
            <a:endParaRPr lang="ru-RU" sz="2400" b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8925" y="2493963"/>
            <a:ext cx="8855075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Винная Карта</a:t>
            </a:r>
          </a:p>
        </p:txBody>
      </p:sp>
    </p:spTree>
    <p:extLst>
      <p:ext uri="{BB962C8B-B14F-4D97-AF65-F5344CB8AC3E}">
        <p14:creationId xmlns:p14="http://schemas.microsoft.com/office/powerpoint/2010/main" val="204372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850" y="1417638"/>
            <a:ext cx="8568299" cy="516682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 </a:t>
            </a:r>
            <a:r>
              <a:rPr lang="ru-RU" sz="2000" dirty="0"/>
              <a:t>ВИННОГО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заведения ДОЛЖЕН разбираться в </a:t>
            </a:r>
            <a:r>
              <a:rPr lang="ru-RU" sz="2000" dirty="0" smtClean="0"/>
              <a:t>вине на базовой основе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присутствовать на винных обучениях персонала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разбираться в основных сочетаниях еды и вина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прорабатывать меню вместе с винным персоналом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интересоваться ВИНОМ </a:t>
            </a:r>
            <a:r>
              <a:rPr lang="ru-RU" sz="2000" dirty="0" smtClean="0"/>
              <a:t>за стенами своего заведения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уметь готовить с вином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Шеф</a:t>
            </a:r>
            <a:r>
              <a:rPr lang="ru-RU" sz="2000" dirty="0"/>
              <a:t> ДОЛЖЕН разбираться в винных аксессуарах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1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ru-RU" sz="2000" b="1" dirty="0"/>
              <a:t>Пренебрегая этим списком,  он все же останется шефом, </a:t>
            </a:r>
            <a:endParaRPr lang="ru-RU" sz="2000" b="1" dirty="0" smtClean="0"/>
          </a:p>
          <a:p>
            <a:pPr marL="0" indent="0" algn="ctr">
              <a:lnSpc>
                <a:spcPct val="130000"/>
              </a:lnSpc>
              <a:buNone/>
            </a:pPr>
            <a:r>
              <a:rPr lang="ru-RU" sz="2000" b="1" dirty="0" smtClean="0"/>
              <a:t>но </a:t>
            </a:r>
            <a:r>
              <a:rPr lang="ru-RU" sz="2000" b="1" dirty="0"/>
              <a:t>не ВИННОГО места</a:t>
            </a:r>
          </a:p>
          <a:p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Шеф </a:t>
            </a:r>
            <a:br>
              <a:rPr lang="ru-RU" sz="2400" dirty="0"/>
            </a:br>
            <a:r>
              <a:rPr lang="ru-RU" sz="2400" dirty="0">
                <a:solidFill>
                  <a:schemeClr val="tx1"/>
                </a:solidFill>
              </a:rPr>
              <a:t>и Вино</a:t>
            </a:r>
          </a:p>
        </p:txBody>
      </p:sp>
    </p:spTree>
    <p:extLst>
      <p:ext uri="{BB962C8B-B14F-4D97-AF65-F5344CB8AC3E}">
        <p14:creationId xmlns:p14="http://schemas.microsoft.com/office/powerpoint/2010/main" val="30170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081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2200" dirty="0"/>
              <a:t> Ценовой уровень вин соответствует ценовому </a:t>
            </a:r>
            <a:r>
              <a:rPr lang="ru-RU" sz="2200" dirty="0" smtClean="0"/>
              <a:t>уровню блюд</a:t>
            </a:r>
            <a:endParaRPr lang="ru-RU" sz="2200" dirty="0"/>
          </a:p>
          <a:p>
            <a:pPr>
              <a:lnSpc>
                <a:spcPct val="130000"/>
              </a:lnSpc>
            </a:pPr>
            <a:r>
              <a:rPr lang="ru-RU" sz="2200" dirty="0"/>
              <a:t> Нет такой еды, которой бы не подошло вино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Необязательно ставить «обязательное» </a:t>
            </a:r>
            <a:r>
              <a:rPr lang="ru-RU" sz="2200" dirty="0" err="1"/>
              <a:t>брунелло</a:t>
            </a:r>
            <a:r>
              <a:rPr lang="ru-RU" sz="2200" dirty="0"/>
              <a:t> в суши-баре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Температура подачи вина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Тело вина - легкие, средние или насыщенные 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Уровень сахара и сладости - сухие, полусухие и сладкие 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Уровень кислотности - низкий, средний и высокий 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Содержание алкоголя: - 11% до 16%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Влияние дуба - сталь, ферментация в дубе и выдержка в дубе </a:t>
            </a:r>
          </a:p>
          <a:p>
            <a:pPr>
              <a:lnSpc>
                <a:spcPct val="130000"/>
              </a:lnSpc>
            </a:pPr>
            <a:r>
              <a:rPr lang="ru-RU" sz="2200" dirty="0"/>
              <a:t> Комплексные вина лучше сочетать с «простой» едой</a:t>
            </a:r>
          </a:p>
          <a:p>
            <a:pPr marL="0" indent="0">
              <a:buNone/>
            </a:pPr>
            <a:endParaRPr lang="ru-RU" sz="2200" dirty="0"/>
          </a:p>
          <a:p>
            <a:endParaRPr lang="ru-R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Вино </a:t>
            </a:r>
            <a:r>
              <a:rPr lang="ru-RU" sz="2400" dirty="0">
                <a:solidFill>
                  <a:schemeClr val="tx1"/>
                </a:solidFill>
              </a:rPr>
              <a:t>и Еда</a:t>
            </a:r>
          </a:p>
        </p:txBody>
      </p:sp>
    </p:spTree>
    <p:extLst>
      <p:ext uri="{BB962C8B-B14F-4D97-AF65-F5344CB8AC3E}">
        <p14:creationId xmlns:p14="http://schemas.microsoft.com/office/powerpoint/2010/main" val="293083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4"/>
            <a:ext cx="7286626" cy="4525963"/>
          </a:xfrm>
        </p:spPr>
        <p:txBody>
          <a:bodyPr>
            <a:normAutofit/>
          </a:bodyPr>
          <a:lstStyle/>
          <a:p>
            <a:r>
              <a:rPr lang="ru-RU" sz="2300" dirty="0"/>
              <a:t> Как индикатор опасности </a:t>
            </a:r>
          </a:p>
          <a:p>
            <a:pPr lvl="1"/>
            <a:r>
              <a:rPr lang="ru-RU" sz="2300" dirty="0"/>
              <a:t>у вас дорого? </a:t>
            </a:r>
          </a:p>
          <a:p>
            <a:pPr lvl="1"/>
            <a:r>
              <a:rPr lang="ru-RU" sz="2300" dirty="0"/>
              <a:t>у вас узкое винное предложение?</a:t>
            </a:r>
          </a:p>
          <a:p>
            <a:r>
              <a:rPr lang="ru-RU" sz="2300" dirty="0"/>
              <a:t> Как возможность понять гостя</a:t>
            </a:r>
          </a:p>
          <a:p>
            <a:r>
              <a:rPr lang="ru-RU" sz="2300" dirty="0"/>
              <a:t> Как возможность получить лояльность </a:t>
            </a:r>
            <a:r>
              <a:rPr lang="en-US" sz="2300" dirty="0"/>
              <a:t>  </a:t>
            </a:r>
            <a:endParaRPr lang="ru-RU" sz="2300" dirty="0"/>
          </a:p>
          <a:p>
            <a:r>
              <a:rPr lang="ru-RU" sz="2300" dirty="0"/>
              <a:t> Как возможность </a:t>
            </a:r>
            <a:r>
              <a:rPr lang="ru-RU" sz="2300" dirty="0" smtClean="0"/>
              <a:t>заработать?</a:t>
            </a:r>
            <a:endParaRPr lang="ru-RU" sz="2300" dirty="0"/>
          </a:p>
          <a:p>
            <a:endParaRPr lang="ru-RU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err="1" smtClean="0"/>
              <a:t>Corkage</a:t>
            </a:r>
            <a:r>
              <a:rPr lang="ru-RU" sz="2400" dirty="0" smtClean="0"/>
              <a:t> или со своим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chemeClr val="tx1"/>
                </a:solidFill>
              </a:rPr>
              <a:t>под каким углом смотреть?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4" y="1600204"/>
            <a:ext cx="2832351" cy="33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3098"/>
              </p:ext>
            </p:extLst>
          </p:nvPr>
        </p:nvGraphicFramePr>
        <p:xfrm>
          <a:off x="310243" y="1556656"/>
          <a:ext cx="8572500" cy="438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0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ЧИСТАЯ</a:t>
                      </a: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 ЦЕНА</a:t>
                      </a: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ЦЕНА С ОБРЕМЕНЕНИЕМ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SERVICE</a:t>
                      </a:r>
                      <a:r>
                        <a:rPr lang="en-US" sz="1200" b="1" baseline="0" dirty="0">
                          <a:solidFill>
                            <a:sysClr val="windowText" lastClr="000000"/>
                          </a:solidFill>
                        </a:rPr>
                        <a:t> LEVEL</a:t>
                      </a:r>
                      <a:endParaRPr lang="ru-R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НЕ ПРОЩАЕТСЯ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ПРОЩАЕТСЯ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ysClr val="windowText" lastClr="000000"/>
                          </a:solidFill>
                        </a:rPr>
                        <a:t>УСЛОВИЯ РАБОТЫ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УРОВЕНЬ ЦЕНЫ</a:t>
                      </a:r>
                      <a:endParaRPr lang="ru-RU" sz="120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АКЦИИ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ПРОГРАММЫ ПООЩРЕНИЯ</a:t>
                      </a: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ГЛУБИНА СКИДКИ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БЮДЖЕТ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ОТКАТЫ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ysClr val="windowText" lastClr="000000"/>
                          </a:solidFill>
                        </a:rPr>
                        <a:t>МОТИВАЦИЯ ПЕРСОНАЛА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ОБУЧЕНИЕ НА</a:t>
                      </a: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 МЕСТЕ</a:t>
                      </a: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СОРЕВНОВАТЕЛЬНЫЕ ПРОГРАММЫ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ОБУЧЕНИЕ В ВИННЫХ ШКОЛАХ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ПОЛУЧЕНИЕ СТАТУСА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ПОЕЗДКИ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ysClr val="windowText" lastClr="000000"/>
                          </a:solidFill>
                        </a:rPr>
                        <a:t>ДОП</a:t>
                      </a:r>
                      <a:r>
                        <a:rPr lang="ru-RU" sz="1200" b="1" baseline="0" dirty="0">
                          <a:solidFill>
                            <a:sysClr val="windowText" lastClr="000000"/>
                          </a:solidFill>
                        </a:rPr>
                        <a:t>ОЛНИТЕЛЬНО</a:t>
                      </a:r>
                      <a:endParaRPr lang="ru-RU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ФРИПРОДУКТ ДЛЯ </a:t>
                      </a:r>
                      <a:r>
                        <a:rPr lang="ru-RU" sz="1200" dirty="0" smtClean="0">
                          <a:solidFill>
                            <a:sysClr val="windowText" lastClr="000000"/>
                          </a:solidFill>
                        </a:rPr>
                        <a:t>МЕРОПРИЯТИЙ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 smtClean="0">
                          <a:solidFill>
                            <a:sysClr val="windowText" lastClr="000000"/>
                          </a:solidFill>
                        </a:rPr>
                        <a:t>ПОМОЩЬ</a:t>
                      </a:r>
                      <a:r>
                        <a:rPr lang="ru-RU" sz="1200" baseline="0" dirty="0" smtClean="0">
                          <a:solidFill>
                            <a:sysClr val="windowText" lastClr="000000"/>
                          </a:solidFill>
                        </a:rPr>
                        <a:t> С АКСЕССУАРАМИ</a:t>
                      </a: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ФРИПРОДУКТ ДЛЯ ВНУТРЕННЕГО</a:t>
                      </a: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 ИСПОЛЬЗОВАНИЯ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СИСТЕМЫ ХРАНЕНИЯ ВИНА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baseline="0" dirty="0">
                          <a:solidFill>
                            <a:sysClr val="windowText" lastClr="000000"/>
                          </a:solidFill>
                        </a:rPr>
                        <a:t>СТЕКЛО И АКСЕССУАРЫ</a:t>
                      </a:r>
                      <a:endParaRPr lang="ru-RU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СОВМЕСТНОЕ ПРОДВИЖЕНИЕ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ВАЖНО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ysClr val="windowText" lastClr="000000"/>
                          </a:solidFill>
                        </a:rPr>
                        <a:t>НЕ ВАЖНО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700" dirty="0"/>
              <a:t>Поставщики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партнеры, диктаторы или те, кого доят?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400" dirty="0" smtClean="0">
                <a:solidFill>
                  <a:srgbClr val="C00000"/>
                </a:solidFill>
              </a:rPr>
              <a:t>ИСТИНА </a:t>
            </a:r>
            <a:r>
              <a:rPr lang="ru-RU" sz="2400" dirty="0">
                <a:solidFill>
                  <a:srgbClr val="C00000"/>
                </a:solidFill>
              </a:rPr>
              <a:t>В </a:t>
            </a:r>
            <a:r>
              <a:rPr lang="ru-RU" sz="2400" dirty="0" smtClean="0">
                <a:solidFill>
                  <a:srgbClr val="C00000"/>
                </a:solidFill>
              </a:rPr>
              <a:t>ЦЕНЕ и свободе действий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2555" y="6079350"/>
            <a:ext cx="281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ИНТЕРЕСНО ГОСТЮ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5630" y="6079350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НЕ ИНТЕРЕСНО ГОСТЮ</a:t>
            </a:r>
          </a:p>
        </p:txBody>
      </p:sp>
    </p:spTree>
    <p:extLst>
      <p:ext uri="{BB962C8B-B14F-4D97-AF65-F5344CB8AC3E}">
        <p14:creationId xmlns:p14="http://schemas.microsoft.com/office/powerpoint/2010/main" val="187263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9"/>
          </a:xfrm>
        </p:spPr>
        <p:txBody>
          <a:bodyPr>
            <a:normAutofit/>
          </a:bodyPr>
          <a:lstStyle/>
          <a:p>
            <a:r>
              <a:rPr lang="ru-RU" sz="2100" dirty="0"/>
              <a:t> Показатель того, что место винное</a:t>
            </a:r>
          </a:p>
          <a:p>
            <a:r>
              <a:rPr lang="ru-RU" sz="2100" dirty="0"/>
              <a:t> Инструмент </a:t>
            </a:r>
            <a:r>
              <a:rPr lang="ru-RU" sz="2100" dirty="0" err="1"/>
              <a:t>sell</a:t>
            </a:r>
            <a:r>
              <a:rPr lang="ru-RU" sz="2100" dirty="0"/>
              <a:t> </a:t>
            </a:r>
            <a:r>
              <a:rPr lang="ru-RU" sz="2100" dirty="0" err="1"/>
              <a:t>up</a:t>
            </a:r>
            <a:endParaRPr lang="ru-RU" sz="2100" dirty="0"/>
          </a:p>
          <a:p>
            <a:r>
              <a:rPr lang="ru-RU" sz="2100" dirty="0"/>
              <a:t> Поддержание интереса у гостя</a:t>
            </a:r>
          </a:p>
          <a:p>
            <a:r>
              <a:rPr lang="ru-RU" sz="2100" dirty="0"/>
              <a:t> Возможность неограниченных винных игр и мероприятий </a:t>
            </a:r>
          </a:p>
          <a:p>
            <a:r>
              <a:rPr lang="en-US" sz="2100" dirty="0" smtClean="0"/>
              <a:t> </a:t>
            </a:r>
            <a:r>
              <a:rPr lang="ru-RU" sz="2100" dirty="0" smtClean="0"/>
              <a:t>Что выбрать: многообразие форм или универсальную форму?</a:t>
            </a:r>
            <a:endParaRPr lang="ru-RU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Профессиональное стекло и </a:t>
            </a:r>
            <a:r>
              <a:rPr lang="ru-RU" dirty="0" err="1"/>
              <a:t>аксессуарЫ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Зачем? </a:t>
            </a:r>
          </a:p>
        </p:txBody>
      </p:sp>
      <p:pic>
        <p:nvPicPr>
          <p:cNvPr id="4" name="Picture 6" descr="Картинки по запросу riede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" y="3863185"/>
            <a:ext cx="2147421" cy="11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Картинки по запросу gabriel g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4" y="5284035"/>
            <a:ext cx="2433918" cy="11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Картинки по запросу stolzl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92" y="3705892"/>
            <a:ext cx="2074619" cy="14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Картинки по запросу zalt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43728" y="5119434"/>
            <a:ext cx="2183273" cy="12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183" y="4046407"/>
            <a:ext cx="2420362" cy="1073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5248"/>
          <a:stretch/>
        </p:blipFill>
        <p:spPr>
          <a:xfrm>
            <a:off x="5927454" y="5164045"/>
            <a:ext cx="2886075" cy="13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8681"/>
            <a:ext cx="8229600" cy="4525963"/>
          </a:xfrm>
        </p:spPr>
        <p:txBody>
          <a:bodyPr>
            <a:normAutofit/>
          </a:bodyPr>
          <a:lstStyle/>
          <a:p>
            <a:r>
              <a:rPr lang="ru-RU" sz="2100" dirty="0"/>
              <a:t> Карта = Меню</a:t>
            </a:r>
          </a:p>
          <a:p>
            <a:r>
              <a:rPr lang="ru-RU" sz="2100" dirty="0"/>
              <a:t> Шеф/владелец=Винная </a:t>
            </a:r>
            <a:r>
              <a:rPr lang="ru-RU" sz="2100" dirty="0" smtClean="0"/>
              <a:t>персона </a:t>
            </a:r>
            <a:endParaRPr lang="ru-RU" sz="2100" dirty="0"/>
          </a:p>
          <a:p>
            <a:r>
              <a:rPr lang="ru-RU" sz="2100" dirty="0"/>
              <a:t> Продвижение карты – от общей концепции до отдельной бутылки</a:t>
            </a:r>
          </a:p>
          <a:p>
            <a:r>
              <a:rPr lang="ru-RU" sz="2100" dirty="0"/>
              <a:t> Продвижение винной персоны = продвижение винной концепции</a:t>
            </a:r>
          </a:p>
          <a:p>
            <a:r>
              <a:rPr lang="ru-RU" sz="2100" dirty="0"/>
              <a:t> Создание PR поводов вокруг вина</a:t>
            </a:r>
          </a:p>
          <a:p>
            <a:r>
              <a:rPr lang="ru-RU" sz="2100" dirty="0"/>
              <a:t> Винные мероприятия с гастрономией и наоборот</a:t>
            </a:r>
          </a:p>
          <a:p>
            <a:r>
              <a:rPr lang="ru-RU" sz="2100" dirty="0"/>
              <a:t> Работа с постоянными и привлечение новых «винных» гостей через </a:t>
            </a:r>
            <a:r>
              <a:rPr lang="ru-RU" sz="2100" dirty="0" smtClean="0"/>
              <a:t>интересные </a:t>
            </a:r>
            <a:r>
              <a:rPr lang="ru-RU" sz="2100" dirty="0"/>
              <a:t>поводы и мероприятия</a:t>
            </a:r>
          </a:p>
          <a:p>
            <a:r>
              <a:rPr lang="ru-RU" sz="2100" dirty="0"/>
              <a:t> Использование любых возможных каналов продвижения: от соцмедиа до сарафанного радио</a:t>
            </a:r>
          </a:p>
          <a:p>
            <a:endParaRPr lang="ru-RU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740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Продвижение и </a:t>
            </a:r>
            <a:r>
              <a:rPr lang="en-US" sz="2400" dirty="0">
                <a:solidFill>
                  <a:schemeClr val="tx1"/>
                </a:solidFill>
              </a:rPr>
              <a:t>PR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1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 </a:t>
            </a:r>
            <a:r>
              <a:rPr lang="ru-RU" sz="2200" dirty="0"/>
              <a:t>50% столов пьют вино за обедом</a:t>
            </a:r>
          </a:p>
          <a:p>
            <a:r>
              <a:rPr lang="ru-RU" sz="2200" dirty="0"/>
              <a:t> 90% столов пьют вино за ужином</a:t>
            </a:r>
          </a:p>
          <a:p>
            <a:r>
              <a:rPr lang="ru-RU" sz="2200" dirty="0"/>
              <a:t> любой человек зале может помочь </a:t>
            </a:r>
            <a:r>
              <a:rPr lang="ru-RU" sz="2200" dirty="0" smtClean="0"/>
              <a:t>с </a:t>
            </a:r>
            <a:r>
              <a:rPr lang="ru-RU" sz="2200" dirty="0"/>
              <a:t>выбором вина</a:t>
            </a:r>
          </a:p>
          <a:p>
            <a:r>
              <a:rPr lang="ru-RU" sz="2200" dirty="0"/>
              <a:t> вокруг вина постоянный «шум» и </a:t>
            </a:r>
            <a:r>
              <a:rPr lang="ru-RU" sz="2200" dirty="0" smtClean="0"/>
              <a:t>нестандартные </a:t>
            </a:r>
            <a:r>
              <a:rPr lang="ru-RU" sz="2200" dirty="0"/>
              <a:t>мероприятия</a:t>
            </a:r>
          </a:p>
          <a:p>
            <a:r>
              <a:rPr lang="ru-RU" sz="2200" dirty="0"/>
              <a:t> в СМИ хвалят не только еду, но и все, </a:t>
            </a:r>
            <a:r>
              <a:rPr lang="ru-RU" sz="2200" dirty="0" smtClean="0"/>
              <a:t>что </a:t>
            </a:r>
            <a:r>
              <a:rPr lang="ru-RU" sz="2200" dirty="0"/>
              <a:t>связано с вином</a:t>
            </a:r>
          </a:p>
          <a:p>
            <a:r>
              <a:rPr lang="ru-RU" sz="2200" dirty="0"/>
              <a:t> </a:t>
            </a:r>
            <a:r>
              <a:rPr lang="ru-RU" sz="2200" dirty="0" smtClean="0"/>
              <a:t>ваша винная </a:t>
            </a:r>
            <a:r>
              <a:rPr lang="ru-RU" sz="2200" dirty="0"/>
              <a:t>персона </a:t>
            </a:r>
            <a:r>
              <a:rPr lang="ru-RU" sz="2200" dirty="0" smtClean="0"/>
              <a:t>известна, </a:t>
            </a:r>
            <a:r>
              <a:rPr lang="ru-RU" sz="2200" dirty="0"/>
              <a:t>как </a:t>
            </a:r>
            <a:r>
              <a:rPr lang="ru-RU" sz="2200" dirty="0" smtClean="0"/>
              <a:t>владелец или </a:t>
            </a:r>
            <a:r>
              <a:rPr lang="ru-RU" sz="2200" dirty="0" smtClean="0"/>
              <a:t>шеф </a:t>
            </a:r>
            <a:endParaRPr lang="ru-RU" sz="2200" dirty="0"/>
          </a:p>
          <a:p>
            <a:r>
              <a:rPr lang="ru-RU" sz="2200" dirty="0"/>
              <a:t> все хотят попасть в вашу винную  карту</a:t>
            </a:r>
          </a:p>
          <a:p>
            <a:r>
              <a:rPr lang="ru-RU" sz="2200" dirty="0"/>
              <a:t> ваши винные «шаги» </a:t>
            </a:r>
            <a:r>
              <a:rPr lang="ru-RU" sz="2200" dirty="0" smtClean="0"/>
              <a:t>копируют</a:t>
            </a:r>
          </a:p>
          <a:p>
            <a:r>
              <a:rPr lang="ru-RU" sz="2200" dirty="0" smtClean="0"/>
              <a:t> хороший оборот вина, вино в каждом среднем чеке и стремится догнать еду</a:t>
            </a:r>
            <a:endParaRPr lang="ru-RU" sz="2200" dirty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400" dirty="0"/>
              <a:t>ИТОГ</a:t>
            </a:r>
            <a:br>
              <a:rPr lang="ru-RU" sz="2400" dirty="0"/>
            </a:br>
            <a:r>
              <a:rPr lang="ru-RU" sz="2400" dirty="0">
                <a:solidFill>
                  <a:schemeClr val="tx1"/>
                </a:solidFill>
              </a:rPr>
              <a:t>когда вы поймёте, что ваше место стало винным</a:t>
            </a:r>
          </a:p>
        </p:txBody>
      </p:sp>
    </p:spTree>
    <p:extLst>
      <p:ext uri="{BB962C8B-B14F-4D97-AF65-F5344CB8AC3E}">
        <p14:creationId xmlns:p14="http://schemas.microsoft.com/office/powerpoint/2010/main" val="386704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401050" cy="499745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sz="2600" dirty="0" smtClean="0"/>
              <a:t>Женщины и </a:t>
            </a:r>
            <a:r>
              <a:rPr lang="ru-RU" sz="2600" dirty="0" err="1" smtClean="0"/>
              <a:t>Миллениалы</a:t>
            </a:r>
            <a:endParaRPr lang="ru-RU" sz="2600" dirty="0"/>
          </a:p>
          <a:p>
            <a:pPr algn="ctr"/>
            <a:r>
              <a:rPr lang="ru-RU" sz="2600" dirty="0" smtClean="0"/>
              <a:t>Рост </a:t>
            </a:r>
            <a:r>
              <a:rPr lang="ru-RU" sz="2600" dirty="0" err="1" smtClean="0"/>
              <a:t>retail</a:t>
            </a:r>
            <a:endParaRPr lang="ru-RU" sz="2600" dirty="0" smtClean="0"/>
          </a:p>
          <a:p>
            <a:pPr algn="ctr"/>
            <a:r>
              <a:rPr lang="ru-RU" sz="2600" dirty="0" smtClean="0"/>
              <a:t>Больше </a:t>
            </a:r>
            <a:r>
              <a:rPr lang="ru-RU" sz="2600" dirty="0"/>
              <a:t>дома, чем в ресторане </a:t>
            </a:r>
          </a:p>
          <a:p>
            <a:pPr algn="ctr"/>
            <a:r>
              <a:rPr lang="ru-RU" sz="2600" dirty="0" smtClean="0"/>
              <a:t>Падение интереса к дорогим поп-винам</a:t>
            </a:r>
            <a:endParaRPr lang="ru-RU" sz="2600" dirty="0"/>
          </a:p>
          <a:p>
            <a:pPr algn="ctr"/>
            <a:r>
              <a:rPr lang="ru-RU" sz="2600" dirty="0"/>
              <a:t> Игристое и шампанское маленьких домов</a:t>
            </a:r>
          </a:p>
          <a:p>
            <a:pPr algn="ctr"/>
            <a:r>
              <a:rPr lang="ru-RU" sz="2600" dirty="0"/>
              <a:t> </a:t>
            </a:r>
            <a:r>
              <a:rPr lang="ru-RU" sz="2600" dirty="0" err="1"/>
              <a:t>Bio</a:t>
            </a:r>
            <a:r>
              <a:rPr lang="ru-RU" sz="2600" dirty="0"/>
              <a:t>, </a:t>
            </a:r>
            <a:r>
              <a:rPr lang="ru-RU" sz="2600" dirty="0" err="1"/>
              <a:t>Organic</a:t>
            </a:r>
            <a:r>
              <a:rPr lang="ru-RU" sz="2600" dirty="0"/>
              <a:t> &amp; </a:t>
            </a:r>
            <a:r>
              <a:rPr lang="ru-RU" sz="2600" dirty="0" err="1"/>
              <a:t>Minimum</a:t>
            </a:r>
            <a:r>
              <a:rPr lang="ru-RU" sz="2600" dirty="0"/>
              <a:t> </a:t>
            </a:r>
            <a:r>
              <a:rPr lang="ru-RU" sz="2600" dirty="0" err="1" smtClean="0"/>
              <a:t>Intervention</a:t>
            </a:r>
            <a:r>
              <a:rPr lang="ru-RU" sz="2600" dirty="0" smtClean="0"/>
              <a:t> </a:t>
            </a:r>
            <a:endParaRPr lang="ru-RU" sz="2600" dirty="0"/>
          </a:p>
          <a:p>
            <a:pPr algn="ctr"/>
            <a:r>
              <a:rPr lang="ru-RU" sz="2600" dirty="0"/>
              <a:t> Вина с пониженным </a:t>
            </a:r>
            <a:r>
              <a:rPr lang="ru-RU" sz="2600" dirty="0" smtClean="0"/>
              <a:t>градусом. Легкие красные.</a:t>
            </a:r>
            <a:endParaRPr lang="ru-RU" sz="2600" dirty="0"/>
          </a:p>
          <a:p>
            <a:pPr algn="ctr"/>
            <a:r>
              <a:rPr lang="ru-RU" sz="2600" dirty="0"/>
              <a:t> </a:t>
            </a:r>
            <a:r>
              <a:rPr lang="ru-RU" sz="2600" dirty="0" smtClean="0"/>
              <a:t>Замещение винных регионов</a:t>
            </a:r>
            <a:endParaRPr lang="ru-RU" sz="2600" dirty="0"/>
          </a:p>
          <a:p>
            <a:pPr algn="ctr"/>
            <a:r>
              <a:rPr lang="ru-RU" sz="2600" dirty="0"/>
              <a:t> Неизбитые сорта: местные или аутсайдеры</a:t>
            </a:r>
          </a:p>
          <a:p>
            <a:pPr algn="ctr"/>
            <a:r>
              <a:rPr lang="ru-RU" sz="2600" dirty="0"/>
              <a:t> </a:t>
            </a:r>
            <a:r>
              <a:rPr lang="ru-RU" sz="2600" dirty="0"/>
              <a:t>Анти-</a:t>
            </a:r>
            <a:r>
              <a:rPr lang="ru-RU" sz="2600" dirty="0" err="1"/>
              <a:t>снобские</a:t>
            </a:r>
            <a:r>
              <a:rPr lang="ru-RU" sz="2600" dirty="0"/>
              <a:t> карты</a:t>
            </a:r>
          </a:p>
          <a:p>
            <a:pPr algn="ctr"/>
            <a:r>
              <a:rPr lang="ru-RU" sz="2600" dirty="0" smtClean="0"/>
              <a:t>Винные мероприятия. Вино-ориентированные заведения.</a:t>
            </a:r>
            <a:endParaRPr lang="ru-RU" sz="2600" dirty="0"/>
          </a:p>
          <a:p>
            <a:pPr marL="0" indent="0" algn="ctr">
              <a:buNone/>
            </a:pPr>
            <a:endParaRPr lang="ru-RU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Мировой Винный Тренд</a:t>
            </a:r>
            <a:br>
              <a:rPr lang="ru-RU" sz="2400" dirty="0"/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ЧТО-ТО МЕНЯЕТСЯ, ВСЕ МЕНЯЕТСЯ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6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56155"/>
            <a:ext cx="8229600" cy="4525963"/>
          </a:xfrm>
        </p:spPr>
        <p:txBody>
          <a:bodyPr>
            <a:noAutofit/>
          </a:bodyPr>
          <a:lstStyle/>
          <a:p>
            <a:r>
              <a:rPr lang="ru-RU" sz="2200" b="1" dirty="0"/>
              <a:t> Категоризация.</a:t>
            </a:r>
            <a:r>
              <a:rPr lang="ru-RU" sz="2200" dirty="0"/>
              <a:t> Винная карта, в которой ассортимент делится на группы схожих с ТОЧКИ ЗРЕНИЯ ВАШЕГО ГОСТЯ продуктов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b="1" dirty="0"/>
              <a:t> Навигация.</a:t>
            </a:r>
            <a:r>
              <a:rPr lang="ru-RU" sz="2200" dirty="0"/>
              <a:t> Благодаря правильно подобранному НАЗВАНИЯМ  разделов карты, гость легко ориентируется в подобранных вами категориях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b="1" dirty="0"/>
              <a:t> Ценовая Воронка.</a:t>
            </a:r>
            <a:r>
              <a:rPr lang="ru-RU" sz="2200" dirty="0"/>
              <a:t> Для гостей с ОПРЕДЕЛЕННЫМ БЮДЖЕТОМ помогаем сделать быстрый выбор, располагая ассортимент в категориях от менее дорогого к более дорогому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Технологии Бесконтактных Продаж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391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5030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2000" b="1" dirty="0"/>
              <a:t>  По странам и регионам </a:t>
            </a:r>
            <a:r>
              <a:rPr lang="ru-RU" sz="2000" dirty="0"/>
              <a:t>– винная карта для профи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стилистике вкуса </a:t>
            </a:r>
            <a:r>
              <a:rPr lang="ru-RU" sz="2000" dirty="0"/>
              <a:t>– американский подход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сортам винограда </a:t>
            </a:r>
            <a:r>
              <a:rPr lang="ru-RU" sz="2000" dirty="0"/>
              <a:t>– только для баров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цене </a:t>
            </a:r>
            <a:r>
              <a:rPr lang="ru-RU" sz="2000" dirty="0"/>
              <a:t>– принцип ценовой воронки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сочетаниям с едой </a:t>
            </a:r>
            <a:r>
              <a:rPr lang="ru-RU" sz="2000" dirty="0"/>
              <a:t>– активная работа с шефом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Событийность</a:t>
            </a:r>
            <a:r>
              <a:rPr lang="ru-RU" sz="2000" dirty="0"/>
              <a:t> – был бы повод!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времени года </a:t>
            </a:r>
            <a:r>
              <a:rPr lang="ru-RU" sz="2000" dirty="0"/>
              <a:t>– как вкладка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По персоналиям </a:t>
            </a:r>
            <a:r>
              <a:rPr lang="ru-RU" sz="2000" dirty="0"/>
              <a:t>– Слава Виноделам!</a:t>
            </a:r>
          </a:p>
          <a:p>
            <a:pPr>
              <a:lnSpc>
                <a:spcPct val="130000"/>
              </a:lnSpc>
            </a:pPr>
            <a:r>
              <a:rPr lang="ru-RU" sz="2000" b="1" dirty="0"/>
              <a:t>  Ваш собственный подход </a:t>
            </a:r>
            <a:r>
              <a:rPr lang="ru-RU" sz="2000" dirty="0"/>
              <a:t>– </a:t>
            </a:r>
            <a:r>
              <a:rPr lang="ru-RU" sz="2000" dirty="0">
                <a:solidFill>
                  <a:srgbClr val="FF0000"/>
                </a:solidFill>
              </a:rPr>
              <a:t>САМЫЙ ЦЕННЫЙ</a:t>
            </a:r>
          </a:p>
          <a:p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Винная карта </a:t>
            </a:r>
            <a:br>
              <a:rPr lang="ru-RU" sz="2400" dirty="0"/>
            </a:br>
            <a:r>
              <a:rPr lang="ru-RU" sz="2400" dirty="0">
                <a:solidFill>
                  <a:schemeClr val="tx2"/>
                </a:solidFill>
              </a:rPr>
              <a:t>СТИЛИСТИКА</a:t>
            </a:r>
          </a:p>
        </p:txBody>
      </p:sp>
      <p:pic>
        <p:nvPicPr>
          <p:cNvPr id="1026" name="Picture 2" descr="Картинки по запросу unusual win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5" y="1905283"/>
            <a:ext cx="2809415" cy="33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64480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 Уникальные категории</a:t>
            </a:r>
            <a:r>
              <a:rPr lang="ru-RU" sz="1800" dirty="0"/>
              <a:t> - необычные, привлекающие внимание гостя. Основная функция - создание имиджа. Рекомендуемая доля – до 20%</a:t>
            </a:r>
          </a:p>
          <a:p>
            <a:r>
              <a:rPr lang="ru-RU" sz="1800" b="1" dirty="0">
                <a:solidFill>
                  <a:srgbClr val="C00000"/>
                </a:solidFill>
              </a:rPr>
              <a:t> Приоритетные категории </a:t>
            </a:r>
            <a:r>
              <a:rPr lang="ru-RU" sz="1800" dirty="0"/>
              <a:t>-</a:t>
            </a:r>
            <a:r>
              <a:rPr lang="ru-RU" sz="1800" b="1" dirty="0">
                <a:solidFill>
                  <a:srgbClr val="C00000"/>
                </a:solidFill>
              </a:rPr>
              <a:t> </a:t>
            </a:r>
            <a:r>
              <a:rPr lang="ru-RU" sz="1800" dirty="0"/>
              <a:t>имеют высокие показатели по прибыли и товарообороту. Хорошим наглядным примером для винной карты служит бокальное предложение. Рекомендуемая доля 15 - 20%</a:t>
            </a:r>
          </a:p>
          <a:p>
            <a:r>
              <a:rPr lang="ru-RU" sz="1800" b="1" dirty="0">
                <a:solidFill>
                  <a:srgbClr val="C00000"/>
                </a:solidFill>
              </a:rPr>
              <a:t> Базовые категории</a:t>
            </a:r>
            <a:r>
              <a:rPr lang="ru-RU" sz="1800" dirty="0"/>
              <a:t>. Являются основой карты. Это узнаваемые маяки для гостя. Составляют 40 - 50% от общей доли. Их функция - формирование оборота в бутылках.</a:t>
            </a:r>
          </a:p>
          <a:p>
            <a:r>
              <a:rPr lang="ru-RU" sz="1800" b="1" dirty="0">
                <a:solidFill>
                  <a:srgbClr val="C00000"/>
                </a:solidFill>
              </a:rPr>
              <a:t> Сезонные категории</a:t>
            </a:r>
            <a:r>
              <a:rPr lang="ru-RU" sz="1800" dirty="0"/>
              <a:t>. Спрос на них меняется в течение периода. Доля 5-7%. Также, в составе этой группы выделяют событийные категории, уровень продаж которых повышается перед возникновением праздничного события.</a:t>
            </a:r>
          </a:p>
          <a:p>
            <a:r>
              <a:rPr lang="ru-RU" sz="1800" b="1" dirty="0">
                <a:solidFill>
                  <a:srgbClr val="C00000"/>
                </a:solidFill>
              </a:rPr>
              <a:t> Удобные или спонтанные категории</a:t>
            </a:r>
            <a:r>
              <a:rPr lang="ru-RU" sz="1800" dirty="0"/>
              <a:t>.  Вина, провоцирующие или дополняющие основной заказ. Например, </a:t>
            </a:r>
            <a:r>
              <a:rPr lang="ru-RU" sz="1800" dirty="0" smtClean="0"/>
              <a:t>зелёное как удобное или </a:t>
            </a:r>
            <a:r>
              <a:rPr lang="ru-RU" sz="1800" dirty="0"/>
              <a:t>сладкое </a:t>
            </a:r>
            <a:r>
              <a:rPr lang="ru-RU" sz="1800" dirty="0" smtClean="0"/>
              <a:t>и </a:t>
            </a:r>
            <a:r>
              <a:rPr lang="ru-RU" sz="1800" dirty="0" err="1" smtClean="0"/>
              <a:t>диджестив</a:t>
            </a:r>
            <a:r>
              <a:rPr lang="ru-RU" sz="1800" dirty="0" smtClean="0"/>
              <a:t> как дополняющее. </a:t>
            </a:r>
            <a:r>
              <a:rPr lang="ru-RU" sz="1800" dirty="0"/>
              <a:t>Их доля до 7%.</a:t>
            </a:r>
          </a:p>
          <a:p>
            <a:endParaRPr lang="ru-RU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Наполнение Винной Карты </a:t>
            </a:r>
            <a:br>
              <a:rPr lang="ru-RU" sz="2400" dirty="0"/>
            </a:br>
            <a:r>
              <a:rPr lang="ru-RU" sz="2400" dirty="0">
                <a:solidFill>
                  <a:schemeClr val="tx1"/>
                </a:solidFill>
              </a:rPr>
              <a:t>категоризация </a:t>
            </a:r>
          </a:p>
        </p:txBody>
      </p:sp>
    </p:spTree>
    <p:extLst>
      <p:ext uri="{BB962C8B-B14F-4D97-AF65-F5344CB8AC3E}">
        <p14:creationId xmlns:p14="http://schemas.microsoft.com/office/powerpoint/2010/main" val="3500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176" y="1257300"/>
            <a:ext cx="8364071" cy="457264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 ТРЕНДЫ</a:t>
            </a:r>
          </a:p>
          <a:p>
            <a:pPr lvl="2">
              <a:lnSpc>
                <a:spcPct val="130000"/>
              </a:lnSpc>
            </a:pPr>
            <a:r>
              <a:rPr lang="ru-RU" sz="2000" dirty="0"/>
              <a:t>Русская Карта/</a:t>
            </a:r>
            <a:r>
              <a:rPr lang="ru-RU" sz="2000" dirty="0" err="1"/>
              <a:t>био</a:t>
            </a:r>
            <a:r>
              <a:rPr lang="ru-RU" sz="2000" dirty="0"/>
              <a:t>-органик/сортовые коллекции/</a:t>
            </a:r>
            <a:r>
              <a:rPr lang="ru-RU" sz="2000" dirty="0" err="1"/>
              <a:t>миллезимы</a:t>
            </a:r>
            <a:r>
              <a:rPr lang="ru-RU" sz="2000" dirty="0"/>
              <a:t> по хорошей цене/альтернативные шампанские дома/интересное игристое, а не только </a:t>
            </a:r>
            <a:r>
              <a:rPr lang="ru-RU" sz="2000" dirty="0" err="1"/>
              <a:t>просекко</a:t>
            </a:r>
            <a:r>
              <a:rPr lang="ru-RU" sz="2000" dirty="0"/>
              <a:t>/не банальные бокалы/Испания как новая Италия/Австро-Германия/Братья Славяне/Автохтоны и неизбитые сорта/ «Прохладные» и «Горячие» </a:t>
            </a:r>
            <a:r>
              <a:rPr lang="ru-RU" sz="2000" dirty="0" smtClean="0"/>
              <a:t>Вина / выбор игристых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 ДИЗАЙН</a:t>
            </a:r>
            <a:r>
              <a:rPr lang="ru-RU" sz="2000" dirty="0"/>
              <a:t> </a:t>
            </a:r>
          </a:p>
          <a:p>
            <a:pPr lvl="2">
              <a:lnSpc>
                <a:spcPct val="130000"/>
              </a:lnSpc>
            </a:pPr>
            <a:r>
              <a:rPr lang="ru-RU" sz="2000" dirty="0"/>
              <a:t>творческая вёрстка вашей винной карты + удобство чтения и </a:t>
            </a:r>
            <a:r>
              <a:rPr lang="ru-RU" sz="2000" dirty="0" smtClean="0"/>
              <a:t>понимания</a:t>
            </a:r>
            <a:r>
              <a:rPr lang="en-US" sz="2000" dirty="0" smtClean="0"/>
              <a:t> + </a:t>
            </a:r>
            <a:r>
              <a:rPr lang="ru-RU" sz="2000" dirty="0" smtClean="0"/>
              <a:t>простая подача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 </a:t>
            </a:r>
            <a:r>
              <a:rPr lang="ru-RU" sz="2000" b="1" dirty="0" smtClean="0">
                <a:solidFill>
                  <a:srgbClr val="C00000"/>
                </a:solidFill>
              </a:rPr>
              <a:t>БОНУСЫ</a:t>
            </a:r>
            <a:endParaRPr lang="ru-RU" sz="2000" b="1" dirty="0">
              <a:solidFill>
                <a:srgbClr val="C00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ru-RU" sz="2000" dirty="0"/>
              <a:t>каждый 3 </a:t>
            </a:r>
            <a:r>
              <a:rPr lang="ru-RU" sz="2000" dirty="0" smtClean="0"/>
              <a:t>бокал / </a:t>
            </a:r>
            <a:r>
              <a:rPr lang="ru-RU" sz="2000" dirty="0" err="1" smtClean="0"/>
              <a:t>flights</a:t>
            </a:r>
            <a:r>
              <a:rPr lang="ru-RU" sz="2000" dirty="0" smtClean="0"/>
              <a:t> /</a:t>
            </a:r>
            <a:r>
              <a:rPr lang="ru-RU" sz="2000" dirty="0" smtClean="0"/>
              <a:t> дополнительные </a:t>
            </a:r>
            <a:r>
              <a:rPr lang="ru-RU" sz="2000" dirty="0" smtClean="0"/>
              <a:t>объёмы / сочетания /</a:t>
            </a:r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Тренды и Фишки</a:t>
            </a:r>
            <a:br>
              <a:rPr lang="ru-RU" sz="2400" dirty="0"/>
            </a:br>
            <a:r>
              <a:rPr lang="ru-RU" sz="2400" dirty="0" err="1">
                <a:solidFill>
                  <a:schemeClr val="tx1"/>
                </a:solidFill>
              </a:rPr>
              <a:t>картА</a:t>
            </a:r>
            <a:r>
              <a:rPr lang="ru-RU" sz="2400" dirty="0">
                <a:solidFill>
                  <a:schemeClr val="tx1"/>
                </a:solidFill>
              </a:rPr>
              <a:t> НОВОГО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5573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343"/>
            <a:ext cx="8401050" cy="541148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1800" dirty="0"/>
              <a:t>  </a:t>
            </a:r>
            <a:r>
              <a:rPr lang="ru-RU" sz="2000" dirty="0"/>
              <a:t>Зима</a:t>
            </a:r>
          </a:p>
          <a:p>
            <a:pPr lvl="1">
              <a:lnSpc>
                <a:spcPct val="130000"/>
              </a:lnSpc>
            </a:pPr>
            <a:r>
              <a:rPr lang="ru-RU" sz="2000" dirty="0"/>
              <a:t>плотные белые/насыщенные красные/креплёные </a:t>
            </a:r>
            <a:r>
              <a:rPr lang="ru-RU" sz="2000" dirty="0" smtClean="0"/>
              <a:t>вина/</a:t>
            </a:r>
            <a:r>
              <a:rPr lang="ru-RU" sz="2000" dirty="0" err="1" smtClean="0"/>
              <a:t>диджестив</a:t>
            </a:r>
            <a:r>
              <a:rPr lang="ru-RU" sz="2000" dirty="0" smtClean="0"/>
              <a:t> </a:t>
            </a:r>
            <a:r>
              <a:rPr lang="ru-RU" sz="2000" dirty="0"/>
              <a:t>на аперитив/плотное розе вместо белого/вина из </a:t>
            </a:r>
            <a:r>
              <a:rPr lang="ru-RU" sz="2000" dirty="0" err="1"/>
              <a:t>заизюмленого</a:t>
            </a:r>
            <a:r>
              <a:rPr lang="ru-RU" sz="2000" dirty="0"/>
              <a:t> винограда/игристое и шампанское</a:t>
            </a:r>
          </a:p>
          <a:p>
            <a:pPr>
              <a:lnSpc>
                <a:spcPct val="130000"/>
              </a:lnSpc>
            </a:pPr>
            <a:r>
              <a:rPr lang="ru-RU" sz="2000" dirty="0"/>
              <a:t>  Осень</a:t>
            </a:r>
          </a:p>
          <a:p>
            <a:pPr lvl="1">
              <a:lnSpc>
                <a:spcPct val="130000"/>
              </a:lnSpc>
            </a:pPr>
            <a:r>
              <a:rPr lang="ru-RU" sz="2000" dirty="0"/>
              <a:t>оранжевые </a:t>
            </a:r>
            <a:r>
              <a:rPr lang="ru-RU" sz="2000" dirty="0" smtClean="0"/>
              <a:t>и </a:t>
            </a:r>
            <a:r>
              <a:rPr lang="ru-RU" sz="2000" dirty="0" err="1" smtClean="0"/>
              <a:t>желтые</a:t>
            </a:r>
            <a:r>
              <a:rPr lang="ru-RU" sz="2000" dirty="0" smtClean="0"/>
              <a:t> вина/пряные красные/</a:t>
            </a:r>
            <a:r>
              <a:rPr lang="ru-RU" sz="2000" dirty="0" err="1" smtClean="0"/>
              <a:t>крепленые</a:t>
            </a:r>
            <a:r>
              <a:rPr lang="ru-RU" sz="2000" dirty="0" smtClean="0"/>
              <a:t> белые</a:t>
            </a:r>
            <a:endParaRPr lang="ru-RU" sz="2000" dirty="0"/>
          </a:p>
          <a:p>
            <a:pPr>
              <a:lnSpc>
                <a:spcPct val="130000"/>
              </a:lnSpc>
            </a:pPr>
            <a:r>
              <a:rPr lang="ru-RU" sz="2000" dirty="0"/>
              <a:t>  Весна </a:t>
            </a:r>
          </a:p>
          <a:p>
            <a:pPr lvl="1">
              <a:lnSpc>
                <a:spcPct val="130000"/>
              </a:lnSpc>
            </a:pPr>
            <a:r>
              <a:rPr lang="ru-RU" sz="2000" dirty="0"/>
              <a:t>Розе/игристые/шампанские</a:t>
            </a:r>
          </a:p>
          <a:p>
            <a:pPr>
              <a:lnSpc>
                <a:spcPct val="130000"/>
              </a:lnSpc>
            </a:pPr>
            <a:r>
              <a:rPr lang="ru-RU" sz="2000" dirty="0"/>
              <a:t>  Лето </a:t>
            </a:r>
          </a:p>
          <a:p>
            <a:pPr lvl="1">
              <a:lnSpc>
                <a:spcPct val="130000"/>
              </a:lnSpc>
            </a:pPr>
            <a:r>
              <a:rPr lang="ru-RU" sz="2000" dirty="0"/>
              <a:t>молодые красные/ароматные лёгкие </a:t>
            </a:r>
            <a:r>
              <a:rPr lang="ru-RU" sz="2000" dirty="0" smtClean="0"/>
              <a:t>белые/зелёное </a:t>
            </a:r>
            <a:r>
              <a:rPr lang="ru-RU" sz="2000" dirty="0"/>
              <a:t>вино/розе/вина островов</a:t>
            </a:r>
            <a:r>
              <a:rPr lang="en-US" sz="2000" dirty="0" smtClean="0"/>
              <a:t>/</a:t>
            </a:r>
            <a:r>
              <a:rPr lang="ru-RU" sz="2000" dirty="0" smtClean="0"/>
              <a:t>игристые</a:t>
            </a:r>
            <a:endParaRPr lang="en-US" sz="20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705"/>
          </a:xfrm>
        </p:spPr>
        <p:txBody>
          <a:bodyPr>
            <a:normAutofit/>
          </a:bodyPr>
          <a:lstStyle/>
          <a:p>
            <a:pPr algn="l"/>
            <a:r>
              <a:rPr lang="ru-RU" sz="2400" dirty="0" err="1"/>
              <a:t>Сезональность</a:t>
            </a:r>
            <a:r>
              <a:rPr lang="ru-RU" sz="2400" dirty="0"/>
              <a:t> Карты</a:t>
            </a:r>
          </a:p>
        </p:txBody>
      </p:sp>
    </p:spTree>
    <p:extLst>
      <p:ext uri="{BB962C8B-B14F-4D97-AF65-F5344CB8AC3E}">
        <p14:creationId xmlns:p14="http://schemas.microsoft.com/office/powerpoint/2010/main" val="9100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4"/>
            <a:ext cx="8229601" cy="4814884"/>
          </a:xfrm>
        </p:spPr>
        <p:txBody>
          <a:bodyPr>
            <a:normAutofit/>
          </a:bodyPr>
          <a:lstStyle/>
          <a:p>
            <a:r>
              <a:rPr lang="ru-RU" sz="2200" dirty="0"/>
              <a:t> </a:t>
            </a:r>
            <a:r>
              <a:rPr lang="ru-RU" sz="2200" dirty="0" smtClean="0"/>
              <a:t>Оптимальная наценка: концы и </a:t>
            </a:r>
            <a:r>
              <a:rPr lang="ru-RU" sz="2200" dirty="0" err="1" smtClean="0"/>
              <a:t>просекко</a:t>
            </a:r>
            <a:endParaRPr lang="ru-RU" sz="2200" dirty="0" smtClean="0"/>
          </a:p>
          <a:p>
            <a:r>
              <a:rPr lang="ru-RU" sz="2200" dirty="0" smtClean="0"/>
              <a:t> </a:t>
            </a:r>
            <a:r>
              <a:rPr lang="en-US" sz="2200" dirty="0" smtClean="0"/>
              <a:t>PINOT </a:t>
            </a:r>
            <a:r>
              <a:rPr lang="en-US" sz="2200" dirty="0"/>
              <a:t>GRIGIO</a:t>
            </a:r>
            <a:r>
              <a:rPr lang="ru-RU" sz="2200" dirty="0"/>
              <a:t>– необязательная </a:t>
            </a:r>
            <a:r>
              <a:rPr lang="ru-RU" sz="2200" dirty="0" smtClean="0"/>
              <a:t>программа или никуда без него?</a:t>
            </a:r>
            <a:endParaRPr lang="ru-RU" sz="2200" dirty="0"/>
          </a:p>
          <a:p>
            <a:r>
              <a:rPr lang="ru-RU" sz="2200" dirty="0"/>
              <a:t> </a:t>
            </a:r>
            <a:r>
              <a:rPr lang="ru-RU" sz="2200" dirty="0" smtClean="0"/>
              <a:t>Виды бокалов</a:t>
            </a:r>
            <a:r>
              <a:rPr lang="en-US" sz="2200" dirty="0" smtClean="0"/>
              <a:t> </a:t>
            </a:r>
            <a:r>
              <a:rPr lang="ru-RU" sz="2200" dirty="0" smtClean="0"/>
              <a:t>и их категории. Цвет, страна, сорт, стиль, </a:t>
            </a:r>
            <a:endParaRPr lang="en-US" sz="2200" dirty="0"/>
          </a:p>
          <a:p>
            <a:r>
              <a:rPr lang="ru-RU" sz="2200" dirty="0"/>
              <a:t> </a:t>
            </a:r>
            <a:r>
              <a:rPr lang="ru-RU" sz="2200" dirty="0" smtClean="0"/>
              <a:t>Количество бокалов: выбор по категориям.</a:t>
            </a:r>
            <a:endParaRPr lang="ru-RU" sz="2200" dirty="0"/>
          </a:p>
          <a:p>
            <a:r>
              <a:rPr lang="ru-RU" sz="2200" dirty="0"/>
              <a:t> </a:t>
            </a:r>
            <a:r>
              <a:rPr lang="ru-RU" sz="2200" dirty="0" smtClean="0"/>
              <a:t>Баланс между поп-бокалами, трендами и с</a:t>
            </a:r>
            <a:r>
              <a:rPr lang="ru-RU" sz="2200" dirty="0" smtClean="0"/>
              <a:t>езонностью </a:t>
            </a:r>
          </a:p>
          <a:p>
            <a:r>
              <a:rPr lang="ru-RU" sz="2200" dirty="0"/>
              <a:t> </a:t>
            </a:r>
            <a:r>
              <a:rPr lang="ru-RU" sz="2200" dirty="0" smtClean="0"/>
              <a:t>Списание</a:t>
            </a:r>
            <a:r>
              <a:rPr lang="ru-RU" sz="2200" dirty="0"/>
              <a:t>! Как с ним бороться?</a:t>
            </a:r>
          </a:p>
          <a:p>
            <a:r>
              <a:rPr lang="ru-RU" sz="2200" dirty="0"/>
              <a:t> </a:t>
            </a:r>
            <a:r>
              <a:rPr lang="ru-RU" sz="2200" dirty="0"/>
              <a:t>Wine </a:t>
            </a:r>
            <a:r>
              <a:rPr lang="ru-RU" sz="2200" dirty="0" err="1"/>
              <a:t>Flight</a:t>
            </a:r>
            <a:r>
              <a:rPr lang="ru-RU" sz="2200" dirty="0"/>
              <a:t> и другой </a:t>
            </a:r>
            <a:r>
              <a:rPr lang="ru-RU" sz="2200" dirty="0" err="1"/>
              <a:t>sell</a:t>
            </a:r>
            <a:r>
              <a:rPr lang="ru-RU" sz="2200" dirty="0"/>
              <a:t> </a:t>
            </a:r>
            <a:r>
              <a:rPr lang="ru-RU" sz="2200" dirty="0" err="1"/>
              <a:t>up</a:t>
            </a:r>
            <a:endParaRPr lang="ru-RU" sz="2200" dirty="0"/>
          </a:p>
          <a:p>
            <a:r>
              <a:rPr lang="ru-RU" sz="2200" dirty="0" smtClean="0"/>
              <a:t> Оптимальный </a:t>
            </a:r>
            <a:r>
              <a:rPr lang="ru-RU" sz="2200" dirty="0"/>
              <a:t>объем: 125 или 150?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400" dirty="0"/>
              <a:t>Бокальное Предложение</a:t>
            </a:r>
            <a:br>
              <a:rPr lang="ru-RU" sz="2400" dirty="0"/>
            </a:br>
            <a:r>
              <a:rPr lang="ru-RU" sz="2400" dirty="0">
                <a:solidFill>
                  <a:schemeClr val="tx1"/>
                </a:solidFill>
              </a:rPr>
              <a:t>в Винной </a:t>
            </a:r>
            <a:r>
              <a:rPr lang="ru-RU" sz="2400" dirty="0" smtClean="0">
                <a:solidFill>
                  <a:schemeClr val="tx1"/>
                </a:solidFill>
              </a:rPr>
              <a:t>Карте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Try walking in guest’s shoes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0453"/>
            <a:ext cx="8229600" cy="482462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Она </a:t>
            </a:r>
            <a:r>
              <a:rPr lang="ru-RU" sz="2000" dirty="0"/>
              <a:t>соответствует концепции заведения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соответствует современным требованиям и трендам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отражает того, кто над ней трудился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 </a:t>
            </a:r>
            <a:r>
              <a:rPr lang="ru-RU" sz="2000" dirty="0"/>
              <a:t>идеально подходит вашей </a:t>
            </a:r>
            <a:r>
              <a:rPr lang="ru-RU" sz="2000" dirty="0" smtClean="0"/>
              <a:t>аудитории и знает, </a:t>
            </a:r>
            <a:r>
              <a:rPr lang="ru-RU" sz="2000" dirty="0"/>
              <a:t>кто мой гость?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именно того размера, который нужен вашему заведению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служит гостю, помогая с выбором любого уровня сложности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- маленькое приключение, </a:t>
            </a:r>
            <a:r>
              <a:rPr lang="ru-RU" sz="2000" dirty="0" smtClean="0"/>
              <a:t>она рассказывает истории</a:t>
            </a:r>
            <a:endParaRPr lang="ru-RU" sz="2000" dirty="0"/>
          </a:p>
          <a:p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не роскошь, а средство приятного времяпровождения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Она</a:t>
            </a:r>
            <a:r>
              <a:rPr lang="ru-RU" sz="2000" dirty="0"/>
              <a:t> понятная, читаемая, быстро-заменяемая и привлекательная</a:t>
            </a:r>
          </a:p>
          <a:p>
            <a:pPr>
              <a:lnSpc>
                <a:spcPct val="13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 В ней </a:t>
            </a:r>
            <a:r>
              <a:rPr lang="ru-RU" sz="2000" dirty="0"/>
              <a:t>каждое вино значимо и на своём месте</a:t>
            </a:r>
          </a:p>
          <a:p>
            <a:endParaRPr lang="ru-R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453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Идеальная Винная Карта</a:t>
            </a:r>
            <a:br>
              <a:rPr lang="ru-RU" sz="2400" dirty="0"/>
            </a:br>
            <a:r>
              <a:rPr lang="ru-RU" sz="2400" dirty="0">
                <a:solidFill>
                  <a:schemeClr val="tx2"/>
                </a:solidFill>
              </a:rPr>
              <a:t>профиль</a:t>
            </a:r>
          </a:p>
        </p:txBody>
      </p:sp>
    </p:spTree>
    <p:extLst>
      <p:ext uri="{BB962C8B-B14F-4D97-AF65-F5344CB8AC3E}">
        <p14:creationId xmlns:p14="http://schemas.microsoft.com/office/powerpoint/2010/main" val="4149676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D-template(1).potx [только чтение]" id="{07B17E07-1EE5-4E83-AABF-5B4B7AB6B672}" vid="{B0C4DC1B-B50C-48EB-A92E-A6DD9B1731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41793</TotalTime>
  <Words>1093</Words>
  <Application>Microsoft Office PowerPoint</Application>
  <PresentationFormat>On-screen Show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Тема Office</vt:lpstr>
      <vt:lpstr>Винная Карта</vt:lpstr>
      <vt:lpstr>Мировой Винный Тренд ЕСЛИ ЧТО-ТО МЕНЯЕТСЯ, ВСЕ МЕНЯЕТСЯ</vt:lpstr>
      <vt:lpstr>Технологии Бесконтактных Продаж </vt:lpstr>
      <vt:lpstr>Винная карта  СТИЛИСТИКА</vt:lpstr>
      <vt:lpstr>Наполнение Винной Карты  категоризация </vt:lpstr>
      <vt:lpstr>Тренды и Фишки картА НОВОГО ВРЕМЕНИ</vt:lpstr>
      <vt:lpstr>Сезональность Карты</vt:lpstr>
      <vt:lpstr>Бокальное Предложение в Винной Карте Try walking in guest’s shoes</vt:lpstr>
      <vt:lpstr>Идеальная Винная Карта профиль</vt:lpstr>
      <vt:lpstr>Шеф  и Вино</vt:lpstr>
      <vt:lpstr>Вино и Еда</vt:lpstr>
      <vt:lpstr>Corkage или со своим под каким углом смотреть?</vt:lpstr>
      <vt:lpstr>Поставщики  партнеры, диктаторы или те, кого доят?  ИСТИНА В ЦЕНЕ и свободе действий</vt:lpstr>
      <vt:lpstr>Профессиональное стекло и аксессуарЫ  Зачем? </vt:lpstr>
      <vt:lpstr>Продвижение и PR</vt:lpstr>
      <vt:lpstr>ИТОГ когда вы поймёте, что ваше место стало винным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Maxim Lesnichenko</cp:lastModifiedBy>
  <cp:revision>1796</cp:revision>
  <dcterms:created xsi:type="dcterms:W3CDTF">2015-04-29T09:20:20Z</dcterms:created>
  <dcterms:modified xsi:type="dcterms:W3CDTF">2018-05-10T07:37:38Z</dcterms:modified>
</cp:coreProperties>
</file>