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4" r:id="rId4"/>
    <p:sldId id="257" r:id="rId5"/>
    <p:sldId id="258" r:id="rId6"/>
    <p:sldId id="261" r:id="rId7"/>
    <p:sldId id="268" r:id="rId8"/>
    <p:sldId id="262" r:id="rId9"/>
    <p:sldId id="263" r:id="rId10"/>
    <p:sldId id="266" r:id="rId11"/>
    <p:sldId id="259" r:id="rId12"/>
    <p:sldId id="260" r:id="rId13"/>
    <p:sldId id="267" r:id="rId14"/>
    <p:sldId id="265"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C681-8D4D-4C56-9287-0C16A5CDC9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195BC0DA-4383-406F-ADD2-55E9D2CAE7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D6463732-42F3-44C2-ABAE-DE7F44635791}"/>
              </a:ext>
            </a:extLst>
          </p:cNvPr>
          <p:cNvSpPr>
            <a:spLocks noGrp="1"/>
          </p:cNvSpPr>
          <p:nvPr>
            <p:ph type="dt" sz="half" idx="10"/>
          </p:nvPr>
        </p:nvSpPr>
        <p:spPr/>
        <p:txBody>
          <a:bodyPr/>
          <a:lstStyle/>
          <a:p>
            <a:fld id="{B6DA06E2-5D8B-4950-BBA2-9049C5DAA9ED}" type="datetimeFigureOut">
              <a:rPr lang="ru-RU" smtClean="0"/>
              <a:t>09.04.2021</a:t>
            </a:fld>
            <a:endParaRPr lang="ru-RU"/>
          </a:p>
        </p:txBody>
      </p:sp>
      <p:sp>
        <p:nvSpPr>
          <p:cNvPr id="5" name="Footer Placeholder 4">
            <a:extLst>
              <a:ext uri="{FF2B5EF4-FFF2-40B4-BE49-F238E27FC236}">
                <a16:creationId xmlns:a16="http://schemas.microsoft.com/office/drawing/2014/main" id="{36EB00C6-4E5F-43A0-A557-B5989611C36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8218AFB-6F08-4047-8F4B-26EFF2A3852B}"/>
              </a:ext>
            </a:extLst>
          </p:cNvPr>
          <p:cNvSpPr>
            <a:spLocks noGrp="1"/>
          </p:cNvSpPr>
          <p:nvPr>
            <p:ph type="sldNum" sz="quarter" idx="12"/>
          </p:nvPr>
        </p:nvSpPr>
        <p:spPr/>
        <p:txBody>
          <a:bodyPr/>
          <a:lstStyle/>
          <a:p>
            <a:fld id="{16D98CBE-96B2-45B5-9E8B-DCE8180D3064}" type="slidenum">
              <a:rPr lang="ru-RU" smtClean="0"/>
              <a:t>‹#›</a:t>
            </a:fld>
            <a:endParaRPr lang="ru-RU"/>
          </a:p>
        </p:txBody>
      </p:sp>
    </p:spTree>
    <p:extLst>
      <p:ext uri="{BB962C8B-B14F-4D97-AF65-F5344CB8AC3E}">
        <p14:creationId xmlns:p14="http://schemas.microsoft.com/office/powerpoint/2010/main" val="437611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E69A-A58B-4139-A23E-829CFF8F710C}"/>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9A5890A5-7074-4160-8C46-5F1E324845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1ABED41-6B88-498A-9A16-3D0886E6F7CE}"/>
              </a:ext>
            </a:extLst>
          </p:cNvPr>
          <p:cNvSpPr>
            <a:spLocks noGrp="1"/>
          </p:cNvSpPr>
          <p:nvPr>
            <p:ph type="dt" sz="half" idx="10"/>
          </p:nvPr>
        </p:nvSpPr>
        <p:spPr/>
        <p:txBody>
          <a:bodyPr/>
          <a:lstStyle/>
          <a:p>
            <a:fld id="{B6DA06E2-5D8B-4950-BBA2-9049C5DAA9ED}" type="datetimeFigureOut">
              <a:rPr lang="ru-RU" smtClean="0"/>
              <a:t>09.04.2021</a:t>
            </a:fld>
            <a:endParaRPr lang="ru-RU"/>
          </a:p>
        </p:txBody>
      </p:sp>
      <p:sp>
        <p:nvSpPr>
          <p:cNvPr id="5" name="Footer Placeholder 4">
            <a:extLst>
              <a:ext uri="{FF2B5EF4-FFF2-40B4-BE49-F238E27FC236}">
                <a16:creationId xmlns:a16="http://schemas.microsoft.com/office/drawing/2014/main" id="{DDEACEC6-331B-4D6E-8BD0-743699D6E808}"/>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AC5951A-647F-4AA3-96D8-F27999B5912A}"/>
              </a:ext>
            </a:extLst>
          </p:cNvPr>
          <p:cNvSpPr>
            <a:spLocks noGrp="1"/>
          </p:cNvSpPr>
          <p:nvPr>
            <p:ph type="sldNum" sz="quarter" idx="12"/>
          </p:nvPr>
        </p:nvSpPr>
        <p:spPr/>
        <p:txBody>
          <a:bodyPr/>
          <a:lstStyle/>
          <a:p>
            <a:fld id="{16D98CBE-96B2-45B5-9E8B-DCE8180D3064}" type="slidenum">
              <a:rPr lang="ru-RU" smtClean="0"/>
              <a:t>‹#›</a:t>
            </a:fld>
            <a:endParaRPr lang="ru-RU"/>
          </a:p>
        </p:txBody>
      </p:sp>
    </p:spTree>
    <p:extLst>
      <p:ext uri="{BB962C8B-B14F-4D97-AF65-F5344CB8AC3E}">
        <p14:creationId xmlns:p14="http://schemas.microsoft.com/office/powerpoint/2010/main" val="348187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86DA8A-C385-4011-9516-014A178407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204B4B46-A155-437E-924A-B39F8EF071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52807F8-FC96-4851-897F-0E0B4B0B6AC7}"/>
              </a:ext>
            </a:extLst>
          </p:cNvPr>
          <p:cNvSpPr>
            <a:spLocks noGrp="1"/>
          </p:cNvSpPr>
          <p:nvPr>
            <p:ph type="dt" sz="half" idx="10"/>
          </p:nvPr>
        </p:nvSpPr>
        <p:spPr/>
        <p:txBody>
          <a:bodyPr/>
          <a:lstStyle/>
          <a:p>
            <a:fld id="{B6DA06E2-5D8B-4950-BBA2-9049C5DAA9ED}" type="datetimeFigureOut">
              <a:rPr lang="ru-RU" smtClean="0"/>
              <a:t>09.04.2021</a:t>
            </a:fld>
            <a:endParaRPr lang="ru-RU"/>
          </a:p>
        </p:txBody>
      </p:sp>
      <p:sp>
        <p:nvSpPr>
          <p:cNvPr id="5" name="Footer Placeholder 4">
            <a:extLst>
              <a:ext uri="{FF2B5EF4-FFF2-40B4-BE49-F238E27FC236}">
                <a16:creationId xmlns:a16="http://schemas.microsoft.com/office/drawing/2014/main" id="{9C9E413B-65A8-4C91-A2BE-7E386A8860E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015F9336-1CD9-4A5F-BE70-CFC5F0F81966}"/>
              </a:ext>
            </a:extLst>
          </p:cNvPr>
          <p:cNvSpPr>
            <a:spLocks noGrp="1"/>
          </p:cNvSpPr>
          <p:nvPr>
            <p:ph type="sldNum" sz="quarter" idx="12"/>
          </p:nvPr>
        </p:nvSpPr>
        <p:spPr/>
        <p:txBody>
          <a:bodyPr/>
          <a:lstStyle/>
          <a:p>
            <a:fld id="{16D98CBE-96B2-45B5-9E8B-DCE8180D3064}" type="slidenum">
              <a:rPr lang="ru-RU" smtClean="0"/>
              <a:t>‹#›</a:t>
            </a:fld>
            <a:endParaRPr lang="ru-RU"/>
          </a:p>
        </p:txBody>
      </p:sp>
    </p:spTree>
    <p:extLst>
      <p:ext uri="{BB962C8B-B14F-4D97-AF65-F5344CB8AC3E}">
        <p14:creationId xmlns:p14="http://schemas.microsoft.com/office/powerpoint/2010/main" val="3947718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577A-9282-475C-B8C7-1788710D2BC1}"/>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9FE2A87D-3BDF-4F6E-B1BB-F2E1F7C65E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27866A2B-E9E2-4389-9855-DB501D1163B6}"/>
              </a:ext>
            </a:extLst>
          </p:cNvPr>
          <p:cNvSpPr>
            <a:spLocks noGrp="1"/>
          </p:cNvSpPr>
          <p:nvPr>
            <p:ph type="dt" sz="half" idx="10"/>
          </p:nvPr>
        </p:nvSpPr>
        <p:spPr/>
        <p:txBody>
          <a:bodyPr/>
          <a:lstStyle/>
          <a:p>
            <a:fld id="{B6DA06E2-5D8B-4950-BBA2-9049C5DAA9ED}" type="datetimeFigureOut">
              <a:rPr lang="ru-RU" smtClean="0"/>
              <a:t>09.04.2021</a:t>
            </a:fld>
            <a:endParaRPr lang="ru-RU"/>
          </a:p>
        </p:txBody>
      </p:sp>
      <p:sp>
        <p:nvSpPr>
          <p:cNvPr id="5" name="Footer Placeholder 4">
            <a:extLst>
              <a:ext uri="{FF2B5EF4-FFF2-40B4-BE49-F238E27FC236}">
                <a16:creationId xmlns:a16="http://schemas.microsoft.com/office/drawing/2014/main" id="{4D44D998-F353-4015-A10C-CB50275E2C3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EF3113C-1C3E-40E9-9FB3-3FBA319E9682}"/>
              </a:ext>
            </a:extLst>
          </p:cNvPr>
          <p:cNvSpPr>
            <a:spLocks noGrp="1"/>
          </p:cNvSpPr>
          <p:nvPr>
            <p:ph type="sldNum" sz="quarter" idx="12"/>
          </p:nvPr>
        </p:nvSpPr>
        <p:spPr/>
        <p:txBody>
          <a:bodyPr/>
          <a:lstStyle/>
          <a:p>
            <a:fld id="{16D98CBE-96B2-45B5-9E8B-DCE8180D3064}" type="slidenum">
              <a:rPr lang="ru-RU" smtClean="0"/>
              <a:t>‹#›</a:t>
            </a:fld>
            <a:endParaRPr lang="ru-RU"/>
          </a:p>
        </p:txBody>
      </p:sp>
    </p:spTree>
    <p:extLst>
      <p:ext uri="{BB962C8B-B14F-4D97-AF65-F5344CB8AC3E}">
        <p14:creationId xmlns:p14="http://schemas.microsoft.com/office/powerpoint/2010/main" val="197521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F5D3-1BD1-4822-96E3-99B1EE5AF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EC625E55-72E7-43CD-A6A6-596532F3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7FBE1D-FAB0-452D-AE5C-D7315B25E1AD}"/>
              </a:ext>
            </a:extLst>
          </p:cNvPr>
          <p:cNvSpPr>
            <a:spLocks noGrp="1"/>
          </p:cNvSpPr>
          <p:nvPr>
            <p:ph type="dt" sz="half" idx="10"/>
          </p:nvPr>
        </p:nvSpPr>
        <p:spPr/>
        <p:txBody>
          <a:bodyPr/>
          <a:lstStyle/>
          <a:p>
            <a:fld id="{B6DA06E2-5D8B-4950-BBA2-9049C5DAA9ED}" type="datetimeFigureOut">
              <a:rPr lang="ru-RU" smtClean="0"/>
              <a:t>09.04.2021</a:t>
            </a:fld>
            <a:endParaRPr lang="ru-RU"/>
          </a:p>
        </p:txBody>
      </p:sp>
      <p:sp>
        <p:nvSpPr>
          <p:cNvPr id="5" name="Footer Placeholder 4">
            <a:extLst>
              <a:ext uri="{FF2B5EF4-FFF2-40B4-BE49-F238E27FC236}">
                <a16:creationId xmlns:a16="http://schemas.microsoft.com/office/drawing/2014/main" id="{A30272D0-1D4F-41D1-930F-D53DDBA95E93}"/>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D8D64EB-E621-46E4-84BE-79644E8D8163}"/>
              </a:ext>
            </a:extLst>
          </p:cNvPr>
          <p:cNvSpPr>
            <a:spLocks noGrp="1"/>
          </p:cNvSpPr>
          <p:nvPr>
            <p:ph type="sldNum" sz="quarter" idx="12"/>
          </p:nvPr>
        </p:nvSpPr>
        <p:spPr/>
        <p:txBody>
          <a:bodyPr/>
          <a:lstStyle/>
          <a:p>
            <a:fld id="{16D98CBE-96B2-45B5-9E8B-DCE8180D3064}" type="slidenum">
              <a:rPr lang="ru-RU" smtClean="0"/>
              <a:t>‹#›</a:t>
            </a:fld>
            <a:endParaRPr lang="ru-RU"/>
          </a:p>
        </p:txBody>
      </p:sp>
    </p:spTree>
    <p:extLst>
      <p:ext uri="{BB962C8B-B14F-4D97-AF65-F5344CB8AC3E}">
        <p14:creationId xmlns:p14="http://schemas.microsoft.com/office/powerpoint/2010/main" val="278590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D8950-BCED-47F5-95A9-3D4B42322B6B}"/>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51A6F3A-36DF-4378-8862-A93CCA229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A4B99025-0EE5-425F-9B28-4BC95706F9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6B9BE339-033F-4548-8414-F58DFA630F15}"/>
              </a:ext>
            </a:extLst>
          </p:cNvPr>
          <p:cNvSpPr>
            <a:spLocks noGrp="1"/>
          </p:cNvSpPr>
          <p:nvPr>
            <p:ph type="dt" sz="half" idx="10"/>
          </p:nvPr>
        </p:nvSpPr>
        <p:spPr/>
        <p:txBody>
          <a:bodyPr/>
          <a:lstStyle/>
          <a:p>
            <a:fld id="{B6DA06E2-5D8B-4950-BBA2-9049C5DAA9ED}" type="datetimeFigureOut">
              <a:rPr lang="ru-RU" smtClean="0"/>
              <a:t>09.04.2021</a:t>
            </a:fld>
            <a:endParaRPr lang="ru-RU"/>
          </a:p>
        </p:txBody>
      </p:sp>
      <p:sp>
        <p:nvSpPr>
          <p:cNvPr id="6" name="Footer Placeholder 5">
            <a:extLst>
              <a:ext uri="{FF2B5EF4-FFF2-40B4-BE49-F238E27FC236}">
                <a16:creationId xmlns:a16="http://schemas.microsoft.com/office/drawing/2014/main" id="{84FD57D4-8A43-4948-B9B5-744B5F49190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FCE8C25-5B62-4CC7-A42F-3AFDAF7C43E5}"/>
              </a:ext>
            </a:extLst>
          </p:cNvPr>
          <p:cNvSpPr>
            <a:spLocks noGrp="1"/>
          </p:cNvSpPr>
          <p:nvPr>
            <p:ph type="sldNum" sz="quarter" idx="12"/>
          </p:nvPr>
        </p:nvSpPr>
        <p:spPr/>
        <p:txBody>
          <a:bodyPr/>
          <a:lstStyle/>
          <a:p>
            <a:fld id="{16D98CBE-96B2-45B5-9E8B-DCE8180D3064}" type="slidenum">
              <a:rPr lang="ru-RU" smtClean="0"/>
              <a:t>‹#›</a:t>
            </a:fld>
            <a:endParaRPr lang="ru-RU"/>
          </a:p>
        </p:txBody>
      </p:sp>
    </p:spTree>
    <p:extLst>
      <p:ext uri="{BB962C8B-B14F-4D97-AF65-F5344CB8AC3E}">
        <p14:creationId xmlns:p14="http://schemas.microsoft.com/office/powerpoint/2010/main" val="300487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CF5B-76C2-43E5-8163-03E7E650D7D9}"/>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4BC962C6-ECED-497F-AEAF-62D28CF45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591D4C-EE82-450D-AD6F-5D0897D50E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D03E26F2-8BA3-4718-A1DA-88C3091019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A234BF-C943-47AB-B661-CCBD00C93E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E1AFD2F0-6AE9-44F3-980D-3C0E2854B216}"/>
              </a:ext>
            </a:extLst>
          </p:cNvPr>
          <p:cNvSpPr>
            <a:spLocks noGrp="1"/>
          </p:cNvSpPr>
          <p:nvPr>
            <p:ph type="dt" sz="half" idx="10"/>
          </p:nvPr>
        </p:nvSpPr>
        <p:spPr/>
        <p:txBody>
          <a:bodyPr/>
          <a:lstStyle/>
          <a:p>
            <a:fld id="{B6DA06E2-5D8B-4950-BBA2-9049C5DAA9ED}" type="datetimeFigureOut">
              <a:rPr lang="ru-RU" smtClean="0"/>
              <a:t>09.04.2021</a:t>
            </a:fld>
            <a:endParaRPr lang="ru-RU"/>
          </a:p>
        </p:txBody>
      </p:sp>
      <p:sp>
        <p:nvSpPr>
          <p:cNvPr id="8" name="Footer Placeholder 7">
            <a:extLst>
              <a:ext uri="{FF2B5EF4-FFF2-40B4-BE49-F238E27FC236}">
                <a16:creationId xmlns:a16="http://schemas.microsoft.com/office/drawing/2014/main" id="{F89E0026-EFFF-47B1-BBF1-6CCF0324DC1C}"/>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EAFEF824-476B-4D50-8694-3321CB23FC72}"/>
              </a:ext>
            </a:extLst>
          </p:cNvPr>
          <p:cNvSpPr>
            <a:spLocks noGrp="1"/>
          </p:cNvSpPr>
          <p:nvPr>
            <p:ph type="sldNum" sz="quarter" idx="12"/>
          </p:nvPr>
        </p:nvSpPr>
        <p:spPr/>
        <p:txBody>
          <a:bodyPr/>
          <a:lstStyle/>
          <a:p>
            <a:fld id="{16D98CBE-96B2-45B5-9E8B-DCE8180D3064}" type="slidenum">
              <a:rPr lang="ru-RU" smtClean="0"/>
              <a:t>‹#›</a:t>
            </a:fld>
            <a:endParaRPr lang="ru-RU"/>
          </a:p>
        </p:txBody>
      </p:sp>
    </p:spTree>
    <p:extLst>
      <p:ext uri="{BB962C8B-B14F-4D97-AF65-F5344CB8AC3E}">
        <p14:creationId xmlns:p14="http://schemas.microsoft.com/office/powerpoint/2010/main" val="354442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A983-A4AD-4EF0-81D8-7D5275CE728D}"/>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8C95BA17-AA13-4A11-AD84-B7D91FF884AF}"/>
              </a:ext>
            </a:extLst>
          </p:cNvPr>
          <p:cNvSpPr>
            <a:spLocks noGrp="1"/>
          </p:cNvSpPr>
          <p:nvPr>
            <p:ph type="dt" sz="half" idx="10"/>
          </p:nvPr>
        </p:nvSpPr>
        <p:spPr/>
        <p:txBody>
          <a:bodyPr/>
          <a:lstStyle/>
          <a:p>
            <a:fld id="{B6DA06E2-5D8B-4950-BBA2-9049C5DAA9ED}" type="datetimeFigureOut">
              <a:rPr lang="ru-RU" smtClean="0"/>
              <a:t>09.04.2021</a:t>
            </a:fld>
            <a:endParaRPr lang="ru-RU"/>
          </a:p>
        </p:txBody>
      </p:sp>
      <p:sp>
        <p:nvSpPr>
          <p:cNvPr id="4" name="Footer Placeholder 3">
            <a:extLst>
              <a:ext uri="{FF2B5EF4-FFF2-40B4-BE49-F238E27FC236}">
                <a16:creationId xmlns:a16="http://schemas.microsoft.com/office/drawing/2014/main" id="{52781A8D-7CAF-490F-99A6-03E8FA831F00}"/>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A4A9FCA1-13C0-4CF3-B0B0-031C7973CD1F}"/>
              </a:ext>
            </a:extLst>
          </p:cNvPr>
          <p:cNvSpPr>
            <a:spLocks noGrp="1"/>
          </p:cNvSpPr>
          <p:nvPr>
            <p:ph type="sldNum" sz="quarter" idx="12"/>
          </p:nvPr>
        </p:nvSpPr>
        <p:spPr/>
        <p:txBody>
          <a:bodyPr/>
          <a:lstStyle/>
          <a:p>
            <a:fld id="{16D98CBE-96B2-45B5-9E8B-DCE8180D3064}" type="slidenum">
              <a:rPr lang="ru-RU" smtClean="0"/>
              <a:t>‹#›</a:t>
            </a:fld>
            <a:endParaRPr lang="ru-RU"/>
          </a:p>
        </p:txBody>
      </p:sp>
    </p:spTree>
    <p:extLst>
      <p:ext uri="{BB962C8B-B14F-4D97-AF65-F5344CB8AC3E}">
        <p14:creationId xmlns:p14="http://schemas.microsoft.com/office/powerpoint/2010/main" val="2137266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13DEF2-82C9-4691-8297-53E67F1DC0FA}"/>
              </a:ext>
            </a:extLst>
          </p:cNvPr>
          <p:cNvSpPr>
            <a:spLocks noGrp="1"/>
          </p:cNvSpPr>
          <p:nvPr>
            <p:ph type="dt" sz="half" idx="10"/>
          </p:nvPr>
        </p:nvSpPr>
        <p:spPr/>
        <p:txBody>
          <a:bodyPr/>
          <a:lstStyle/>
          <a:p>
            <a:fld id="{B6DA06E2-5D8B-4950-BBA2-9049C5DAA9ED}" type="datetimeFigureOut">
              <a:rPr lang="ru-RU" smtClean="0"/>
              <a:t>09.04.2021</a:t>
            </a:fld>
            <a:endParaRPr lang="ru-RU"/>
          </a:p>
        </p:txBody>
      </p:sp>
      <p:sp>
        <p:nvSpPr>
          <p:cNvPr id="3" name="Footer Placeholder 2">
            <a:extLst>
              <a:ext uri="{FF2B5EF4-FFF2-40B4-BE49-F238E27FC236}">
                <a16:creationId xmlns:a16="http://schemas.microsoft.com/office/drawing/2014/main" id="{32EE8B98-15E1-46BF-AC8A-73637455E9CB}"/>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DF1D24EB-49A7-419F-A127-AC5A2DDA0135}"/>
              </a:ext>
            </a:extLst>
          </p:cNvPr>
          <p:cNvSpPr>
            <a:spLocks noGrp="1"/>
          </p:cNvSpPr>
          <p:nvPr>
            <p:ph type="sldNum" sz="quarter" idx="12"/>
          </p:nvPr>
        </p:nvSpPr>
        <p:spPr/>
        <p:txBody>
          <a:bodyPr/>
          <a:lstStyle/>
          <a:p>
            <a:fld id="{16D98CBE-96B2-45B5-9E8B-DCE8180D3064}" type="slidenum">
              <a:rPr lang="ru-RU" smtClean="0"/>
              <a:t>‹#›</a:t>
            </a:fld>
            <a:endParaRPr lang="ru-RU"/>
          </a:p>
        </p:txBody>
      </p:sp>
    </p:spTree>
    <p:extLst>
      <p:ext uri="{BB962C8B-B14F-4D97-AF65-F5344CB8AC3E}">
        <p14:creationId xmlns:p14="http://schemas.microsoft.com/office/powerpoint/2010/main" val="3235877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2DA9-61B6-4519-B76D-E88FF1085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F947CE3F-0892-4515-98F6-09C46CF93A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5372E7F7-B3B2-44D8-AD7B-A4AB719B6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1AFEA2-188D-4AFD-A30A-DA83EFFA5DA3}"/>
              </a:ext>
            </a:extLst>
          </p:cNvPr>
          <p:cNvSpPr>
            <a:spLocks noGrp="1"/>
          </p:cNvSpPr>
          <p:nvPr>
            <p:ph type="dt" sz="half" idx="10"/>
          </p:nvPr>
        </p:nvSpPr>
        <p:spPr/>
        <p:txBody>
          <a:bodyPr/>
          <a:lstStyle/>
          <a:p>
            <a:fld id="{B6DA06E2-5D8B-4950-BBA2-9049C5DAA9ED}" type="datetimeFigureOut">
              <a:rPr lang="ru-RU" smtClean="0"/>
              <a:t>09.04.2021</a:t>
            </a:fld>
            <a:endParaRPr lang="ru-RU"/>
          </a:p>
        </p:txBody>
      </p:sp>
      <p:sp>
        <p:nvSpPr>
          <p:cNvPr id="6" name="Footer Placeholder 5">
            <a:extLst>
              <a:ext uri="{FF2B5EF4-FFF2-40B4-BE49-F238E27FC236}">
                <a16:creationId xmlns:a16="http://schemas.microsoft.com/office/drawing/2014/main" id="{90F6891E-CDB8-4F8E-B7A1-5200FDD11312}"/>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551CD66C-5311-4D43-AA58-27FD6419AB18}"/>
              </a:ext>
            </a:extLst>
          </p:cNvPr>
          <p:cNvSpPr>
            <a:spLocks noGrp="1"/>
          </p:cNvSpPr>
          <p:nvPr>
            <p:ph type="sldNum" sz="quarter" idx="12"/>
          </p:nvPr>
        </p:nvSpPr>
        <p:spPr/>
        <p:txBody>
          <a:bodyPr/>
          <a:lstStyle/>
          <a:p>
            <a:fld id="{16D98CBE-96B2-45B5-9E8B-DCE8180D3064}" type="slidenum">
              <a:rPr lang="ru-RU" smtClean="0"/>
              <a:t>‹#›</a:t>
            </a:fld>
            <a:endParaRPr lang="ru-RU"/>
          </a:p>
        </p:txBody>
      </p:sp>
    </p:spTree>
    <p:extLst>
      <p:ext uri="{BB962C8B-B14F-4D97-AF65-F5344CB8AC3E}">
        <p14:creationId xmlns:p14="http://schemas.microsoft.com/office/powerpoint/2010/main" val="174069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37DD-A218-4988-B253-9B8978EAE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FD78DFFC-86F3-483A-924A-75BCF00E08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99B90103-7430-41C3-B17B-45EB0C32A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79AA6-7129-4DE7-B51F-5A4EC83D00F3}"/>
              </a:ext>
            </a:extLst>
          </p:cNvPr>
          <p:cNvSpPr>
            <a:spLocks noGrp="1"/>
          </p:cNvSpPr>
          <p:nvPr>
            <p:ph type="dt" sz="half" idx="10"/>
          </p:nvPr>
        </p:nvSpPr>
        <p:spPr/>
        <p:txBody>
          <a:bodyPr/>
          <a:lstStyle/>
          <a:p>
            <a:fld id="{B6DA06E2-5D8B-4950-BBA2-9049C5DAA9ED}" type="datetimeFigureOut">
              <a:rPr lang="ru-RU" smtClean="0"/>
              <a:t>09.04.2021</a:t>
            </a:fld>
            <a:endParaRPr lang="ru-RU"/>
          </a:p>
        </p:txBody>
      </p:sp>
      <p:sp>
        <p:nvSpPr>
          <p:cNvPr id="6" name="Footer Placeholder 5">
            <a:extLst>
              <a:ext uri="{FF2B5EF4-FFF2-40B4-BE49-F238E27FC236}">
                <a16:creationId xmlns:a16="http://schemas.microsoft.com/office/drawing/2014/main" id="{255790A3-4C7E-4987-9DDB-97266F7BD810}"/>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12013EB5-34C0-4A76-A79C-0E5809525045}"/>
              </a:ext>
            </a:extLst>
          </p:cNvPr>
          <p:cNvSpPr>
            <a:spLocks noGrp="1"/>
          </p:cNvSpPr>
          <p:nvPr>
            <p:ph type="sldNum" sz="quarter" idx="12"/>
          </p:nvPr>
        </p:nvSpPr>
        <p:spPr/>
        <p:txBody>
          <a:bodyPr/>
          <a:lstStyle/>
          <a:p>
            <a:fld id="{16D98CBE-96B2-45B5-9E8B-DCE8180D3064}" type="slidenum">
              <a:rPr lang="ru-RU" smtClean="0"/>
              <a:t>‹#›</a:t>
            </a:fld>
            <a:endParaRPr lang="ru-RU"/>
          </a:p>
        </p:txBody>
      </p:sp>
    </p:spTree>
    <p:extLst>
      <p:ext uri="{BB962C8B-B14F-4D97-AF65-F5344CB8AC3E}">
        <p14:creationId xmlns:p14="http://schemas.microsoft.com/office/powerpoint/2010/main" val="1508019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9CDCB-1CB3-4BD4-910A-DCDCFBB43B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BDE82CB7-8C39-4173-A6C7-635652E1D5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F631043C-2B9C-4C82-A004-AA5E63C8AC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A06E2-5D8B-4950-BBA2-9049C5DAA9ED}" type="datetimeFigureOut">
              <a:rPr lang="ru-RU" smtClean="0"/>
              <a:t>09.04.2021</a:t>
            </a:fld>
            <a:endParaRPr lang="ru-RU"/>
          </a:p>
        </p:txBody>
      </p:sp>
      <p:sp>
        <p:nvSpPr>
          <p:cNvPr id="5" name="Footer Placeholder 4">
            <a:extLst>
              <a:ext uri="{FF2B5EF4-FFF2-40B4-BE49-F238E27FC236}">
                <a16:creationId xmlns:a16="http://schemas.microsoft.com/office/drawing/2014/main" id="{7A380304-F69F-423D-AEDC-147C7F8924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67B31677-C377-417B-AB90-808E09B2C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98CBE-96B2-45B5-9E8B-DCE8180D3064}" type="slidenum">
              <a:rPr lang="ru-RU" smtClean="0"/>
              <a:t>‹#›</a:t>
            </a:fld>
            <a:endParaRPr lang="ru-RU"/>
          </a:p>
        </p:txBody>
      </p:sp>
    </p:spTree>
    <p:extLst>
      <p:ext uri="{BB962C8B-B14F-4D97-AF65-F5344CB8AC3E}">
        <p14:creationId xmlns:p14="http://schemas.microsoft.com/office/powerpoint/2010/main" val="1074897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BDBFB6-36FF-4E66-B722-28EBC23BC7CF}"/>
              </a:ext>
            </a:extLst>
          </p:cNvPr>
          <p:cNvSpPr/>
          <p:nvPr/>
        </p:nvSpPr>
        <p:spPr>
          <a:xfrm>
            <a:off x="3063058" y="3021568"/>
            <a:ext cx="6420155" cy="584775"/>
          </a:xfrm>
          <a:prstGeom prst="rect">
            <a:avLst/>
          </a:prstGeom>
        </p:spPr>
        <p:txBody>
          <a:bodyPr wrap="none">
            <a:spAutoFit/>
          </a:bodyPr>
          <a:lstStyle/>
          <a:p>
            <a:r>
              <a:rPr lang="en-US" sz="3200" b="1" i="0" dirty="0">
                <a:solidFill>
                  <a:schemeClr val="accent2">
                    <a:lumMod val="75000"/>
                  </a:schemeClr>
                </a:solidFill>
                <a:effectLst/>
                <a:latin typeface="Times New Roman" panose="02020603050405020304" pitchFamily="18" charset="0"/>
                <a:cs typeface="Times New Roman" panose="02020603050405020304" pitchFamily="18" charset="0"/>
              </a:rPr>
              <a:t>LZ77</a:t>
            </a:r>
            <a:r>
              <a:rPr lang="zh-CN" altLang="en-US" sz="3200" b="1" dirty="0">
                <a:solidFill>
                  <a:schemeClr val="accent2">
                    <a:lumMod val="75000"/>
                  </a:schemeClr>
                </a:solidFill>
                <a:latin typeface="Times New Roman" panose="02020603050405020304" pitchFamily="18" charset="0"/>
                <a:cs typeface="Times New Roman" panose="02020603050405020304" pitchFamily="18" charset="0"/>
              </a:rPr>
              <a:t> </a:t>
            </a:r>
            <a:r>
              <a:rPr lang="en-US" altLang="zh-CN" sz="3200" b="1" dirty="0">
                <a:solidFill>
                  <a:srgbClr val="404040"/>
                </a:solidFill>
                <a:latin typeface="Times New Roman" panose="02020603050405020304" pitchFamily="18" charset="0"/>
                <a:cs typeface="Times New Roman" panose="02020603050405020304" pitchFamily="18" charset="0"/>
              </a:rPr>
              <a:t>Data</a:t>
            </a:r>
            <a:r>
              <a:rPr lang="zh-CN" altLang="en-US" sz="3200" b="1" dirty="0">
                <a:solidFill>
                  <a:srgbClr val="404040"/>
                </a:solidFill>
                <a:latin typeface="Times New Roman" panose="02020603050405020304" pitchFamily="18" charset="0"/>
                <a:cs typeface="Times New Roman" panose="02020603050405020304" pitchFamily="18" charset="0"/>
              </a:rPr>
              <a:t> </a:t>
            </a:r>
            <a:r>
              <a:rPr lang="en-US" altLang="zh-CN" sz="3200" b="1" dirty="0">
                <a:solidFill>
                  <a:srgbClr val="404040"/>
                </a:solidFill>
                <a:latin typeface="Times New Roman" panose="02020603050405020304" pitchFamily="18" charset="0"/>
                <a:cs typeface="Times New Roman" panose="02020603050405020304" pitchFamily="18" charset="0"/>
              </a:rPr>
              <a:t>Compression</a:t>
            </a:r>
            <a:r>
              <a:rPr lang="zh-CN" altLang="en-US" sz="3200" b="1" dirty="0">
                <a:solidFill>
                  <a:srgbClr val="404040"/>
                </a:solidFill>
                <a:latin typeface="Times New Roman" panose="02020603050405020304" pitchFamily="18" charset="0"/>
                <a:cs typeface="Times New Roman" panose="02020603050405020304" pitchFamily="18" charset="0"/>
              </a:rPr>
              <a:t> </a:t>
            </a:r>
            <a:r>
              <a:rPr lang="en-US" altLang="zh-CN" sz="3200" b="1" dirty="0">
                <a:solidFill>
                  <a:srgbClr val="404040"/>
                </a:solidFill>
                <a:latin typeface="Times New Roman" panose="02020603050405020304" pitchFamily="18" charset="0"/>
                <a:cs typeface="Times New Roman" panose="02020603050405020304" pitchFamily="18" charset="0"/>
              </a:rPr>
              <a:t>Algorithm</a:t>
            </a:r>
            <a:endParaRPr lang="zh-CN" altLang="en-US" sz="3200" b="1" i="0" dirty="0">
              <a:solidFill>
                <a:srgbClr val="404040"/>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7D58371-779F-4C05-979D-99A1A1F2A97C}"/>
              </a:ext>
            </a:extLst>
          </p:cNvPr>
          <p:cNvSpPr/>
          <p:nvPr/>
        </p:nvSpPr>
        <p:spPr>
          <a:xfrm>
            <a:off x="9397488" y="5658414"/>
            <a:ext cx="2307042" cy="646331"/>
          </a:xfrm>
          <a:prstGeom prst="rect">
            <a:avLst/>
          </a:prstGeom>
        </p:spPr>
        <p:txBody>
          <a:bodyPr wrap="none">
            <a:spAutoFit/>
          </a:bodyPr>
          <a:lstStyle/>
          <a:p>
            <a:r>
              <a:rPr lang="en-US" altLang="zh-CN" b="1" i="0" dirty="0" err="1">
                <a:solidFill>
                  <a:srgbClr val="404040"/>
                </a:solidFill>
                <a:effectLst/>
                <a:latin typeface="Times New Roman" panose="02020603050405020304" pitchFamily="18" charset="0"/>
                <a:cs typeface="Times New Roman" panose="02020603050405020304" pitchFamily="18" charset="0"/>
              </a:rPr>
              <a:t>Berik</a:t>
            </a:r>
            <a:r>
              <a:rPr lang="en-US" altLang="zh-CN" b="1" i="0" dirty="0">
                <a:solidFill>
                  <a:srgbClr val="404040"/>
                </a:solidFill>
                <a:effectLst/>
                <a:latin typeface="Times New Roman" panose="02020603050405020304" pitchFamily="18" charset="0"/>
                <a:cs typeface="Times New Roman" panose="02020603050405020304" pitchFamily="18" charset="0"/>
              </a:rPr>
              <a:t> </a:t>
            </a:r>
            <a:r>
              <a:rPr lang="en-US" altLang="zh-CN" b="1" i="0" dirty="0" err="1">
                <a:solidFill>
                  <a:srgbClr val="404040"/>
                </a:solidFill>
                <a:effectLst/>
                <a:latin typeface="Times New Roman" panose="02020603050405020304" pitchFamily="18" charset="0"/>
                <a:cs typeface="Times New Roman" panose="02020603050405020304" pitchFamily="18" charset="0"/>
              </a:rPr>
              <a:t>Gulina</a:t>
            </a:r>
            <a:endParaRPr lang="en-US" altLang="zh-CN" b="1" i="0" dirty="0">
              <a:solidFill>
                <a:srgbClr val="404040"/>
              </a:solidFill>
              <a:effectLst/>
              <a:latin typeface="Times New Roman" panose="02020603050405020304" pitchFamily="18" charset="0"/>
              <a:cs typeface="Times New Roman" panose="02020603050405020304" pitchFamily="18" charset="0"/>
            </a:endParaRPr>
          </a:p>
          <a:p>
            <a:r>
              <a:rPr lang="en-US" altLang="zh-CN" b="1" dirty="0" err="1">
                <a:solidFill>
                  <a:srgbClr val="404040"/>
                </a:solidFill>
                <a:latin typeface="Times New Roman" panose="02020603050405020304" pitchFamily="18" charset="0"/>
                <a:cs typeface="Times New Roman" panose="02020603050405020304" pitchFamily="18" charset="0"/>
              </a:rPr>
              <a:t>Abdikalyk</a:t>
            </a:r>
            <a:r>
              <a:rPr lang="en-US" altLang="zh-CN" b="1" dirty="0">
                <a:solidFill>
                  <a:srgbClr val="404040"/>
                </a:solidFill>
                <a:latin typeface="Times New Roman" panose="02020603050405020304" pitchFamily="18" charset="0"/>
                <a:cs typeface="Times New Roman" panose="02020603050405020304" pitchFamily="18" charset="0"/>
              </a:rPr>
              <a:t> </a:t>
            </a:r>
            <a:r>
              <a:rPr lang="en-US" altLang="zh-CN" b="1" dirty="0" err="1">
                <a:solidFill>
                  <a:srgbClr val="404040"/>
                </a:solidFill>
                <a:latin typeface="Times New Roman" panose="02020603050405020304" pitchFamily="18" charset="0"/>
                <a:cs typeface="Times New Roman" panose="02020603050405020304" pitchFamily="18" charset="0"/>
              </a:rPr>
              <a:t>Gulnazym</a:t>
            </a:r>
            <a:endParaRPr lang="zh-CN" altLang="en-US" b="1" i="0" dirty="0">
              <a:solidFill>
                <a:srgbClr val="404040"/>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A4C84E0-3E83-4AFF-BA81-12C2775DEC1A}"/>
              </a:ext>
            </a:extLst>
          </p:cNvPr>
          <p:cNvSpPr/>
          <p:nvPr/>
        </p:nvSpPr>
        <p:spPr>
          <a:xfrm>
            <a:off x="0" y="0"/>
            <a:ext cx="12192000" cy="6463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accent2">
                  <a:lumMod val="75000"/>
                </a:schemeClr>
              </a:solidFill>
            </a:endParaRPr>
          </a:p>
        </p:txBody>
      </p:sp>
      <p:cxnSp>
        <p:nvCxnSpPr>
          <p:cNvPr id="8" name="Straight Connector 7">
            <a:extLst>
              <a:ext uri="{FF2B5EF4-FFF2-40B4-BE49-F238E27FC236}">
                <a16:creationId xmlns:a16="http://schemas.microsoft.com/office/drawing/2014/main" id="{508ECBB5-0231-4B2F-9624-CF2F010018C8}"/>
              </a:ext>
            </a:extLst>
          </p:cNvPr>
          <p:cNvCxnSpPr/>
          <p:nvPr/>
        </p:nvCxnSpPr>
        <p:spPr>
          <a:xfrm>
            <a:off x="3401347" y="3838575"/>
            <a:ext cx="574357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47416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22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D9E30C-4BD7-4B19-A8FB-63619E3487C6}"/>
              </a:ext>
            </a:extLst>
          </p:cNvPr>
          <p:cNvSpPr/>
          <p:nvPr/>
        </p:nvSpPr>
        <p:spPr>
          <a:xfrm>
            <a:off x="1104899" y="934641"/>
            <a:ext cx="7277101" cy="1754326"/>
          </a:xfrm>
          <a:prstGeom prst="rect">
            <a:avLst/>
          </a:prstGeom>
          <a:solidFill>
            <a:schemeClr val="accent1">
              <a:lumMod val="20000"/>
              <a:lumOff val="80000"/>
            </a:schemeClr>
          </a:solidFill>
        </p:spPr>
        <p:txBody>
          <a:bodyPr wrap="square">
            <a:spAutoFit/>
          </a:bodyPr>
          <a:lstStyle/>
          <a:p>
            <a:r>
              <a:rPr lang="en-US" b="1" dirty="0">
                <a:latin typeface="Times New Roman" panose="02020603050405020304" pitchFamily="18" charset="0"/>
                <a:cs typeface="Times New Roman" panose="02020603050405020304" pitchFamily="18" charset="0"/>
              </a:rPr>
              <a:t>Searching </a:t>
            </a:r>
            <a:r>
              <a:rPr lang="ru-RU" b="1" dirty="0">
                <a:latin typeface="Times New Roman" panose="02020603050405020304" pitchFamily="18" charset="0"/>
                <a:cs typeface="Times New Roman" panose="02020603050405020304" pitchFamily="18" charset="0"/>
              </a:rPr>
              <a:t>buffer</a:t>
            </a:r>
            <a:r>
              <a:rPr lang="en-US" b="1" dirty="0">
                <a:latin typeface="Times New Roman" panose="02020603050405020304" pitchFamily="18" charset="0"/>
                <a:cs typeface="Times New Roman" panose="02020603050405020304" pitchFamily="18" charset="0"/>
              </a:rPr>
              <a:t> area</a:t>
            </a:r>
            <a:r>
              <a:rPr lang="ru-RU"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1. This part of the data packet has been compressed into the compressed file</a:t>
            </a:r>
          </a:p>
          <a:p>
            <a:r>
              <a:rPr lang="ru-RU" dirty="0">
                <a:latin typeface="Times New Roman" panose="02020603050405020304" pitchFamily="18" charset="0"/>
                <a:cs typeface="Times New Roman" panose="02020603050405020304" pitchFamily="18" charset="0"/>
              </a:rPr>
              <a:t>2. A string corresponding to the data to be compressed will be found to duplicate in the field in the future</a:t>
            </a:r>
          </a:p>
          <a:p>
            <a:r>
              <a:rPr lang="ru-RU" dirty="0">
                <a:latin typeface="Times New Roman" panose="02020603050405020304" pitchFamily="18" charset="0"/>
                <a:cs typeface="Times New Roman" panose="02020603050405020304" pitchFamily="18" charset="0"/>
              </a:rPr>
              <a:t>3. With the compression of the search buffer continues to increase</a:t>
            </a:r>
          </a:p>
        </p:txBody>
      </p:sp>
      <p:sp>
        <p:nvSpPr>
          <p:cNvPr id="5" name="Rectangle 4">
            <a:extLst>
              <a:ext uri="{FF2B5EF4-FFF2-40B4-BE49-F238E27FC236}">
                <a16:creationId xmlns:a16="http://schemas.microsoft.com/office/drawing/2014/main" id="{ABFD2D8B-4F5B-4CDE-A4FD-D4D5E9A869E8}"/>
              </a:ext>
            </a:extLst>
          </p:cNvPr>
          <p:cNvSpPr/>
          <p:nvPr/>
        </p:nvSpPr>
        <p:spPr>
          <a:xfrm>
            <a:off x="1104899" y="3637687"/>
            <a:ext cx="7277101" cy="1754326"/>
          </a:xfrm>
          <a:prstGeom prst="rect">
            <a:avLst/>
          </a:prstGeom>
          <a:solidFill>
            <a:schemeClr val="tx2">
              <a:lumMod val="40000"/>
              <a:lumOff val="60000"/>
            </a:schemeClr>
          </a:solidFill>
        </p:spPr>
        <p:txBody>
          <a:bodyPr wrap="square">
            <a:spAutoFit/>
          </a:bodyPr>
          <a:lstStyle/>
          <a:p>
            <a:r>
              <a:rPr lang="en-US" b="1" dirty="0">
                <a:latin typeface="Times New Roman" panose="02020603050405020304" pitchFamily="18" charset="0"/>
                <a:cs typeface="Times New Roman" panose="02020603050405020304" pitchFamily="18" charset="0"/>
              </a:rPr>
              <a:t>Advance buffer area:</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1. Data to be compressed</a:t>
            </a:r>
          </a:p>
          <a:p>
            <a:r>
              <a:rPr lang="ru-RU" dirty="0">
                <a:latin typeface="Times New Roman" panose="02020603050405020304" pitchFamily="18" charset="0"/>
                <a:cs typeface="Times New Roman" panose="02020603050405020304" pitchFamily="18" charset="0"/>
              </a:rPr>
              <a:t>2. Fetch a string from the field each time and look for a match in the lookup buffer</a:t>
            </a:r>
          </a:p>
          <a:p>
            <a:r>
              <a:rPr lang="ru-RU" dirty="0">
                <a:latin typeface="Times New Roman" panose="02020603050405020304" pitchFamily="18" charset="0"/>
                <a:cs typeface="Times New Roman" panose="02020603050405020304" pitchFamily="18" charset="0"/>
              </a:rPr>
              <a:t>3. As the compression proceeds, the antecedent buffer is shrinking</a:t>
            </a:r>
          </a:p>
        </p:txBody>
      </p:sp>
    </p:spTree>
    <p:extLst>
      <p:ext uri="{BB962C8B-B14F-4D97-AF65-F5344CB8AC3E}">
        <p14:creationId xmlns:p14="http://schemas.microsoft.com/office/powerpoint/2010/main" val="1427222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EF9F394-13F6-462C-B9AD-C8A514276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699" y="553640"/>
            <a:ext cx="7667625" cy="5750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46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D3F27C-617F-42BF-B470-BBE2AC33495B}"/>
              </a:ext>
            </a:extLst>
          </p:cNvPr>
          <p:cNvPicPr>
            <a:picLocks noChangeAspect="1"/>
          </p:cNvPicPr>
          <p:nvPr/>
        </p:nvPicPr>
        <p:blipFill rotWithShape="1">
          <a:blip r:embed="rId2"/>
          <a:srcRect r="4058"/>
          <a:stretch/>
        </p:blipFill>
        <p:spPr>
          <a:xfrm>
            <a:off x="2271712" y="614362"/>
            <a:ext cx="7472363" cy="5804815"/>
          </a:xfrm>
          <a:prstGeom prst="rect">
            <a:avLst/>
          </a:prstGeom>
        </p:spPr>
      </p:pic>
    </p:spTree>
    <p:extLst>
      <p:ext uri="{BB962C8B-B14F-4D97-AF65-F5344CB8AC3E}">
        <p14:creationId xmlns:p14="http://schemas.microsoft.com/office/powerpoint/2010/main" val="2147022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alpha val="4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A83B4-2BC6-4C53-A3AE-3B146E867E2A}"/>
              </a:ext>
            </a:extLst>
          </p:cNvPr>
          <p:cNvSpPr/>
          <p:nvPr/>
        </p:nvSpPr>
        <p:spPr>
          <a:xfrm>
            <a:off x="4345048" y="2729983"/>
            <a:ext cx="5223481" cy="1569660"/>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Thanks for paying attention!</a:t>
            </a: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Wish you have a nice day!</a:t>
            </a:r>
            <a:endParaRPr lang="ru-RU" sz="32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11EDED7-24C9-4F14-A8CE-B94C17A4E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53" y="2077426"/>
            <a:ext cx="2703147" cy="2703147"/>
          </a:xfrm>
          <a:prstGeom prst="rect">
            <a:avLst/>
          </a:prstGeom>
        </p:spPr>
      </p:pic>
    </p:spTree>
    <p:extLst>
      <p:ext uri="{BB962C8B-B14F-4D97-AF65-F5344CB8AC3E}">
        <p14:creationId xmlns:p14="http://schemas.microsoft.com/office/powerpoint/2010/main" val="4192615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4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A83B4-2BC6-4C53-A3AE-3B146E867E2A}"/>
              </a:ext>
            </a:extLst>
          </p:cNvPr>
          <p:cNvSpPr/>
          <p:nvPr/>
        </p:nvSpPr>
        <p:spPr>
          <a:xfrm>
            <a:off x="1049398" y="863083"/>
            <a:ext cx="1613775" cy="461665"/>
          </a:xfrm>
          <a:prstGeom prst="rect">
            <a:avLst/>
          </a:prstGeom>
          <a:solidFill>
            <a:schemeClr val="accent6">
              <a:lumMod val="60000"/>
              <a:lumOff val="40000"/>
            </a:schemeClr>
          </a:solidFill>
        </p:spPr>
        <p:txBody>
          <a:bodyPr wrap="none">
            <a:spAutoFit/>
          </a:bodyPr>
          <a:lstStyle/>
          <a:p>
            <a:r>
              <a:rPr lang="en-US" sz="2400" b="1" dirty="0">
                <a:latin typeface="Times New Roman" panose="02020603050405020304" pitchFamily="18" charset="0"/>
                <a:cs typeface="Times New Roman" panose="02020603050405020304" pitchFamily="18" charset="0"/>
              </a:rPr>
              <a:t>References</a:t>
            </a:r>
            <a:endParaRPr lang="ru-RU" sz="24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A7498FB-7E07-4438-A9DB-D9445EDB540F}"/>
              </a:ext>
            </a:extLst>
          </p:cNvPr>
          <p:cNvSpPr/>
          <p:nvPr/>
        </p:nvSpPr>
        <p:spPr>
          <a:xfrm>
            <a:off x="1049397" y="2114461"/>
            <a:ext cx="8218427" cy="923330"/>
          </a:xfrm>
          <a:prstGeom prst="rect">
            <a:avLst/>
          </a:prstGeom>
        </p:spPr>
        <p:txBody>
          <a:bodyPr wrap="square">
            <a:spAutoFit/>
          </a:bodyPr>
          <a:lstStyle/>
          <a:p>
            <a:r>
              <a:rPr lang="en-US" b="0" i="0" dirty="0">
                <a:solidFill>
                  <a:srgbClr val="323232"/>
                </a:solidFill>
                <a:effectLst/>
                <a:latin typeface="Times New Roman" panose="02020603050405020304" pitchFamily="18" charset="0"/>
              </a:rPr>
              <a:t>[1] Srivastava, V. (2020, October 31). 15 Most Popular Data Compression Algorithms. Retrieved from https://geekyhumans.com/most-popular-data-compression-algorithms/#Deflate</a:t>
            </a:r>
            <a:endParaRPr lang="ru-RU" dirty="0"/>
          </a:p>
        </p:txBody>
      </p:sp>
      <p:sp>
        <p:nvSpPr>
          <p:cNvPr id="6" name="Rectangle 5">
            <a:extLst>
              <a:ext uri="{FF2B5EF4-FFF2-40B4-BE49-F238E27FC236}">
                <a16:creationId xmlns:a16="http://schemas.microsoft.com/office/drawing/2014/main" id="{A7B2F10C-8424-48AC-9829-9CA716B5D82D}"/>
              </a:ext>
            </a:extLst>
          </p:cNvPr>
          <p:cNvSpPr/>
          <p:nvPr/>
        </p:nvSpPr>
        <p:spPr>
          <a:xfrm>
            <a:off x="1049398" y="3509486"/>
            <a:ext cx="8218426" cy="923330"/>
          </a:xfrm>
          <a:prstGeom prst="rect">
            <a:avLst/>
          </a:prstGeom>
        </p:spPr>
        <p:txBody>
          <a:bodyPr wrap="square">
            <a:spAutoFit/>
          </a:bodyPr>
          <a:lstStyle/>
          <a:p>
            <a:r>
              <a:rPr lang="en-US" dirty="0">
                <a:solidFill>
                  <a:srgbClr val="323232"/>
                </a:solidFill>
                <a:latin typeface="Times New Roman" panose="02020603050405020304" pitchFamily="18" charset="0"/>
              </a:rPr>
              <a:t>[2] Figure 2f from: Irimia R, </a:t>
            </a:r>
            <a:r>
              <a:rPr lang="en-US" dirty="0" err="1">
                <a:solidFill>
                  <a:srgbClr val="323232"/>
                </a:solidFill>
                <a:latin typeface="Times New Roman" panose="02020603050405020304" pitchFamily="18" charset="0"/>
              </a:rPr>
              <a:t>Gottschling</a:t>
            </a:r>
            <a:r>
              <a:rPr lang="en-US" dirty="0">
                <a:solidFill>
                  <a:srgbClr val="323232"/>
                </a:solidFill>
                <a:latin typeface="Times New Roman" panose="02020603050405020304" pitchFamily="18" charset="0"/>
              </a:rPr>
              <a:t> M (2016) Taxonomic revision of </a:t>
            </a:r>
            <a:r>
              <a:rPr lang="en-US" dirty="0" err="1">
                <a:solidFill>
                  <a:srgbClr val="323232"/>
                </a:solidFill>
                <a:latin typeface="Times New Roman" panose="02020603050405020304" pitchFamily="18" charset="0"/>
              </a:rPr>
              <a:t>Rochefortia</a:t>
            </a:r>
            <a:r>
              <a:rPr lang="en-US" dirty="0">
                <a:solidFill>
                  <a:srgbClr val="323232"/>
                </a:solidFill>
                <a:latin typeface="Times New Roman" panose="02020603050405020304" pitchFamily="18" charset="0"/>
              </a:rPr>
              <a:t> Sw. (</a:t>
            </a:r>
            <a:r>
              <a:rPr lang="en-US" dirty="0" err="1">
                <a:solidFill>
                  <a:srgbClr val="323232"/>
                </a:solidFill>
                <a:latin typeface="Times New Roman" panose="02020603050405020304" pitchFamily="18" charset="0"/>
              </a:rPr>
              <a:t>Ehretiaceae</a:t>
            </a:r>
            <a:r>
              <a:rPr lang="en-US" dirty="0">
                <a:solidFill>
                  <a:srgbClr val="323232"/>
                </a:solidFill>
                <a:latin typeface="Times New Roman" panose="02020603050405020304" pitchFamily="18" charset="0"/>
              </a:rPr>
              <a:t>, </a:t>
            </a:r>
            <a:r>
              <a:rPr lang="en-US" dirty="0" err="1">
                <a:solidFill>
                  <a:srgbClr val="323232"/>
                </a:solidFill>
                <a:latin typeface="Times New Roman" panose="02020603050405020304" pitchFamily="18" charset="0"/>
              </a:rPr>
              <a:t>Boraginales</a:t>
            </a:r>
            <a:r>
              <a:rPr lang="en-US" dirty="0">
                <a:solidFill>
                  <a:srgbClr val="323232"/>
                </a:solidFill>
                <a:latin typeface="Times New Roman" panose="02020603050405020304" pitchFamily="18" charset="0"/>
              </a:rPr>
              <a:t>). Biodiversity Data Journal 4: E7720. https://doi.org/10.3897/BDJ.4.e7720. (n.d.). doi:10.3897/bdj.4.e7720.figure2f</a:t>
            </a:r>
            <a:endParaRPr lang="ru-RU" dirty="0">
              <a:solidFill>
                <a:srgbClr val="323232"/>
              </a:solidFill>
              <a:latin typeface="Times New Roman" panose="02020603050405020304" pitchFamily="18" charset="0"/>
            </a:endParaRPr>
          </a:p>
        </p:txBody>
      </p:sp>
    </p:spTree>
    <p:extLst>
      <p:ext uri="{BB962C8B-B14F-4D97-AF65-F5344CB8AC3E}">
        <p14:creationId xmlns:p14="http://schemas.microsoft.com/office/powerpoint/2010/main" val="2949610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28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F88E78-C514-45A2-9887-B7116CBF3154}"/>
              </a:ext>
            </a:extLst>
          </p:cNvPr>
          <p:cNvSpPr/>
          <p:nvPr/>
        </p:nvSpPr>
        <p:spPr>
          <a:xfrm>
            <a:off x="963673" y="796408"/>
            <a:ext cx="1672253" cy="646331"/>
          </a:xfrm>
          <a:prstGeom prst="rect">
            <a:avLst/>
          </a:prstGeom>
          <a:solidFill>
            <a:schemeClr val="accent2">
              <a:lumMod val="20000"/>
              <a:lumOff val="80000"/>
            </a:schemeClr>
          </a:solidFill>
        </p:spPr>
        <p:txBody>
          <a:bodyPr wrap="none">
            <a:spAutoFit/>
          </a:bodyPr>
          <a:lstStyle/>
          <a:p>
            <a:r>
              <a:rPr lang="en-US" sz="3600" b="1" dirty="0">
                <a:latin typeface="Times New Roman" panose="02020603050405020304" pitchFamily="18" charset="0"/>
                <a:cs typeface="Times New Roman" panose="02020603050405020304" pitchFamily="18" charset="0"/>
              </a:rPr>
              <a:t>Outline</a:t>
            </a:r>
            <a:endParaRPr lang="ru-RU" sz="3600" b="1" dirty="0"/>
          </a:p>
        </p:txBody>
      </p:sp>
      <p:sp>
        <p:nvSpPr>
          <p:cNvPr id="5" name="Rectangle 4">
            <a:extLst>
              <a:ext uri="{FF2B5EF4-FFF2-40B4-BE49-F238E27FC236}">
                <a16:creationId xmlns:a16="http://schemas.microsoft.com/office/drawing/2014/main" id="{E61F15FA-50B9-4722-A333-8DC98832BF7E}"/>
              </a:ext>
            </a:extLst>
          </p:cNvPr>
          <p:cNvSpPr/>
          <p:nvPr/>
        </p:nvSpPr>
        <p:spPr>
          <a:xfrm>
            <a:off x="963671" y="2024388"/>
            <a:ext cx="2868091" cy="461665"/>
          </a:xfrm>
          <a:prstGeom prst="rect">
            <a:avLst/>
          </a:prstGeom>
          <a:solidFill>
            <a:schemeClr val="accent2">
              <a:lumMod val="20000"/>
              <a:lumOff val="80000"/>
            </a:schemeClr>
          </a:solidFill>
        </p:spPr>
        <p:txBody>
          <a:bodyPr wrap="square">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1-Basic definition</a:t>
            </a:r>
            <a:endParaRPr lang="ru-RU" sz="2400" b="1" dirty="0">
              <a:solidFill>
                <a:schemeClr val="accent2">
                  <a:lumMod val="50000"/>
                </a:schemeClr>
              </a:solidFill>
            </a:endParaRPr>
          </a:p>
        </p:txBody>
      </p:sp>
      <p:sp>
        <p:nvSpPr>
          <p:cNvPr id="6" name="Rectangle 5">
            <a:extLst>
              <a:ext uri="{FF2B5EF4-FFF2-40B4-BE49-F238E27FC236}">
                <a16:creationId xmlns:a16="http://schemas.microsoft.com/office/drawing/2014/main" id="{11A327D1-6A3C-4B4A-82B5-1FF4D62B8403}"/>
              </a:ext>
            </a:extLst>
          </p:cNvPr>
          <p:cNvSpPr/>
          <p:nvPr/>
        </p:nvSpPr>
        <p:spPr>
          <a:xfrm>
            <a:off x="963669" y="2999121"/>
            <a:ext cx="2868093" cy="461665"/>
          </a:xfrm>
          <a:prstGeom prst="rect">
            <a:avLst/>
          </a:prstGeom>
          <a:solidFill>
            <a:schemeClr val="accent2">
              <a:lumMod val="20000"/>
              <a:lumOff val="80000"/>
            </a:schemeClr>
          </a:solidFill>
        </p:spPr>
        <p:txBody>
          <a:bodyPr wrap="square">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2-Short example</a:t>
            </a:r>
            <a:endParaRPr lang="ru-RU" sz="2400" b="1" dirty="0">
              <a:solidFill>
                <a:schemeClr val="accent2">
                  <a:lumMod val="50000"/>
                </a:schemeClr>
              </a:solidFill>
            </a:endParaRPr>
          </a:p>
        </p:txBody>
      </p:sp>
      <p:sp>
        <p:nvSpPr>
          <p:cNvPr id="7" name="Rectangle 6">
            <a:extLst>
              <a:ext uri="{FF2B5EF4-FFF2-40B4-BE49-F238E27FC236}">
                <a16:creationId xmlns:a16="http://schemas.microsoft.com/office/drawing/2014/main" id="{81FD25B8-B2FD-417B-8D7A-3A3ED4C59030}"/>
              </a:ext>
            </a:extLst>
          </p:cNvPr>
          <p:cNvSpPr/>
          <p:nvPr/>
        </p:nvSpPr>
        <p:spPr>
          <a:xfrm>
            <a:off x="963668" y="4014421"/>
            <a:ext cx="2868093" cy="461665"/>
          </a:xfrm>
          <a:prstGeom prst="rect">
            <a:avLst/>
          </a:prstGeom>
          <a:solidFill>
            <a:schemeClr val="accent2">
              <a:lumMod val="20000"/>
              <a:lumOff val="80000"/>
            </a:schemeClr>
          </a:solidFill>
        </p:spPr>
        <p:txBody>
          <a:bodyPr wrap="square">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3-Working principle</a:t>
            </a:r>
            <a:endParaRPr lang="ru-RU" sz="2400" b="1" dirty="0">
              <a:solidFill>
                <a:schemeClr val="accent2">
                  <a:lumMod val="50000"/>
                </a:schemeClr>
              </a:solidFill>
            </a:endParaRPr>
          </a:p>
        </p:txBody>
      </p:sp>
      <p:sp>
        <p:nvSpPr>
          <p:cNvPr id="8" name="Rectangle 7">
            <a:extLst>
              <a:ext uri="{FF2B5EF4-FFF2-40B4-BE49-F238E27FC236}">
                <a16:creationId xmlns:a16="http://schemas.microsoft.com/office/drawing/2014/main" id="{B5C9B0A4-3729-4A01-BC5E-BDB71CDB4DFE}"/>
              </a:ext>
            </a:extLst>
          </p:cNvPr>
          <p:cNvSpPr/>
          <p:nvPr/>
        </p:nvSpPr>
        <p:spPr>
          <a:xfrm>
            <a:off x="963668" y="4954146"/>
            <a:ext cx="2868093" cy="461665"/>
          </a:xfrm>
          <a:prstGeom prst="rect">
            <a:avLst/>
          </a:prstGeom>
          <a:solidFill>
            <a:schemeClr val="accent2">
              <a:lumMod val="20000"/>
              <a:lumOff val="80000"/>
            </a:schemeClr>
          </a:solidFill>
        </p:spPr>
        <p:txBody>
          <a:bodyPr wrap="square">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4-Deeper example</a:t>
            </a:r>
            <a:endParaRPr lang="ru-RU" sz="2400" b="1" dirty="0">
              <a:solidFill>
                <a:schemeClr val="accent2">
                  <a:lumMod val="50000"/>
                </a:schemeClr>
              </a:solidFill>
            </a:endParaRPr>
          </a:p>
        </p:txBody>
      </p:sp>
      <p:sp>
        <p:nvSpPr>
          <p:cNvPr id="9" name="Rectangle 8">
            <a:extLst>
              <a:ext uri="{FF2B5EF4-FFF2-40B4-BE49-F238E27FC236}">
                <a16:creationId xmlns:a16="http://schemas.microsoft.com/office/drawing/2014/main" id="{0DF3E559-78BD-4415-9E0F-EEEA2108E249}"/>
              </a:ext>
            </a:extLst>
          </p:cNvPr>
          <p:cNvSpPr/>
          <p:nvPr/>
        </p:nvSpPr>
        <p:spPr>
          <a:xfrm>
            <a:off x="963667" y="5893871"/>
            <a:ext cx="2868093" cy="461665"/>
          </a:xfrm>
          <a:prstGeom prst="rect">
            <a:avLst/>
          </a:prstGeom>
          <a:solidFill>
            <a:schemeClr val="accent2">
              <a:lumMod val="20000"/>
              <a:lumOff val="80000"/>
            </a:schemeClr>
          </a:solidFill>
        </p:spPr>
        <p:txBody>
          <a:bodyPr wrap="square">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5-Conclusion</a:t>
            </a:r>
            <a:endParaRPr lang="ru-RU" sz="2400" b="1" dirty="0">
              <a:solidFill>
                <a:schemeClr val="accent2">
                  <a:lumMod val="50000"/>
                </a:schemeClr>
              </a:solidFill>
            </a:endParaRPr>
          </a:p>
        </p:txBody>
      </p:sp>
      <p:pic>
        <p:nvPicPr>
          <p:cNvPr id="13" name="Picture 12">
            <a:extLst>
              <a:ext uri="{FF2B5EF4-FFF2-40B4-BE49-F238E27FC236}">
                <a16:creationId xmlns:a16="http://schemas.microsoft.com/office/drawing/2014/main" id="{CBF7A8B0-2EDD-437D-91C1-A3A7A50A2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0851" y="3229953"/>
            <a:ext cx="1616353" cy="1616353"/>
          </a:xfrm>
          <a:prstGeom prst="rect">
            <a:avLst/>
          </a:prstGeom>
        </p:spPr>
      </p:pic>
    </p:spTree>
    <p:extLst>
      <p:ext uri="{BB962C8B-B14F-4D97-AF65-F5344CB8AC3E}">
        <p14:creationId xmlns:p14="http://schemas.microsoft.com/office/powerpoint/2010/main" val="75707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23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282308-E100-4DC2-A88E-7E5917BB535B}"/>
              </a:ext>
            </a:extLst>
          </p:cNvPr>
          <p:cNvSpPr/>
          <p:nvPr/>
        </p:nvSpPr>
        <p:spPr>
          <a:xfrm>
            <a:off x="1564344" y="792003"/>
            <a:ext cx="1143262"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LZ77</a:t>
            </a:r>
            <a:endParaRPr lang="ru-RU" sz="3200" b="1" dirty="0"/>
          </a:p>
        </p:txBody>
      </p:sp>
      <p:sp>
        <p:nvSpPr>
          <p:cNvPr id="6" name="L-Shape 5">
            <a:extLst>
              <a:ext uri="{FF2B5EF4-FFF2-40B4-BE49-F238E27FC236}">
                <a16:creationId xmlns:a16="http://schemas.microsoft.com/office/drawing/2014/main" id="{717D2CD4-ABEF-4603-B55F-751A86FA2849}"/>
              </a:ext>
            </a:extLst>
          </p:cNvPr>
          <p:cNvSpPr/>
          <p:nvPr/>
        </p:nvSpPr>
        <p:spPr>
          <a:xfrm>
            <a:off x="586236" y="1050667"/>
            <a:ext cx="600075" cy="461665"/>
          </a:xfrm>
          <a:prstGeom prst="corner">
            <a:avLst>
              <a:gd name="adj1" fmla="val 31431"/>
              <a:gd name="adj2" fmla="val 2730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L-Shape 6">
            <a:extLst>
              <a:ext uri="{FF2B5EF4-FFF2-40B4-BE49-F238E27FC236}">
                <a16:creationId xmlns:a16="http://schemas.microsoft.com/office/drawing/2014/main" id="{79C31026-367F-42EA-A487-C522F7F6551E}"/>
              </a:ext>
            </a:extLst>
          </p:cNvPr>
          <p:cNvSpPr/>
          <p:nvPr/>
        </p:nvSpPr>
        <p:spPr>
          <a:xfrm rot="10800000">
            <a:off x="3085639" y="622726"/>
            <a:ext cx="600075" cy="461665"/>
          </a:xfrm>
          <a:prstGeom prst="corner">
            <a:avLst>
              <a:gd name="adj1" fmla="val 31431"/>
              <a:gd name="adj2" fmla="val 2730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Rectangle 1">
            <a:extLst>
              <a:ext uri="{FF2B5EF4-FFF2-40B4-BE49-F238E27FC236}">
                <a16:creationId xmlns:a16="http://schemas.microsoft.com/office/drawing/2014/main" id="{F6289A54-5F94-49BC-A8D9-A5093026ADB8}"/>
              </a:ext>
            </a:extLst>
          </p:cNvPr>
          <p:cNvSpPr/>
          <p:nvPr/>
        </p:nvSpPr>
        <p:spPr>
          <a:xfrm>
            <a:off x="637713" y="1972003"/>
            <a:ext cx="9982661" cy="923330"/>
          </a:xfrm>
          <a:prstGeom prst="rect">
            <a:avLst/>
          </a:prstGeom>
        </p:spPr>
        <p:txBody>
          <a:bodyPr wrap="square">
            <a:spAutoFit/>
          </a:bodyPr>
          <a:lstStyle/>
          <a:p>
            <a:r>
              <a:rPr lang="en-US" b="0" i="0" dirty="0">
                <a:solidFill>
                  <a:srgbClr val="3A3A3A"/>
                </a:solidFill>
                <a:effectLst/>
                <a:latin typeface="Times New Roman" panose="02020603050405020304" pitchFamily="18" charset="0"/>
                <a:cs typeface="Times New Roman" panose="02020603050405020304" pitchFamily="18" charset="0"/>
              </a:rPr>
              <a:t>LZ77 was announced </a:t>
            </a:r>
            <a:r>
              <a:rPr lang="en-US" b="0" i="0" dirty="0">
                <a:solidFill>
                  <a:schemeClr val="accent2">
                    <a:lumMod val="50000"/>
                  </a:schemeClr>
                </a:solidFill>
                <a:effectLst/>
                <a:latin typeface="Times New Roman" panose="02020603050405020304" pitchFamily="18" charset="0"/>
                <a:cs typeface="Times New Roman" panose="02020603050405020304" pitchFamily="18" charset="0"/>
              </a:rPr>
              <a:t>in 1977 </a:t>
            </a:r>
            <a:r>
              <a:rPr lang="en-US" b="0" i="0" dirty="0">
                <a:solidFill>
                  <a:srgbClr val="3A3A3A"/>
                </a:solidFill>
                <a:effectLst/>
                <a:latin typeface="Times New Roman" panose="02020603050405020304" pitchFamily="18" charset="0"/>
                <a:cs typeface="Times New Roman" panose="02020603050405020304" pitchFamily="18" charset="0"/>
              </a:rPr>
              <a:t>and termed as the base of so many other lossless compression algorithms.</a:t>
            </a:r>
            <a:r>
              <a:rPr lang="en-US" dirty="0"/>
              <a:t> </a:t>
            </a:r>
            <a:r>
              <a:rPr lang="en-US" dirty="0">
                <a:solidFill>
                  <a:srgbClr val="3A3A3A"/>
                </a:solidFill>
                <a:latin typeface="Times New Roman" panose="02020603050405020304" pitchFamily="18" charset="0"/>
                <a:cs typeface="Times New Roman" panose="02020603050405020304" pitchFamily="18" charset="0"/>
              </a:rPr>
              <a:t>Named in honor of its creators: Abraham Lempel (Abraham L </a:t>
            </a:r>
            <a:r>
              <a:rPr lang="en-US" dirty="0" err="1">
                <a:solidFill>
                  <a:srgbClr val="3A3A3A"/>
                </a:solidFill>
                <a:latin typeface="Times New Roman" panose="02020603050405020304" pitchFamily="18" charset="0"/>
                <a:cs typeface="Times New Roman" panose="02020603050405020304" pitchFamily="18" charset="0"/>
              </a:rPr>
              <a:t>empel</a:t>
            </a:r>
            <a:r>
              <a:rPr lang="en-US" dirty="0">
                <a:solidFill>
                  <a:srgbClr val="3A3A3A"/>
                </a:solidFill>
                <a:latin typeface="Times New Roman" panose="02020603050405020304" pitchFamily="18" charset="0"/>
                <a:cs typeface="Times New Roman" panose="02020603050405020304" pitchFamily="18" charset="0"/>
              </a:rPr>
              <a:t>) and Jacob </a:t>
            </a:r>
            <a:r>
              <a:rPr lang="en-US" dirty="0" err="1">
                <a:solidFill>
                  <a:srgbClr val="3A3A3A"/>
                </a:solidFill>
                <a:latin typeface="Times New Roman" panose="02020603050405020304" pitchFamily="18" charset="0"/>
                <a:cs typeface="Times New Roman" panose="02020603050405020304" pitchFamily="18" charset="0"/>
              </a:rPr>
              <a:t>Ziva</a:t>
            </a:r>
            <a:r>
              <a:rPr lang="en-US" dirty="0">
                <a:solidFill>
                  <a:srgbClr val="3A3A3A"/>
                </a:solidFill>
                <a:latin typeface="Times New Roman" panose="02020603050405020304" pitchFamily="18" charset="0"/>
                <a:cs typeface="Times New Roman" panose="02020603050405020304" pitchFamily="18" charset="0"/>
              </a:rPr>
              <a:t> (Jacob Z iv). </a:t>
            </a:r>
            <a:r>
              <a:rPr lang="en-US" b="0" i="0" dirty="0">
                <a:solidFill>
                  <a:srgbClr val="3A3A3A"/>
                </a:solidFill>
                <a:effectLst/>
                <a:latin typeface="Times New Roman" panose="02020603050405020304" pitchFamily="18" charset="0"/>
                <a:cs typeface="Times New Roman" panose="02020603050405020304" pitchFamily="18" charset="0"/>
              </a:rPr>
              <a:t> It normally uses the method of </a:t>
            </a:r>
            <a:r>
              <a:rPr lang="en-US" b="0" i="0" dirty="0">
                <a:solidFill>
                  <a:schemeClr val="accent2">
                    <a:lumMod val="50000"/>
                  </a:schemeClr>
                </a:solidFill>
                <a:effectLst/>
                <a:latin typeface="Times New Roman" panose="02020603050405020304" pitchFamily="18" charset="0"/>
                <a:cs typeface="Times New Roman" panose="02020603050405020304" pitchFamily="18" charset="0"/>
              </a:rPr>
              <a:t>“</a:t>
            </a:r>
            <a:r>
              <a:rPr lang="en-US" dirty="0">
                <a:solidFill>
                  <a:schemeClr val="accent2">
                    <a:lumMod val="50000"/>
                  </a:schemeClr>
                </a:solidFill>
                <a:latin typeface="Times New Roman" panose="02020603050405020304" pitchFamily="18" charset="0"/>
                <a:cs typeface="Times New Roman" panose="02020603050405020304" pitchFamily="18" charset="0"/>
              </a:rPr>
              <a:t>Sliding Window</a:t>
            </a:r>
            <a:r>
              <a:rPr lang="en-US" b="0" i="0" dirty="0">
                <a:solidFill>
                  <a:schemeClr val="accent2">
                    <a:lumMod val="50000"/>
                  </a:schemeClr>
                </a:solidFill>
                <a:effectLst/>
                <a:latin typeface="Times New Roman" panose="02020603050405020304" pitchFamily="18" charset="0"/>
                <a:cs typeface="Times New Roman" panose="02020603050405020304" pitchFamily="18" charset="0"/>
              </a:rPr>
              <a:t>”.</a:t>
            </a:r>
            <a:endParaRPr lang="ru-RU"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971CCCA-9B05-47C9-AE10-8D51214DAE20}"/>
              </a:ext>
            </a:extLst>
          </p:cNvPr>
          <p:cNvSpPr/>
          <p:nvPr/>
        </p:nvSpPr>
        <p:spPr>
          <a:xfrm>
            <a:off x="637713" y="3499009"/>
            <a:ext cx="7176639" cy="2308324"/>
          </a:xfrm>
          <a:prstGeom prst="rect">
            <a:avLst/>
          </a:prstGeom>
        </p:spPr>
        <p:txBody>
          <a:bodyPr wrap="square">
            <a:spAutoFit/>
          </a:bodyPr>
          <a:lstStyle/>
          <a:p>
            <a:pPr>
              <a:buFont typeface="Arial" panose="020B0604020202020204" pitchFamily="34" charset="0"/>
              <a:buChar char="•"/>
            </a:pPr>
            <a:r>
              <a:rPr lang="en-US" b="1" dirty="0">
                <a:solidFill>
                  <a:schemeClr val="accent2">
                    <a:lumMod val="50000"/>
                  </a:schemeClr>
                </a:solidFill>
                <a:latin typeface="Times New Roman" panose="02020603050405020304" pitchFamily="18" charset="0"/>
                <a:cs typeface="Times New Roman" panose="02020603050405020304" pitchFamily="18" charset="0"/>
              </a:rPr>
              <a:t>Offset</a:t>
            </a:r>
            <a:r>
              <a:rPr lang="en-US" altLang="zh-CN" dirty="0">
                <a:solidFill>
                  <a:srgbClr val="3A3A3A"/>
                </a:solidFill>
                <a:latin typeface="Times New Roman" panose="02020603050405020304" pitchFamily="18" charset="0"/>
                <a:cs typeface="Times New Roman" panose="02020603050405020304" pitchFamily="18" charset="0"/>
              </a:rPr>
              <a:t>—</a:t>
            </a:r>
            <a:r>
              <a:rPr lang="en-US" dirty="0">
                <a:solidFill>
                  <a:srgbClr val="3A3A3A"/>
                </a:solidFill>
                <a:latin typeface="Times New Roman" panose="02020603050405020304" pitchFamily="18" charset="0"/>
                <a:cs typeface="Times New Roman" panose="02020603050405020304" pitchFamily="18" charset="0"/>
              </a:rPr>
              <a:t>It can be termed as the actual start of the phrase and the beginning of the file.</a:t>
            </a:r>
          </a:p>
          <a:p>
            <a:endParaRPr lang="en-US" dirty="0">
              <a:solidFill>
                <a:srgbClr val="3A3A3A"/>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solidFill>
                  <a:schemeClr val="accent2">
                    <a:lumMod val="50000"/>
                  </a:schemeClr>
                </a:solidFill>
                <a:latin typeface="Times New Roman" panose="02020603050405020304" pitchFamily="18" charset="0"/>
                <a:cs typeface="Times New Roman" panose="02020603050405020304" pitchFamily="18" charset="0"/>
              </a:rPr>
              <a:t> Run-length</a:t>
            </a:r>
            <a:r>
              <a:rPr lang="en-US" altLang="zh-CN" dirty="0">
                <a:solidFill>
                  <a:srgbClr val="3A3A3A"/>
                </a:solidFill>
                <a:latin typeface="Times New Roman" panose="02020603050405020304" pitchFamily="18" charset="0"/>
                <a:cs typeface="Times New Roman" panose="02020603050405020304" pitchFamily="18" charset="0"/>
              </a:rPr>
              <a:t>—</a:t>
            </a:r>
            <a:r>
              <a:rPr lang="en-US" dirty="0">
                <a:solidFill>
                  <a:srgbClr val="3A3A3A"/>
                </a:solidFill>
                <a:latin typeface="Times New Roman" panose="02020603050405020304" pitchFamily="18" charset="0"/>
                <a:cs typeface="Times New Roman" panose="02020603050405020304" pitchFamily="18" charset="0"/>
              </a:rPr>
              <a:t>It is defined as the quantity of the characters that help you in making a phrase.</a:t>
            </a:r>
          </a:p>
          <a:p>
            <a:endParaRPr lang="en-US" dirty="0">
              <a:solidFill>
                <a:srgbClr val="3A3A3A"/>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solidFill>
                  <a:schemeClr val="accent2">
                    <a:lumMod val="50000"/>
                  </a:schemeClr>
                </a:solidFill>
                <a:latin typeface="Times New Roman" panose="02020603050405020304" pitchFamily="18" charset="0"/>
                <a:cs typeface="Times New Roman" panose="02020603050405020304" pitchFamily="18" charset="0"/>
              </a:rPr>
              <a:t>Deviating characters</a:t>
            </a:r>
            <a:r>
              <a:rPr lang="en-US" altLang="zh-CN" dirty="0">
                <a:solidFill>
                  <a:srgbClr val="3A3A3A"/>
                </a:solidFill>
                <a:latin typeface="Times New Roman" panose="02020603050405020304" pitchFamily="18" charset="0"/>
                <a:cs typeface="Times New Roman" panose="02020603050405020304" pitchFamily="18" charset="0"/>
              </a:rPr>
              <a:t>—</a:t>
            </a:r>
            <a:r>
              <a:rPr lang="en-US" dirty="0">
                <a:solidFill>
                  <a:srgbClr val="3A3A3A"/>
                </a:solidFill>
                <a:latin typeface="Times New Roman" panose="02020603050405020304" pitchFamily="18" charset="0"/>
                <a:cs typeface="Times New Roman" panose="02020603050405020304" pitchFamily="18" charset="0"/>
              </a:rPr>
              <a:t>These are the marketers that indicate a new phrase.</a:t>
            </a:r>
          </a:p>
        </p:txBody>
      </p:sp>
      <p:pic>
        <p:nvPicPr>
          <p:cNvPr id="1026" name="Picture 2">
            <a:extLst>
              <a:ext uri="{FF2B5EF4-FFF2-40B4-BE49-F238E27FC236}">
                <a16:creationId xmlns:a16="http://schemas.microsoft.com/office/drawing/2014/main" id="{77CCA50A-EA0E-4216-9F9C-8C4C51984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7300" y="390834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57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232E63-CDC4-4248-85EB-AC248DEB6FC5}"/>
              </a:ext>
            </a:extLst>
          </p:cNvPr>
          <p:cNvSpPr/>
          <p:nvPr/>
        </p:nvSpPr>
        <p:spPr>
          <a:xfrm>
            <a:off x="886273" y="2425690"/>
            <a:ext cx="10305602" cy="2246769"/>
          </a:xfrm>
          <a:prstGeom prst="rect">
            <a:avLst/>
          </a:prstGeom>
        </p:spPr>
        <p:txBody>
          <a:bodyPr wrap="square">
            <a:spAutoFit/>
          </a:bodyPr>
          <a:lstStyle/>
          <a:p>
            <a:r>
              <a:rPr lang="en-US" sz="2000" dirty="0">
                <a:solidFill>
                  <a:schemeClr val="accent4">
                    <a:lumMod val="75000"/>
                  </a:schemeClr>
                </a:solidFill>
                <a:latin typeface="Times New Roman" panose="02020603050405020304" pitchFamily="18" charset="0"/>
                <a:cs typeface="Times New Roman" panose="02020603050405020304" pitchFamily="18" charset="0"/>
              </a:rPr>
              <a:t>LZ77 compression algorithm </a:t>
            </a:r>
            <a:r>
              <a:rPr lang="en-US" sz="2000" dirty="0">
                <a:latin typeface="Times New Roman" panose="02020603050405020304" pitchFamily="18" charset="0"/>
                <a:cs typeface="Times New Roman" panose="02020603050405020304" pitchFamily="18" charset="0"/>
              </a:rPr>
              <a:t>using the way of dictionary compression, is a simple but very efficient data compression algorithm.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method is to </a:t>
            </a:r>
            <a:r>
              <a:rPr lang="en-US" sz="2000" dirty="0">
                <a:solidFill>
                  <a:schemeClr val="accent4">
                    <a:lumMod val="75000"/>
                  </a:schemeClr>
                </a:solidFill>
                <a:latin typeface="Times New Roman" panose="02020603050405020304" pitchFamily="18" charset="0"/>
                <a:cs typeface="Times New Roman" panose="02020603050405020304" pitchFamily="18" charset="0"/>
              </a:rPr>
              <a:t>add some characters in the data that can be organized into phrases into the dictionary</a:t>
            </a:r>
            <a:r>
              <a:rPr lang="en-US" sz="2000" dirty="0">
                <a:latin typeface="Times New Roman" panose="02020603050405020304" pitchFamily="18" charset="0"/>
                <a:cs typeface="Times New Roman" panose="02020603050405020304" pitchFamily="18" charset="0"/>
              </a:rPr>
              <a:t>, and then use tags to replace phrases in the dictionary when the same characters appear again. In this way, the compression is carried out by using tags to replace the most repeated </a:t>
            </a:r>
            <a:r>
              <a:rPr lang="en-US" sz="2000" dirty="0" err="1">
                <a:latin typeface="Times New Roman" panose="02020603050405020304" pitchFamily="18" charset="0"/>
                <a:cs typeface="Times New Roman" panose="02020603050405020304" pitchFamily="18" charset="0"/>
              </a:rPr>
              <a:t>occurrentions</a:t>
            </a:r>
            <a:r>
              <a:rPr 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D282308-E100-4DC2-A88E-7E5917BB535B}"/>
              </a:ext>
            </a:extLst>
          </p:cNvPr>
          <p:cNvSpPr/>
          <p:nvPr/>
        </p:nvSpPr>
        <p:spPr>
          <a:xfrm>
            <a:off x="886274" y="853559"/>
            <a:ext cx="2654894"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The Main Method </a:t>
            </a:r>
            <a:endParaRPr lang="ru-RU" sz="2400" b="1" dirty="0"/>
          </a:p>
        </p:txBody>
      </p:sp>
      <p:sp>
        <p:nvSpPr>
          <p:cNvPr id="6" name="L-Shape 5">
            <a:extLst>
              <a:ext uri="{FF2B5EF4-FFF2-40B4-BE49-F238E27FC236}">
                <a16:creationId xmlns:a16="http://schemas.microsoft.com/office/drawing/2014/main" id="{717D2CD4-ABEF-4603-B55F-751A86FA2849}"/>
              </a:ext>
            </a:extLst>
          </p:cNvPr>
          <p:cNvSpPr/>
          <p:nvPr/>
        </p:nvSpPr>
        <p:spPr>
          <a:xfrm>
            <a:off x="586236" y="1050667"/>
            <a:ext cx="600075" cy="461665"/>
          </a:xfrm>
          <a:prstGeom prst="corner">
            <a:avLst>
              <a:gd name="adj1" fmla="val 31431"/>
              <a:gd name="adj2" fmla="val 2730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L-Shape 6">
            <a:extLst>
              <a:ext uri="{FF2B5EF4-FFF2-40B4-BE49-F238E27FC236}">
                <a16:creationId xmlns:a16="http://schemas.microsoft.com/office/drawing/2014/main" id="{79C31026-367F-42EA-A487-C522F7F6551E}"/>
              </a:ext>
            </a:extLst>
          </p:cNvPr>
          <p:cNvSpPr/>
          <p:nvPr/>
        </p:nvSpPr>
        <p:spPr>
          <a:xfrm rot="10800000">
            <a:off x="3085639" y="622726"/>
            <a:ext cx="600075" cy="461665"/>
          </a:xfrm>
          <a:prstGeom prst="corner">
            <a:avLst>
              <a:gd name="adj1" fmla="val 31431"/>
              <a:gd name="adj2" fmla="val 2730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213032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232E63-CDC4-4248-85EB-AC248DEB6FC5}"/>
              </a:ext>
            </a:extLst>
          </p:cNvPr>
          <p:cNvSpPr/>
          <p:nvPr/>
        </p:nvSpPr>
        <p:spPr>
          <a:xfrm>
            <a:off x="886273" y="2425690"/>
            <a:ext cx="8533952" cy="461665"/>
          </a:xfrm>
          <a:prstGeom prst="rect">
            <a:avLst/>
          </a:prstGeom>
          <a:solidFill>
            <a:schemeClr val="tx2">
              <a:lumMod val="40000"/>
              <a:lumOff val="60000"/>
            </a:schemeClr>
          </a:solidFill>
        </p:spPr>
        <p:txBody>
          <a:bodyPr wrap="square">
            <a:spAutoFit/>
          </a:bodyPr>
          <a:lstStyle/>
          <a:p>
            <a:r>
              <a:rPr lang="en-US" altLang="zh-CN" sz="2400" dirty="0">
                <a:latin typeface="Times New Roman" panose="02020603050405020304" pitchFamily="18" charset="0"/>
                <a:cs typeface="Times New Roman" panose="02020603050405020304" pitchFamily="18" charset="0"/>
              </a:rPr>
              <a:t>Kazakhstan’s middle school Kazakhstan’s primary school.</a:t>
            </a:r>
            <a:endParaRPr lang="zh-CN" altLang="en-US"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D282308-E100-4DC2-A88E-7E5917BB535B}"/>
              </a:ext>
            </a:extLst>
          </p:cNvPr>
          <p:cNvSpPr/>
          <p:nvPr/>
        </p:nvSpPr>
        <p:spPr>
          <a:xfrm>
            <a:off x="1462553" y="853558"/>
            <a:ext cx="1346844"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Example</a:t>
            </a:r>
            <a:endParaRPr lang="ru-RU" sz="2400" b="1" dirty="0"/>
          </a:p>
        </p:txBody>
      </p:sp>
      <p:sp>
        <p:nvSpPr>
          <p:cNvPr id="6" name="L-Shape 5">
            <a:extLst>
              <a:ext uri="{FF2B5EF4-FFF2-40B4-BE49-F238E27FC236}">
                <a16:creationId xmlns:a16="http://schemas.microsoft.com/office/drawing/2014/main" id="{717D2CD4-ABEF-4603-B55F-751A86FA2849}"/>
              </a:ext>
            </a:extLst>
          </p:cNvPr>
          <p:cNvSpPr/>
          <p:nvPr/>
        </p:nvSpPr>
        <p:spPr>
          <a:xfrm>
            <a:off x="586236" y="1050667"/>
            <a:ext cx="600075" cy="461665"/>
          </a:xfrm>
          <a:prstGeom prst="corner">
            <a:avLst>
              <a:gd name="adj1" fmla="val 31431"/>
              <a:gd name="adj2" fmla="val 2730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L-Shape 6">
            <a:extLst>
              <a:ext uri="{FF2B5EF4-FFF2-40B4-BE49-F238E27FC236}">
                <a16:creationId xmlns:a16="http://schemas.microsoft.com/office/drawing/2014/main" id="{79C31026-367F-42EA-A487-C522F7F6551E}"/>
              </a:ext>
            </a:extLst>
          </p:cNvPr>
          <p:cNvSpPr/>
          <p:nvPr/>
        </p:nvSpPr>
        <p:spPr>
          <a:xfrm rot="10800000">
            <a:off x="3085639" y="622726"/>
            <a:ext cx="600075" cy="461665"/>
          </a:xfrm>
          <a:prstGeom prst="corner">
            <a:avLst>
              <a:gd name="adj1" fmla="val 31431"/>
              <a:gd name="adj2" fmla="val 2730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Rectangle 1">
            <a:extLst>
              <a:ext uri="{FF2B5EF4-FFF2-40B4-BE49-F238E27FC236}">
                <a16:creationId xmlns:a16="http://schemas.microsoft.com/office/drawing/2014/main" id="{FCB3990B-D64E-421B-9532-2CB3305B1EA5}"/>
              </a:ext>
            </a:extLst>
          </p:cNvPr>
          <p:cNvSpPr/>
          <p:nvPr/>
        </p:nvSpPr>
        <p:spPr>
          <a:xfrm>
            <a:off x="886273" y="3324315"/>
            <a:ext cx="9696002" cy="646331"/>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We use a pair of pieces of information </a:t>
            </a:r>
            <a:r>
              <a:rPr lang="ru-RU" dirty="0">
                <a:solidFill>
                  <a:schemeClr val="accent4">
                    <a:lumMod val="75000"/>
                  </a:schemeClr>
                </a:solidFill>
                <a:latin typeface="Times New Roman" panose="02020603050405020304" pitchFamily="18" charset="0"/>
                <a:cs typeface="Times New Roman" panose="02020603050405020304" pitchFamily="18" charset="0"/>
              </a:rPr>
              <a:t>(the distance between the two, the length of the same content) </a:t>
            </a:r>
            <a:r>
              <a:rPr lang="ru-RU" dirty="0">
                <a:latin typeface="Times New Roman" panose="02020603050405020304" pitchFamily="18" charset="0"/>
                <a:cs typeface="Times New Roman" panose="02020603050405020304" pitchFamily="18" charset="0"/>
              </a:rPr>
              <a:t>to replace the latter piece of content.</a:t>
            </a:r>
          </a:p>
        </p:txBody>
      </p:sp>
      <p:sp>
        <p:nvSpPr>
          <p:cNvPr id="3" name="Rectangle 2">
            <a:extLst>
              <a:ext uri="{FF2B5EF4-FFF2-40B4-BE49-F238E27FC236}">
                <a16:creationId xmlns:a16="http://schemas.microsoft.com/office/drawing/2014/main" id="{2A2CC0D7-9DFE-4A34-9947-9FA0EB23D442}"/>
              </a:ext>
            </a:extLst>
          </p:cNvPr>
          <p:cNvSpPr/>
          <p:nvPr/>
        </p:nvSpPr>
        <p:spPr>
          <a:xfrm>
            <a:off x="886273" y="4454009"/>
            <a:ext cx="6557244" cy="461665"/>
          </a:xfrm>
          <a:prstGeom prst="rect">
            <a:avLst/>
          </a:prstGeom>
          <a:solidFill>
            <a:schemeClr val="tx2">
              <a:lumMod val="40000"/>
              <a:lumOff val="60000"/>
            </a:schemeClr>
          </a:solidFill>
        </p:spPr>
        <p:txBody>
          <a:bodyPr wrap="none">
            <a:spAutoFit/>
          </a:bodyPr>
          <a:lstStyle/>
          <a:p>
            <a:r>
              <a:rPr lang="en-US" altLang="zh-CN" sz="2400" dirty="0">
                <a:latin typeface="Times New Roman" panose="02020603050405020304" pitchFamily="18" charset="0"/>
                <a:cs typeface="Times New Roman" panose="02020603050405020304" pitchFamily="18" charset="0"/>
              </a:rPr>
              <a:t>Kazakhstan’s middle school (27,16) primary (20,6) </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84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1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24A8E6-A8E6-4D5A-BD4D-8D1D2F70A124}"/>
              </a:ext>
            </a:extLst>
          </p:cNvPr>
          <p:cNvSpPr/>
          <p:nvPr/>
        </p:nvSpPr>
        <p:spPr>
          <a:xfrm>
            <a:off x="706498" y="2157443"/>
            <a:ext cx="8837552" cy="3416320"/>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When compressing data, there are two conditions between the forward buffer and the moving window after the phrase matching is done:</a:t>
            </a:r>
          </a:p>
          <a:p>
            <a:endParaRPr lang="ru-RU" dirty="0">
              <a:latin typeface="Times New Roman" panose="02020603050405020304" pitchFamily="18" charset="0"/>
              <a:cs typeface="Times New Roman" panose="02020603050405020304" pitchFamily="18" charset="0"/>
            </a:endParaRPr>
          </a:p>
          <a:p>
            <a:r>
              <a:rPr lang="ru-RU" b="1" dirty="0">
                <a:solidFill>
                  <a:schemeClr val="accent6">
                    <a:lumMod val="75000"/>
                  </a:schemeClr>
                </a:solidFill>
                <a:latin typeface="Times New Roman" panose="02020603050405020304" pitchFamily="18" charset="0"/>
                <a:cs typeface="Times New Roman" panose="02020603050405020304" pitchFamily="18" charset="0"/>
              </a:rPr>
              <a:t>When no match is found: </a:t>
            </a:r>
            <a:r>
              <a:rPr lang="ru-RU" dirty="0">
                <a:latin typeface="Times New Roman" panose="02020603050405020304" pitchFamily="18" charset="0"/>
                <a:cs typeface="Times New Roman" panose="02020603050405020304" pitchFamily="18" charset="0"/>
              </a:rPr>
              <a:t>Encode a mismatched symbol as a symbol token (mostly the character itself)</a:t>
            </a:r>
          </a:p>
          <a:p>
            <a:endParaRPr lang="ru-RU" dirty="0">
              <a:latin typeface="Times New Roman" panose="02020603050405020304" pitchFamily="18" charset="0"/>
              <a:cs typeface="Times New Roman" panose="02020603050405020304" pitchFamily="18" charset="0"/>
            </a:endParaRPr>
          </a:p>
          <a:p>
            <a:r>
              <a:rPr lang="ru-RU" b="1" dirty="0">
                <a:solidFill>
                  <a:schemeClr val="accent6">
                    <a:lumMod val="75000"/>
                  </a:schemeClr>
                </a:solidFill>
                <a:latin typeface="Times New Roman" panose="02020603050405020304" pitchFamily="18" charset="0"/>
                <a:cs typeface="Times New Roman" panose="02020603050405020304" pitchFamily="18" charset="0"/>
              </a:rPr>
              <a:t>When a match is found: </a:t>
            </a:r>
            <a:r>
              <a:rPr lang="ru-RU" dirty="0">
                <a:latin typeface="Times New Roman" panose="02020603050405020304" pitchFamily="18" charset="0"/>
                <a:cs typeface="Times New Roman" panose="02020603050405020304" pitchFamily="18" charset="0"/>
              </a:rPr>
              <a:t>Encodes its longest match as a phrase token.</a:t>
            </a: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r>
              <a:rPr lang="ru-RU" b="1" dirty="0">
                <a:solidFill>
                  <a:schemeClr val="accent6">
                    <a:lumMod val="75000"/>
                  </a:schemeClr>
                </a:solidFill>
                <a:latin typeface="Times New Roman" panose="02020603050405020304" pitchFamily="18" charset="0"/>
                <a:cs typeface="Times New Roman" panose="02020603050405020304" pitchFamily="18" charset="0"/>
              </a:rPr>
              <a:t>The phrase tag contains three parts of information: </a:t>
            </a:r>
            <a:r>
              <a:rPr lang="ru-RU" dirty="0">
                <a:latin typeface="Times New Roman" panose="02020603050405020304" pitchFamily="18" charset="0"/>
                <a:cs typeface="Times New Roman" panose="02020603050405020304" pitchFamily="18" charset="0"/>
              </a:rPr>
              <a:t>the offset in the sliding window (calculated from where the match started), the number of symbols in the match, and the first symbol in the forward buffer after the match ends.</a:t>
            </a:r>
          </a:p>
        </p:txBody>
      </p:sp>
      <p:sp>
        <p:nvSpPr>
          <p:cNvPr id="6" name="Rectangle 5">
            <a:extLst>
              <a:ext uri="{FF2B5EF4-FFF2-40B4-BE49-F238E27FC236}">
                <a16:creationId xmlns:a16="http://schemas.microsoft.com/office/drawing/2014/main" id="{E1A934E7-C58B-4874-B4EE-90D7723435D3}"/>
              </a:ext>
            </a:extLst>
          </p:cNvPr>
          <p:cNvSpPr/>
          <p:nvPr/>
        </p:nvSpPr>
        <p:spPr>
          <a:xfrm>
            <a:off x="963673" y="853558"/>
            <a:ext cx="2497030"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The Compression</a:t>
            </a:r>
            <a:endParaRPr lang="ru-RU" sz="2400" b="1" dirty="0"/>
          </a:p>
        </p:txBody>
      </p:sp>
      <p:sp>
        <p:nvSpPr>
          <p:cNvPr id="7" name="L-Shape 6">
            <a:extLst>
              <a:ext uri="{FF2B5EF4-FFF2-40B4-BE49-F238E27FC236}">
                <a16:creationId xmlns:a16="http://schemas.microsoft.com/office/drawing/2014/main" id="{EBA266D1-3716-48F1-9B85-3EF92215BA48}"/>
              </a:ext>
            </a:extLst>
          </p:cNvPr>
          <p:cNvSpPr/>
          <p:nvPr/>
        </p:nvSpPr>
        <p:spPr>
          <a:xfrm>
            <a:off x="586236" y="1050667"/>
            <a:ext cx="600075" cy="461665"/>
          </a:xfrm>
          <a:prstGeom prst="corner">
            <a:avLst>
              <a:gd name="adj1" fmla="val 31431"/>
              <a:gd name="adj2" fmla="val 27306"/>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L-Shape 7">
            <a:extLst>
              <a:ext uri="{FF2B5EF4-FFF2-40B4-BE49-F238E27FC236}">
                <a16:creationId xmlns:a16="http://schemas.microsoft.com/office/drawing/2014/main" id="{A27DBF6A-B29E-4604-98AC-A9868FFC33FC}"/>
              </a:ext>
            </a:extLst>
          </p:cNvPr>
          <p:cNvSpPr/>
          <p:nvPr/>
        </p:nvSpPr>
        <p:spPr>
          <a:xfrm rot="10800000">
            <a:off x="3085639" y="622726"/>
            <a:ext cx="600075" cy="461665"/>
          </a:xfrm>
          <a:prstGeom prst="corner">
            <a:avLst>
              <a:gd name="adj1" fmla="val 31431"/>
              <a:gd name="adj2" fmla="val 27306"/>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3762407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56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337D30-2FED-459F-A17B-73FA5747FADF}"/>
              </a:ext>
            </a:extLst>
          </p:cNvPr>
          <p:cNvPicPr>
            <a:picLocks noChangeAspect="1"/>
          </p:cNvPicPr>
          <p:nvPr/>
        </p:nvPicPr>
        <p:blipFill rotWithShape="1">
          <a:blip r:embed="rId2"/>
          <a:srcRect t="2131"/>
          <a:stretch/>
        </p:blipFill>
        <p:spPr>
          <a:xfrm>
            <a:off x="3733715" y="2107869"/>
            <a:ext cx="5115009" cy="3347112"/>
          </a:xfrm>
          <a:prstGeom prst="rect">
            <a:avLst/>
          </a:prstGeom>
        </p:spPr>
      </p:pic>
      <p:sp>
        <p:nvSpPr>
          <p:cNvPr id="5" name="Rectangle 4">
            <a:extLst>
              <a:ext uri="{FF2B5EF4-FFF2-40B4-BE49-F238E27FC236}">
                <a16:creationId xmlns:a16="http://schemas.microsoft.com/office/drawing/2014/main" id="{E6E5B1A4-72B5-4721-A381-6D75479FAFA1}"/>
              </a:ext>
            </a:extLst>
          </p:cNvPr>
          <p:cNvSpPr/>
          <p:nvPr/>
        </p:nvSpPr>
        <p:spPr>
          <a:xfrm>
            <a:off x="4857462" y="853558"/>
            <a:ext cx="2867516" cy="523220"/>
          </a:xfrm>
          <a:prstGeom prst="rect">
            <a:avLst/>
          </a:prstGeom>
          <a:solidFill>
            <a:schemeClr val="accent6">
              <a:lumMod val="60000"/>
              <a:lumOff val="40000"/>
            </a:schemeClr>
          </a:solidFill>
        </p:spPr>
        <p:txBody>
          <a:bodyPr wrap="none">
            <a:spAutoFit/>
          </a:bodyPr>
          <a:lstStyle/>
          <a:p>
            <a:r>
              <a:rPr lang="en-US" sz="2800" b="1" dirty="0" err="1">
                <a:latin typeface="Times New Roman" panose="02020603050405020304" pitchFamily="18" charset="0"/>
                <a:cs typeface="Times New Roman" panose="02020603050405020304" pitchFamily="18" charset="0"/>
              </a:rPr>
              <a:t>Woking</a:t>
            </a:r>
            <a:r>
              <a:rPr lang="en-US" sz="2800" b="1" dirty="0">
                <a:latin typeface="Times New Roman" panose="02020603050405020304" pitchFamily="18" charset="0"/>
                <a:cs typeface="Times New Roman" panose="02020603050405020304" pitchFamily="18" charset="0"/>
              </a:rPr>
              <a:t> Principle</a:t>
            </a:r>
            <a:endParaRPr lang="ru-RU"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746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1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A934E7-C58B-4874-B4EE-90D7723435D3}"/>
              </a:ext>
            </a:extLst>
          </p:cNvPr>
          <p:cNvSpPr/>
          <p:nvPr/>
        </p:nvSpPr>
        <p:spPr>
          <a:xfrm>
            <a:off x="963673" y="853558"/>
            <a:ext cx="2497030"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The Compression</a:t>
            </a:r>
            <a:endParaRPr lang="ru-RU" sz="2400" b="1" dirty="0"/>
          </a:p>
        </p:txBody>
      </p:sp>
      <p:sp>
        <p:nvSpPr>
          <p:cNvPr id="7" name="L-Shape 6">
            <a:extLst>
              <a:ext uri="{FF2B5EF4-FFF2-40B4-BE49-F238E27FC236}">
                <a16:creationId xmlns:a16="http://schemas.microsoft.com/office/drawing/2014/main" id="{EBA266D1-3716-48F1-9B85-3EF92215BA48}"/>
              </a:ext>
            </a:extLst>
          </p:cNvPr>
          <p:cNvSpPr/>
          <p:nvPr/>
        </p:nvSpPr>
        <p:spPr>
          <a:xfrm>
            <a:off x="586236" y="1050667"/>
            <a:ext cx="600075" cy="461665"/>
          </a:xfrm>
          <a:prstGeom prst="corner">
            <a:avLst>
              <a:gd name="adj1" fmla="val 31431"/>
              <a:gd name="adj2" fmla="val 27306"/>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L-Shape 7">
            <a:extLst>
              <a:ext uri="{FF2B5EF4-FFF2-40B4-BE49-F238E27FC236}">
                <a16:creationId xmlns:a16="http://schemas.microsoft.com/office/drawing/2014/main" id="{A27DBF6A-B29E-4604-98AC-A9868FFC33FC}"/>
              </a:ext>
            </a:extLst>
          </p:cNvPr>
          <p:cNvSpPr/>
          <p:nvPr/>
        </p:nvSpPr>
        <p:spPr>
          <a:xfrm rot="10800000">
            <a:off x="3085639" y="622726"/>
            <a:ext cx="600075" cy="461665"/>
          </a:xfrm>
          <a:prstGeom prst="corner">
            <a:avLst>
              <a:gd name="adj1" fmla="val 31431"/>
              <a:gd name="adj2" fmla="val 27306"/>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5" name="Picture 4">
            <a:extLst>
              <a:ext uri="{FF2B5EF4-FFF2-40B4-BE49-F238E27FC236}">
                <a16:creationId xmlns:a16="http://schemas.microsoft.com/office/drawing/2014/main" id="{F22B6E93-DB3F-47D8-9B0D-BF5A8BB58DDC}"/>
              </a:ext>
            </a:extLst>
          </p:cNvPr>
          <p:cNvPicPr>
            <a:picLocks noChangeAspect="1"/>
          </p:cNvPicPr>
          <p:nvPr/>
        </p:nvPicPr>
        <p:blipFill>
          <a:blip r:embed="rId2"/>
          <a:stretch>
            <a:fillRect/>
          </a:stretch>
        </p:blipFill>
        <p:spPr>
          <a:xfrm>
            <a:off x="2247898" y="2005012"/>
            <a:ext cx="7291905" cy="814388"/>
          </a:xfrm>
          <a:prstGeom prst="rect">
            <a:avLst/>
          </a:prstGeom>
        </p:spPr>
      </p:pic>
      <p:pic>
        <p:nvPicPr>
          <p:cNvPr id="9" name="Picture 8">
            <a:extLst>
              <a:ext uri="{FF2B5EF4-FFF2-40B4-BE49-F238E27FC236}">
                <a16:creationId xmlns:a16="http://schemas.microsoft.com/office/drawing/2014/main" id="{18B3DCE4-ED82-45AA-B540-4B280A1DD2D9}"/>
              </a:ext>
            </a:extLst>
          </p:cNvPr>
          <p:cNvPicPr>
            <a:picLocks noChangeAspect="1"/>
          </p:cNvPicPr>
          <p:nvPr/>
        </p:nvPicPr>
        <p:blipFill>
          <a:blip r:embed="rId3"/>
          <a:stretch>
            <a:fillRect/>
          </a:stretch>
        </p:blipFill>
        <p:spPr>
          <a:xfrm>
            <a:off x="2247897" y="3636168"/>
            <a:ext cx="7291905" cy="814388"/>
          </a:xfrm>
          <a:prstGeom prst="rect">
            <a:avLst/>
          </a:prstGeom>
        </p:spPr>
      </p:pic>
      <p:pic>
        <p:nvPicPr>
          <p:cNvPr id="10" name="Picture 9">
            <a:extLst>
              <a:ext uri="{FF2B5EF4-FFF2-40B4-BE49-F238E27FC236}">
                <a16:creationId xmlns:a16="http://schemas.microsoft.com/office/drawing/2014/main" id="{ABC53803-73BC-4B30-8D46-8245C5B147E0}"/>
              </a:ext>
            </a:extLst>
          </p:cNvPr>
          <p:cNvPicPr>
            <a:picLocks noChangeAspect="1"/>
          </p:cNvPicPr>
          <p:nvPr/>
        </p:nvPicPr>
        <p:blipFill>
          <a:blip r:embed="rId4"/>
          <a:stretch>
            <a:fillRect/>
          </a:stretch>
        </p:blipFill>
        <p:spPr>
          <a:xfrm>
            <a:off x="2247896" y="5140345"/>
            <a:ext cx="7291905" cy="783532"/>
          </a:xfrm>
          <a:prstGeom prst="rect">
            <a:avLst/>
          </a:prstGeom>
        </p:spPr>
      </p:pic>
      <p:sp>
        <p:nvSpPr>
          <p:cNvPr id="12" name="Oval 11">
            <a:extLst>
              <a:ext uri="{FF2B5EF4-FFF2-40B4-BE49-F238E27FC236}">
                <a16:creationId xmlns:a16="http://schemas.microsoft.com/office/drawing/2014/main" id="{D8B38B90-C27A-42B5-891C-522F4BAC2E32}"/>
              </a:ext>
            </a:extLst>
          </p:cNvPr>
          <p:cNvSpPr/>
          <p:nvPr/>
        </p:nvSpPr>
        <p:spPr>
          <a:xfrm>
            <a:off x="836043" y="2228849"/>
            <a:ext cx="499614" cy="46166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Oval 12">
            <a:extLst>
              <a:ext uri="{FF2B5EF4-FFF2-40B4-BE49-F238E27FC236}">
                <a16:creationId xmlns:a16="http://schemas.microsoft.com/office/drawing/2014/main" id="{4992079E-8374-498F-B1F2-4053E8108406}"/>
              </a:ext>
            </a:extLst>
          </p:cNvPr>
          <p:cNvSpPr/>
          <p:nvPr/>
        </p:nvSpPr>
        <p:spPr>
          <a:xfrm>
            <a:off x="886273" y="3812529"/>
            <a:ext cx="499614" cy="46166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Oval 13">
            <a:extLst>
              <a:ext uri="{FF2B5EF4-FFF2-40B4-BE49-F238E27FC236}">
                <a16:creationId xmlns:a16="http://schemas.microsoft.com/office/drawing/2014/main" id="{78A1E829-62A6-49A3-A8E3-4CFC34FC2E0B}"/>
              </a:ext>
            </a:extLst>
          </p:cNvPr>
          <p:cNvSpPr/>
          <p:nvPr/>
        </p:nvSpPr>
        <p:spPr>
          <a:xfrm>
            <a:off x="936504" y="5396209"/>
            <a:ext cx="499614" cy="46166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Rectangle 1">
            <a:extLst>
              <a:ext uri="{FF2B5EF4-FFF2-40B4-BE49-F238E27FC236}">
                <a16:creationId xmlns:a16="http://schemas.microsoft.com/office/drawing/2014/main" id="{F1E3EACA-39C8-4628-8873-FEDF9981DB99}"/>
              </a:ext>
            </a:extLst>
          </p:cNvPr>
          <p:cNvSpPr/>
          <p:nvPr/>
        </p:nvSpPr>
        <p:spPr>
          <a:xfrm>
            <a:off x="6696075" y="5324475"/>
            <a:ext cx="2647950" cy="361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 B (2,2,C)</a:t>
            </a:r>
            <a:endParaRPr lang="ru-RU" dirty="0"/>
          </a:p>
        </p:txBody>
      </p:sp>
    </p:spTree>
    <p:extLst>
      <p:ext uri="{BB962C8B-B14F-4D97-AF65-F5344CB8AC3E}">
        <p14:creationId xmlns:p14="http://schemas.microsoft.com/office/powerpoint/2010/main" val="1138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1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A934E7-C58B-4874-B4EE-90D7723435D3}"/>
              </a:ext>
            </a:extLst>
          </p:cNvPr>
          <p:cNvSpPr/>
          <p:nvPr/>
        </p:nvSpPr>
        <p:spPr>
          <a:xfrm>
            <a:off x="963673" y="853558"/>
            <a:ext cx="2497030"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The Compression</a:t>
            </a:r>
            <a:endParaRPr lang="ru-RU" sz="2400" b="1" dirty="0"/>
          </a:p>
        </p:txBody>
      </p:sp>
      <p:sp>
        <p:nvSpPr>
          <p:cNvPr id="7" name="L-Shape 6">
            <a:extLst>
              <a:ext uri="{FF2B5EF4-FFF2-40B4-BE49-F238E27FC236}">
                <a16:creationId xmlns:a16="http://schemas.microsoft.com/office/drawing/2014/main" id="{EBA266D1-3716-48F1-9B85-3EF92215BA48}"/>
              </a:ext>
            </a:extLst>
          </p:cNvPr>
          <p:cNvSpPr/>
          <p:nvPr/>
        </p:nvSpPr>
        <p:spPr>
          <a:xfrm>
            <a:off x="586236" y="1050667"/>
            <a:ext cx="600075" cy="461665"/>
          </a:xfrm>
          <a:prstGeom prst="corner">
            <a:avLst>
              <a:gd name="adj1" fmla="val 31431"/>
              <a:gd name="adj2" fmla="val 27306"/>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L-Shape 7">
            <a:extLst>
              <a:ext uri="{FF2B5EF4-FFF2-40B4-BE49-F238E27FC236}">
                <a16:creationId xmlns:a16="http://schemas.microsoft.com/office/drawing/2014/main" id="{A27DBF6A-B29E-4604-98AC-A9868FFC33FC}"/>
              </a:ext>
            </a:extLst>
          </p:cNvPr>
          <p:cNvSpPr/>
          <p:nvPr/>
        </p:nvSpPr>
        <p:spPr>
          <a:xfrm rot="10800000">
            <a:off x="3085639" y="622726"/>
            <a:ext cx="600075" cy="461665"/>
          </a:xfrm>
          <a:prstGeom prst="corner">
            <a:avLst>
              <a:gd name="adj1" fmla="val 31431"/>
              <a:gd name="adj2" fmla="val 27306"/>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Oval 11">
            <a:extLst>
              <a:ext uri="{FF2B5EF4-FFF2-40B4-BE49-F238E27FC236}">
                <a16:creationId xmlns:a16="http://schemas.microsoft.com/office/drawing/2014/main" id="{D8B38B90-C27A-42B5-891C-522F4BAC2E32}"/>
              </a:ext>
            </a:extLst>
          </p:cNvPr>
          <p:cNvSpPr/>
          <p:nvPr/>
        </p:nvSpPr>
        <p:spPr>
          <a:xfrm>
            <a:off x="836043" y="2228849"/>
            <a:ext cx="499614" cy="461665"/>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Oval 12">
            <a:extLst>
              <a:ext uri="{FF2B5EF4-FFF2-40B4-BE49-F238E27FC236}">
                <a16:creationId xmlns:a16="http://schemas.microsoft.com/office/drawing/2014/main" id="{4992079E-8374-498F-B1F2-4053E8108406}"/>
              </a:ext>
            </a:extLst>
          </p:cNvPr>
          <p:cNvSpPr/>
          <p:nvPr/>
        </p:nvSpPr>
        <p:spPr>
          <a:xfrm>
            <a:off x="886273" y="3812529"/>
            <a:ext cx="499614" cy="461665"/>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Oval 13">
            <a:extLst>
              <a:ext uri="{FF2B5EF4-FFF2-40B4-BE49-F238E27FC236}">
                <a16:creationId xmlns:a16="http://schemas.microsoft.com/office/drawing/2014/main" id="{78A1E829-62A6-49A3-A8E3-4CFC34FC2E0B}"/>
              </a:ext>
            </a:extLst>
          </p:cNvPr>
          <p:cNvSpPr/>
          <p:nvPr/>
        </p:nvSpPr>
        <p:spPr>
          <a:xfrm>
            <a:off x="936504" y="5396209"/>
            <a:ext cx="499614" cy="461665"/>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 name="Picture 2">
            <a:extLst>
              <a:ext uri="{FF2B5EF4-FFF2-40B4-BE49-F238E27FC236}">
                <a16:creationId xmlns:a16="http://schemas.microsoft.com/office/drawing/2014/main" id="{097B45AB-F41C-48A4-8826-534A281F714F}"/>
              </a:ext>
            </a:extLst>
          </p:cNvPr>
          <p:cNvPicPr>
            <a:picLocks noChangeAspect="1"/>
          </p:cNvPicPr>
          <p:nvPr/>
        </p:nvPicPr>
        <p:blipFill>
          <a:blip r:embed="rId2"/>
          <a:stretch>
            <a:fillRect/>
          </a:stretch>
        </p:blipFill>
        <p:spPr>
          <a:xfrm>
            <a:off x="2212188" y="2139991"/>
            <a:ext cx="7327613" cy="745617"/>
          </a:xfrm>
          <a:prstGeom prst="rect">
            <a:avLst/>
          </a:prstGeom>
        </p:spPr>
      </p:pic>
      <p:pic>
        <p:nvPicPr>
          <p:cNvPr id="4" name="Picture 3">
            <a:extLst>
              <a:ext uri="{FF2B5EF4-FFF2-40B4-BE49-F238E27FC236}">
                <a16:creationId xmlns:a16="http://schemas.microsoft.com/office/drawing/2014/main" id="{519CA4B8-115C-4378-A0A0-1E2006CCF561}"/>
              </a:ext>
            </a:extLst>
          </p:cNvPr>
          <p:cNvPicPr>
            <a:picLocks noChangeAspect="1"/>
          </p:cNvPicPr>
          <p:nvPr/>
        </p:nvPicPr>
        <p:blipFill>
          <a:blip r:embed="rId3"/>
          <a:stretch>
            <a:fillRect/>
          </a:stretch>
        </p:blipFill>
        <p:spPr>
          <a:xfrm>
            <a:off x="2247895" y="3694733"/>
            <a:ext cx="7291905" cy="815877"/>
          </a:xfrm>
          <a:prstGeom prst="rect">
            <a:avLst/>
          </a:prstGeom>
        </p:spPr>
      </p:pic>
      <p:pic>
        <p:nvPicPr>
          <p:cNvPr id="11" name="Picture 10">
            <a:extLst>
              <a:ext uri="{FF2B5EF4-FFF2-40B4-BE49-F238E27FC236}">
                <a16:creationId xmlns:a16="http://schemas.microsoft.com/office/drawing/2014/main" id="{230F5EF8-70C9-46E5-B0FD-BFAC1AF8434D}"/>
              </a:ext>
            </a:extLst>
          </p:cNvPr>
          <p:cNvPicPr>
            <a:picLocks noChangeAspect="1"/>
          </p:cNvPicPr>
          <p:nvPr/>
        </p:nvPicPr>
        <p:blipFill>
          <a:blip r:embed="rId4"/>
          <a:stretch>
            <a:fillRect/>
          </a:stretch>
        </p:blipFill>
        <p:spPr>
          <a:xfrm>
            <a:off x="2247895" y="5319735"/>
            <a:ext cx="7327613" cy="815877"/>
          </a:xfrm>
          <a:prstGeom prst="rect">
            <a:avLst/>
          </a:prstGeom>
        </p:spPr>
      </p:pic>
      <p:sp>
        <p:nvSpPr>
          <p:cNvPr id="15" name="Rectangle 14">
            <a:extLst>
              <a:ext uri="{FF2B5EF4-FFF2-40B4-BE49-F238E27FC236}">
                <a16:creationId xmlns:a16="http://schemas.microsoft.com/office/drawing/2014/main" id="{DC61D9CC-1888-4B5B-9B7F-36A81DA20BF7}"/>
              </a:ext>
            </a:extLst>
          </p:cNvPr>
          <p:cNvSpPr/>
          <p:nvPr/>
        </p:nvSpPr>
        <p:spPr>
          <a:xfrm>
            <a:off x="6677024" y="2320804"/>
            <a:ext cx="2695575" cy="3697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 B (2,2,C) (4,3,A)</a:t>
            </a:r>
            <a:endParaRPr lang="ru-RU" dirty="0"/>
          </a:p>
        </p:txBody>
      </p:sp>
      <p:sp>
        <p:nvSpPr>
          <p:cNvPr id="16" name="Rectangle 15">
            <a:extLst>
              <a:ext uri="{FF2B5EF4-FFF2-40B4-BE49-F238E27FC236}">
                <a16:creationId xmlns:a16="http://schemas.microsoft.com/office/drawing/2014/main" id="{DCA02C6E-4EFF-4F39-95FA-B3475AE09A45}"/>
              </a:ext>
            </a:extLst>
          </p:cNvPr>
          <p:cNvSpPr/>
          <p:nvPr/>
        </p:nvSpPr>
        <p:spPr>
          <a:xfrm>
            <a:off x="6677023" y="3941208"/>
            <a:ext cx="2695575" cy="3697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 B (2,2,C) (4,3,A) (6,2,A)</a:t>
            </a:r>
            <a:endParaRPr lang="ru-RU" dirty="0"/>
          </a:p>
        </p:txBody>
      </p:sp>
      <p:sp>
        <p:nvSpPr>
          <p:cNvPr id="17" name="Rectangle 16">
            <a:extLst>
              <a:ext uri="{FF2B5EF4-FFF2-40B4-BE49-F238E27FC236}">
                <a16:creationId xmlns:a16="http://schemas.microsoft.com/office/drawing/2014/main" id="{CCFD3118-19BA-45D5-8642-77426023E9CF}"/>
              </a:ext>
            </a:extLst>
          </p:cNvPr>
          <p:cNvSpPr/>
          <p:nvPr/>
        </p:nvSpPr>
        <p:spPr>
          <a:xfrm>
            <a:off x="6677023" y="5542818"/>
            <a:ext cx="2762252" cy="3817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 B (2,2,C) (4,3,A) (6,2,A) D</a:t>
            </a:r>
            <a:endParaRPr lang="ru-RU" dirty="0"/>
          </a:p>
        </p:txBody>
      </p:sp>
    </p:spTree>
    <p:extLst>
      <p:ext uri="{BB962C8B-B14F-4D97-AF65-F5344CB8AC3E}">
        <p14:creationId xmlns:p14="http://schemas.microsoft.com/office/powerpoint/2010/main" val="1444532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560</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Lina Gu</dc:creator>
  <cp:lastModifiedBy>Lina Gu</cp:lastModifiedBy>
  <cp:revision>47</cp:revision>
  <dcterms:created xsi:type="dcterms:W3CDTF">2021-04-02T13:02:00Z</dcterms:created>
  <dcterms:modified xsi:type="dcterms:W3CDTF">2021-04-09T05:04:51Z</dcterms:modified>
</cp:coreProperties>
</file>