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17" r:id="rId2"/>
    <p:sldId id="316" r:id="rId3"/>
    <p:sldId id="259" r:id="rId4"/>
    <p:sldId id="325" r:id="rId5"/>
    <p:sldId id="257" r:id="rId6"/>
    <p:sldId id="326" r:id="rId7"/>
    <p:sldId id="318" r:id="rId8"/>
    <p:sldId id="260" r:id="rId9"/>
    <p:sldId id="309" r:id="rId10"/>
    <p:sldId id="262" r:id="rId11"/>
    <p:sldId id="263" r:id="rId12"/>
    <p:sldId id="264" r:id="rId13"/>
    <p:sldId id="265" r:id="rId14"/>
    <p:sldId id="266" r:id="rId15"/>
    <p:sldId id="267" r:id="rId16"/>
    <p:sldId id="320" r:id="rId17"/>
    <p:sldId id="268" r:id="rId18"/>
    <p:sldId id="327" r:id="rId19"/>
    <p:sldId id="328" r:id="rId20"/>
    <p:sldId id="332" r:id="rId21"/>
    <p:sldId id="333" r:id="rId22"/>
    <p:sldId id="321" r:id="rId23"/>
    <p:sldId id="312" r:id="rId24"/>
    <p:sldId id="286" r:id="rId25"/>
    <p:sldId id="334" r:id="rId26"/>
    <p:sldId id="277" r:id="rId27"/>
    <p:sldId id="335" r:id="rId28"/>
    <p:sldId id="279" r:id="rId29"/>
    <p:sldId id="280" r:id="rId30"/>
    <p:sldId id="281" r:id="rId31"/>
    <p:sldId id="287" r:id="rId32"/>
    <p:sldId id="336" r:id="rId33"/>
    <p:sldId id="291" r:id="rId34"/>
    <p:sldId id="292" r:id="rId35"/>
    <p:sldId id="293" r:id="rId36"/>
    <p:sldId id="295" r:id="rId37"/>
    <p:sldId id="337" r:id="rId38"/>
    <p:sldId id="299" r:id="rId39"/>
    <p:sldId id="300" r:id="rId40"/>
    <p:sldId id="301" r:id="rId41"/>
    <p:sldId id="338" r:id="rId42"/>
    <p:sldId id="306" r:id="rId43"/>
    <p:sldId id="33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CB21BBC-0CBC-4E9F-8FDD-E71CBA1D5EF1}">
          <p14:sldIdLst>
            <p14:sldId id="317"/>
            <p14:sldId id="316"/>
            <p14:sldId id="259"/>
            <p14:sldId id="325"/>
            <p14:sldId id="257"/>
            <p14:sldId id="326"/>
          </p14:sldIdLst>
        </p14:section>
        <p14:section name="Exploratory Data Analysis" id="{D4073F08-C62C-4295-80D8-94A9664EF6DB}">
          <p14:sldIdLst>
            <p14:sldId id="318"/>
            <p14:sldId id="260"/>
            <p14:sldId id="309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ata Cleaning and Preparation" id="{CD8C1E68-B574-4C6C-8BA3-F12C92720F18}">
          <p14:sldIdLst>
            <p14:sldId id="320"/>
            <p14:sldId id="268"/>
            <p14:sldId id="327"/>
            <p14:sldId id="328"/>
            <p14:sldId id="332"/>
            <p14:sldId id="333"/>
          </p14:sldIdLst>
        </p14:section>
        <p14:section name="Modeling" id="{F65D5153-C46A-42FB-90C2-7DF391730718}">
          <p14:sldIdLst>
            <p14:sldId id="321"/>
            <p14:sldId id="312"/>
            <p14:sldId id="286"/>
            <p14:sldId id="334"/>
            <p14:sldId id="277"/>
            <p14:sldId id="335"/>
            <p14:sldId id="279"/>
            <p14:sldId id="280"/>
            <p14:sldId id="281"/>
            <p14:sldId id="287"/>
            <p14:sldId id="336"/>
            <p14:sldId id="291"/>
            <p14:sldId id="292"/>
            <p14:sldId id="293"/>
            <p14:sldId id="295"/>
            <p14:sldId id="337"/>
            <p14:sldId id="299"/>
            <p14:sldId id="300"/>
            <p14:sldId id="301"/>
            <p14:sldId id="338"/>
            <p14:sldId id="306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93A77F8-D697-276D-7D11-60E81581B9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490501-B76A-BC8E-0CA8-881B25FE35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az-Latn-AZ"/>
              <a:t>12.05.2024</a:t>
            </a: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E02118-BD71-EE3A-1CB3-D5C8EF03B0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Samir Guliyev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C60D10-3B97-C26C-D598-ABF6583ED6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1F103-D2E0-4480-AC00-9DC0EF2F6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3214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az-Latn-AZ"/>
              <a:t>12.05.2024</a:t>
            </a:r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65CF4-0A38-40EF-ADD4-9CD87EC5D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155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17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70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6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75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92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7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485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06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383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69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56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63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9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746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0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607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071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95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663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67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115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0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6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08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83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9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2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9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80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1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59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Socioeconomic Status Classification: A Data-driven Approach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65CF4-0A38-40EF-ADD4-9CD87EC5D1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9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28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8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6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16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88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334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3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7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7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46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02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6A0A5EE-6434-4808-894A-A27BD878B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adult-census-inc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samir.guliyev@hotmail.com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BC5A2-88C4-92DE-CF3D-CA70045A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26493"/>
            <a:ext cx="9418320" cy="1883764"/>
          </a:xfrm>
        </p:spPr>
        <p:txBody>
          <a:bodyPr>
            <a:normAutofit/>
          </a:bodyPr>
          <a:lstStyle/>
          <a:p>
            <a:r>
              <a:rPr lang="en-US" sz="6600" dirty="0"/>
              <a:t>Socioeconomic Status Classification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DDCAE4-6D0B-BED4-06D6-861B4F04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10257"/>
            <a:ext cx="9418320" cy="484833"/>
          </a:xfrm>
        </p:spPr>
        <p:txBody>
          <a:bodyPr/>
          <a:lstStyle/>
          <a:p>
            <a:r>
              <a:rPr lang="en-US" dirty="0"/>
              <a:t>A Data-driven Approach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58A190-E802-FF1E-5C6A-02E2C85769C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347" y="586990"/>
            <a:ext cx="2103845" cy="1188218"/>
          </a:xfrm>
          <a:prstGeom prst="rect">
            <a:avLst/>
          </a:prstGeom>
        </p:spPr>
      </p:pic>
      <p:sp>
        <p:nvSpPr>
          <p:cNvPr id="9" name="Дата 8">
            <a:extLst>
              <a:ext uri="{FF2B5EF4-FFF2-40B4-BE49-F238E27FC236}">
                <a16:creationId xmlns:a16="http://schemas.microsoft.com/office/drawing/2014/main" id="{0917B055-76FE-4013-8AEA-FFB30911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1875E72B-C4DD-3E0B-5DB7-891F6491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8EF2C78-7F02-A6EE-2E16-D7CBB6C6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D4215D-51C2-805E-7EF1-15758CA88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1872" y="5373310"/>
            <a:ext cx="2008464" cy="6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5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F23C7-4CE4-BBD1-B1F6-47600972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Distribution (KDE)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C3EED5-539A-3C07-FCEB-5BB5708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D247A-F21A-B28C-D4A3-4023E266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A4375-D9A2-B60C-166A-E4E44363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10</a:t>
            </a:fld>
            <a:endParaRPr lang="ru-RU"/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0A2D5859-DF18-0C7A-E0A5-B5A8006AA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800" y="1933349"/>
            <a:ext cx="5349251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0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AC37A-E5F0-C7F6-C858-B81CB75E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D1D9E-F191-8951-1432-53DA0676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0ABC4-D748-D2A0-B8EF-5843BB03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F0C04-AE9A-B015-CE98-1929839A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11</a:t>
            </a:fld>
            <a:endParaRPr lang="ru-RU"/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3CDFC83A-F1ED-5B3F-2A55-2865F1791E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34" y="1828800"/>
            <a:ext cx="52411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5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1862C-F871-A35D-2C03-E05A5632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Age by Gender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45F034-0366-ECDA-C2CD-05394CC4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018C47-590D-ACF4-C8C6-E2000F68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5C760-7B60-41C7-6C2F-4BF4D875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12</a:t>
            </a:fld>
            <a:endParaRPr lang="ru-RU"/>
          </a:p>
        </p:txBody>
      </p:sp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F2A97339-A8D3-F024-B7C1-DF2BE0363B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08" y="1933349"/>
            <a:ext cx="5221234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8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B3C97-5227-8307-E27F-0DE4166C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Marital Status Distribution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3F741-4DBA-5379-0667-47A8D2B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0021E-5665-A7EC-CD8C-05998043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42BDD-49F3-ED3C-9D32-8598B996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13</a:t>
            </a:fld>
            <a:endParaRPr lang="ru-RU"/>
          </a:p>
        </p:txBody>
      </p:sp>
      <p:pic>
        <p:nvPicPr>
          <p:cNvPr id="5122" name="Picture 2" descr="No description has been provided for this image">
            <a:extLst>
              <a:ext uri="{FF2B5EF4-FFF2-40B4-BE49-F238E27FC236}">
                <a16:creationId xmlns:a16="http://schemas.microsoft.com/office/drawing/2014/main" id="{3761543F-7212-9CAD-19B3-871CF0C151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01" y="1828800"/>
            <a:ext cx="42858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3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7E5FF-BBC2-821D-58C2-DEAFCC15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Distribution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BEA52-DDB4-1BC6-ECC5-D4B7A316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DE510F-05A6-70BD-D09B-438EC435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24832-6322-305F-CAD4-98655E3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14</a:t>
            </a:fld>
            <a:endParaRPr lang="ru-RU"/>
          </a:p>
        </p:txBody>
      </p:sp>
      <p:pic>
        <p:nvPicPr>
          <p:cNvPr id="6146" name="Picture 2" descr="No description has been provided for this image">
            <a:extLst>
              <a:ext uri="{FF2B5EF4-FFF2-40B4-BE49-F238E27FC236}">
                <a16:creationId xmlns:a16="http://schemas.microsoft.com/office/drawing/2014/main" id="{DEBA0A5B-F660-DD40-E8FD-B00801C57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56" y="1828800"/>
            <a:ext cx="47905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7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10A5F-D3C1-D6D6-20D7-71F63AB6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Distribution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868D79-7076-CDD4-C21D-D7D41ED1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61520-21A8-F68B-6AED-1648B645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DC973-5649-F254-6C23-BB0847C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15</a:t>
            </a:fld>
            <a:endParaRPr lang="ru-RU"/>
          </a:p>
        </p:txBody>
      </p:sp>
      <p:pic>
        <p:nvPicPr>
          <p:cNvPr id="7170" name="Picture 2" descr="No description has been provided for this image">
            <a:extLst>
              <a:ext uri="{FF2B5EF4-FFF2-40B4-BE49-F238E27FC236}">
                <a16:creationId xmlns:a16="http://schemas.microsoft.com/office/drawing/2014/main" id="{F4ADD4CD-1DDC-EAC3-369E-0EB8EA8603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1" y="1828800"/>
            <a:ext cx="44589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1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87051-5E21-79E6-4BB0-FE83D07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185326"/>
            <a:ext cx="9418320" cy="1615273"/>
          </a:xfrm>
        </p:spPr>
        <p:txBody>
          <a:bodyPr>
            <a:normAutofit/>
          </a:bodyPr>
          <a:lstStyle/>
          <a:p>
            <a:r>
              <a:rPr lang="en-US" sz="5400" dirty="0"/>
              <a:t>Data</a:t>
            </a:r>
            <a:r>
              <a:rPr lang="ru-RU" sz="5400" dirty="0"/>
              <a:t> </a:t>
            </a:r>
            <a:r>
              <a:rPr lang="en-US" sz="5400" dirty="0"/>
              <a:t>Cleaning and Preparation</a:t>
            </a:r>
            <a:endParaRPr lang="ru-RU" sz="5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3511B-5B90-AFB9-8266-6639EB9D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82479-4943-91DC-C516-BEB93146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03754-C8C1-AA22-C5AD-9B208AA0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7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7EDE9-F890-4536-8A91-564CBBB6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4A586-B8BA-7126-7AC3-9D4F77F6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cleaning and preparation are essential steps to ensure the quality and reliability of the dataset for analysis and modeling.</a:t>
            </a:r>
          </a:p>
          <a:p>
            <a:pPr algn="just"/>
            <a:r>
              <a:rPr lang="en-US" dirty="0"/>
              <a:t>This phase involves identifying and handling missing values, encoding categorical variables, scaling numerical features, and splitting the dataset into training and testing sets.</a:t>
            </a:r>
          </a:p>
          <a:p>
            <a:pPr algn="just"/>
            <a:r>
              <a:rPr lang="en-US" dirty="0"/>
              <a:t>By cleaning and preparing the data effectively, we can ensure that our models are trained on high-quality data, leading to more accurate and reliable predictions.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46CFF-A43C-AF92-BB93-70165DBF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ADA5-B1B3-9EA3-B3E4-5A6CAECC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404D33-5BB3-2ED3-0181-B092F64B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59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C24C9-4DB6-BBA3-4819-591BD62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Missing Values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95052-85C6-BFBC-8159-301EB8FA1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the Adult Census dataset, missing values are represented as “?” marks, which deviate from standard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pPr algn="just"/>
            <a:r>
              <a:rPr lang="en-US" dirty="0"/>
              <a:t>This non-standard representation of missing values requires special attention during data cleaning to ensure accurate analysis and modeling.</a:t>
            </a:r>
          </a:p>
          <a:p>
            <a:pPr algn="just"/>
            <a:r>
              <a:rPr lang="en-US" dirty="0"/>
              <a:t>Strategies for handling missing values may include imputation, deletion, or encoding them as </a:t>
            </a:r>
            <a:r>
              <a:rPr lang="en-US" dirty="0" err="1"/>
              <a:t>NaN</a:t>
            </a:r>
            <a:r>
              <a:rPr lang="en-US" dirty="0"/>
              <a:t> values for consistency in analysis and modeling.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12F7A82F-F973-C8E8-ECA3-79938105E0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3276621"/>
            <a:ext cx="4481512" cy="1455696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C54A8758-34F3-E8E0-C871-6B34CA5F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A39944-24CE-5D0B-AC33-C24780E9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B8BF79-9331-8F26-A6BB-F6C32B0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1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C24C9-4DB6-BBA3-4819-591BD62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B4807D3-1B3E-6A02-E5B9-FBA46E40E0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7180" y="1980124"/>
            <a:ext cx="4229690" cy="4048690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C54A8758-34F3-E8E0-C871-6B34CA5F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A39944-24CE-5D0B-AC33-C24780E9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B8BF79-9331-8F26-A6BB-F6C32B0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19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F7B50A0-9D99-9089-C8FC-640603831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355068"/>
            <a:ext cx="4481512" cy="3298801"/>
          </a:xfrm>
        </p:spPr>
      </p:pic>
    </p:spTree>
    <p:extLst>
      <p:ext uri="{BB962C8B-B14F-4D97-AF65-F5344CB8AC3E}">
        <p14:creationId xmlns:p14="http://schemas.microsoft.com/office/powerpoint/2010/main" val="53791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DEAB9-28BA-C302-42DD-5AE531FF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06C0A-F2B9-D08A-6BD2-CED901D0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Welcome to the presentation on our project involving the </a:t>
            </a:r>
            <a:r>
              <a:rPr lang="en-US" dirty="0">
                <a:hlinkClick r:id="rId3"/>
              </a:rPr>
              <a:t>Adult Census dataset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Our project focuses on utilizing data science techniques for predictive modeling and analysis.</a:t>
            </a:r>
          </a:p>
          <a:p>
            <a:pPr algn="just"/>
            <a:r>
              <a:rPr lang="en-US" dirty="0"/>
              <a:t>The Adult Census dataset is a widely used dataset in the field, offering valuable insights into socioeconomic factors affecting income levels.</a:t>
            </a:r>
          </a:p>
          <a:p>
            <a:pPr algn="just"/>
            <a:r>
              <a:rPr lang="en-US" dirty="0"/>
              <a:t>Our goal is to develop robust predictive models that can accurately classify individuals based on their income levels (&gt;50K or &lt;=50K).</a:t>
            </a:r>
          </a:p>
          <a:p>
            <a:pPr algn="just"/>
            <a:r>
              <a:rPr lang="en-US" dirty="0"/>
              <a:t>Through this presentation, we'll explore our approach, methodologies, and findings in addressing this classification task.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C5978-4033-BEE2-0D7C-39541B61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47E677-6E88-5370-9426-2EE6376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B6EF0D-53E5-960A-3C3E-FAE17806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2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56374-E30E-9B6A-DCAF-BC9D79B2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Splitting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D0B7E-ECA7-A7A8-9D95-1A32DAE13D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The dataset is split into input features (x) and target variable (y).</a:t>
            </a:r>
          </a:p>
          <a:p>
            <a:pPr algn="just"/>
            <a:r>
              <a:rPr lang="en-US" dirty="0"/>
              <a:t>The shape of the input features (x) is (32561, 14), while the shape of the target variable (y) is (32561,).</a:t>
            </a:r>
          </a:p>
          <a:p>
            <a:pPr algn="just"/>
            <a:r>
              <a:rPr lang="en-US" dirty="0"/>
              <a:t>The dataset is further split into training and testing sets using a 70/30 ratio.</a:t>
            </a:r>
          </a:p>
          <a:p>
            <a:pPr algn="just"/>
            <a:r>
              <a:rPr lang="en-US" dirty="0"/>
              <a:t>This ensures that a portion of the data is reserved for model evaluation.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C9015C-5B87-81A2-A28C-7724286F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BA5189-4054-0014-30EC-3387C88D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672CEA-1122-F51F-C01C-C5C5A360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20</a:t>
            </a:fld>
            <a:endParaRPr lang="ru-RU"/>
          </a:p>
        </p:txBody>
      </p:sp>
      <p:pic>
        <p:nvPicPr>
          <p:cNvPr id="14" name="Объект 10">
            <a:extLst>
              <a:ext uri="{FF2B5EF4-FFF2-40B4-BE49-F238E27FC236}">
                <a16:creationId xmlns:a16="http://schemas.microsoft.com/office/drawing/2014/main" id="{E31FAEBC-F9C7-96A6-EF10-9D2E425081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3392227"/>
            <a:ext cx="4481512" cy="1224483"/>
          </a:xfrm>
        </p:spPr>
      </p:pic>
    </p:spTree>
    <p:extLst>
      <p:ext uri="{BB962C8B-B14F-4D97-AF65-F5344CB8AC3E}">
        <p14:creationId xmlns:p14="http://schemas.microsoft.com/office/powerpoint/2010/main" val="268156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56374-E30E-9B6A-DCAF-BC9D79B2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D0B7E-ECA7-A7A8-9D95-1A32DAE13D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Numerical and categorical columns are identified in the training set.</a:t>
            </a:r>
          </a:p>
          <a:p>
            <a:pPr algn="just"/>
            <a:r>
              <a:rPr lang="en-US" dirty="0"/>
              <a:t>Categorical columns are label encoded to transform categorical values into numerical representations.</a:t>
            </a:r>
          </a:p>
          <a:p>
            <a:pPr algn="just"/>
            <a:r>
              <a:rPr lang="en-US" dirty="0"/>
              <a:t>Numerical columns are standardized using </a:t>
            </a:r>
            <a:r>
              <a:rPr lang="en-US" dirty="0" err="1"/>
              <a:t>StandardScaler</a:t>
            </a:r>
            <a:r>
              <a:rPr lang="en-US" dirty="0"/>
              <a:t>() to ensure consistent feature scales for model training.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C9015C-5B87-81A2-A28C-7724286F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BA5189-4054-0014-30EC-3387C88D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672CEA-1122-F51F-C01C-C5C5A360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21</a:t>
            </a:fld>
            <a:endParaRPr lang="ru-RU"/>
          </a:p>
        </p:txBody>
      </p:sp>
      <p:pic>
        <p:nvPicPr>
          <p:cNvPr id="11" name="Объект 12">
            <a:extLst>
              <a:ext uri="{FF2B5EF4-FFF2-40B4-BE49-F238E27FC236}">
                <a16:creationId xmlns:a16="http://schemas.microsoft.com/office/drawing/2014/main" id="{6E8B446F-B6BE-05D1-5123-8326D6039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2568758"/>
            <a:ext cx="4481512" cy="2871422"/>
          </a:xfrm>
        </p:spPr>
      </p:pic>
    </p:spTree>
    <p:extLst>
      <p:ext uri="{BB962C8B-B14F-4D97-AF65-F5344CB8AC3E}">
        <p14:creationId xmlns:p14="http://schemas.microsoft.com/office/powerpoint/2010/main" val="33496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D14E1-8A10-B184-E407-D2A7FB3C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67648"/>
            <a:ext cx="9418320" cy="1132952"/>
          </a:xfrm>
        </p:spPr>
        <p:txBody>
          <a:bodyPr/>
          <a:lstStyle/>
          <a:p>
            <a:r>
              <a:rPr lang="az-Latn-AZ" dirty="0"/>
              <a:t>Modeling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3D38D-0184-1BC2-5DDE-B4ECFA4D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6312E-5708-0D99-8D89-DA119D78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B3C91B-C2C3-BEAC-DD98-8DA2F1D5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5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2310C-EB3F-523E-1507-A6834574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D8F60-8B97-76A7-EDF1-9274A16B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Our modeling approach involves employing several machine learning algorithms to predict income levels based on demographic and socioeconomic features.</a:t>
            </a:r>
          </a:p>
          <a:p>
            <a:pPr algn="just"/>
            <a:r>
              <a:rPr lang="en-US" dirty="0"/>
              <a:t>We'll explore the following steps in our modeling process:</a:t>
            </a:r>
          </a:p>
          <a:p>
            <a:pPr lvl="1" algn="just"/>
            <a:r>
              <a:rPr lang="en-US" b="1" dirty="0"/>
              <a:t>Data preprocessing: </a:t>
            </a:r>
            <a:r>
              <a:rPr lang="en-US" dirty="0"/>
              <a:t>Handling missing values, encoding categorical variables, and scaling numerical features.</a:t>
            </a:r>
          </a:p>
          <a:p>
            <a:pPr lvl="1" algn="just"/>
            <a:r>
              <a:rPr lang="en-US" b="1" dirty="0"/>
              <a:t>Model selection: </a:t>
            </a:r>
            <a:r>
              <a:rPr lang="en-US" dirty="0"/>
              <a:t>Experimenting with various algorithms such as Logistic Regression, </a:t>
            </a:r>
            <a:r>
              <a:rPr lang="en-US" dirty="0" err="1"/>
              <a:t>XGBoost</a:t>
            </a:r>
            <a:r>
              <a:rPr lang="en-US" dirty="0"/>
              <a:t>, and Decision Trees to identify the most suitable model for our task.</a:t>
            </a:r>
          </a:p>
          <a:p>
            <a:pPr lvl="1" algn="just"/>
            <a:r>
              <a:rPr lang="en-US" b="1" dirty="0"/>
              <a:t>Hyperparameter tuning: </a:t>
            </a:r>
            <a:r>
              <a:rPr lang="en-US" dirty="0"/>
              <a:t>Optimizing model parameters using techniques like Grid Search and Randomized Search to improve performance.</a:t>
            </a:r>
          </a:p>
          <a:p>
            <a:pPr lvl="1" algn="just"/>
            <a:r>
              <a:rPr lang="en-US" b="1" dirty="0"/>
              <a:t>Evaluation: </a:t>
            </a:r>
            <a:r>
              <a:rPr lang="en-US" dirty="0"/>
              <a:t>Assessing model performance using accuracy score.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79F68F-055E-3650-4983-4A0F37B4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C6052-9079-4044-50E8-50BBDAB2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4E0C3C-C176-1304-095F-1136641F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1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F454A-6024-4C9B-B638-6AA663B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7A0F51-6F5C-235E-F8EF-7151274C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Logistic Regression Experiments involve assessing the performance of the Logistic Regression algorithm in predicting income levels based on demographic and socioeconomic features.</a:t>
            </a:r>
          </a:p>
          <a:p>
            <a:pPr algn="just"/>
            <a:r>
              <a:rPr lang="en-US" dirty="0"/>
              <a:t>The objective is to optimize Logistic Regression hyperparameters and evaluate its accuracy under various settings to determine its effectiveness in our predictive modeling task.</a:t>
            </a:r>
          </a:p>
          <a:p>
            <a:pPr algn="just"/>
            <a:r>
              <a:rPr lang="en-US" dirty="0"/>
              <a:t>Through Logistic Regression experiments, we aim to identify the optimal configuration for maximizing predictive accuracy while ensuring model interpretability and computational efficiency.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8DA89-DA07-6B3B-1D32-4422C03D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794BB-8538-92F6-4C42-5B3ECD94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109C4-A23B-FD23-8BF6-9C981542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4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F454A-6024-4C9B-B638-6AA663BA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94198"/>
            <a:ext cx="9720977" cy="1397124"/>
          </a:xfrm>
        </p:spPr>
        <p:txBody>
          <a:bodyPr>
            <a:normAutofit/>
          </a:bodyPr>
          <a:lstStyle/>
          <a:p>
            <a:r>
              <a:rPr lang="en-US" dirty="0"/>
              <a:t>Logistic Regression in Our Approach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200036E-11EC-488D-3253-00815A671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1822" y="1828800"/>
            <a:ext cx="7755207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488DA89-DA07-6B3B-1D32-4422C03D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794BB-8538-92F6-4C42-5B3ECD94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109C4-A23B-FD23-8BF6-9C981542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69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E1249-5221-51BD-A48A-57930101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PCA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9F8FF-C000-FDEB-6524-9EBAA90B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Principal Component Analysis (PCA) is a dimensionality reduction technique used to simplify complex datasets while retaining important information.</a:t>
            </a:r>
          </a:p>
          <a:p>
            <a:pPr algn="just"/>
            <a:r>
              <a:rPr lang="en-US" dirty="0"/>
              <a:t>In our experiments, we explore the impact of PCA on model performance by systematically removing features and evaluating the effects on accuracy.</a:t>
            </a:r>
          </a:p>
          <a:p>
            <a:pPr algn="just"/>
            <a:r>
              <a:rPr lang="en-US" dirty="0"/>
              <a:t>The goal is to determine the optimal number of principal components that maximize predictive power while minimizing computational complexity.</a:t>
            </a:r>
          </a:p>
          <a:p>
            <a:pPr algn="just"/>
            <a:r>
              <a:rPr lang="en-US" dirty="0"/>
              <a:t>Through PCA experiments, we aim to gain insights into the relationship between feature dimensionality and model performance.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168D5-6897-DC53-861B-1A4D476C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42D7F-5A06-2CFB-DB52-1CC74EC2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D34DE-2B38-CE18-E9BA-C6E946D0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0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FFD98-0379-A4CA-B435-BCFF6307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Results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7273C-5C3A-65D2-A42C-2FEBF1FAE6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Experiment 1:</a:t>
            </a:r>
            <a:r>
              <a:rPr lang="en-US" dirty="0"/>
              <a:t> Removing the last feature, which contributes only 2.74% to the variance, leaving 97.5% of the variance explained by the remaining features.</a:t>
            </a:r>
          </a:p>
          <a:p>
            <a:pPr algn="just"/>
            <a:r>
              <a:rPr lang="en-US" b="1" dirty="0"/>
              <a:t>Experiment 2:</a:t>
            </a:r>
            <a:r>
              <a:rPr lang="en-US" dirty="0"/>
              <a:t> Removing the last two features, which collectively contribute to only 7% of the variance.</a:t>
            </a:r>
          </a:p>
          <a:p>
            <a:pPr algn="just"/>
            <a:r>
              <a:rPr lang="en-US" b="1" dirty="0"/>
              <a:t>Experiment 3:</a:t>
            </a:r>
            <a:r>
              <a:rPr lang="en-US" dirty="0"/>
              <a:t> Removing the last three features, which contribute to only 11% of the variance.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F2D490A-C879-278F-83F1-486B0B400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3371943"/>
            <a:ext cx="4481512" cy="1265051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7C404069-7D5E-62C8-FF4F-6C73C4E0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D88BEA-0954-ED1B-78FC-A7F24BC6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66654B-E81C-BB3E-849F-C8E866D4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6F3AE-BE98-BA8D-9CA9-02470399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1st</a:t>
            </a:r>
            <a:r>
              <a:rPr lang="en-US" dirty="0"/>
              <a:t> Experiment with PCA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7C63218-4093-81CE-E3DC-9735A8FFE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1608" y="1828800"/>
            <a:ext cx="7135634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14D34B0-81D5-FC55-83C0-0DBC108A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13461F-9211-FBBE-78DB-39333368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D4E42-D1F8-F566-C3AB-A14B8F8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3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E9E8D-390E-108F-9E7A-D7969A2F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2nd</a:t>
            </a:r>
            <a:r>
              <a:rPr lang="en-US" dirty="0"/>
              <a:t> Experiment with PCA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665460C-C06F-E2C3-8DD7-A50F5118A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1070" y="1828800"/>
            <a:ext cx="7196710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2D59105-CE79-DC4F-B050-3A2584BF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76DAC-8059-5A19-6107-B60296E5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855E0-9BDC-7777-0A42-7534CFF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7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3B423-FB06-B552-AD73-D31DF999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B7143-A73C-4E93-3F23-EFBF7036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problem at hand revolves around predicting income levels based on demographic and socioeconomic features.</a:t>
            </a:r>
          </a:p>
          <a:p>
            <a:pPr algn="just"/>
            <a:r>
              <a:rPr lang="en-US" dirty="0"/>
              <a:t>Specifically, we aim to classify individuals into two income categories: &gt;50K or &lt;=50K.</a:t>
            </a:r>
          </a:p>
          <a:p>
            <a:pPr algn="just"/>
            <a:r>
              <a:rPr lang="en-US" dirty="0"/>
              <a:t>This binary classification task is crucial for various real-world applications such as targeted marketing, credit risk assessment, and social policy planning.</a:t>
            </a:r>
          </a:p>
          <a:p>
            <a:pPr algn="just"/>
            <a:r>
              <a:rPr lang="en-US" dirty="0"/>
              <a:t>By leveraging the Adult Census dataset, our objective is to develop accurate predictive models that can effectively categorize individuals based on their income levels.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83D1F-47B1-831F-9E2F-1D266C01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EF225-69E5-FBE8-26D9-AF936665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504BE8-2E23-CB2F-E4FC-FA15B3AA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43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FEEF1-3B28-B794-BBF8-A9031528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3rd</a:t>
            </a:r>
            <a:r>
              <a:rPr lang="en-US" dirty="0"/>
              <a:t> Experiment with PCA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0239A12-F05F-5A5A-EFDC-3D636326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0161" y="1828800"/>
            <a:ext cx="7618529" cy="43513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44F830E-1944-E357-277A-F8BD7893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34951-96CB-41A6-2ABE-C6857D23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62F12-D937-E20B-5565-E7B6EE89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67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E1477-314D-95AE-1CFF-68CFC7EC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XGBoost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1285D-FA47-3616-7850-59C1BCC0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XGBoost</a:t>
            </a:r>
            <a:r>
              <a:rPr lang="en-US" dirty="0"/>
              <a:t> is a powerful gradient boosting algorithm known for its speed and performance in structured/tabular data.</a:t>
            </a:r>
          </a:p>
          <a:p>
            <a:pPr algn="just"/>
            <a:r>
              <a:rPr lang="en-US" dirty="0"/>
              <a:t>In our experiments, we explore the performance of </a:t>
            </a:r>
            <a:r>
              <a:rPr lang="en-US" dirty="0" err="1"/>
              <a:t>XGBoost</a:t>
            </a:r>
            <a:r>
              <a:rPr lang="en-US" dirty="0"/>
              <a:t> in predicting income levels based on demographic and socioeconomic features.</a:t>
            </a:r>
          </a:p>
          <a:p>
            <a:pPr algn="just"/>
            <a:r>
              <a:rPr lang="en-US" dirty="0"/>
              <a:t>We aim to optimize </a:t>
            </a:r>
            <a:r>
              <a:rPr lang="en-US" dirty="0" err="1"/>
              <a:t>XGBoost</a:t>
            </a:r>
            <a:r>
              <a:rPr lang="en-US" dirty="0"/>
              <a:t> hyperparameters and evaluate its accuracy in different scenarios to understand its effectiveness in our predictive modeling task.</a:t>
            </a:r>
          </a:p>
          <a:p>
            <a:pPr algn="just"/>
            <a:r>
              <a:rPr lang="en-US" dirty="0"/>
              <a:t>Through </a:t>
            </a:r>
            <a:r>
              <a:rPr lang="en-US" dirty="0" err="1"/>
              <a:t>XGBoost</a:t>
            </a:r>
            <a:r>
              <a:rPr lang="en-US" dirty="0"/>
              <a:t> experiments, we seek to identify the best configuration for maximizing predictive accuracy while minimizing computational resources.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37A6A9-6306-B511-BAEE-68C2759B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A56D6D-13AD-471B-EFF5-9C330FD6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2E7C0-A13B-4317-B209-29141D60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04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F57A3-17A3-F6FA-66C1-F593E11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in Our Approach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9A573-34C7-A3C7-F2F6-A53A073E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3868A-4D5E-691E-FA09-02D180CB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93B3B-C1AE-B1C5-66FC-5ED94573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32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4CDDBE7-F412-293D-CD47-2B9A0A9FC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446117"/>
            <a:ext cx="8594725" cy="3116703"/>
          </a:xfrm>
        </p:spPr>
      </p:pic>
    </p:spTree>
    <p:extLst>
      <p:ext uri="{BB962C8B-B14F-4D97-AF65-F5344CB8AC3E}">
        <p14:creationId xmlns:p14="http://schemas.microsoft.com/office/powerpoint/2010/main" val="1502801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59F08-98A1-2248-C45C-D5E03241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1st</a:t>
            </a:r>
            <a:r>
              <a:rPr lang="en-US" dirty="0"/>
              <a:t> Experiment with </a:t>
            </a:r>
            <a:r>
              <a:rPr lang="en-US" dirty="0" err="1"/>
              <a:t>XGBoost</a:t>
            </a:r>
            <a:r>
              <a:rPr lang="en-US" dirty="0"/>
              <a:t> and PCA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0BB981B-C242-3A0B-636B-B76392E60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063" y="3201410"/>
            <a:ext cx="8594725" cy="160611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0399F9B-18AE-FDF7-7CB2-46C1C236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A12FA-E0A7-5839-7A9D-4070F10B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21588-DBDF-6A97-7093-7C9743B8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04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6DFE4-466E-6F00-522D-9C111CC4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2nd</a:t>
            </a:r>
            <a:r>
              <a:rPr lang="en-US" dirty="0"/>
              <a:t> Experiment with </a:t>
            </a:r>
            <a:r>
              <a:rPr lang="en-US" dirty="0" err="1"/>
              <a:t>XGBoost</a:t>
            </a:r>
            <a:r>
              <a:rPr lang="en-US" dirty="0"/>
              <a:t> and PCA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7046CF7-C4F4-A37C-1DDF-CF4551EBB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063" y="3208661"/>
            <a:ext cx="8594725" cy="159161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72F9374-BFA1-42C4-C439-8F6544F2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FB614B-FC44-D55A-CFD0-2BF3E7AC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91DCA-E4C4-291A-7107-573EDC9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688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2C15B-AF2B-0E71-A55B-C68C575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3rd</a:t>
            </a:r>
            <a:r>
              <a:rPr lang="en-US" dirty="0"/>
              <a:t> Experiment with </a:t>
            </a:r>
            <a:r>
              <a:rPr lang="en-US" dirty="0" err="1"/>
              <a:t>XGBoost</a:t>
            </a:r>
            <a:r>
              <a:rPr lang="en-US" dirty="0"/>
              <a:t> and PCA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210C511-C753-C3A0-3D44-F5421057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063" y="3209407"/>
            <a:ext cx="8594725" cy="1590124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C917BD4-3940-8C9B-8F4A-2480511B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E4280E-4BE1-36C1-A252-FA432BCB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C4C31-3F7B-C308-67C5-EAC7293C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17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FD570-CC82-44D2-3040-DAC4FB57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Decision 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4E78F-6D1C-21B0-AB1E-03F4F651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Decision Tree Experiments involve exploring the performance of the Decision Tree algorithm in predicting income levels based on demographic and socioeconomic features.</a:t>
            </a:r>
          </a:p>
          <a:p>
            <a:pPr algn="just"/>
            <a:r>
              <a:rPr lang="en-US" dirty="0"/>
              <a:t>We aim to optimize Decision Tree hyperparameters and evaluate its accuracy under different configurations to understand its effectiveness in our predictive modeling task.</a:t>
            </a:r>
          </a:p>
          <a:p>
            <a:pPr algn="just"/>
            <a:r>
              <a:rPr lang="en-US" dirty="0"/>
              <a:t>Through Decision Tree experiments, we seek to identify the best parameter settings for maximizing predictive accuracy while maintaining model interpretability.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C0A18-C967-909E-85C7-4CCE6C94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ECD61-4F54-ECBA-494B-2C7929F1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10B09-DBBE-56A4-BF28-E2CD1E9F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488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FD570-CC82-44D2-3040-DAC4FB57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 Our </a:t>
            </a:r>
            <a:r>
              <a:rPr lang="en-US" dirty="0" err="1"/>
              <a:t>Aproach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952A3B2-D434-81CC-CA9B-D92E1DE5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063" y="2239550"/>
            <a:ext cx="8594725" cy="352983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F4C0A18-C967-909E-85C7-4CCE6C94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ECD61-4F54-ECBA-494B-2C7929F1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10B09-DBBE-56A4-BF28-E2CD1E9F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638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7550A-885B-1538-9D34-77D240CB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dirty="0"/>
              <a:t>1st</a:t>
            </a:r>
            <a:r>
              <a:rPr lang="en-US" dirty="0"/>
              <a:t> Experiment with Decision Tree and PCA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A27C05A-A00D-5586-A826-D2464B2E6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2709" y="2780335"/>
            <a:ext cx="7573432" cy="244826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EB7A798-586C-FFB4-2FA9-4AEFA733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B160D3-46A0-33F0-645D-32870723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22AE9-1891-0F9C-AE8E-E307B49C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057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E9730-C233-DEBB-35FE-034B504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dirty="0"/>
              <a:t>2nd</a:t>
            </a:r>
            <a:r>
              <a:rPr lang="en-US" dirty="0"/>
              <a:t> Experiment with Decision Tree and PCA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99DB807-90D8-2755-7DFD-351F67574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1262" y="2732704"/>
            <a:ext cx="7716327" cy="254353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A5DBADB-12E3-1EF8-1D1E-AA50C63E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E2C459-429A-C445-1F36-3F6B1C64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432B1-E742-CBE8-02F4-B7AD7FF8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5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D84E3-6B29-DE20-05CD-F156C23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61D89-737B-560A-3FBB-EBE759D4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Adult Census dataset, also known as the “Adult” dataset, is a well-known resource in machine learning and data mining.</a:t>
            </a:r>
          </a:p>
          <a:p>
            <a:pPr algn="just"/>
            <a:r>
              <a:rPr lang="en-US" dirty="0"/>
              <a:t>Extracted from the 1994 Census database, it contains various demographic and socioeconomic features of individuals.</a:t>
            </a:r>
          </a:p>
          <a:p>
            <a:pPr algn="just"/>
            <a:r>
              <a:rPr lang="en-US" dirty="0"/>
              <a:t>This dataset is commonly used for predictive modeling tasks, particularly in forecasting income levels based on socioeconomic attributes.</a:t>
            </a:r>
          </a:p>
          <a:p>
            <a:pPr algn="just"/>
            <a:r>
              <a:rPr lang="en-US" dirty="0"/>
              <a:t>The Adult Census dataset comprises a total of 14 features, offering insights into various demographic and socioeconomic attributes. Features include both categorical and numerical variables, providing a comprehensive view of individuals' characteristics.</a:t>
            </a:r>
          </a:p>
          <a:p>
            <a:pPr algn="just"/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CFE66-39AE-EA13-A257-B5AA1B5D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5821F-6EAE-7226-CA7F-76F19D2A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AAF094-786A-83BE-1227-A79056F7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4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B6B3A-F116-8209-BA1A-D06F6C6E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3rd</a:t>
            </a:r>
            <a:r>
              <a:rPr lang="en-US" dirty="0"/>
              <a:t> Experiment with Decision Tree and PCA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F3F964C-7931-6B35-46EE-5EA1F9D3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9841" y="2780335"/>
            <a:ext cx="7659169" cy="244826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17C06A77-2CC6-BAE3-C180-E067C93D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873E1A-8B9F-2AB1-05A8-01065F5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B1565-D434-0551-2DFB-E9105429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56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FB115-B55A-E269-E997-204CCCB5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Accuracies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CB9757-DA96-99CF-AD24-0406E384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9AD70-EDC6-30BC-84CD-BDA199E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45B52C-3C0B-D97B-DE68-649FBB33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41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4CD0221-44D8-8329-5415-F4C431EBF8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265551"/>
            <a:ext cx="4479925" cy="3477836"/>
          </a:xfrm>
        </p:spPr>
      </p:pic>
      <p:pic>
        <p:nvPicPr>
          <p:cNvPr id="9" name="Picture 2" descr="No description has been provided for this image">
            <a:extLst>
              <a:ext uri="{FF2B5EF4-FFF2-40B4-BE49-F238E27FC236}">
                <a16:creationId xmlns:a16="http://schemas.microsoft.com/office/drawing/2014/main" id="{D27E548D-0975-02BB-0FA7-03CE28BCE0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66" y="1828800"/>
            <a:ext cx="32765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45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25BD7-BE85-AFD7-BD09-CF860054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FB687-9E57-7FF5-7467-E49EFB61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Based on our model accuracies, </a:t>
            </a:r>
            <a:r>
              <a:rPr lang="en-US" dirty="0" err="1"/>
              <a:t>XGBoost</a:t>
            </a:r>
            <a:r>
              <a:rPr lang="en-US" dirty="0"/>
              <a:t> with one feature extracted emerges as the top-performing model.</a:t>
            </a:r>
          </a:p>
          <a:p>
            <a:pPr algn="just"/>
            <a:r>
              <a:rPr lang="en-US" dirty="0" err="1"/>
              <a:t>XGBoost</a:t>
            </a:r>
            <a:r>
              <a:rPr lang="en-US" dirty="0"/>
              <a:t> demonstrates superior predictive power in classifying income levels based on demographic and socioeconomic features.</a:t>
            </a:r>
          </a:p>
          <a:p>
            <a:pPr algn="just"/>
            <a:r>
              <a:rPr lang="en-US" dirty="0"/>
              <a:t>The success of </a:t>
            </a:r>
            <a:r>
              <a:rPr lang="en-US" dirty="0" err="1"/>
              <a:t>XGBoost</a:t>
            </a:r>
            <a:r>
              <a:rPr lang="en-US" dirty="0"/>
              <a:t> underscores the importance of feature selection and algorithm optimization in enhancing model performance.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C0EB7-F884-1126-D243-AB8C32E8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CA6F4-274A-B2CA-670E-3CC16D97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59844-4A54-F7A7-9791-57AC59B3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01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BC5A2-88C4-92DE-CF3D-CA70045A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326493"/>
            <a:ext cx="9418320" cy="1883764"/>
          </a:xfrm>
        </p:spPr>
        <p:txBody>
          <a:bodyPr>
            <a:normAutofit/>
          </a:bodyPr>
          <a:lstStyle/>
          <a:p>
            <a:r>
              <a:rPr lang="en-US" sz="6600" dirty="0"/>
              <a:t>Thanks for attention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DDCAE4-6D0B-BED4-06D6-861B4F04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10257"/>
            <a:ext cx="9418320" cy="904354"/>
          </a:xfrm>
        </p:spPr>
        <p:txBody>
          <a:bodyPr>
            <a:normAutofit/>
          </a:bodyPr>
          <a:lstStyle/>
          <a:p>
            <a:r>
              <a:rPr lang="en-US" dirty="0"/>
              <a:t>For further information or improvement suggestions, please feel free to contact me at </a:t>
            </a:r>
            <a:r>
              <a:rPr lang="en-US" dirty="0">
                <a:hlinkClick r:id="rId3"/>
              </a:rPr>
              <a:t>samir.guliyev@hotmail.com</a:t>
            </a:r>
            <a:r>
              <a:rPr lang="az-Latn-AZ" dirty="0"/>
              <a:t>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58A190-E802-FF1E-5C6A-02E2C85769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347" y="586990"/>
            <a:ext cx="2103845" cy="1188218"/>
          </a:xfrm>
          <a:prstGeom prst="rect">
            <a:avLst/>
          </a:prstGeom>
        </p:spPr>
      </p:pic>
      <p:sp>
        <p:nvSpPr>
          <p:cNvPr id="9" name="Дата 8">
            <a:extLst>
              <a:ext uri="{FF2B5EF4-FFF2-40B4-BE49-F238E27FC236}">
                <a16:creationId xmlns:a16="http://schemas.microsoft.com/office/drawing/2014/main" id="{0917B055-76FE-4013-8AEA-FFB30911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1875E72B-C4DD-3E0B-5DB7-891F6491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8EF2C78-7F02-A6EE-2E16-D7CBB6C6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43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D4215D-51C2-805E-7EF1-15758CA88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1872" y="5373310"/>
            <a:ext cx="2008464" cy="6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D84E3-6B29-DE20-05CD-F156C23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CFE66-39AE-EA13-A257-B5AA1B5D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5821F-6EAE-7226-CA7F-76F19D2A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AAF094-786A-83BE-1227-A79056F7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5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0D9319D-D768-31C6-C27E-6D434E567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181" y="1828800"/>
            <a:ext cx="7858488" cy="4351338"/>
          </a:xfrm>
        </p:spPr>
      </p:pic>
    </p:spTree>
    <p:extLst>
      <p:ext uri="{BB962C8B-B14F-4D97-AF65-F5344CB8AC3E}">
        <p14:creationId xmlns:p14="http://schemas.microsoft.com/office/powerpoint/2010/main" val="374948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66434-B4B0-CD43-A5B8-FC74D438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Overview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D92827-CF59-7648-5AD3-33443980D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834128" cy="435133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Categorical variables encompass attributes such as education level, occupation, marital status, race, and gender, offering insights into social and demographic factors.</a:t>
            </a:r>
          </a:p>
          <a:p>
            <a:pPr algn="just"/>
            <a:r>
              <a:rPr lang="en-US" dirty="0"/>
              <a:t>Numerical variables encompass attributes such as age, education years, capital gains, capital losses, and hours per week worked, providing quantitative information about individuals’ socioeconomic status and activities.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9E29E5A-4B5B-A9A6-7A2F-80AB51071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5336" y="1828800"/>
            <a:ext cx="3903166" cy="4351338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DC1F635-64F6-F014-545C-B40179F2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484E65-1408-7FB9-7192-208F7565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9CE745-E96C-C082-C7F2-8DCB269A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6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52E30-7D5C-D886-BFBD-890F44AB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37502"/>
            <a:ext cx="9418320" cy="1163097"/>
          </a:xfrm>
        </p:spPr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7E2005-434B-F4A1-C6E0-B7BF7EAA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504930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EF727-D2B1-A02F-899B-6AFB3D84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3CE58-F7E1-7923-A017-7534EE39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1B63CD-56B5-62BF-195E-FCFA0197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92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FC8F1-D2BB-DE40-9E41-49768C81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F6047-0B07-2981-6358-058E5896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Exploratory Data Analysis (EDA) is a crucial step in the data analysis process, aimed at gaining insights and understanding the underlying patterns and characteristics of the dataset.</a:t>
            </a:r>
          </a:p>
          <a:p>
            <a:pPr algn="just"/>
            <a:r>
              <a:rPr lang="en-US" dirty="0"/>
              <a:t>EDA involves examining various features of the dataset, visualizing distributions, assessing data balance, exploring correlations, and identifying outliers.</a:t>
            </a:r>
          </a:p>
          <a:p>
            <a:pPr algn="just"/>
            <a:r>
              <a:rPr lang="en-US" dirty="0"/>
              <a:t>Through EDA, we aim to understand the structure of the data, identify potential preprocessing needs, and inform modeling decisions based on a comprehensive understanding of the dataset.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857A2-297D-4DF7-1203-2476332E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76A2F-EA91-E80C-F0FC-AF33F38D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FBB3C-F2A9-DE4D-FF22-BFBA16C6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1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999AB-B428-AB64-BE0A-0D6E18BB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9E44C-76C0-1E33-3630-54ED009E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z-Latn-AZ"/>
              <a:t>12.05.2024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A12B86-4F39-314C-48EE-B8D0F446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Guliyev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D7B7F4-C3EC-9E14-BD9A-74E845C3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6A0A5EE-6434-4808-894A-A27BD878B621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No description has been provided for this image">
            <a:extLst>
              <a:ext uri="{FF2B5EF4-FFF2-40B4-BE49-F238E27FC236}">
                <a16:creationId xmlns:a16="http://schemas.microsoft.com/office/drawing/2014/main" id="{160E991D-5090-886B-0B9E-28F2CB57B7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831489"/>
            <a:ext cx="8594725" cy="43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8635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1179</TotalTime>
  <Words>1899</Words>
  <Application>Microsoft Office PowerPoint</Application>
  <PresentationFormat>Широкоэкранный</PresentationFormat>
  <Paragraphs>367</Paragraphs>
  <Slides>43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Aptos</vt:lpstr>
      <vt:lpstr>Arial</vt:lpstr>
      <vt:lpstr>Century Schoolbook</vt:lpstr>
      <vt:lpstr>Wingdings 2</vt:lpstr>
      <vt:lpstr>Вид</vt:lpstr>
      <vt:lpstr>Socioeconomic Status Classification</vt:lpstr>
      <vt:lpstr>Project Introduction</vt:lpstr>
      <vt:lpstr>Problem Statement</vt:lpstr>
      <vt:lpstr>Dataset Overview</vt:lpstr>
      <vt:lpstr>Dataset Overview</vt:lpstr>
      <vt:lpstr>Features Overview</vt:lpstr>
      <vt:lpstr>EDA</vt:lpstr>
      <vt:lpstr>Introduction to EDA</vt:lpstr>
      <vt:lpstr>Age Distribution</vt:lpstr>
      <vt:lpstr>Age Distribution (KDE)</vt:lpstr>
      <vt:lpstr>Gender Distribution</vt:lpstr>
      <vt:lpstr>Distribution of Age by Gender</vt:lpstr>
      <vt:lpstr>Marital Status Distribution</vt:lpstr>
      <vt:lpstr>Relationship Distribution</vt:lpstr>
      <vt:lpstr>Occupation Distribution</vt:lpstr>
      <vt:lpstr>Data Cleaning and Preparation</vt:lpstr>
      <vt:lpstr>Data Cleaning and Preparation</vt:lpstr>
      <vt:lpstr>Identify Missing Values</vt:lpstr>
      <vt:lpstr>Handling Missing Values</vt:lpstr>
      <vt:lpstr>Dataset Splitting </vt:lpstr>
      <vt:lpstr>Dataset Preprocessing</vt:lpstr>
      <vt:lpstr>Modeling</vt:lpstr>
      <vt:lpstr>Modeling Approach</vt:lpstr>
      <vt:lpstr>Logistic Regression</vt:lpstr>
      <vt:lpstr>Logistic Regression in Our Approach</vt:lpstr>
      <vt:lpstr>Introduction to PCA</vt:lpstr>
      <vt:lpstr>PCA Results</vt:lpstr>
      <vt:lpstr>1st Experiment with PCA</vt:lpstr>
      <vt:lpstr>2nd Experiment with PCA</vt:lpstr>
      <vt:lpstr>3rd Experiment with PCA</vt:lpstr>
      <vt:lpstr>Introduction to XGBoost</vt:lpstr>
      <vt:lpstr>XGBoost in Our Approach</vt:lpstr>
      <vt:lpstr>1st Experiment with XGBoost and PCA</vt:lpstr>
      <vt:lpstr>2nd Experiment with XGBoost and PCA</vt:lpstr>
      <vt:lpstr>3rd Experiment with XGBoost and PCA</vt:lpstr>
      <vt:lpstr>Introduction to Decision Tree</vt:lpstr>
      <vt:lpstr>Decision Tree in Our Aproach</vt:lpstr>
      <vt:lpstr>1st Experiment with Decision Tree and PCA</vt:lpstr>
      <vt:lpstr>2nd Experiment with Decision Tree and PCA</vt:lpstr>
      <vt:lpstr>3rd Experiment with Decision Tree and PCA</vt:lpstr>
      <vt:lpstr>Model Accuracies</vt:lpstr>
      <vt:lpstr>Conclusion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Samir Guliyev</dc:creator>
  <cp:lastModifiedBy>Samir Guliyev</cp:lastModifiedBy>
  <cp:revision>80</cp:revision>
  <dcterms:created xsi:type="dcterms:W3CDTF">2024-05-11T06:49:56Z</dcterms:created>
  <dcterms:modified xsi:type="dcterms:W3CDTF">2024-05-12T03:53:59Z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2024-05-11T06:56:37Z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20793278-594e-4340-85f0-7339b81ef4e7</vt:lpwstr>
  </property>
  <property fmtid="{D5CDD505-2E9C-101B-9397-08002B2CF9AE}" pid="7" name="MSIP_Label_defa4170-0d19-0005-0004-bc88714345d2_ActionId">
    <vt:lpwstr>f87d8f3c-a358-4d07-ae0a-ec9b0db4707a</vt:lpwstr>
  </property>
  <property fmtid="{D5CDD505-2E9C-101B-9397-08002B2CF9AE}" pid="8" name="MSIP_Label_defa4170-0d19-0005-0004-bc88714345d2_ContentBits">
    <vt:lpwstr>0</vt:lpwstr>
  </property>
</Properties>
</file>