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9"/>
  </p:sldMasterIdLst>
  <p:notesMasterIdLst>
    <p:notesMasterId r:id="rId33"/>
  </p:notesMasterIdLst>
  <p:handoutMasterIdLst>
    <p:handoutMasterId r:id="rId34"/>
  </p:handoutMasterIdLst>
  <p:sldIdLst>
    <p:sldId id="260" r:id="rId20"/>
    <p:sldId id="261" r:id="rId21"/>
    <p:sldId id="262" r:id="rId22"/>
    <p:sldId id="263" r:id="rId23"/>
    <p:sldId id="264" r:id="rId24"/>
    <p:sldId id="266" r:id="rId25"/>
    <p:sldId id="267" r:id="rId26"/>
    <p:sldId id="268" r:id="rId27"/>
    <p:sldId id="269" r:id="rId28"/>
    <p:sldId id="271" r:id="rId29"/>
    <p:sldId id="272" r:id="rId30"/>
    <p:sldId id="273" r:id="rId31"/>
    <p:sldId id="270" r:id="rId32"/>
  </p:sldIdLst>
  <p:sldSz cx="12190413" cy="6858000"/>
  <p:notesSz cx="6858000" cy="9144000"/>
  <p:custDataLst>
    <p:tags r:id="rId3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3EEA"/>
    <a:srgbClr val="FFFFFF"/>
    <a:srgbClr val="99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3" autoAdjust="0"/>
    <p:restoredTop sz="95976" autoAdjust="0"/>
  </p:normalViewPr>
  <p:slideViewPr>
    <p:cSldViewPr showGuides="1">
      <p:cViewPr varScale="1">
        <p:scale>
          <a:sx n="107" d="100"/>
          <a:sy n="107" d="100"/>
        </p:scale>
        <p:origin x="64" y="6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ef346caa-3d4c-4cbf-99b8-d2d2d331d11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Electro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be38676e-047b-41a6-87eb-1b30d349279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07 June 2023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23c29ed9-a27d-493a-b834-a2b38f983e8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Fixed-point arithmetic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 smtClean="0"/>
              <a:t>Fixed-point arithmetic</a:t>
            </a:r>
            <a:endParaRPr lang="en-GB" sz="7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Ognjen Jovanovic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not enough!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34" y="1772816"/>
            <a:ext cx="7535294" cy="115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42" y="3068960"/>
            <a:ext cx="2448272" cy="91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8742" y="1772816"/>
            <a:ext cx="43204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dirty="0" smtClean="0">
                <a:latin typeface="+mn-lt"/>
              </a:rPr>
              <a:t>Triangle inequality:</a:t>
            </a:r>
            <a:endParaRPr lang="en-GB" sz="24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683" y="3342694"/>
            <a:ext cx="18012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dirty="0" smtClean="0">
                <a:latin typeface="+mn-lt"/>
              </a:rPr>
              <a:t>Convolution:</a:t>
            </a:r>
            <a:endParaRPr lang="en-GB" sz="2400" dirty="0" smtClean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350" y="3158706"/>
            <a:ext cx="2393725" cy="73730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 bwMode="auto">
          <a:xfrm>
            <a:off x="6167214" y="3527360"/>
            <a:ext cx="122413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26" y="4293096"/>
            <a:ext cx="2820288" cy="1393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030" y="4566830"/>
            <a:ext cx="3029302" cy="72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07" y="4509120"/>
            <a:ext cx="1819671" cy="9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Coefficient Scaling Theorem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2564904"/>
            <a:ext cx="1123839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Folded FIR filters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Can be applied to symmetric FIR filters, which is your case!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2708920"/>
            <a:ext cx="1049399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z="8000" b="1" dirty="0" smtClean="0"/>
              <a:t>Thank you!</a:t>
            </a:r>
            <a:endParaRPr lang="en-GB" sz="8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9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DSP typically developed?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74726" y="1556792"/>
            <a:ext cx="3011295" cy="1529119"/>
            <a:chOff x="1774726" y="1844824"/>
            <a:chExt cx="3011295" cy="1529119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1774726" y="1844825"/>
              <a:ext cx="3011295" cy="152911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254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79" b="27259"/>
            <a:stretch/>
          </p:blipFill>
          <p:spPr>
            <a:xfrm>
              <a:off x="1774726" y="1844824"/>
              <a:ext cx="3011295" cy="7920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0" t="22089" r="8061" b="29067"/>
            <a:stretch/>
          </p:blipFill>
          <p:spPr>
            <a:xfrm>
              <a:off x="1774726" y="2636912"/>
              <a:ext cx="3011295" cy="737030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 bwMode="auto">
          <a:xfrm>
            <a:off x="2245730" y="3875333"/>
            <a:ext cx="2069283" cy="71400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C/C++</a:t>
            </a:r>
            <a:endParaRPr kumimoji="0" lang="en-GB" sz="16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39222" y="2055560"/>
            <a:ext cx="2592288" cy="5315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Floating-point</a:t>
            </a:r>
            <a:endParaRPr kumimoji="0" lang="en-GB" sz="10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2" name="Straight Arrow Connector 21"/>
          <p:cNvCxnSpPr>
            <a:stCxn id="13" idx="2"/>
            <a:endCxn id="16" idx="0"/>
          </p:cNvCxnSpPr>
          <p:nvPr/>
        </p:nvCxnSpPr>
        <p:spPr bwMode="auto">
          <a:xfrm flipH="1">
            <a:off x="3280372" y="3085911"/>
            <a:ext cx="2" cy="7894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30" idx="0"/>
          </p:cNvCxnSpPr>
          <p:nvPr/>
        </p:nvCxnSpPr>
        <p:spPr bwMode="auto">
          <a:xfrm flipH="1">
            <a:off x="3280371" y="4612364"/>
            <a:ext cx="2" cy="76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6239222" y="3480622"/>
            <a:ext cx="2592288" cy="5315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Floating-point</a:t>
            </a:r>
            <a:endParaRPr kumimoji="0" lang="en-GB" sz="10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239222" y="4374100"/>
            <a:ext cx="2592288" cy="5315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Fixed-point</a:t>
            </a:r>
            <a:endParaRPr kumimoji="0" lang="en-GB" sz="10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245393" y="5470791"/>
            <a:ext cx="2592288" cy="53158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Fixed-point</a:t>
            </a:r>
            <a:endParaRPr kumimoji="0" lang="en-GB" sz="10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245729" y="5378764"/>
            <a:ext cx="2069283" cy="71400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normalizeH="0" dirty="0" smtClean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HDL</a:t>
            </a:r>
            <a:endParaRPr kumimoji="0" lang="en-GB" sz="1600" b="0" i="0" u="none" strike="noStrike" cap="none" normalizeH="0" dirty="0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 bwMode="auto">
          <a:xfrm>
            <a:off x="7535366" y="4012206"/>
            <a:ext cx="0" cy="361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9" idx="2"/>
            <a:endCxn id="26" idx="0"/>
          </p:cNvCxnSpPr>
          <p:nvPr/>
        </p:nvCxnSpPr>
        <p:spPr bwMode="auto">
          <a:xfrm>
            <a:off x="7535366" y="2587144"/>
            <a:ext cx="0" cy="8934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7" idx="2"/>
            <a:endCxn id="28" idx="0"/>
          </p:cNvCxnSpPr>
          <p:nvPr/>
        </p:nvCxnSpPr>
        <p:spPr bwMode="auto">
          <a:xfrm>
            <a:off x="7535366" y="4905684"/>
            <a:ext cx="6171" cy="5651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ounded Rectangle 45"/>
          <p:cNvSpPr/>
          <p:nvPr/>
        </p:nvSpPr>
        <p:spPr bwMode="auto">
          <a:xfrm>
            <a:off x="1774726" y="3284984"/>
            <a:ext cx="7200000" cy="183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Suitable for specific arithmetic functions</a:t>
            </a:r>
          </a:p>
          <a:p>
            <a:r>
              <a:rPr lang="en-GB" sz="2400" dirty="0" smtClean="0"/>
              <a:t>Some operations are faster</a:t>
            </a:r>
          </a:p>
          <a:p>
            <a:r>
              <a:rPr lang="en-GB" sz="2400" dirty="0" smtClean="0"/>
              <a:t>Easier to identify the integer and fractional part</a:t>
            </a:r>
          </a:p>
          <a:p>
            <a:r>
              <a:rPr lang="en-GB" sz="2400" dirty="0" smtClean="0"/>
              <a:t>Decrease in area</a:t>
            </a:r>
          </a:p>
          <a:p>
            <a:endParaRPr lang="en-GB" dirty="0"/>
          </a:p>
          <a:p>
            <a:r>
              <a:rPr lang="en-GB" sz="2400" dirty="0" smtClean="0"/>
              <a:t>Not </a:t>
            </a:r>
            <a:r>
              <a:rPr lang="en-GB" sz="2400" dirty="0"/>
              <a:t>for general </a:t>
            </a:r>
            <a:r>
              <a:rPr lang="en-GB" sz="2400" dirty="0" smtClean="0"/>
              <a:t>purpose</a:t>
            </a:r>
          </a:p>
          <a:p>
            <a:r>
              <a:rPr lang="en-GB" sz="2400" dirty="0" smtClean="0"/>
              <a:t>Some operations are slower</a:t>
            </a:r>
          </a:p>
          <a:p>
            <a:r>
              <a:rPr lang="en-GB" sz="2400" dirty="0" smtClean="0"/>
              <a:t>Decrease in precision</a:t>
            </a:r>
            <a:endParaRPr lang="en-GB" sz="2400" dirty="0"/>
          </a:p>
          <a:p>
            <a:r>
              <a:rPr lang="en-GB" sz="2400" dirty="0" smtClean="0"/>
              <a:t>The range is smaller</a:t>
            </a:r>
          </a:p>
          <a:p>
            <a:r>
              <a:rPr lang="en-GB" sz="2400" dirty="0" smtClean="0"/>
              <a:t>Not so many built-in functions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Qn.m</a:t>
            </a:r>
            <a:r>
              <a:rPr lang="en-GB" dirty="0"/>
              <a:t> </a:t>
            </a:r>
            <a:r>
              <a:rPr lang="en-GB" dirty="0" smtClean="0"/>
              <a:t>fixed-point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1" dirty="0" smtClean="0"/>
              <a:t>N</a:t>
            </a:r>
            <a:r>
              <a:rPr lang="en-GB" sz="2400" dirty="0" smtClean="0"/>
              <a:t>-bit number, where </a:t>
            </a:r>
            <a:r>
              <a:rPr lang="en-GB" sz="2400" i="1" dirty="0" smtClean="0"/>
              <a:t>n-</a:t>
            </a:r>
            <a:r>
              <a:rPr lang="en-GB" sz="2400" dirty="0" smtClean="0"/>
              <a:t>bits is the integer part and </a:t>
            </a:r>
            <a:r>
              <a:rPr lang="en-GB" sz="2400" i="1" dirty="0" smtClean="0"/>
              <a:t>m-</a:t>
            </a:r>
            <a:r>
              <a:rPr lang="en-GB" sz="2400" dirty="0" smtClean="0"/>
              <a:t>bits is the fractional part</a:t>
            </a:r>
          </a:p>
          <a:p>
            <a:r>
              <a:rPr lang="en-GB" sz="2400" i="1" dirty="0" smtClean="0"/>
              <a:t>IMPORTANT – </a:t>
            </a:r>
            <a:r>
              <a:rPr lang="en-GB" sz="2400" dirty="0" smtClean="0"/>
              <a:t>If signed then the sign bit is counted into the </a:t>
            </a:r>
            <a:r>
              <a:rPr lang="en-GB" sz="2400" i="1" dirty="0" smtClean="0"/>
              <a:t>n</a:t>
            </a:r>
          </a:p>
          <a:p>
            <a:r>
              <a:rPr lang="en-GB" sz="2400" dirty="0" smtClean="0"/>
              <a:t>Signed </a:t>
            </a:r>
            <a:r>
              <a:rPr lang="en-GB" sz="2400" dirty="0" err="1" smtClean="0"/>
              <a:t>Qn.m</a:t>
            </a:r>
            <a:r>
              <a:rPr lang="en-GB" sz="2400" dirty="0"/>
              <a:t> </a:t>
            </a:r>
            <a:r>
              <a:rPr lang="en-GB" sz="2400" dirty="0" smtClean="0"/>
              <a:t>is equivalent to: </a:t>
            </a:r>
            <a:endParaRPr lang="en-GB" sz="2400" dirty="0"/>
          </a:p>
          <a:p>
            <a:endParaRPr lang="en-GB" i="1" dirty="0" smtClean="0"/>
          </a:p>
          <a:p>
            <a:endParaRPr lang="en-GB" i="1" dirty="0"/>
          </a:p>
          <a:p>
            <a:endParaRPr lang="en-GB" dirty="0" smtClean="0"/>
          </a:p>
          <a:p>
            <a:r>
              <a:rPr lang="en-GB" sz="2400" dirty="0" smtClean="0"/>
              <a:t>Example, signed Q2.7: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502"/>
          <a:stretch/>
        </p:blipFill>
        <p:spPr>
          <a:xfrm>
            <a:off x="3214886" y="4941168"/>
            <a:ext cx="5852681" cy="1511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47"/>
          <a:stretch/>
        </p:blipFill>
        <p:spPr>
          <a:xfrm>
            <a:off x="6023198" y="2924944"/>
            <a:ext cx="4248472" cy="360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614" y="3499086"/>
            <a:ext cx="8408598" cy="68127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2278782" y="3664476"/>
            <a:ext cx="4536504" cy="336989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5006" y="3314420"/>
            <a:ext cx="5040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400" i="1" dirty="0" smtClean="0">
                <a:solidFill>
                  <a:schemeClr val="accent2"/>
                </a:solidFill>
                <a:latin typeface="+mn-lt"/>
              </a:rPr>
              <a:t>n</a:t>
            </a:r>
            <a:endParaRPr lang="en-GB" sz="2400" i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067314" y="3664476"/>
            <a:ext cx="3492388" cy="33698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chemeClr val="tx2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9486" y="3300915"/>
            <a:ext cx="388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400" i="1" dirty="0">
                <a:solidFill>
                  <a:schemeClr val="tx2"/>
                </a:solidFill>
                <a:latin typeface="+mn-lt"/>
              </a:rPr>
              <a:t>m</a:t>
            </a:r>
            <a:endParaRPr lang="en-GB" sz="2400" i="1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1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in </a:t>
            </a:r>
            <a:r>
              <a:rPr lang="en-GB" dirty="0" err="1" smtClean="0"/>
              <a:t>Qn.m</a:t>
            </a:r>
            <a:r>
              <a:rPr lang="en-GB" dirty="0" smtClean="0"/>
              <a:t>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/>
              <a:t>	Qn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.m</a:t>
            </a:r>
            <a:r>
              <a:rPr lang="en-GB" sz="3200" baseline="-25000" dirty="0" smtClean="0"/>
              <a:t>1</a:t>
            </a:r>
            <a:r>
              <a:rPr lang="en-GB" sz="3200" dirty="0"/>
              <a:t>+ </a:t>
            </a:r>
            <a:r>
              <a:rPr lang="en-GB" sz="3200" dirty="0" smtClean="0"/>
              <a:t>Qn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.m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= </a:t>
            </a:r>
            <a:r>
              <a:rPr lang="en-GB" sz="3200" dirty="0" err="1" smtClean="0"/>
              <a:t>Qmax</a:t>
            </a:r>
            <a:r>
              <a:rPr lang="en-GB" sz="3200" dirty="0" smtClean="0"/>
              <a:t>(n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,</a:t>
            </a:r>
            <a:r>
              <a:rPr lang="en-GB" sz="3200" dirty="0"/>
              <a:t> </a:t>
            </a:r>
            <a:r>
              <a:rPr lang="en-GB" sz="3200" dirty="0" smtClean="0"/>
              <a:t>n</a:t>
            </a:r>
            <a:r>
              <a:rPr lang="en-GB" sz="3200" baseline="-25000" dirty="0"/>
              <a:t>2</a:t>
            </a:r>
            <a:r>
              <a:rPr lang="en-GB" sz="3200" dirty="0" smtClean="0"/>
              <a:t>).max(m</a:t>
            </a:r>
            <a:r>
              <a:rPr lang="en-GB" sz="3200" baseline="-25000" dirty="0" smtClean="0"/>
              <a:t>1</a:t>
            </a:r>
            <a:r>
              <a:rPr lang="en-GB" sz="3200" dirty="0"/>
              <a:t>, </a:t>
            </a:r>
            <a:r>
              <a:rPr lang="en-GB" sz="3200" dirty="0" smtClean="0"/>
              <a:t>m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Example (Addition Q2.2 (1110) &amp; Q4.4</a:t>
            </a:r>
            <a:r>
              <a:rPr lang="en-GB" sz="2400" dirty="0"/>
              <a:t> </a:t>
            </a:r>
            <a:r>
              <a:rPr lang="en-GB" sz="2400" dirty="0" smtClean="0"/>
              <a:t>(0111_0110)):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3429000"/>
            <a:ext cx="106956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Multiplication</a:t>
            </a:r>
            <a:r>
              <a:rPr lang="en-GB" dirty="0" smtClean="0"/>
              <a:t> in </a:t>
            </a:r>
            <a:r>
              <a:rPr lang="en-GB" dirty="0" err="1" smtClean="0"/>
              <a:t>Qn.m</a:t>
            </a:r>
            <a:r>
              <a:rPr lang="en-GB" dirty="0" smtClean="0"/>
              <a:t>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/>
              <a:t>	Qn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.m</a:t>
            </a:r>
            <a:r>
              <a:rPr lang="en-GB" sz="3200" baseline="-25000" dirty="0" smtClean="0"/>
              <a:t>1 </a:t>
            </a:r>
            <a:r>
              <a:rPr lang="en-GB" sz="3200" dirty="0" smtClean="0"/>
              <a:t>* Qn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.m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= Q(n</a:t>
            </a:r>
            <a:r>
              <a:rPr lang="en-GB" sz="3200" baseline="-25000" dirty="0" smtClean="0"/>
              <a:t>1</a:t>
            </a:r>
            <a:r>
              <a:rPr lang="en-GB" sz="3200" dirty="0"/>
              <a:t> </a:t>
            </a:r>
            <a:r>
              <a:rPr lang="en-GB" sz="3200" dirty="0" smtClean="0"/>
              <a:t>+ n</a:t>
            </a:r>
            <a:r>
              <a:rPr lang="en-GB" sz="3200" baseline="-25000" dirty="0"/>
              <a:t>2</a:t>
            </a:r>
            <a:r>
              <a:rPr lang="en-GB" sz="3200" dirty="0" smtClean="0"/>
              <a:t>).(m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 + m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)</a:t>
            </a:r>
          </a:p>
          <a:p>
            <a:endParaRPr lang="en-GB" sz="3200" dirty="0" smtClean="0"/>
          </a:p>
          <a:p>
            <a:r>
              <a:rPr lang="en-GB" sz="2400" dirty="0" smtClean="0"/>
              <a:t>If signed, then:</a:t>
            </a:r>
          </a:p>
          <a:p>
            <a:pPr marL="0" indent="0">
              <a:buNone/>
            </a:pPr>
            <a:r>
              <a:rPr lang="en-GB" sz="3200" dirty="0" smtClean="0"/>
              <a:t>	Qn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.m</a:t>
            </a:r>
            <a:r>
              <a:rPr lang="en-GB" sz="3200" baseline="-25000" dirty="0" smtClean="0"/>
              <a:t>1 </a:t>
            </a:r>
            <a:r>
              <a:rPr lang="en-GB" sz="3200" dirty="0"/>
              <a:t>* Qn</a:t>
            </a:r>
            <a:r>
              <a:rPr lang="en-GB" sz="3200" baseline="-25000" dirty="0"/>
              <a:t>2</a:t>
            </a:r>
            <a:r>
              <a:rPr lang="en-GB" sz="3200" dirty="0"/>
              <a:t>.m</a:t>
            </a:r>
            <a:r>
              <a:rPr lang="en-GB" sz="3200" baseline="-25000" dirty="0"/>
              <a:t>2</a:t>
            </a:r>
            <a:r>
              <a:rPr lang="en-GB" sz="3200" dirty="0"/>
              <a:t> = Q(n</a:t>
            </a:r>
            <a:r>
              <a:rPr lang="en-GB" sz="3200" baseline="-25000" dirty="0"/>
              <a:t>1</a:t>
            </a:r>
            <a:r>
              <a:rPr lang="en-GB" sz="3200" dirty="0"/>
              <a:t> + </a:t>
            </a:r>
            <a:r>
              <a:rPr lang="en-GB" sz="3200" dirty="0" smtClean="0"/>
              <a:t>n</a:t>
            </a:r>
            <a:r>
              <a:rPr lang="en-GB" sz="3200" baseline="-25000" dirty="0" smtClean="0"/>
              <a:t>2 </a:t>
            </a:r>
            <a:r>
              <a:rPr lang="en-GB" sz="3200" dirty="0" smtClean="0"/>
              <a:t>- 1).(</a:t>
            </a:r>
            <a:r>
              <a:rPr lang="en-GB" sz="3200" dirty="0"/>
              <a:t>m</a:t>
            </a:r>
            <a:r>
              <a:rPr lang="en-GB" sz="3200" baseline="-25000" dirty="0"/>
              <a:t>1</a:t>
            </a:r>
            <a:r>
              <a:rPr lang="en-GB" sz="3200" dirty="0"/>
              <a:t> + </a:t>
            </a:r>
            <a:r>
              <a:rPr lang="en-GB" sz="3200" dirty="0" smtClean="0"/>
              <a:t>m</a:t>
            </a:r>
            <a:r>
              <a:rPr lang="en-GB" sz="3200" baseline="-25000" dirty="0" smtClean="0"/>
              <a:t>2 </a:t>
            </a:r>
            <a:r>
              <a:rPr lang="en-GB" sz="3200" dirty="0" smtClean="0"/>
              <a:t>+ 1)</a:t>
            </a:r>
          </a:p>
          <a:p>
            <a:endParaRPr lang="en-GB" sz="2400" dirty="0" smtClean="0"/>
          </a:p>
          <a:p>
            <a:r>
              <a:rPr lang="en-GB" sz="2400" dirty="0" smtClean="0"/>
              <a:t>Example:</a:t>
            </a:r>
            <a:endParaRPr lang="en-GB" sz="2400" dirty="0"/>
          </a:p>
          <a:p>
            <a:endParaRPr lang="en-GB" sz="3200" dirty="0"/>
          </a:p>
          <a:p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4325782"/>
            <a:ext cx="5760640" cy="19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Problems! &amp; some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Bit Growth</a:t>
            </a:r>
            <a:endParaRPr lang="en-GB" sz="2400" dirty="0"/>
          </a:p>
          <a:p>
            <a:r>
              <a:rPr lang="en-GB" sz="2400" dirty="0" smtClean="0"/>
              <a:t>Overflow</a:t>
            </a:r>
          </a:p>
          <a:p>
            <a:r>
              <a:rPr lang="en-GB" sz="2400" dirty="0" smtClean="0"/>
              <a:t>Saturation</a:t>
            </a:r>
          </a:p>
          <a:p>
            <a:endParaRPr lang="en-GB" sz="2400" dirty="0"/>
          </a:p>
          <a:p>
            <a:r>
              <a:rPr lang="en-GB" sz="2400" dirty="0" smtClean="0"/>
              <a:t>Simple Truncation</a:t>
            </a:r>
          </a:p>
          <a:p>
            <a:r>
              <a:rPr lang="en-GB" sz="2400" dirty="0" smtClean="0"/>
              <a:t>Rounding followed by truncation</a:t>
            </a:r>
          </a:p>
          <a:p>
            <a:r>
              <a:rPr lang="en-GB" sz="2400" dirty="0" smtClean="0"/>
              <a:t>Restrict/Plan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86" y="3429000"/>
            <a:ext cx="4955786" cy="852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1310" y="4725144"/>
            <a:ext cx="4608512" cy="78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dirty="0" smtClean="0">
                <a:latin typeface="+mn-lt"/>
              </a:rPr>
              <a:t>7.4375 -&gt; 7.5</a:t>
            </a:r>
          </a:p>
          <a:p>
            <a:pPr algn="l">
              <a:spcBef>
                <a:spcPts val="432"/>
              </a:spcBef>
            </a:pPr>
            <a:r>
              <a:rPr lang="en-GB" sz="2400" dirty="0" smtClean="0">
                <a:latin typeface="+mn-lt"/>
              </a:rPr>
              <a:t>Truncated to Q4.2 gives 0111_10</a:t>
            </a: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5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Fixed-Point Summation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sum of </a:t>
            </a:r>
            <a:r>
              <a:rPr lang="en-GB" sz="2400" i="1" dirty="0" smtClean="0"/>
              <a:t>K J-</a:t>
            </a:r>
            <a:r>
              <a:rPr lang="en-GB" sz="2400" dirty="0" smtClean="0"/>
              <a:t>bit values requires </a:t>
            </a:r>
            <a:r>
              <a:rPr lang="en-GB" sz="2400" i="1" dirty="0" smtClean="0"/>
              <a:t>J + </a:t>
            </a:r>
            <a:r>
              <a:rPr lang="en-GB" sz="2400" dirty="0" smtClean="0"/>
              <a:t>ceil</a:t>
            </a:r>
            <a:r>
              <a:rPr lang="en-GB" sz="2400" i="1" dirty="0" smtClean="0"/>
              <a:t>(</a:t>
            </a:r>
            <a:r>
              <a:rPr lang="en-GB" sz="2400" dirty="0" smtClean="0"/>
              <a:t>log</a:t>
            </a:r>
            <a:r>
              <a:rPr lang="en-GB" sz="2400" baseline="-25000" dirty="0" smtClean="0"/>
              <a:t>2</a:t>
            </a:r>
            <a:r>
              <a:rPr lang="en-GB" sz="2400" i="1" dirty="0" smtClean="0"/>
              <a:t>K</a:t>
            </a:r>
            <a:r>
              <a:rPr lang="en-GB" sz="2400" dirty="0" smtClean="0"/>
              <a:t>) bits to maintain precision and avoid if no information is known about the values.</a:t>
            </a:r>
          </a:p>
          <a:p>
            <a:endParaRPr lang="en-GB" sz="2400" dirty="0"/>
          </a:p>
          <a:p>
            <a:r>
              <a:rPr lang="en-GB" sz="2400" dirty="0" smtClean="0"/>
              <a:t>Example:</a:t>
            </a:r>
          </a:p>
          <a:p>
            <a:pPr marL="0" indent="0" algn="ctr">
              <a:buNone/>
            </a:pPr>
            <a:r>
              <a:rPr lang="en-GB" sz="2400" dirty="0" smtClean="0"/>
              <a:t>1000 (Q2.2) + 1000 (Q2.2) = 1 0000 (Q3.2)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How can this be expanded to FIR filters?</a:t>
            </a:r>
          </a:p>
          <a:p>
            <a:r>
              <a:rPr lang="en-GB" sz="2400" i="1" dirty="0" smtClean="0"/>
              <a:t>K</a:t>
            </a:r>
            <a:r>
              <a:rPr lang="en-GB" sz="2400" dirty="0" smtClean="0"/>
              <a:t>-taps FIR filter with </a:t>
            </a:r>
            <a:r>
              <a:rPr lang="en-GB" sz="2400" i="1" dirty="0" smtClean="0"/>
              <a:t>M</a:t>
            </a:r>
            <a:r>
              <a:rPr lang="en-GB" sz="2400" dirty="0" smtClean="0"/>
              <a:t>-bits coefficients and </a:t>
            </a:r>
            <a:r>
              <a:rPr lang="en-GB" sz="2400" i="1" dirty="0" smtClean="0"/>
              <a:t>L</a:t>
            </a:r>
            <a:r>
              <a:rPr lang="en-GB" sz="2400" dirty="0" smtClean="0"/>
              <a:t>-bit data values:</a:t>
            </a:r>
          </a:p>
          <a:p>
            <a:pPr marL="0" indent="0" algn="ctr">
              <a:buNone/>
            </a:pPr>
            <a:r>
              <a:rPr lang="en-GB" sz="2400" i="1" dirty="0" smtClean="0"/>
              <a:t>L + M + </a:t>
            </a:r>
            <a:r>
              <a:rPr lang="en-GB" sz="2400" dirty="0"/>
              <a:t>ceil</a:t>
            </a:r>
            <a:r>
              <a:rPr lang="en-GB" sz="2400" i="1" dirty="0"/>
              <a:t>(</a:t>
            </a:r>
            <a:r>
              <a:rPr lang="en-GB" sz="2400" dirty="0"/>
              <a:t>log</a:t>
            </a:r>
            <a:r>
              <a:rPr lang="en-GB" sz="2400" baseline="-25000" dirty="0"/>
              <a:t>2</a:t>
            </a:r>
            <a:r>
              <a:rPr lang="en-GB" sz="2400" i="1" dirty="0"/>
              <a:t>K</a:t>
            </a:r>
            <a:r>
              <a:rPr lang="en-GB" sz="2400" dirty="0"/>
              <a:t>)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8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Coefficient sizing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we know that we have </a:t>
            </a:r>
            <a:r>
              <a:rPr lang="en-US" sz="2400" i="1" dirty="0" smtClean="0"/>
              <a:t>A</a:t>
            </a:r>
            <a:r>
              <a:rPr lang="en-US" sz="2400" dirty="0" smtClean="0"/>
              <a:t> bits, but no other information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no information is known about the data or the coefficients, then the </a:t>
            </a:r>
            <a:r>
              <a:rPr lang="en-US" sz="2400" dirty="0" smtClean="0"/>
              <a:t>coefficient </a:t>
            </a:r>
            <a:r>
              <a:rPr lang="en-US" sz="2400" dirty="0" err="1" smtClean="0"/>
              <a:t>wordlength</a:t>
            </a:r>
            <a:r>
              <a:rPr lang="en-US" sz="2400" dirty="0" smtClean="0"/>
              <a:t> </a:t>
            </a:r>
            <a:r>
              <a:rPr lang="en-US" sz="2400" i="1" dirty="0" smtClean="0"/>
              <a:t>M’</a:t>
            </a:r>
            <a:r>
              <a:rPr lang="en-US" sz="2400" dirty="0" smtClean="0"/>
              <a:t> </a:t>
            </a:r>
            <a:r>
              <a:rPr lang="en-US" sz="2400" dirty="0"/>
              <a:t>must </a:t>
            </a:r>
            <a:r>
              <a:rPr lang="en-US" sz="2400" dirty="0" smtClean="0"/>
              <a:t>be</a:t>
            </a:r>
          </a:p>
          <a:p>
            <a:pPr marL="0" indent="0" algn="ctr">
              <a:buNone/>
            </a:pPr>
            <a:r>
              <a:rPr lang="en-US" sz="2400" i="1" dirty="0" smtClean="0"/>
              <a:t>M’&lt;=min(M, A - L -</a:t>
            </a:r>
            <a:r>
              <a:rPr lang="en-GB" sz="2400" dirty="0" smtClean="0"/>
              <a:t> </a:t>
            </a:r>
            <a:r>
              <a:rPr lang="en-GB" sz="2400" dirty="0"/>
              <a:t>ceil</a:t>
            </a:r>
            <a:r>
              <a:rPr lang="en-GB" sz="2400" i="1" dirty="0"/>
              <a:t>(</a:t>
            </a:r>
            <a:r>
              <a:rPr lang="en-GB" sz="2400" dirty="0"/>
              <a:t>log</a:t>
            </a:r>
            <a:r>
              <a:rPr lang="en-GB" sz="2400" baseline="-25000" dirty="0"/>
              <a:t>2</a:t>
            </a:r>
            <a:r>
              <a:rPr lang="en-GB" sz="2400" i="1" dirty="0"/>
              <a:t>K</a:t>
            </a:r>
            <a:r>
              <a:rPr lang="en-GB" sz="2400" dirty="0" smtClean="0"/>
              <a:t>))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order to avoid overflow and preserve precision in an </a:t>
            </a:r>
            <a:r>
              <a:rPr lang="en-US" sz="2400" i="1" dirty="0" smtClean="0"/>
              <a:t>K</a:t>
            </a:r>
            <a:r>
              <a:rPr lang="en-US" sz="2400" dirty="0" smtClean="0"/>
              <a:t>-tap </a:t>
            </a:r>
            <a:r>
              <a:rPr lang="en-US" sz="2400" dirty="0"/>
              <a:t>FIR filter output, where </a:t>
            </a:r>
            <a:r>
              <a:rPr lang="en-US" sz="2400" i="1" dirty="0"/>
              <a:t>M</a:t>
            </a:r>
            <a:r>
              <a:rPr lang="en-US" sz="2400" dirty="0"/>
              <a:t> is the maximum coefficient </a:t>
            </a:r>
            <a:r>
              <a:rPr lang="en-US" sz="2400" dirty="0" err="1" smtClean="0"/>
              <a:t>wordlength</a:t>
            </a:r>
            <a:r>
              <a:rPr lang="en-US" sz="2400" dirty="0" smtClean="0"/>
              <a:t>, and </a:t>
            </a:r>
            <a:r>
              <a:rPr lang="en-US" sz="2400" i="1" dirty="0" smtClean="0"/>
              <a:t>L</a:t>
            </a:r>
            <a:r>
              <a:rPr lang="en-US" sz="2400" dirty="0" smtClean="0"/>
              <a:t> </a:t>
            </a:r>
            <a:r>
              <a:rPr lang="en-US" sz="2400" dirty="0"/>
              <a:t>is the data </a:t>
            </a:r>
            <a:r>
              <a:rPr lang="en-US" sz="2400" dirty="0" err="1"/>
              <a:t>wordlength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WARNING:</a:t>
            </a:r>
            <a:r>
              <a:rPr lang="en-US" sz="2400" dirty="0" smtClean="0"/>
              <a:t> There </a:t>
            </a:r>
            <a:r>
              <a:rPr lang="en-US" sz="2400" dirty="0"/>
              <a:t>is a cost associated with this solution: increased coefficient quantization error</a:t>
            </a:r>
            <a:r>
              <a:rPr lang="en-US" sz="2400" dirty="0" smtClean="0"/>
              <a:t>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8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7.xml><?xml version="1.0" encoding="utf-8"?>
<TemplafyTemplateConfiguration><![CDATA[{"elementsMetadata":[{"type":"shape","id":"ef346caa-3d4c-4cbf-99b8-d2d2d331d113","elementConfiguration":{"binding":"UserProfile.Offices.Workarea_{{DocumentLanguage}}","disableUpdates":false,"type":"text"}},{"type":"shape","id":"be38676e-047b-41a6-87eb-1b30d349279f","elementConfiguration":{"format":"{{DateFormats.GeneralDate}}","binding":"Form.Date","disableUpdates":false,"type":"date"}},{"type":"shape","id":"23c29ed9-a27d-493a-b834-a2b38f983e82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3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H99ZC9RK1QniuO5Qdue6Bw=="},{"name":"PresentationTitle","value":"LQRFjB2I3fnW5zHQknyFfA=="}]}]]></Templafy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22015789305407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643FE55-5404-4109-A227-F197CFA9E359}">
  <ds:schemaRefs/>
</ds:datastoreItem>
</file>

<file path=customXml/itemProps10.xml><?xml version="1.0" encoding="utf-8"?>
<ds:datastoreItem xmlns:ds="http://schemas.openxmlformats.org/officeDocument/2006/customXml" ds:itemID="{D28BF314-0A7F-441F-8F14-EB5007A3293D}">
  <ds:schemaRefs/>
</ds:datastoreItem>
</file>

<file path=customXml/itemProps11.xml><?xml version="1.0" encoding="utf-8"?>
<ds:datastoreItem xmlns:ds="http://schemas.openxmlformats.org/officeDocument/2006/customXml" ds:itemID="{7640FB9A-C416-4A15-A630-FEB515D747F6}">
  <ds:schemaRefs/>
</ds:datastoreItem>
</file>

<file path=customXml/itemProps12.xml><?xml version="1.0" encoding="utf-8"?>
<ds:datastoreItem xmlns:ds="http://schemas.openxmlformats.org/officeDocument/2006/customXml" ds:itemID="{09A4C5C1-E379-42C2-9CE4-96EAD0C517EB}">
  <ds:schemaRefs/>
</ds:datastoreItem>
</file>

<file path=customXml/itemProps13.xml><?xml version="1.0" encoding="utf-8"?>
<ds:datastoreItem xmlns:ds="http://schemas.openxmlformats.org/officeDocument/2006/customXml" ds:itemID="{67FA1DAD-F71B-4C9A-9254-C5592BC33837}">
  <ds:schemaRefs/>
</ds:datastoreItem>
</file>

<file path=customXml/itemProps14.xml><?xml version="1.0" encoding="utf-8"?>
<ds:datastoreItem xmlns:ds="http://schemas.openxmlformats.org/officeDocument/2006/customXml" ds:itemID="{33006FE7-12F5-4622-A153-5D4D5DBF33FC}">
  <ds:schemaRefs/>
</ds:datastoreItem>
</file>

<file path=customXml/itemProps15.xml><?xml version="1.0" encoding="utf-8"?>
<ds:datastoreItem xmlns:ds="http://schemas.openxmlformats.org/officeDocument/2006/customXml" ds:itemID="{342E92C8-5413-4E76-BEF2-9DE6DA367AA3}">
  <ds:schemaRefs/>
</ds:datastoreItem>
</file>

<file path=customXml/itemProps16.xml><?xml version="1.0" encoding="utf-8"?>
<ds:datastoreItem xmlns:ds="http://schemas.openxmlformats.org/officeDocument/2006/customXml" ds:itemID="{8E0C33F5-1883-4F44-AF93-70B39AADA988}">
  <ds:schemaRefs/>
</ds:datastoreItem>
</file>

<file path=customXml/itemProps17.xml><?xml version="1.0" encoding="utf-8"?>
<ds:datastoreItem xmlns:ds="http://schemas.openxmlformats.org/officeDocument/2006/customXml" ds:itemID="{1334258C-C3E7-4029-A615-C886A240FB15}">
  <ds:schemaRefs/>
</ds:datastoreItem>
</file>

<file path=customXml/itemProps18.xml><?xml version="1.0" encoding="utf-8"?>
<ds:datastoreItem xmlns:ds="http://schemas.openxmlformats.org/officeDocument/2006/customXml" ds:itemID="{10E1DF9B-DAA7-4319-BD80-A305FC142659}">
  <ds:schemaRefs/>
</ds:datastoreItem>
</file>

<file path=customXml/itemProps2.xml><?xml version="1.0" encoding="utf-8"?>
<ds:datastoreItem xmlns:ds="http://schemas.openxmlformats.org/officeDocument/2006/customXml" ds:itemID="{CC26773E-42FB-4494-980A-CE461848D799}">
  <ds:schemaRefs/>
</ds:datastoreItem>
</file>

<file path=customXml/itemProps3.xml><?xml version="1.0" encoding="utf-8"?>
<ds:datastoreItem xmlns:ds="http://schemas.openxmlformats.org/officeDocument/2006/customXml" ds:itemID="{C086A146-0E09-4AA0-A3DC-33B2C18DA71A}">
  <ds:schemaRefs/>
</ds:datastoreItem>
</file>

<file path=customXml/itemProps4.xml><?xml version="1.0" encoding="utf-8"?>
<ds:datastoreItem xmlns:ds="http://schemas.openxmlformats.org/officeDocument/2006/customXml" ds:itemID="{70E7F65A-DE65-4BA4-8194-43B863E92EEB}">
  <ds:schemaRefs/>
</ds:datastoreItem>
</file>

<file path=customXml/itemProps5.xml><?xml version="1.0" encoding="utf-8"?>
<ds:datastoreItem xmlns:ds="http://schemas.openxmlformats.org/officeDocument/2006/customXml" ds:itemID="{4CD13400-1340-434C-A81D-B3B7A5B4EEF4}">
  <ds:schemaRefs/>
</ds:datastoreItem>
</file>

<file path=customXml/itemProps6.xml><?xml version="1.0" encoding="utf-8"?>
<ds:datastoreItem xmlns:ds="http://schemas.openxmlformats.org/officeDocument/2006/customXml" ds:itemID="{FEB336AD-412E-4A6A-BBCC-D419DF141969}">
  <ds:schemaRefs/>
</ds:datastoreItem>
</file>

<file path=customXml/itemProps7.xml><?xml version="1.0" encoding="utf-8"?>
<ds:datastoreItem xmlns:ds="http://schemas.openxmlformats.org/officeDocument/2006/customXml" ds:itemID="{B917EF7A-B11F-4137-A061-E3AFCEC45668}">
  <ds:schemaRefs/>
</ds:datastoreItem>
</file>

<file path=customXml/itemProps8.xml><?xml version="1.0" encoding="utf-8"?>
<ds:datastoreItem xmlns:ds="http://schemas.openxmlformats.org/officeDocument/2006/customXml" ds:itemID="{1FBFB8BB-7F1C-4A2A-A90D-66D08F0649A8}">
  <ds:schemaRefs/>
</ds:datastoreItem>
</file>

<file path=customXml/itemProps9.xml><?xml version="1.0" encoding="utf-8"?>
<ds:datastoreItem xmlns:ds="http://schemas.openxmlformats.org/officeDocument/2006/customXml" ds:itemID="{87F58FF3-37C7-454F-9744-8328402611D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3257</TotalTime>
  <Words>410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Verdana</vt:lpstr>
      <vt:lpstr>Blank</vt:lpstr>
      <vt:lpstr>Fixed-point arithmetic</vt:lpstr>
      <vt:lpstr>How is DSP typically developed?</vt:lpstr>
      <vt:lpstr>Pros &amp; Cons</vt:lpstr>
      <vt:lpstr>Qn.m fixed-point format</vt:lpstr>
      <vt:lpstr>Addition in Qn.m format</vt:lpstr>
      <vt:lpstr>Multiplication in Qn.m format</vt:lpstr>
      <vt:lpstr>Problems! &amp; some solutions</vt:lpstr>
      <vt:lpstr>Fixed-Point Summation theorem</vt:lpstr>
      <vt:lpstr>Coefficient sizing theorem</vt:lpstr>
      <vt:lpstr>This is not enough!</vt:lpstr>
      <vt:lpstr>Second Coefficient Scaling Theorem</vt:lpstr>
      <vt:lpstr>Folded FIR filters</vt:lpstr>
      <vt:lpstr>Questions?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Ognjen Jovanovic</cp:lastModifiedBy>
  <cp:revision>203</cp:revision>
  <dcterms:created xsi:type="dcterms:W3CDTF">2017-07-31T08:31:56Z</dcterms:created>
  <dcterms:modified xsi:type="dcterms:W3CDTF">2023-06-07T12:59:27Z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2019-01-04T12:26:18.5555378Z</vt:lpwstr>
  </property>
  <property fmtid="{D5CDD505-2E9C-101B-9397-08002B2CF9AE}" pid="4" name="TemplafyTenantId">
    <vt:lpwstr>dtu</vt:lpwstr>
  </property>
  <property fmtid="{D5CDD505-2E9C-101B-9397-08002B2CF9AE}" pid="5" name="TemplafyTemplateId">
    <vt:lpwstr>636806498783428984</vt:lpwstr>
  </property>
  <property fmtid="{D5CDD505-2E9C-101B-9397-08002B2CF9AE}" pid="6" name="TemplafyUserProfileId">
    <vt:lpwstr>637054454882250985</vt:lpwstr>
  </property>
  <property fmtid="{D5CDD505-2E9C-101B-9397-08002B2CF9AE}" pid="7" name="TemplafyLanguageCode">
    <vt:lpwstr>en-GB</vt:lpwstr>
  </property>
</Properties>
</file>