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7"/>
  </p:notesMasterIdLst>
  <p:sldIdLst>
    <p:sldId id="256" r:id="rId2"/>
    <p:sldId id="257" r:id="rId3"/>
    <p:sldId id="258" r:id="rId4"/>
    <p:sldId id="259" r:id="rId5"/>
    <p:sldId id="260" r:id="rId6"/>
    <p:sldId id="261" r:id="rId7"/>
    <p:sldId id="262" r:id="rId8"/>
    <p:sldId id="266" r:id="rId9"/>
    <p:sldId id="263" r:id="rId10"/>
    <p:sldId id="279" r:id="rId11"/>
    <p:sldId id="264" r:id="rId12"/>
    <p:sldId id="265" r:id="rId13"/>
    <p:sldId id="269" r:id="rId14"/>
    <p:sldId id="270" r:id="rId15"/>
    <p:sldId id="272" r:id="rId16"/>
    <p:sldId id="271" r:id="rId17"/>
    <p:sldId id="268" r:id="rId18"/>
    <p:sldId id="274" r:id="rId19"/>
    <p:sldId id="273" r:id="rId20"/>
    <p:sldId id="275" r:id="rId21"/>
    <p:sldId id="276" r:id="rId22"/>
    <p:sldId id="277" r:id="rId23"/>
    <p:sldId id="278" r:id="rId24"/>
    <p:sldId id="280" r:id="rId25"/>
    <p:sldId id="281" r:id="rId26"/>
    <p:sldId id="282" r:id="rId27"/>
    <p:sldId id="284" r:id="rId28"/>
    <p:sldId id="285" r:id="rId29"/>
    <p:sldId id="286" r:id="rId30"/>
    <p:sldId id="289" r:id="rId31"/>
    <p:sldId id="288" r:id="rId32"/>
    <p:sldId id="290" r:id="rId33"/>
    <p:sldId id="291" r:id="rId34"/>
    <p:sldId id="292" r:id="rId35"/>
    <p:sldId id="293" r:id="rId36"/>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autoAdjust="0"/>
    <p:restoredTop sz="94624" autoAdjust="0"/>
  </p:normalViewPr>
  <p:slideViewPr>
    <p:cSldViewPr>
      <p:cViewPr varScale="1">
        <p:scale>
          <a:sx n="65" d="100"/>
          <a:sy n="65" d="100"/>
        </p:scale>
        <p:origin x="-558" y="-108"/>
      </p:cViewPr>
      <p:guideLst>
        <p:guide orient="horz" pos="2160"/>
        <p:guide pos="2880"/>
      </p:guideLst>
    </p:cSldViewPr>
  </p:slideViewPr>
  <p:outlineViewPr>
    <p:cViewPr>
      <p:scale>
        <a:sx n="33" d="100"/>
        <a:sy n="33" d="100"/>
      </p:scale>
      <p:origin x="0" y="1420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DAC50E-63FE-4527-AFDE-89DFDD9F3F5D}" type="datetimeFigureOut">
              <a:rPr lang="it-IT" smtClean="0"/>
              <a:pPr/>
              <a:t>23/10/2015</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17782E-5F8B-472C-B360-033E465FF81A}" type="slidenum">
              <a:rPr lang="it-IT" smtClean="0"/>
              <a:pPr/>
              <a:t>‹N›</a:t>
            </a:fld>
            <a:endParaRPr lang="it-IT"/>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Figura a mano libera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igura a mano libera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olo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it-IT" smtClean="0"/>
              <a:t>Fare clic per modificare lo stile del titolo</a:t>
            </a:r>
            <a:endParaRPr kumimoji="0" lang="en-US"/>
          </a:p>
        </p:txBody>
      </p:sp>
      <p:sp>
        <p:nvSpPr>
          <p:cNvPr id="17" name="Sottotitolo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30" name="Segnaposto data 29"/>
          <p:cNvSpPr>
            <a:spLocks noGrp="1"/>
          </p:cNvSpPr>
          <p:nvPr>
            <p:ph type="dt" sz="half" idx="10"/>
          </p:nvPr>
        </p:nvSpPr>
        <p:spPr/>
        <p:txBody>
          <a:bodyPr/>
          <a:lstStyle/>
          <a:p>
            <a:fld id="{FC812180-A50F-4069-82C8-4765A55EF349}" type="datetime1">
              <a:rPr lang="it-IT" smtClean="0"/>
              <a:pPr/>
              <a:t>23/10/2015</a:t>
            </a:fld>
            <a:endParaRPr lang="it-IT"/>
          </a:p>
        </p:txBody>
      </p:sp>
      <p:sp>
        <p:nvSpPr>
          <p:cNvPr id="19" name="Segnaposto piè di pagina 18"/>
          <p:cNvSpPr>
            <a:spLocks noGrp="1"/>
          </p:cNvSpPr>
          <p:nvPr>
            <p:ph type="ftr" sz="quarter" idx="11"/>
          </p:nvPr>
        </p:nvSpPr>
        <p:spPr/>
        <p:txBody>
          <a:bodyPr/>
          <a:lstStyle/>
          <a:p>
            <a:endParaRPr lang="it-IT"/>
          </a:p>
        </p:txBody>
      </p:sp>
      <p:sp>
        <p:nvSpPr>
          <p:cNvPr id="27" name="Segnaposto numero diapositiva 26"/>
          <p:cNvSpPr>
            <a:spLocks noGrp="1"/>
          </p:cNvSpPr>
          <p:nvPr>
            <p:ph type="sldNum" sz="quarter" idx="12"/>
          </p:nvPr>
        </p:nvSpPr>
        <p:spPr/>
        <p:txBody>
          <a:bodyPr/>
          <a:lstStyle/>
          <a:p>
            <a:fld id="{1DF962CB-9646-4A0C-9D1C-1950D8C4B7D0}"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62DCA1B8-E0F7-47E0-BDCB-B090003EE68B}" type="datetime1">
              <a:rPr lang="it-IT" smtClean="0"/>
              <a:pPr/>
              <a:t>23/10/2015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1DF962CB-9646-4A0C-9D1C-1950D8C4B7D0}" type="slidenum">
              <a:rPr lang="it-IT" smtClean="0"/>
              <a:pPr/>
              <a:t>‹N›</a:t>
            </a:fld>
            <a:endParaRPr lang="it-IT"/>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274638"/>
            <a:ext cx="6019800" cy="5851525"/>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AD5CA7D3-0FD0-4B81-8608-28BB2EB971BA}" type="datetime1">
              <a:rPr lang="it-IT" smtClean="0"/>
              <a:pPr/>
              <a:t>23/10/2015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1DF962CB-9646-4A0C-9D1C-1950D8C4B7D0}" type="slidenum">
              <a:rPr lang="it-IT" smtClean="0"/>
              <a:pPr/>
              <a:t>‹N›</a:t>
            </a:fld>
            <a:endParaRPr lang="it-IT"/>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lgn="l">
              <a:defRPr/>
            </a:lvl1pPr>
          </a:lstStyle>
          <a:p>
            <a:r>
              <a:rPr kumimoji="0" lang="it-IT" smtClean="0"/>
              <a:t>Fare clic per modificare lo stile del titolo</a:t>
            </a:r>
            <a:endParaRPr kumimoji="0" lang="en-US"/>
          </a:p>
        </p:txBody>
      </p:sp>
      <p:sp>
        <p:nvSpPr>
          <p:cNvPr id="3" name="Segnaposto contenuto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3BD80512-6E5A-489B-BB86-BF13160DC5AC}" type="datetime1">
              <a:rPr lang="it-IT" smtClean="0"/>
              <a:pPr/>
              <a:t>23/10/2015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1DF962CB-9646-4A0C-9D1C-1950D8C4B7D0}" type="slidenum">
              <a:rPr lang="it-IT" smtClean="0"/>
              <a:pPr/>
              <a:t>‹N›</a:t>
            </a:fld>
            <a:endParaRPr lang="it-IT"/>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7" name="Figura a mano libera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igura a mano libera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olo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p:txBody>
          <a:bodyPr/>
          <a:lstStyle/>
          <a:p>
            <a:fld id="{16D55E0B-CE98-49EB-9EFB-E0F0DCB17D75}" type="datetime1">
              <a:rPr lang="it-IT" smtClean="0"/>
              <a:pPr/>
              <a:t>23/10/2015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1DF962CB-9646-4A0C-9D1C-1950D8C4B7D0}"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7467600" cy="1143000"/>
          </a:xfrm>
        </p:spPr>
        <p:txBody>
          <a:bodyPr/>
          <a:lstStyle/>
          <a:p>
            <a:r>
              <a:rPr kumimoji="0" lang="it-IT" smtClean="0"/>
              <a:t>Fare clic per modificare lo stile del titolo</a:t>
            </a:r>
            <a:endParaRPr kumimoji="0" lang="en-US"/>
          </a:p>
        </p:txBody>
      </p:sp>
      <p:sp>
        <p:nvSpPr>
          <p:cNvPr id="3" name="Segnaposto contenuto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contenuto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C4AF1713-B147-47F4-A62F-FB04A1E36FC5}" type="datetime1">
              <a:rPr lang="it-IT" smtClean="0"/>
              <a:pPr/>
              <a:t>23/10/2015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1DF962CB-9646-4A0C-9D1C-1950D8C4B7D0}" type="slidenum">
              <a:rPr lang="it-IT" smtClean="0"/>
              <a:pPr/>
              <a:t>‹N›</a:t>
            </a:fld>
            <a:endParaRPr lang="it-IT"/>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8229600" cy="1143000"/>
          </a:xfrm>
        </p:spPr>
        <p:txBody>
          <a:bodyPr anchor="ctr"/>
          <a:lstStyle>
            <a:lvl1pPr>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Segnaposto contenuto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Segnaposto contenuto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0"/>
          </p:nvPr>
        </p:nvSpPr>
        <p:spPr/>
        <p:txBody>
          <a:bodyPr/>
          <a:lstStyle/>
          <a:p>
            <a:fld id="{7DDB363B-E297-4698-A343-F49FDD5294BB}" type="datetime1">
              <a:rPr lang="it-IT" smtClean="0"/>
              <a:pPr/>
              <a:t>23/10/2015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1DF962CB-9646-4A0C-9D1C-1950D8C4B7D0}" type="slidenum">
              <a:rPr lang="it-IT" smtClean="0"/>
              <a:pPr/>
              <a:t>‹N›</a:t>
            </a:fld>
            <a:endParaRPr lang="it-IT"/>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320"/>
            <a:ext cx="7470648" cy="1143000"/>
          </a:xfrm>
        </p:spPr>
        <p:txBody>
          <a:bodyPr anchor="ctr"/>
          <a:lstStyle>
            <a:lvl1pPr algn="l">
              <a:defRPr sz="4600"/>
            </a:lvl1pPr>
          </a:lstStyle>
          <a:p>
            <a:r>
              <a:rPr kumimoji="0" lang="it-IT" smtClean="0"/>
              <a:t>Fare clic per modificare lo stile del titolo</a:t>
            </a:r>
            <a:endParaRPr kumimoji="0" lang="en-US"/>
          </a:p>
        </p:txBody>
      </p:sp>
      <p:sp>
        <p:nvSpPr>
          <p:cNvPr id="7" name="Segnaposto data 6"/>
          <p:cNvSpPr>
            <a:spLocks noGrp="1"/>
          </p:cNvSpPr>
          <p:nvPr>
            <p:ph type="dt" sz="half" idx="10"/>
          </p:nvPr>
        </p:nvSpPr>
        <p:spPr/>
        <p:txBody>
          <a:bodyPr/>
          <a:lstStyle/>
          <a:p>
            <a:fld id="{FAC10654-A759-4787-AAB1-E4ADB60B89F8}" type="datetime1">
              <a:rPr lang="it-IT" smtClean="0"/>
              <a:pPr/>
              <a:t>23/10/2015</a:t>
            </a:fld>
            <a:endParaRPr lang="it-IT"/>
          </a:p>
        </p:txBody>
      </p:sp>
      <p:sp>
        <p:nvSpPr>
          <p:cNvPr id="8" name="Segnaposto numero diapositiva 7"/>
          <p:cNvSpPr>
            <a:spLocks noGrp="1"/>
          </p:cNvSpPr>
          <p:nvPr>
            <p:ph type="sldNum" sz="quarter" idx="11"/>
          </p:nvPr>
        </p:nvSpPr>
        <p:spPr/>
        <p:txBody>
          <a:bodyPr/>
          <a:lstStyle/>
          <a:p>
            <a:fld id="{1DF962CB-9646-4A0C-9D1C-1950D8C4B7D0}" type="slidenum">
              <a:rPr lang="it-IT" smtClean="0"/>
              <a:pPr/>
              <a:t>‹N›</a:t>
            </a:fld>
            <a:endParaRPr lang="it-IT"/>
          </a:p>
        </p:txBody>
      </p:sp>
      <p:sp>
        <p:nvSpPr>
          <p:cNvPr id="9" name="Segnaposto piè di pagina 8"/>
          <p:cNvSpPr>
            <a:spLocks noGrp="1"/>
          </p:cNvSpPr>
          <p:nvPr>
            <p:ph type="ftr" sz="quarter" idx="12"/>
          </p:nvPr>
        </p:nvSpPr>
        <p:spPr/>
        <p:txBody>
          <a:bodyPr/>
          <a:lstStyle/>
          <a:p>
            <a:endParaRPr lang="it-IT"/>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CDAB90D8-FF27-4B81-8891-CFACDD591CE2}" type="datetime1">
              <a:rPr lang="it-IT" smtClean="0"/>
              <a:pPr/>
              <a:t>23/10/2015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1DF962CB-9646-4A0C-9D1C-1950D8C4B7D0}" type="slidenum">
              <a:rPr lang="it-IT" smtClean="0"/>
              <a:pPr/>
              <a:t>‹N›</a:t>
            </a:fld>
            <a:endParaRPr lang="it-IT"/>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it-IT" smtClean="0"/>
              <a:t>Fare clic per modificare stili del testo dello schema</a:t>
            </a:r>
          </a:p>
        </p:txBody>
      </p:sp>
      <p:sp>
        <p:nvSpPr>
          <p:cNvPr id="4" name="Segnaposto contenuto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4BD846BF-3749-4282-8E07-D2094E018E5A}" type="datetime1">
              <a:rPr lang="it-IT" smtClean="0"/>
              <a:pPr/>
              <a:t>23/10/2015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a:xfrm>
            <a:off x="8156448" y="6422064"/>
            <a:ext cx="762000" cy="365125"/>
          </a:xfrm>
        </p:spPr>
        <p:txBody>
          <a:bodyPr/>
          <a:lstStyle/>
          <a:p>
            <a:fld id="{1DF962CB-9646-4A0C-9D1C-1950D8C4B7D0}" type="slidenum">
              <a:rPr lang="it-IT" smtClean="0"/>
              <a:pPr/>
              <a:t>‹N›</a:t>
            </a:fld>
            <a:endParaRPr lang="it-IT"/>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it-IT" smtClean="0"/>
              <a:t>Fare clic per modificare lo stile del titolo</a:t>
            </a:r>
            <a:endParaRPr kumimoji="0" lang="en-US"/>
          </a:p>
        </p:txBody>
      </p:sp>
      <p:sp>
        <p:nvSpPr>
          <p:cNvPr id="3" name="Segnaposto immagine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it-IT" dirty="0" smtClean="0"/>
              <a:t>Fare clic sull'icona per inserire un'immagine</a:t>
            </a:r>
            <a:endParaRPr kumimoji="0" lang="en-US" dirty="0"/>
          </a:p>
        </p:txBody>
      </p:sp>
      <p:sp>
        <p:nvSpPr>
          <p:cNvPr id="4" name="Segnaposto testo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a:xfrm>
            <a:off x="457200" y="6422064"/>
            <a:ext cx="2133600" cy="365125"/>
          </a:xfrm>
        </p:spPr>
        <p:txBody>
          <a:bodyPr/>
          <a:lstStyle/>
          <a:p>
            <a:fld id="{DFFE5AC3-1AF0-4D37-A1F1-FD358DFA98C2}" type="datetime1">
              <a:rPr lang="it-IT" smtClean="0"/>
              <a:pPr/>
              <a:t>23/10/2015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1DF962CB-9646-4A0C-9D1C-1950D8C4B7D0}" type="slidenum">
              <a:rPr lang="it-IT" smtClean="0"/>
              <a:pPr/>
              <a:t>‹N›</a:t>
            </a:fld>
            <a:endParaRPr lang="it-IT"/>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l="-10000" r="-10000"/>
          </a:stretch>
        </a:blipFill>
        <a:effectLst/>
      </p:bgPr>
    </p:bg>
    <p:spTree>
      <p:nvGrpSpPr>
        <p:cNvPr id="1" name=""/>
        <p:cNvGrpSpPr/>
        <p:nvPr/>
      </p:nvGrpSpPr>
      <p:grpSpPr>
        <a:xfrm>
          <a:off x="0" y="0"/>
          <a:ext cx="0" cy="0"/>
          <a:chOff x="0" y="0"/>
          <a:chExt cx="0" cy="0"/>
        </a:xfrm>
      </p:grpSpPr>
      <p:sp>
        <p:nvSpPr>
          <p:cNvPr id="12" name="Figura a mano libera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igura a mano libera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Segnaposto titolo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it-IT" smtClean="0"/>
              <a:t>Fare clic per modificare lo stile del titolo</a:t>
            </a:r>
            <a:endParaRPr kumimoji="0" lang="en-US"/>
          </a:p>
        </p:txBody>
      </p:sp>
      <p:sp>
        <p:nvSpPr>
          <p:cNvPr id="30" name="Segnaposto testo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Segnaposto data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75FBCEA1-781B-4417-B1C9-104A2EE0D49A}" type="datetime1">
              <a:rPr lang="it-IT" smtClean="0"/>
              <a:pPr/>
              <a:t>23/10/2015</a:t>
            </a:fld>
            <a:endParaRPr lang="it-IT"/>
          </a:p>
        </p:txBody>
      </p:sp>
      <p:sp>
        <p:nvSpPr>
          <p:cNvPr id="22" name="Segnaposto piè di pagina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it-IT"/>
          </a:p>
        </p:txBody>
      </p:sp>
      <p:sp>
        <p:nvSpPr>
          <p:cNvPr id="18" name="Segnaposto numero diapositiva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1DF962CB-9646-4A0C-9D1C-1950D8C4B7D0}" type="slidenum">
              <a:rPr lang="it-IT" smtClean="0"/>
              <a:pPr/>
              <a:t>‹N›</a:t>
            </a:fld>
            <a:endParaRPr lang="it-IT"/>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p:fade/>
  </p:transition>
  <p:hf sldNum="0"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it.wikipedia.org/wiki/Wikipedia:Cosa_Wikipedia_non_%C3%A8"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it.wikipedia.org/wiki/Wikipedia:Cosa_Wikipedia_non_%C3%A8"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it.wikipedia.org/wiki/Wikipedia:Cosa_Wikipedia_non_%C3%A8"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it.wikipedia.org/wiki/Wikipedia:Cosa_Wikipedia_non_%C3%A8"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10000" r="-10000"/>
          </a:stretch>
        </a:blipFill>
        <a:effectLst/>
      </p:bgPr>
    </p:bg>
    <p:spTree>
      <p:nvGrpSpPr>
        <p:cNvPr id="1" name=""/>
        <p:cNvGrpSpPr/>
        <p:nvPr/>
      </p:nvGrpSpPr>
      <p:grpSpPr>
        <a:xfrm>
          <a:off x="0" y="0"/>
          <a:ext cx="0" cy="0"/>
          <a:chOff x="0" y="0"/>
          <a:chExt cx="0" cy="0"/>
        </a:xfrm>
      </p:grpSpPr>
      <p:sp>
        <p:nvSpPr>
          <p:cNvPr id="2" name="Titolo 1"/>
          <p:cNvSpPr>
            <a:spLocks noGrp="1"/>
          </p:cNvSpPr>
          <p:nvPr>
            <p:ph type="ctrTitle"/>
          </p:nvPr>
        </p:nvSpPr>
        <p:spPr>
          <a:xfrm>
            <a:off x="571472" y="2000240"/>
            <a:ext cx="6480048" cy="2301240"/>
          </a:xfrm>
        </p:spPr>
        <p:txBody>
          <a:bodyPr>
            <a:normAutofit/>
          </a:bodyPr>
          <a:lstStyle/>
          <a:p>
            <a:r>
              <a:rPr lang="it-IT" sz="4800" dirty="0" smtClean="0">
                <a:solidFill>
                  <a:srgbClr val="0070C0"/>
                </a:solidFill>
              </a:rPr>
              <a:t>A proposito </a:t>
            </a:r>
            <a:r>
              <a:rPr lang="it-IT" sz="4800" dirty="0" err="1" smtClean="0">
                <a:solidFill>
                  <a:srgbClr val="0070C0"/>
                </a:solidFill>
              </a:rPr>
              <a:t>di…</a:t>
            </a:r>
            <a:r>
              <a:rPr lang="it-IT" sz="4800" dirty="0" smtClean="0">
                <a:solidFill>
                  <a:srgbClr val="0070C0"/>
                </a:solidFill>
              </a:rPr>
              <a:t> Wikimedia e Wikipedia</a:t>
            </a:r>
            <a:r>
              <a:rPr lang="it-IT" sz="4800" dirty="0" smtClean="0"/>
              <a:t/>
            </a:r>
            <a:br>
              <a:rPr lang="it-IT" sz="4800" dirty="0" smtClean="0"/>
            </a:br>
            <a:endParaRPr lang="it-IT" sz="4800" dirty="0"/>
          </a:p>
        </p:txBody>
      </p:sp>
      <p:sp>
        <p:nvSpPr>
          <p:cNvPr id="3" name="Sottotitolo 2"/>
          <p:cNvSpPr>
            <a:spLocks noGrp="1"/>
          </p:cNvSpPr>
          <p:nvPr>
            <p:ph type="subTitle" idx="1"/>
          </p:nvPr>
        </p:nvSpPr>
        <p:spPr>
          <a:xfrm>
            <a:off x="571472" y="3214686"/>
            <a:ext cx="6480048" cy="1752600"/>
          </a:xfrm>
        </p:spPr>
        <p:txBody>
          <a:bodyPr>
            <a:normAutofit/>
          </a:bodyPr>
          <a:lstStyle/>
          <a:p>
            <a:pPr>
              <a:lnSpc>
                <a:spcPct val="130000"/>
              </a:lnSpc>
            </a:pPr>
            <a:r>
              <a:rPr lang="it-IT" b="1" dirty="0" smtClean="0">
                <a:solidFill>
                  <a:schemeClr val="bg1">
                    <a:lumMod val="75000"/>
                    <a:lumOff val="25000"/>
                  </a:schemeClr>
                </a:solidFill>
              </a:rPr>
              <a:t>Un confronto fra conoscenza e libera informazione, </a:t>
            </a:r>
          </a:p>
          <a:p>
            <a:pPr>
              <a:lnSpc>
                <a:spcPct val="130000"/>
              </a:lnSpc>
              <a:spcBef>
                <a:spcPts val="0"/>
              </a:spcBef>
            </a:pPr>
            <a:r>
              <a:rPr lang="it-IT" b="1" dirty="0" smtClean="0">
                <a:solidFill>
                  <a:schemeClr val="bg1">
                    <a:lumMod val="75000"/>
                    <a:lumOff val="25000"/>
                  </a:schemeClr>
                </a:solidFill>
              </a:rPr>
              <a:t>in rapporto a norme giuridiche e copyright</a:t>
            </a:r>
          </a:p>
          <a:p>
            <a:endParaRPr lang="it-IT" dirty="0">
              <a:solidFill>
                <a:schemeClr val="bg1">
                  <a:lumMod val="75000"/>
                  <a:lumOff val="25000"/>
                </a:schemeClr>
              </a:solidFill>
            </a:endParaRPr>
          </a:p>
        </p:txBody>
      </p:sp>
      <p:sp>
        <p:nvSpPr>
          <p:cNvPr id="4" name="CasellaDiTesto 3"/>
          <p:cNvSpPr txBox="1"/>
          <p:nvPr/>
        </p:nvSpPr>
        <p:spPr>
          <a:xfrm>
            <a:off x="6357950" y="5643578"/>
            <a:ext cx="2500362" cy="877163"/>
          </a:xfrm>
          <a:prstGeom prst="rect">
            <a:avLst/>
          </a:prstGeom>
          <a:noFill/>
        </p:spPr>
        <p:txBody>
          <a:bodyPr wrap="square" rtlCol="0">
            <a:spAutoFit/>
          </a:bodyPr>
          <a:lstStyle/>
          <a:p>
            <a:pPr algn="r">
              <a:lnSpc>
                <a:spcPct val="150000"/>
              </a:lnSpc>
            </a:pPr>
            <a:r>
              <a:rPr lang="it-IT" sz="2000" b="1" dirty="0" smtClean="0"/>
              <a:t>Lorenzo</a:t>
            </a:r>
            <a:r>
              <a:rPr lang="it-IT" sz="2000" dirty="0" smtClean="0"/>
              <a:t> </a:t>
            </a:r>
            <a:r>
              <a:rPr lang="it-IT" sz="2000" b="1" dirty="0" smtClean="0"/>
              <a:t>Urbani</a:t>
            </a:r>
          </a:p>
          <a:p>
            <a:pPr algn="r">
              <a:lnSpc>
                <a:spcPct val="150000"/>
              </a:lnSpc>
            </a:pPr>
            <a:r>
              <a:rPr lang="it-IT" sz="1400" dirty="0" smtClean="0"/>
              <a:t>Amministratore di Wikipedia</a:t>
            </a:r>
            <a:endParaRPr lang="it-IT" sz="1400" dirty="0"/>
          </a:p>
        </p:txBody>
      </p:sp>
      <p:sp>
        <p:nvSpPr>
          <p:cNvPr id="5" name="CasellaDiTesto 4"/>
          <p:cNvSpPr txBox="1"/>
          <p:nvPr/>
        </p:nvSpPr>
        <p:spPr>
          <a:xfrm>
            <a:off x="285720" y="5715016"/>
            <a:ext cx="5357850" cy="830997"/>
          </a:xfrm>
          <a:prstGeom prst="rect">
            <a:avLst/>
          </a:prstGeom>
          <a:noFill/>
        </p:spPr>
        <p:txBody>
          <a:bodyPr wrap="square" rtlCol="0">
            <a:spAutoFit/>
          </a:bodyPr>
          <a:lstStyle/>
          <a:p>
            <a:pPr>
              <a:lnSpc>
                <a:spcPct val="150000"/>
              </a:lnSpc>
            </a:pPr>
            <a:r>
              <a:rPr lang="it-IT" sz="1600" b="1" dirty="0" smtClean="0">
                <a:solidFill>
                  <a:schemeClr val="bg1">
                    <a:lumMod val="75000"/>
                    <a:lumOff val="25000"/>
                  </a:schemeClr>
                </a:solidFill>
              </a:rPr>
              <a:t>24 ottobre 2015</a:t>
            </a:r>
          </a:p>
          <a:p>
            <a:pPr>
              <a:lnSpc>
                <a:spcPct val="150000"/>
              </a:lnSpc>
            </a:pPr>
            <a:r>
              <a:rPr lang="it-IT" sz="1600" b="1" dirty="0" smtClean="0">
                <a:solidFill>
                  <a:schemeClr val="bg1">
                    <a:lumMod val="75000"/>
                    <a:lumOff val="25000"/>
                  </a:schemeClr>
                </a:solidFill>
              </a:rPr>
              <a:t>SMS – Centro Espositivo San Michele degli Scalzi</a:t>
            </a:r>
            <a:endParaRPr lang="it-IT" sz="1600" b="1" dirty="0">
              <a:solidFill>
                <a:schemeClr val="bg1">
                  <a:lumMod val="75000"/>
                  <a:lumOff val="25000"/>
                </a:schemeClr>
              </a:solidFill>
            </a:endParaRPr>
          </a:p>
        </p:txBody>
      </p:sp>
      <p:sp>
        <p:nvSpPr>
          <p:cNvPr id="7" name="CasellaDiTesto 6"/>
          <p:cNvSpPr txBox="1"/>
          <p:nvPr/>
        </p:nvSpPr>
        <p:spPr>
          <a:xfrm>
            <a:off x="357158" y="571480"/>
            <a:ext cx="4071966" cy="668773"/>
          </a:xfrm>
          <a:prstGeom prst="rect">
            <a:avLst/>
          </a:prstGeom>
          <a:noFill/>
        </p:spPr>
        <p:txBody>
          <a:bodyPr wrap="square" rtlCol="0">
            <a:spAutoFit/>
          </a:bodyPr>
          <a:lstStyle/>
          <a:p>
            <a:pPr>
              <a:lnSpc>
                <a:spcPct val="150000"/>
              </a:lnSpc>
            </a:pPr>
            <a:r>
              <a:rPr lang="it-IT" sz="2800" b="1" dirty="0" smtClean="0">
                <a:solidFill>
                  <a:schemeClr val="bg1">
                    <a:lumMod val="85000"/>
                    <a:lumOff val="15000"/>
                  </a:schemeClr>
                </a:solidFill>
                <a:effectLst>
                  <a:outerShdw blurRad="38100" dist="38100" dir="2700000" algn="tl">
                    <a:srgbClr val="000000">
                      <a:alpha val="43137"/>
                    </a:srgbClr>
                  </a:outerShdw>
                </a:effectLst>
                <a:latin typeface="+mj-lt"/>
              </a:rPr>
              <a:t>Linux Day 2015</a:t>
            </a:r>
          </a:p>
        </p:txBody>
      </p:sp>
      <p:pic>
        <p:nvPicPr>
          <p:cNvPr id="11" name="Picture 2" descr="C:\Users\Lorenzo\Desktop\linuxday_fullcolor_2015.png"/>
          <p:cNvPicPr>
            <a:picLocks noChangeAspect="1" noChangeArrowheads="1"/>
          </p:cNvPicPr>
          <p:nvPr/>
        </p:nvPicPr>
        <p:blipFill>
          <a:blip r:embed="rId3" cstate="print"/>
          <a:srcRect/>
          <a:stretch>
            <a:fillRect/>
          </a:stretch>
        </p:blipFill>
        <p:spPr bwMode="auto">
          <a:xfrm>
            <a:off x="7286644" y="428604"/>
            <a:ext cx="726711" cy="1038043"/>
          </a:xfrm>
          <a:prstGeom prst="rect">
            <a:avLst/>
          </a:prstGeom>
          <a:noFill/>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3600" b="1" dirty="0" smtClean="0">
                <a:solidFill>
                  <a:srgbClr val="0070C0"/>
                </a:solidFill>
                <a:latin typeface="+mn-lt"/>
              </a:rPr>
              <a:t>Wikipedia</a:t>
            </a:r>
            <a:endParaRPr lang="it-IT" sz="3600" b="1" dirty="0">
              <a:latin typeface="+mn-lt"/>
            </a:endParaRPr>
          </a:p>
        </p:txBody>
      </p:sp>
      <p:sp>
        <p:nvSpPr>
          <p:cNvPr id="3" name="Segnaposto contenuto 2"/>
          <p:cNvSpPr>
            <a:spLocks noGrp="1"/>
          </p:cNvSpPr>
          <p:nvPr>
            <p:ph idx="1"/>
          </p:nvPr>
        </p:nvSpPr>
        <p:spPr>
          <a:xfrm>
            <a:off x="457200" y="1600200"/>
            <a:ext cx="7615262" cy="4525963"/>
          </a:xfrm>
        </p:spPr>
        <p:txBody>
          <a:bodyPr>
            <a:normAutofit/>
          </a:bodyPr>
          <a:lstStyle/>
          <a:p>
            <a:pPr marL="0" indent="36513" algn="ctr">
              <a:buNone/>
            </a:pPr>
            <a:r>
              <a:rPr lang="it-IT" sz="2400" dirty="0" smtClean="0">
                <a:solidFill>
                  <a:schemeClr val="bg1">
                    <a:lumMod val="75000"/>
                    <a:lumOff val="25000"/>
                  </a:schemeClr>
                </a:solidFill>
              </a:rPr>
              <a:t>L’enciclopedia è completamente </a:t>
            </a:r>
            <a:r>
              <a:rPr lang="it-IT" sz="2400" b="1" dirty="0" smtClean="0">
                <a:solidFill>
                  <a:schemeClr val="bg1">
                    <a:lumMod val="75000"/>
                    <a:lumOff val="25000"/>
                  </a:schemeClr>
                </a:solidFill>
              </a:rPr>
              <a:t>gratuita</a:t>
            </a:r>
            <a:r>
              <a:rPr lang="it-IT" sz="2400" dirty="0" smtClean="0">
                <a:solidFill>
                  <a:schemeClr val="bg1">
                    <a:lumMod val="75000"/>
                    <a:lumOff val="25000"/>
                  </a:schemeClr>
                </a:solidFill>
              </a:rPr>
              <a:t> e priva di pubblicità: il suo sostentamento è dovuto unicamente alle libere </a:t>
            </a:r>
            <a:r>
              <a:rPr lang="it-IT" sz="2400" b="1" dirty="0" smtClean="0">
                <a:solidFill>
                  <a:schemeClr val="bg1">
                    <a:lumMod val="75000"/>
                    <a:lumOff val="25000"/>
                  </a:schemeClr>
                </a:solidFill>
              </a:rPr>
              <a:t>donazioni</a:t>
            </a:r>
            <a:r>
              <a:rPr lang="it-IT" sz="2400" dirty="0" smtClean="0">
                <a:solidFill>
                  <a:schemeClr val="bg1">
                    <a:lumMod val="75000"/>
                    <a:lumOff val="25000"/>
                  </a:schemeClr>
                </a:solidFill>
              </a:rPr>
              <a:t> degli utenti.</a:t>
            </a:r>
          </a:p>
          <a:p>
            <a:pPr marL="90488" indent="-53975" algn="ctr">
              <a:buNone/>
            </a:pPr>
            <a:endParaRPr lang="it-IT" sz="1000" dirty="0" smtClean="0">
              <a:solidFill>
                <a:schemeClr val="bg1">
                  <a:lumMod val="75000"/>
                  <a:lumOff val="25000"/>
                </a:schemeClr>
              </a:solidFill>
            </a:endParaRPr>
          </a:p>
          <a:p>
            <a:pPr marL="0" indent="36513" algn="ctr">
              <a:buNone/>
            </a:pPr>
            <a:r>
              <a:rPr lang="it-IT" sz="2400" dirty="0" smtClean="0">
                <a:solidFill>
                  <a:schemeClr val="bg1">
                    <a:lumMod val="75000"/>
                    <a:lumOff val="25000"/>
                  </a:schemeClr>
                </a:solidFill>
              </a:rPr>
              <a:t>Wikipedia dà la possibilità a chiunque di </a:t>
            </a:r>
            <a:r>
              <a:rPr lang="it-IT" sz="2400" b="1" dirty="0" smtClean="0">
                <a:solidFill>
                  <a:schemeClr val="bg1">
                    <a:lumMod val="75000"/>
                    <a:lumOff val="25000"/>
                  </a:schemeClr>
                </a:solidFill>
              </a:rPr>
              <a:t>collaborare</a:t>
            </a:r>
            <a:r>
              <a:rPr lang="it-IT" sz="2400" dirty="0" smtClean="0">
                <a:solidFill>
                  <a:schemeClr val="bg1">
                    <a:lumMod val="75000"/>
                    <a:lumOff val="25000"/>
                  </a:schemeClr>
                </a:solidFill>
              </a:rPr>
              <a:t>, utilizzando un sistema di modifica e pubblicazione aperto. Grazie al principio Wiki, tutte le modifiche alle sue voci sono mantenute in una </a:t>
            </a:r>
            <a:r>
              <a:rPr lang="it-IT" sz="2400" b="1" dirty="0" smtClean="0">
                <a:solidFill>
                  <a:schemeClr val="bg1">
                    <a:lumMod val="75000"/>
                    <a:lumOff val="25000"/>
                  </a:schemeClr>
                </a:solidFill>
              </a:rPr>
              <a:t>cronologia</a:t>
            </a:r>
            <a:r>
              <a:rPr lang="it-IT" sz="2400" dirty="0" smtClean="0">
                <a:solidFill>
                  <a:schemeClr val="bg1">
                    <a:lumMod val="75000"/>
                    <a:lumOff val="25000"/>
                  </a:schemeClr>
                </a:solidFill>
              </a:rPr>
              <a:t> delle versioni accessibile a chiunque, in un archivio con una memoria eterna.</a:t>
            </a:r>
          </a:p>
          <a:p>
            <a:pPr marL="90488" indent="-53975" algn="ctr">
              <a:buNone/>
            </a:pPr>
            <a:endParaRPr lang="it-IT" sz="2400" dirty="0" smtClean="0">
              <a:solidFill>
                <a:schemeClr val="bg1">
                  <a:lumMod val="75000"/>
                  <a:lumOff val="25000"/>
                </a:schemeClr>
              </a:solidFill>
            </a:endParaRPr>
          </a:p>
        </p:txBody>
      </p:sp>
      <p:pic>
        <p:nvPicPr>
          <p:cNvPr id="4" name="Picture 2" descr="C:\Users\Lorenzo\Desktop\linuxday_fullcolor_2015.png"/>
          <p:cNvPicPr>
            <a:picLocks noChangeAspect="1" noChangeArrowheads="1"/>
          </p:cNvPicPr>
          <p:nvPr/>
        </p:nvPicPr>
        <p:blipFill>
          <a:blip r:embed="rId2" cstate="print"/>
          <a:srcRect/>
          <a:stretch>
            <a:fillRect/>
          </a:stretch>
        </p:blipFill>
        <p:spPr bwMode="auto">
          <a:xfrm>
            <a:off x="7715271" y="553946"/>
            <a:ext cx="512397" cy="731914"/>
          </a:xfrm>
          <a:prstGeom prst="rect">
            <a:avLst/>
          </a:prstGeom>
          <a:noFill/>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3600" b="1" dirty="0" smtClean="0">
                <a:solidFill>
                  <a:srgbClr val="0070C0"/>
                </a:solidFill>
                <a:latin typeface="+mn-lt"/>
              </a:rPr>
              <a:t>Lo sviluppo di Wikipedia</a:t>
            </a:r>
            <a:endParaRPr lang="it-IT" sz="3600" b="1" dirty="0">
              <a:latin typeface="+mn-lt"/>
            </a:endParaRPr>
          </a:p>
        </p:txBody>
      </p:sp>
      <p:sp>
        <p:nvSpPr>
          <p:cNvPr id="3" name="Segnaposto contenuto 2"/>
          <p:cNvSpPr>
            <a:spLocks noGrp="1"/>
          </p:cNvSpPr>
          <p:nvPr>
            <p:ph idx="1"/>
          </p:nvPr>
        </p:nvSpPr>
        <p:spPr>
          <a:xfrm>
            <a:off x="357158" y="1600200"/>
            <a:ext cx="8072494" cy="4757758"/>
          </a:xfrm>
        </p:spPr>
        <p:txBody>
          <a:bodyPr>
            <a:normAutofit/>
          </a:bodyPr>
          <a:lstStyle/>
          <a:p>
            <a:pPr marL="0" indent="36513" algn="ctr">
              <a:buNone/>
            </a:pPr>
            <a:r>
              <a:rPr lang="it-IT" sz="2400" dirty="0" smtClean="0">
                <a:solidFill>
                  <a:schemeClr val="bg1">
                    <a:lumMod val="75000"/>
                    <a:lumOff val="25000"/>
                  </a:schemeClr>
                </a:solidFill>
              </a:rPr>
              <a:t>Non c’è un comitato di redazione né alcun controllo preventivo sui contenuti; il miglioramento del progetto è dovuto unicamente al </a:t>
            </a:r>
            <a:r>
              <a:rPr lang="it-IT" sz="2400" b="1" dirty="0" smtClean="0">
                <a:solidFill>
                  <a:schemeClr val="bg1">
                    <a:lumMod val="75000"/>
                    <a:lumOff val="25000"/>
                  </a:schemeClr>
                </a:solidFill>
              </a:rPr>
              <a:t>continuo apporto di contributi</a:t>
            </a:r>
            <a:r>
              <a:rPr lang="it-IT" sz="2400" dirty="0" smtClean="0">
                <a:solidFill>
                  <a:schemeClr val="bg1">
                    <a:lumMod val="75000"/>
                    <a:lumOff val="25000"/>
                  </a:schemeClr>
                </a:solidFill>
              </a:rPr>
              <a:t>,</a:t>
            </a:r>
            <a:r>
              <a:rPr lang="it-IT" sz="2400" b="1" dirty="0" smtClean="0">
                <a:solidFill>
                  <a:schemeClr val="bg1">
                    <a:lumMod val="75000"/>
                    <a:lumOff val="25000"/>
                  </a:schemeClr>
                </a:solidFill>
              </a:rPr>
              <a:t> </a:t>
            </a:r>
            <a:r>
              <a:rPr lang="it-IT" sz="2400" dirty="0" smtClean="0">
                <a:solidFill>
                  <a:schemeClr val="bg1">
                    <a:lumMod val="75000"/>
                    <a:lumOff val="25000"/>
                  </a:schemeClr>
                </a:solidFill>
              </a:rPr>
              <a:t>sia in termini di nuovi contenuti che di revisioni degli stessi, da parte degli </a:t>
            </a:r>
            <a:r>
              <a:rPr lang="it-IT" sz="2400" b="1" dirty="0" smtClean="0">
                <a:solidFill>
                  <a:schemeClr val="bg1">
                    <a:lumMod val="75000"/>
                    <a:lumOff val="25000"/>
                  </a:schemeClr>
                </a:solidFill>
              </a:rPr>
              <a:t>utenti</a:t>
            </a:r>
            <a:r>
              <a:rPr lang="it-IT" sz="2400" dirty="0" smtClean="0">
                <a:solidFill>
                  <a:schemeClr val="bg1">
                    <a:lumMod val="75000"/>
                    <a:lumOff val="25000"/>
                  </a:schemeClr>
                </a:solidFill>
              </a:rPr>
              <a:t> </a:t>
            </a:r>
            <a:r>
              <a:rPr lang="it-IT" sz="2400" b="1" dirty="0" smtClean="0">
                <a:solidFill>
                  <a:schemeClr val="bg1">
                    <a:lumMod val="75000"/>
                    <a:lumOff val="25000"/>
                  </a:schemeClr>
                </a:solidFill>
              </a:rPr>
              <a:t>volontari non retribuiti</a:t>
            </a:r>
            <a:r>
              <a:rPr lang="it-IT" sz="2400" dirty="0" smtClean="0">
                <a:solidFill>
                  <a:schemeClr val="bg1">
                    <a:lumMod val="75000"/>
                    <a:lumOff val="25000"/>
                  </a:schemeClr>
                </a:solidFill>
              </a:rPr>
              <a:t>, la cui registrazione non è obbligatoria ma consigliata.</a:t>
            </a:r>
          </a:p>
          <a:p>
            <a:pPr marL="90488" indent="-53975" algn="ctr">
              <a:lnSpc>
                <a:spcPct val="120000"/>
              </a:lnSpc>
              <a:buNone/>
            </a:pPr>
            <a:endParaRPr lang="it-IT" sz="1000" dirty="0" smtClean="0">
              <a:solidFill>
                <a:schemeClr val="bg1">
                  <a:lumMod val="75000"/>
                  <a:lumOff val="25000"/>
                </a:schemeClr>
              </a:solidFill>
            </a:endParaRPr>
          </a:p>
          <a:p>
            <a:pPr marL="0" indent="36513" algn="ctr">
              <a:buNone/>
            </a:pPr>
            <a:r>
              <a:rPr lang="it-IT" sz="2400" dirty="0" smtClean="0">
                <a:solidFill>
                  <a:schemeClr val="bg1">
                    <a:lumMod val="75000"/>
                    <a:lumOff val="25000"/>
                  </a:schemeClr>
                </a:solidFill>
              </a:rPr>
              <a:t>Le varie edizioni sono </a:t>
            </a:r>
            <a:r>
              <a:rPr lang="it-IT" sz="2400" b="1" dirty="0" smtClean="0">
                <a:solidFill>
                  <a:schemeClr val="bg1">
                    <a:lumMod val="75000"/>
                    <a:lumOff val="25000"/>
                  </a:schemeClr>
                </a:solidFill>
              </a:rPr>
              <a:t>sviluppate indipendentemente </a:t>
            </a:r>
            <a:r>
              <a:rPr lang="it-IT" sz="2400" dirty="0" smtClean="0">
                <a:solidFill>
                  <a:schemeClr val="bg1">
                    <a:lumMod val="75000"/>
                    <a:lumOff val="25000"/>
                  </a:schemeClr>
                </a:solidFill>
              </a:rPr>
              <a:t>l’una dall’altra, ma sono tenute unicamente al rispetto delle </a:t>
            </a:r>
            <a:r>
              <a:rPr lang="it-IT" sz="2400" b="1" dirty="0" smtClean="0">
                <a:solidFill>
                  <a:schemeClr val="bg1">
                    <a:lumMod val="75000"/>
                    <a:lumOff val="25000"/>
                  </a:schemeClr>
                </a:solidFill>
              </a:rPr>
              <a:t>linee guida generali </a:t>
            </a:r>
            <a:r>
              <a:rPr lang="it-IT" sz="2400" dirty="0" smtClean="0">
                <a:solidFill>
                  <a:schemeClr val="bg1">
                    <a:lumMod val="75000"/>
                    <a:lumOff val="25000"/>
                  </a:schemeClr>
                </a:solidFill>
              </a:rPr>
              <a:t>del progetto.</a:t>
            </a:r>
          </a:p>
        </p:txBody>
      </p:sp>
      <p:pic>
        <p:nvPicPr>
          <p:cNvPr id="4" name="Picture 2" descr="C:\Users\Lorenzo\Desktop\linuxday_fullcolor_2015.png"/>
          <p:cNvPicPr>
            <a:picLocks noChangeAspect="1" noChangeArrowheads="1"/>
          </p:cNvPicPr>
          <p:nvPr/>
        </p:nvPicPr>
        <p:blipFill>
          <a:blip r:embed="rId2" cstate="print"/>
          <a:srcRect/>
          <a:stretch>
            <a:fillRect/>
          </a:stretch>
        </p:blipFill>
        <p:spPr bwMode="auto">
          <a:xfrm>
            <a:off x="7715271" y="553946"/>
            <a:ext cx="512397" cy="731914"/>
          </a:xfrm>
          <a:prstGeom prst="rect">
            <a:avLst/>
          </a:prstGeom>
          <a:noFill/>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3600" b="1" dirty="0" smtClean="0">
                <a:solidFill>
                  <a:srgbClr val="0070C0"/>
                </a:solidFill>
                <a:latin typeface="+mn-lt"/>
              </a:rPr>
              <a:t>I 5 pilastri di Wikipedia</a:t>
            </a:r>
            <a:endParaRPr lang="it-IT" sz="3600" b="1" dirty="0">
              <a:latin typeface="+mn-lt"/>
            </a:endParaRPr>
          </a:p>
        </p:txBody>
      </p:sp>
      <p:sp>
        <p:nvSpPr>
          <p:cNvPr id="3" name="Segnaposto contenuto 2"/>
          <p:cNvSpPr>
            <a:spLocks noGrp="1"/>
          </p:cNvSpPr>
          <p:nvPr>
            <p:ph idx="1"/>
          </p:nvPr>
        </p:nvSpPr>
        <p:spPr>
          <a:xfrm>
            <a:off x="1785918" y="1571612"/>
            <a:ext cx="6500858" cy="2143139"/>
          </a:xfrm>
        </p:spPr>
        <p:txBody>
          <a:bodyPr>
            <a:normAutofit/>
          </a:bodyPr>
          <a:lstStyle/>
          <a:p>
            <a:pPr algn="ctr">
              <a:buNone/>
            </a:pPr>
            <a:endParaRPr lang="it-IT" sz="100" b="1" dirty="0" smtClean="0">
              <a:solidFill>
                <a:schemeClr val="bg1">
                  <a:lumMod val="75000"/>
                  <a:lumOff val="25000"/>
                </a:schemeClr>
              </a:solidFill>
            </a:endParaRPr>
          </a:p>
          <a:p>
            <a:pPr marL="90488" indent="-53975" algn="ctr">
              <a:buNone/>
            </a:pPr>
            <a:r>
              <a:rPr lang="it-IT" sz="2400" b="1" dirty="0" smtClean="0">
                <a:solidFill>
                  <a:schemeClr val="bg1">
                    <a:lumMod val="75000"/>
                    <a:lumOff val="25000"/>
                  </a:schemeClr>
                </a:solidFill>
              </a:rPr>
              <a:t>   Wikipedia è un’enciclopedia</a:t>
            </a:r>
          </a:p>
          <a:p>
            <a:pPr marL="90488" indent="-53975" algn="ctr">
              <a:buNone/>
            </a:pPr>
            <a:endParaRPr lang="it-IT" sz="1000" b="1" dirty="0" smtClean="0">
              <a:solidFill>
                <a:schemeClr val="bg1">
                  <a:lumMod val="75000"/>
                  <a:lumOff val="25000"/>
                </a:schemeClr>
              </a:solidFill>
            </a:endParaRPr>
          </a:p>
          <a:p>
            <a:pPr marL="0" indent="36513" algn="ctr">
              <a:buNone/>
            </a:pPr>
            <a:r>
              <a:rPr lang="it-IT" sz="2400" dirty="0" smtClean="0">
                <a:solidFill>
                  <a:schemeClr val="bg1">
                    <a:lumMod val="75000"/>
                    <a:lumOff val="25000"/>
                  </a:schemeClr>
                </a:solidFill>
              </a:rPr>
              <a:t>Comprende quindi le informazioni contenute nelle </a:t>
            </a:r>
            <a:r>
              <a:rPr lang="it-IT" sz="2400" b="1" dirty="0" smtClean="0">
                <a:solidFill>
                  <a:schemeClr val="bg1">
                    <a:lumMod val="75000"/>
                    <a:lumOff val="25000"/>
                  </a:schemeClr>
                </a:solidFill>
              </a:rPr>
              <a:t>enciclopedie generaliste</a:t>
            </a:r>
            <a:r>
              <a:rPr lang="it-IT" sz="2400" dirty="0" smtClean="0">
                <a:solidFill>
                  <a:schemeClr val="bg1">
                    <a:lumMod val="75000"/>
                    <a:lumOff val="25000"/>
                  </a:schemeClr>
                </a:solidFill>
              </a:rPr>
              <a:t>, in quelle </a:t>
            </a:r>
            <a:r>
              <a:rPr lang="it-IT" sz="2400" b="1" dirty="0" smtClean="0">
                <a:solidFill>
                  <a:schemeClr val="bg1">
                    <a:lumMod val="75000"/>
                    <a:lumOff val="25000"/>
                  </a:schemeClr>
                </a:solidFill>
              </a:rPr>
              <a:t>specialistiche</a:t>
            </a:r>
            <a:r>
              <a:rPr lang="it-IT" sz="2400" dirty="0" smtClean="0">
                <a:solidFill>
                  <a:schemeClr val="bg1">
                    <a:lumMod val="75000"/>
                    <a:lumOff val="25000"/>
                  </a:schemeClr>
                </a:solidFill>
              </a:rPr>
              <a:t> e negli </a:t>
            </a:r>
            <a:r>
              <a:rPr lang="it-IT" sz="2400" b="1" dirty="0" smtClean="0">
                <a:solidFill>
                  <a:schemeClr val="bg1">
                    <a:lumMod val="75000"/>
                    <a:lumOff val="25000"/>
                  </a:schemeClr>
                </a:solidFill>
              </a:rPr>
              <a:t>almanacchi</a:t>
            </a:r>
            <a:r>
              <a:rPr lang="it-IT" sz="2400" dirty="0" smtClean="0">
                <a:solidFill>
                  <a:schemeClr val="bg1">
                    <a:lumMod val="75000"/>
                    <a:lumOff val="25000"/>
                  </a:schemeClr>
                </a:solidFill>
              </a:rPr>
              <a:t>. </a:t>
            </a:r>
          </a:p>
          <a:p>
            <a:pPr marL="90488" indent="-53975" algn="ctr">
              <a:buNone/>
            </a:pPr>
            <a:endParaRPr lang="it-IT" sz="2400" dirty="0" smtClean="0">
              <a:solidFill>
                <a:schemeClr val="bg1">
                  <a:lumMod val="75000"/>
                  <a:lumOff val="25000"/>
                </a:schemeClr>
              </a:solidFill>
              <a:hlinkClick r:id="rId2"/>
            </a:endParaRPr>
          </a:p>
          <a:p>
            <a:pPr marL="90488" indent="-53975" algn="ctr">
              <a:buNone/>
            </a:pPr>
            <a:endParaRPr lang="it-IT" sz="2400" dirty="0" smtClean="0">
              <a:solidFill>
                <a:schemeClr val="bg1">
                  <a:lumMod val="75000"/>
                  <a:lumOff val="25000"/>
                </a:schemeClr>
              </a:solidFill>
            </a:endParaRPr>
          </a:p>
          <a:p>
            <a:pPr marL="90488" indent="-53975" algn="ctr">
              <a:buNone/>
            </a:pPr>
            <a:endParaRPr lang="it-IT" sz="2400" dirty="0" smtClean="0">
              <a:solidFill>
                <a:schemeClr val="bg1">
                  <a:lumMod val="75000"/>
                  <a:lumOff val="25000"/>
                </a:schemeClr>
              </a:solidFill>
            </a:endParaRPr>
          </a:p>
        </p:txBody>
      </p:sp>
      <p:pic>
        <p:nvPicPr>
          <p:cNvPr id="4" name="Picture 2" descr="C:\Users\Lorenzo\Desktop\linuxday_fullcolor_2015.png"/>
          <p:cNvPicPr>
            <a:picLocks noChangeAspect="1" noChangeArrowheads="1"/>
          </p:cNvPicPr>
          <p:nvPr/>
        </p:nvPicPr>
        <p:blipFill>
          <a:blip r:embed="rId3" cstate="print"/>
          <a:srcRect/>
          <a:stretch>
            <a:fillRect/>
          </a:stretch>
        </p:blipFill>
        <p:spPr bwMode="auto">
          <a:xfrm>
            <a:off x="7715271" y="553946"/>
            <a:ext cx="512397" cy="731914"/>
          </a:xfrm>
          <a:prstGeom prst="rect">
            <a:avLst/>
          </a:prstGeom>
          <a:noFill/>
        </p:spPr>
      </p:pic>
      <p:pic>
        <p:nvPicPr>
          <p:cNvPr id="2051" name="Picture 3" descr="C:\Users\Lorenzo\Desktop\333px-BluePillar.svg.png"/>
          <p:cNvPicPr>
            <a:picLocks noChangeAspect="1" noChangeArrowheads="1"/>
          </p:cNvPicPr>
          <p:nvPr/>
        </p:nvPicPr>
        <p:blipFill>
          <a:blip r:embed="rId4"/>
          <a:srcRect/>
          <a:stretch>
            <a:fillRect/>
          </a:stretch>
        </p:blipFill>
        <p:spPr bwMode="auto">
          <a:xfrm>
            <a:off x="428596" y="1928802"/>
            <a:ext cx="1417125" cy="1285200"/>
          </a:xfrm>
          <a:prstGeom prst="rect">
            <a:avLst/>
          </a:prstGeom>
          <a:noFill/>
        </p:spPr>
      </p:pic>
      <p:sp>
        <p:nvSpPr>
          <p:cNvPr id="9" name="Rettangolo 8"/>
          <p:cNvSpPr/>
          <p:nvPr/>
        </p:nvSpPr>
        <p:spPr>
          <a:xfrm>
            <a:off x="285720" y="3500438"/>
            <a:ext cx="8143932" cy="2616101"/>
          </a:xfrm>
          <a:prstGeom prst="rect">
            <a:avLst/>
          </a:prstGeom>
        </p:spPr>
        <p:txBody>
          <a:bodyPr wrap="square">
            <a:spAutoFit/>
          </a:bodyPr>
          <a:lstStyle/>
          <a:p>
            <a:pPr algn="ctr"/>
            <a:r>
              <a:rPr lang="it-IT" sz="2400" dirty="0" smtClean="0">
                <a:solidFill>
                  <a:schemeClr val="bg1">
                    <a:lumMod val="75000"/>
                    <a:lumOff val="25000"/>
                  </a:schemeClr>
                </a:solidFill>
              </a:rPr>
              <a:t>Wikipedia non è una </a:t>
            </a:r>
            <a:r>
              <a:rPr lang="it-IT" sz="2400" b="1" dirty="0" smtClean="0">
                <a:solidFill>
                  <a:schemeClr val="bg1">
                    <a:lumMod val="75000"/>
                    <a:lumOff val="25000"/>
                  </a:schemeClr>
                </a:solidFill>
              </a:rPr>
              <a:t>raccolta indiscriminata di informazioni; </a:t>
            </a:r>
            <a:r>
              <a:rPr lang="it-IT" sz="2400" dirty="0" smtClean="0">
                <a:solidFill>
                  <a:schemeClr val="bg1">
                    <a:lumMod val="75000"/>
                    <a:lumOff val="25000"/>
                  </a:schemeClr>
                </a:solidFill>
              </a:rPr>
              <a:t>non è un dizionario, né un giornale, né un luogo in cui fare promozione.</a:t>
            </a:r>
          </a:p>
          <a:p>
            <a:pPr algn="ctr"/>
            <a:endParaRPr lang="it-IT" sz="1000" dirty="0" smtClean="0">
              <a:solidFill>
                <a:schemeClr val="bg1">
                  <a:lumMod val="75000"/>
                  <a:lumOff val="25000"/>
                </a:schemeClr>
              </a:solidFill>
            </a:endParaRPr>
          </a:p>
          <a:p>
            <a:pPr algn="ctr"/>
            <a:r>
              <a:rPr lang="it-IT" sz="2400" dirty="0" smtClean="0">
                <a:solidFill>
                  <a:schemeClr val="bg1">
                    <a:lumMod val="75000"/>
                    <a:lumOff val="25000"/>
                  </a:schemeClr>
                </a:solidFill>
              </a:rPr>
              <a:t>Non è una </a:t>
            </a:r>
            <a:r>
              <a:rPr lang="it-IT" sz="2400" b="1" dirty="0" smtClean="0">
                <a:solidFill>
                  <a:schemeClr val="bg1">
                    <a:lumMod val="75000"/>
                    <a:lumOff val="25000"/>
                  </a:schemeClr>
                </a:solidFill>
              </a:rPr>
              <a:t>fonte primaria </a:t>
            </a:r>
            <a:r>
              <a:rPr lang="it-IT" sz="2400" dirty="0" smtClean="0">
                <a:solidFill>
                  <a:schemeClr val="bg1">
                    <a:lumMod val="75000"/>
                    <a:lumOff val="25000"/>
                  </a:schemeClr>
                </a:solidFill>
              </a:rPr>
              <a:t>ma piuttosto uno strumento di divulgazione secondaria e terziaria, con politiche basate sulla </a:t>
            </a:r>
            <a:r>
              <a:rPr lang="it-IT" sz="2400" b="1" dirty="0" smtClean="0">
                <a:solidFill>
                  <a:schemeClr val="bg1">
                    <a:lumMod val="75000"/>
                    <a:lumOff val="25000"/>
                  </a:schemeClr>
                </a:solidFill>
              </a:rPr>
              <a:t>verificabilità</a:t>
            </a:r>
            <a:r>
              <a:rPr lang="it-IT" sz="2400" dirty="0" smtClean="0">
                <a:solidFill>
                  <a:schemeClr val="bg1">
                    <a:lumMod val="75000"/>
                    <a:lumOff val="25000"/>
                  </a:schemeClr>
                </a:solidFill>
              </a:rPr>
              <a:t> e sul divieto di ricerche originali.</a:t>
            </a:r>
          </a:p>
          <a:p>
            <a:pPr algn="ctr"/>
            <a:endParaRPr lang="it-IT" sz="1000" dirty="0" smtClean="0">
              <a:solidFill>
                <a:schemeClr val="bg1">
                  <a:lumMod val="75000"/>
                  <a:lumOff val="25000"/>
                </a:schemeClr>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dissolve">
                                      <p:cBhvr>
                                        <p:cTn id="10"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3600" b="1" dirty="0" smtClean="0">
                <a:solidFill>
                  <a:srgbClr val="0070C0"/>
                </a:solidFill>
                <a:latin typeface="+mn-lt"/>
              </a:rPr>
              <a:t>I 5 pilastri di Wikipedia</a:t>
            </a:r>
            <a:endParaRPr lang="it-IT" sz="3600" b="1" dirty="0">
              <a:latin typeface="+mn-lt"/>
            </a:endParaRPr>
          </a:p>
        </p:txBody>
      </p:sp>
      <p:sp>
        <p:nvSpPr>
          <p:cNvPr id="3" name="Segnaposto contenuto 2"/>
          <p:cNvSpPr>
            <a:spLocks noGrp="1"/>
          </p:cNvSpPr>
          <p:nvPr>
            <p:ph idx="1"/>
          </p:nvPr>
        </p:nvSpPr>
        <p:spPr>
          <a:xfrm>
            <a:off x="1785918" y="1571612"/>
            <a:ext cx="6429420" cy="2143139"/>
          </a:xfrm>
        </p:spPr>
        <p:txBody>
          <a:bodyPr>
            <a:normAutofit/>
          </a:bodyPr>
          <a:lstStyle/>
          <a:p>
            <a:pPr algn="ctr">
              <a:buNone/>
            </a:pPr>
            <a:endParaRPr lang="it-IT" sz="100" b="1" dirty="0" smtClean="0">
              <a:solidFill>
                <a:schemeClr val="bg1">
                  <a:lumMod val="75000"/>
                  <a:lumOff val="25000"/>
                </a:schemeClr>
              </a:solidFill>
            </a:endParaRPr>
          </a:p>
          <a:p>
            <a:pPr marL="90488" indent="-53975" algn="ctr">
              <a:buNone/>
            </a:pPr>
            <a:r>
              <a:rPr lang="it-IT" sz="2400" b="1" dirty="0" smtClean="0">
                <a:solidFill>
                  <a:schemeClr val="bg1">
                    <a:lumMod val="75000"/>
                    <a:lumOff val="25000"/>
                  </a:schemeClr>
                </a:solidFill>
              </a:rPr>
              <a:t>   Wikipedia ha un punto di vista neutrale</a:t>
            </a:r>
          </a:p>
          <a:p>
            <a:pPr marL="90488" indent="-53975" algn="ctr">
              <a:buNone/>
            </a:pPr>
            <a:endParaRPr lang="it-IT" sz="800" b="1" dirty="0" smtClean="0">
              <a:solidFill>
                <a:schemeClr val="bg1">
                  <a:lumMod val="75000"/>
                  <a:lumOff val="25000"/>
                </a:schemeClr>
              </a:solidFill>
            </a:endParaRPr>
          </a:p>
          <a:p>
            <a:pPr marL="0" indent="36513" algn="ctr">
              <a:buNone/>
            </a:pPr>
            <a:r>
              <a:rPr lang="it-IT" sz="2400" dirty="0" smtClean="0">
                <a:solidFill>
                  <a:schemeClr val="bg1">
                    <a:lumMod val="75000"/>
                    <a:lumOff val="25000"/>
                  </a:schemeClr>
                </a:solidFill>
              </a:rPr>
              <a:t>Le voci non devono contenere l’opinione di una sola parte, ma piuttosto riportare le </a:t>
            </a:r>
            <a:r>
              <a:rPr lang="it-IT" sz="2400" b="1" dirty="0" smtClean="0">
                <a:solidFill>
                  <a:schemeClr val="bg1">
                    <a:lumMod val="75000"/>
                    <a:lumOff val="25000"/>
                  </a:schemeClr>
                </a:solidFill>
              </a:rPr>
              <a:t>diverse teorie </a:t>
            </a:r>
            <a:r>
              <a:rPr lang="it-IT" sz="2400" dirty="0" smtClean="0">
                <a:solidFill>
                  <a:schemeClr val="bg1">
                    <a:lumMod val="75000"/>
                    <a:lumOff val="25000"/>
                  </a:schemeClr>
                </a:solidFill>
              </a:rPr>
              <a:t>inerenti all’argomento. </a:t>
            </a:r>
          </a:p>
          <a:p>
            <a:pPr marL="90488" indent="-53975" algn="ctr">
              <a:buNone/>
            </a:pPr>
            <a:endParaRPr lang="it-IT" sz="2400" dirty="0" smtClean="0">
              <a:solidFill>
                <a:schemeClr val="bg1">
                  <a:lumMod val="75000"/>
                  <a:lumOff val="25000"/>
                </a:schemeClr>
              </a:solidFill>
              <a:hlinkClick r:id="rId2"/>
            </a:endParaRPr>
          </a:p>
          <a:p>
            <a:pPr algn="ctr">
              <a:buNone/>
            </a:pPr>
            <a:endParaRPr lang="it-IT" sz="2400" dirty="0" smtClean="0">
              <a:solidFill>
                <a:schemeClr val="bg1">
                  <a:lumMod val="75000"/>
                  <a:lumOff val="25000"/>
                </a:schemeClr>
              </a:solidFill>
            </a:endParaRPr>
          </a:p>
          <a:p>
            <a:pPr algn="ctr">
              <a:buNone/>
            </a:pPr>
            <a:endParaRPr lang="it-IT" sz="2400" dirty="0" smtClean="0">
              <a:solidFill>
                <a:schemeClr val="bg1">
                  <a:lumMod val="75000"/>
                  <a:lumOff val="25000"/>
                </a:schemeClr>
              </a:solidFill>
            </a:endParaRPr>
          </a:p>
        </p:txBody>
      </p:sp>
      <p:pic>
        <p:nvPicPr>
          <p:cNvPr id="4" name="Picture 2" descr="C:\Users\Lorenzo\Desktop\linuxday_fullcolor_2015.png"/>
          <p:cNvPicPr>
            <a:picLocks noChangeAspect="1" noChangeArrowheads="1"/>
          </p:cNvPicPr>
          <p:nvPr/>
        </p:nvPicPr>
        <p:blipFill>
          <a:blip r:embed="rId3" cstate="print"/>
          <a:srcRect/>
          <a:stretch>
            <a:fillRect/>
          </a:stretch>
        </p:blipFill>
        <p:spPr bwMode="auto">
          <a:xfrm>
            <a:off x="7715271" y="553946"/>
            <a:ext cx="512397" cy="731914"/>
          </a:xfrm>
          <a:prstGeom prst="rect">
            <a:avLst/>
          </a:prstGeom>
          <a:noFill/>
        </p:spPr>
      </p:pic>
      <p:sp>
        <p:nvSpPr>
          <p:cNvPr id="9" name="Rettangolo 8"/>
          <p:cNvSpPr/>
          <p:nvPr/>
        </p:nvSpPr>
        <p:spPr>
          <a:xfrm>
            <a:off x="500034" y="3429000"/>
            <a:ext cx="7786742" cy="2831544"/>
          </a:xfrm>
          <a:prstGeom prst="rect">
            <a:avLst/>
          </a:prstGeom>
        </p:spPr>
        <p:txBody>
          <a:bodyPr wrap="square">
            <a:spAutoFit/>
          </a:bodyPr>
          <a:lstStyle/>
          <a:p>
            <a:pPr algn="ctr"/>
            <a:r>
              <a:rPr lang="it-IT" sz="2400" dirty="0" smtClean="0">
                <a:solidFill>
                  <a:schemeClr val="bg1">
                    <a:lumMod val="75000"/>
                    <a:lumOff val="25000"/>
                  </a:schemeClr>
                </a:solidFill>
              </a:rPr>
              <a:t>Tali teorie devono essere presentate in modo chiaro, </a:t>
            </a:r>
            <a:r>
              <a:rPr lang="it-IT" sz="2400" b="1" dirty="0" smtClean="0">
                <a:solidFill>
                  <a:schemeClr val="bg1">
                    <a:lumMod val="75000"/>
                    <a:lumOff val="25000"/>
                  </a:schemeClr>
                </a:solidFill>
              </a:rPr>
              <a:t>imparziale</a:t>
            </a:r>
            <a:r>
              <a:rPr lang="it-IT" sz="2400" dirty="0" smtClean="0">
                <a:solidFill>
                  <a:schemeClr val="bg1">
                    <a:lumMod val="75000"/>
                    <a:lumOff val="25000"/>
                  </a:schemeClr>
                </a:solidFill>
              </a:rPr>
              <a:t>, proporzionale alla loro rilevanza, e con il supporto delle necessarie </a:t>
            </a:r>
            <a:r>
              <a:rPr lang="it-IT" sz="2400" b="1" dirty="0" smtClean="0">
                <a:solidFill>
                  <a:schemeClr val="bg1">
                    <a:lumMod val="75000"/>
                    <a:lumOff val="25000"/>
                  </a:schemeClr>
                </a:solidFill>
              </a:rPr>
              <a:t>fonti attendibili</a:t>
            </a:r>
            <a:r>
              <a:rPr lang="it-IT" sz="2400" dirty="0" smtClean="0">
                <a:solidFill>
                  <a:schemeClr val="bg1">
                    <a:lumMod val="75000"/>
                    <a:lumOff val="25000"/>
                  </a:schemeClr>
                </a:solidFill>
              </a:rPr>
              <a:t>, specialmente nelle voci su argomenti controversi.</a:t>
            </a:r>
          </a:p>
          <a:p>
            <a:pPr algn="ctr"/>
            <a:endParaRPr lang="it-IT" sz="1000" dirty="0" smtClean="0">
              <a:solidFill>
                <a:schemeClr val="bg1">
                  <a:lumMod val="75000"/>
                  <a:lumOff val="25000"/>
                </a:schemeClr>
              </a:solidFill>
            </a:endParaRPr>
          </a:p>
          <a:p>
            <a:pPr algn="ctr"/>
            <a:r>
              <a:rPr lang="it-IT" sz="2400" dirty="0" smtClean="0">
                <a:solidFill>
                  <a:schemeClr val="bg1">
                    <a:lumMod val="75000"/>
                    <a:lumOff val="25000"/>
                  </a:schemeClr>
                </a:solidFill>
              </a:rPr>
              <a:t>Qualora serva prendere una decisione, si discute e si prova a fare una sintesi di tutte le argomentazioni emerse, seguendo il metodo del </a:t>
            </a:r>
            <a:r>
              <a:rPr lang="it-IT" sz="2400" b="1" dirty="0" smtClean="0">
                <a:solidFill>
                  <a:schemeClr val="bg1">
                    <a:lumMod val="75000"/>
                    <a:lumOff val="25000"/>
                  </a:schemeClr>
                </a:solidFill>
              </a:rPr>
              <a:t>consenso</a:t>
            </a:r>
            <a:r>
              <a:rPr lang="it-IT" sz="2400" dirty="0" smtClean="0">
                <a:solidFill>
                  <a:schemeClr val="bg1">
                    <a:lumMod val="75000"/>
                    <a:lumOff val="25000"/>
                  </a:schemeClr>
                </a:solidFill>
              </a:rPr>
              <a:t>. </a:t>
            </a:r>
            <a:endParaRPr lang="it-IT" sz="1000" dirty="0" smtClean="0">
              <a:solidFill>
                <a:schemeClr val="bg1">
                  <a:lumMod val="75000"/>
                  <a:lumOff val="25000"/>
                </a:schemeClr>
              </a:solidFill>
            </a:endParaRPr>
          </a:p>
        </p:txBody>
      </p:sp>
      <p:pic>
        <p:nvPicPr>
          <p:cNvPr id="3074" name="Picture 2" descr="C:\Users\Lorenzo\Desktop\333px-GreenPillar.svg.png"/>
          <p:cNvPicPr>
            <a:picLocks noChangeAspect="1" noChangeArrowheads="1"/>
          </p:cNvPicPr>
          <p:nvPr/>
        </p:nvPicPr>
        <p:blipFill>
          <a:blip r:embed="rId4"/>
          <a:srcRect/>
          <a:stretch>
            <a:fillRect/>
          </a:stretch>
        </p:blipFill>
        <p:spPr bwMode="auto">
          <a:xfrm>
            <a:off x="428596" y="1928802"/>
            <a:ext cx="1417879" cy="1285884"/>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dissolve">
                                      <p:cBhvr>
                                        <p:cTn id="10"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3600" b="1" dirty="0" smtClean="0">
                <a:solidFill>
                  <a:srgbClr val="0070C0"/>
                </a:solidFill>
                <a:latin typeface="+mn-lt"/>
              </a:rPr>
              <a:t>I 5 pilastri di Wikipedia</a:t>
            </a:r>
            <a:endParaRPr lang="it-IT" sz="3600" b="1" dirty="0">
              <a:latin typeface="+mn-lt"/>
            </a:endParaRPr>
          </a:p>
        </p:txBody>
      </p:sp>
      <p:sp>
        <p:nvSpPr>
          <p:cNvPr id="3" name="Segnaposto contenuto 2"/>
          <p:cNvSpPr>
            <a:spLocks noGrp="1"/>
          </p:cNvSpPr>
          <p:nvPr>
            <p:ph idx="1"/>
          </p:nvPr>
        </p:nvSpPr>
        <p:spPr>
          <a:xfrm>
            <a:off x="1714480" y="1571612"/>
            <a:ext cx="6572296" cy="2143139"/>
          </a:xfrm>
        </p:spPr>
        <p:txBody>
          <a:bodyPr>
            <a:normAutofit/>
          </a:bodyPr>
          <a:lstStyle/>
          <a:p>
            <a:pPr algn="ctr">
              <a:buNone/>
            </a:pPr>
            <a:endParaRPr lang="it-IT" sz="100" b="1" dirty="0" smtClean="0">
              <a:solidFill>
                <a:schemeClr val="bg1">
                  <a:lumMod val="75000"/>
                  <a:lumOff val="25000"/>
                </a:schemeClr>
              </a:solidFill>
            </a:endParaRPr>
          </a:p>
          <a:p>
            <a:pPr marL="90488" indent="-53975" algn="ctr">
              <a:buNone/>
            </a:pPr>
            <a:r>
              <a:rPr lang="it-IT" sz="2400" b="1" dirty="0" smtClean="0">
                <a:solidFill>
                  <a:schemeClr val="bg1">
                    <a:lumMod val="75000"/>
                    <a:lumOff val="25000"/>
                  </a:schemeClr>
                </a:solidFill>
              </a:rPr>
              <a:t>   Wikipedia è libera</a:t>
            </a:r>
          </a:p>
          <a:p>
            <a:pPr marL="90488" indent="-53975" algn="ctr">
              <a:buNone/>
            </a:pPr>
            <a:endParaRPr lang="it-IT" sz="800" b="1" dirty="0" smtClean="0">
              <a:solidFill>
                <a:schemeClr val="bg1">
                  <a:lumMod val="75000"/>
                  <a:lumOff val="25000"/>
                </a:schemeClr>
              </a:solidFill>
            </a:endParaRPr>
          </a:p>
          <a:p>
            <a:pPr marL="0" indent="36513" algn="ctr">
              <a:buNone/>
            </a:pPr>
            <a:r>
              <a:rPr lang="it-IT" sz="2400" dirty="0" smtClean="0">
                <a:solidFill>
                  <a:schemeClr val="bg1">
                    <a:lumMod val="75000"/>
                    <a:lumOff val="25000"/>
                  </a:schemeClr>
                </a:solidFill>
              </a:rPr>
              <a:t>I suoi contenuti sono liberamente modificabili, utilizzabili e ridistribuibili, secondo i termini delle licenze </a:t>
            </a:r>
            <a:r>
              <a:rPr lang="it-IT" sz="2400" b="1" dirty="0" smtClean="0">
                <a:solidFill>
                  <a:schemeClr val="bg1">
                    <a:lumMod val="75000"/>
                    <a:lumOff val="25000"/>
                  </a:schemeClr>
                </a:solidFill>
              </a:rPr>
              <a:t>CC-BY-SA </a:t>
            </a:r>
            <a:r>
              <a:rPr lang="it-IT" sz="2400" dirty="0" smtClean="0">
                <a:solidFill>
                  <a:schemeClr val="bg1">
                    <a:lumMod val="75000"/>
                    <a:lumOff val="25000"/>
                  </a:schemeClr>
                </a:solidFill>
              </a:rPr>
              <a:t>e</a:t>
            </a:r>
            <a:r>
              <a:rPr lang="it-IT" sz="2400" b="1" dirty="0" smtClean="0">
                <a:solidFill>
                  <a:schemeClr val="bg1">
                    <a:lumMod val="75000"/>
                    <a:lumOff val="25000"/>
                  </a:schemeClr>
                </a:solidFill>
              </a:rPr>
              <a:t> GFDL</a:t>
            </a:r>
            <a:r>
              <a:rPr lang="it-IT" sz="2400" dirty="0" smtClean="0">
                <a:solidFill>
                  <a:schemeClr val="bg1">
                    <a:lumMod val="75000"/>
                    <a:lumOff val="25000"/>
                  </a:schemeClr>
                </a:solidFill>
              </a:rPr>
              <a:t>.</a:t>
            </a:r>
          </a:p>
        </p:txBody>
      </p:sp>
      <p:pic>
        <p:nvPicPr>
          <p:cNvPr id="4" name="Picture 2" descr="C:\Users\Lorenzo\Desktop\linuxday_fullcolor_2015.png"/>
          <p:cNvPicPr>
            <a:picLocks noChangeAspect="1" noChangeArrowheads="1"/>
          </p:cNvPicPr>
          <p:nvPr/>
        </p:nvPicPr>
        <p:blipFill>
          <a:blip r:embed="rId2" cstate="print"/>
          <a:srcRect/>
          <a:stretch>
            <a:fillRect/>
          </a:stretch>
        </p:blipFill>
        <p:spPr bwMode="auto">
          <a:xfrm>
            <a:off x="7715271" y="553946"/>
            <a:ext cx="512397" cy="731914"/>
          </a:xfrm>
          <a:prstGeom prst="rect">
            <a:avLst/>
          </a:prstGeom>
          <a:noFill/>
        </p:spPr>
      </p:pic>
      <p:sp>
        <p:nvSpPr>
          <p:cNvPr id="9" name="Rettangolo 8"/>
          <p:cNvSpPr/>
          <p:nvPr/>
        </p:nvSpPr>
        <p:spPr>
          <a:xfrm>
            <a:off x="500034" y="3429000"/>
            <a:ext cx="7715304" cy="2985433"/>
          </a:xfrm>
          <a:prstGeom prst="rect">
            <a:avLst/>
          </a:prstGeom>
        </p:spPr>
        <p:txBody>
          <a:bodyPr wrap="square">
            <a:spAutoFit/>
          </a:bodyPr>
          <a:lstStyle/>
          <a:p>
            <a:pPr algn="ctr"/>
            <a:r>
              <a:rPr lang="it-IT" sz="2400" dirty="0" smtClean="0">
                <a:solidFill>
                  <a:schemeClr val="bg1">
                    <a:lumMod val="75000"/>
                    <a:lumOff val="25000"/>
                  </a:schemeClr>
                </a:solidFill>
              </a:rPr>
              <a:t>Il termine “</a:t>
            </a:r>
            <a:r>
              <a:rPr lang="it-IT" sz="2400" b="1" dirty="0" smtClean="0">
                <a:solidFill>
                  <a:schemeClr val="bg1">
                    <a:lumMod val="75000"/>
                    <a:lumOff val="25000"/>
                  </a:schemeClr>
                </a:solidFill>
              </a:rPr>
              <a:t>libera</a:t>
            </a:r>
            <a:r>
              <a:rPr lang="it-IT" sz="2400" dirty="0" smtClean="0">
                <a:solidFill>
                  <a:schemeClr val="bg1">
                    <a:lumMod val="75000"/>
                    <a:lumOff val="25000"/>
                  </a:schemeClr>
                </a:solidFill>
              </a:rPr>
              <a:t>” si può attribuire alla sua indipendenza da qualsiasi orientamento ideologico, all’utilizzo di software liberi e formati aperti, alla sua natura gratuita e all’assenza di linee editoriali. </a:t>
            </a:r>
          </a:p>
          <a:p>
            <a:pPr algn="ctr"/>
            <a:endParaRPr lang="it-IT" sz="1000" dirty="0" smtClean="0">
              <a:solidFill>
                <a:schemeClr val="bg1">
                  <a:lumMod val="75000"/>
                  <a:lumOff val="25000"/>
                </a:schemeClr>
              </a:solidFill>
            </a:endParaRPr>
          </a:p>
          <a:p>
            <a:pPr algn="ctr"/>
            <a:r>
              <a:rPr lang="it-IT" sz="2400" dirty="0" smtClean="0">
                <a:solidFill>
                  <a:schemeClr val="bg1">
                    <a:lumMod val="75000"/>
                    <a:lumOff val="25000"/>
                  </a:schemeClr>
                </a:solidFill>
              </a:rPr>
              <a:t>Nessuno, nemmeno il redattore o il soggetto stesso della pagina, è “padrone” di una voce. </a:t>
            </a:r>
          </a:p>
          <a:p>
            <a:pPr algn="ctr"/>
            <a:r>
              <a:rPr lang="it-IT" sz="2400" b="1" dirty="0" smtClean="0">
                <a:solidFill>
                  <a:schemeClr val="bg1">
                    <a:lumMod val="75000"/>
                    <a:lumOff val="25000"/>
                  </a:schemeClr>
                </a:solidFill>
              </a:rPr>
              <a:t>Il nostro lavoro appartiene a tutti.</a:t>
            </a:r>
          </a:p>
          <a:p>
            <a:pPr algn="ctr"/>
            <a:endParaRPr lang="it-IT" sz="1000" dirty="0" smtClean="0">
              <a:solidFill>
                <a:schemeClr val="bg1">
                  <a:lumMod val="75000"/>
                  <a:lumOff val="25000"/>
                </a:schemeClr>
              </a:solidFill>
            </a:endParaRPr>
          </a:p>
        </p:txBody>
      </p:sp>
      <p:pic>
        <p:nvPicPr>
          <p:cNvPr id="4099" name="Picture 3" descr="C:\Users\Lorenzo\Desktop\333px-YellowPillar.svg.png"/>
          <p:cNvPicPr>
            <a:picLocks noChangeAspect="1" noChangeArrowheads="1"/>
          </p:cNvPicPr>
          <p:nvPr/>
        </p:nvPicPr>
        <p:blipFill>
          <a:blip r:embed="rId3"/>
          <a:srcRect/>
          <a:stretch>
            <a:fillRect/>
          </a:stretch>
        </p:blipFill>
        <p:spPr bwMode="auto">
          <a:xfrm>
            <a:off x="428596" y="1928802"/>
            <a:ext cx="1417125" cy="1285200"/>
          </a:xfrm>
          <a:prstGeom prst="rect">
            <a:avLst/>
          </a:prstGeom>
          <a:noFill/>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3600" b="1" dirty="0" smtClean="0">
                <a:solidFill>
                  <a:srgbClr val="0070C0"/>
                </a:solidFill>
                <a:latin typeface="+mn-lt"/>
              </a:rPr>
              <a:t>I 5 pilastri di Wikipedia</a:t>
            </a:r>
            <a:endParaRPr lang="it-IT" sz="3600" b="1" dirty="0">
              <a:latin typeface="+mn-lt"/>
            </a:endParaRPr>
          </a:p>
        </p:txBody>
      </p:sp>
      <p:sp>
        <p:nvSpPr>
          <p:cNvPr id="3" name="Segnaposto contenuto 2"/>
          <p:cNvSpPr>
            <a:spLocks noGrp="1"/>
          </p:cNvSpPr>
          <p:nvPr>
            <p:ph idx="1"/>
          </p:nvPr>
        </p:nvSpPr>
        <p:spPr>
          <a:xfrm>
            <a:off x="1785918" y="1571612"/>
            <a:ext cx="6357982" cy="2143139"/>
          </a:xfrm>
        </p:spPr>
        <p:txBody>
          <a:bodyPr>
            <a:normAutofit/>
          </a:bodyPr>
          <a:lstStyle/>
          <a:p>
            <a:pPr algn="ctr">
              <a:buNone/>
            </a:pPr>
            <a:endParaRPr lang="it-IT" sz="100" b="1" dirty="0" smtClean="0">
              <a:solidFill>
                <a:schemeClr val="bg1">
                  <a:lumMod val="75000"/>
                  <a:lumOff val="25000"/>
                </a:schemeClr>
              </a:solidFill>
            </a:endParaRPr>
          </a:p>
          <a:p>
            <a:pPr algn="ctr">
              <a:buNone/>
            </a:pPr>
            <a:r>
              <a:rPr lang="it-IT" sz="2400" b="1" dirty="0" smtClean="0">
                <a:solidFill>
                  <a:schemeClr val="bg1">
                    <a:lumMod val="75000"/>
                    <a:lumOff val="25000"/>
                  </a:schemeClr>
                </a:solidFill>
              </a:rPr>
              <a:t>   Wikipedia ha un codice di condotta</a:t>
            </a:r>
          </a:p>
          <a:p>
            <a:pPr algn="ctr">
              <a:buNone/>
            </a:pPr>
            <a:endParaRPr lang="it-IT" sz="1000" b="1" dirty="0" smtClean="0">
              <a:solidFill>
                <a:schemeClr val="bg1">
                  <a:lumMod val="75000"/>
                  <a:lumOff val="25000"/>
                </a:schemeClr>
              </a:solidFill>
            </a:endParaRPr>
          </a:p>
          <a:p>
            <a:pPr marL="0" indent="36513" algn="ctr">
              <a:buNone/>
            </a:pPr>
            <a:r>
              <a:rPr lang="it-IT" sz="2400" dirty="0" smtClean="0">
                <a:solidFill>
                  <a:schemeClr val="bg1">
                    <a:lumMod val="75000"/>
                    <a:lumOff val="25000"/>
                  </a:schemeClr>
                </a:solidFill>
              </a:rPr>
              <a:t>Wikipedia è un </a:t>
            </a:r>
            <a:r>
              <a:rPr lang="it-IT" sz="2400" b="1" dirty="0" smtClean="0">
                <a:solidFill>
                  <a:schemeClr val="bg1">
                    <a:lumMod val="75000"/>
                    <a:lumOff val="25000"/>
                  </a:schemeClr>
                </a:solidFill>
              </a:rPr>
              <a:t>progetto collaborativo</a:t>
            </a:r>
            <a:r>
              <a:rPr lang="it-IT" sz="2400" dirty="0" smtClean="0">
                <a:solidFill>
                  <a:schemeClr val="bg1">
                    <a:lumMod val="75000"/>
                    <a:lumOff val="25000"/>
                  </a:schemeClr>
                </a:solidFill>
              </a:rPr>
              <a:t>: si cerchi il consenso, si evitino inutili "guerre di modifiche" e ripetuti ripristini delle pagine. </a:t>
            </a:r>
          </a:p>
          <a:p>
            <a:pPr algn="ctr">
              <a:buNone/>
            </a:pPr>
            <a:endParaRPr lang="it-IT" sz="2400" dirty="0" smtClean="0">
              <a:solidFill>
                <a:schemeClr val="bg1">
                  <a:lumMod val="75000"/>
                  <a:lumOff val="25000"/>
                </a:schemeClr>
              </a:solidFill>
            </a:endParaRPr>
          </a:p>
          <a:p>
            <a:pPr algn="ctr">
              <a:buNone/>
            </a:pPr>
            <a:endParaRPr lang="it-IT" sz="2400" dirty="0" smtClean="0">
              <a:solidFill>
                <a:schemeClr val="bg1">
                  <a:lumMod val="75000"/>
                  <a:lumOff val="25000"/>
                </a:schemeClr>
              </a:solidFill>
              <a:hlinkClick r:id="rId2"/>
            </a:endParaRPr>
          </a:p>
          <a:p>
            <a:pPr algn="ctr">
              <a:buNone/>
            </a:pPr>
            <a:endParaRPr lang="it-IT" sz="2400" dirty="0" smtClean="0">
              <a:solidFill>
                <a:schemeClr val="bg1">
                  <a:lumMod val="75000"/>
                  <a:lumOff val="25000"/>
                </a:schemeClr>
              </a:solidFill>
            </a:endParaRPr>
          </a:p>
          <a:p>
            <a:pPr algn="ctr">
              <a:buNone/>
            </a:pPr>
            <a:endParaRPr lang="it-IT" sz="2400" dirty="0" smtClean="0">
              <a:solidFill>
                <a:schemeClr val="bg1">
                  <a:lumMod val="75000"/>
                  <a:lumOff val="25000"/>
                </a:schemeClr>
              </a:solidFill>
            </a:endParaRPr>
          </a:p>
        </p:txBody>
      </p:sp>
      <p:pic>
        <p:nvPicPr>
          <p:cNvPr id="4" name="Picture 2" descr="C:\Users\Lorenzo\Desktop\linuxday_fullcolor_2015.png"/>
          <p:cNvPicPr>
            <a:picLocks noChangeAspect="1" noChangeArrowheads="1"/>
          </p:cNvPicPr>
          <p:nvPr/>
        </p:nvPicPr>
        <p:blipFill>
          <a:blip r:embed="rId3" cstate="print"/>
          <a:srcRect/>
          <a:stretch>
            <a:fillRect/>
          </a:stretch>
        </p:blipFill>
        <p:spPr bwMode="auto">
          <a:xfrm>
            <a:off x="7715271" y="553946"/>
            <a:ext cx="512397" cy="731914"/>
          </a:xfrm>
          <a:prstGeom prst="rect">
            <a:avLst/>
          </a:prstGeom>
          <a:noFill/>
        </p:spPr>
      </p:pic>
      <p:sp>
        <p:nvSpPr>
          <p:cNvPr id="9" name="Rettangolo 8"/>
          <p:cNvSpPr/>
          <p:nvPr/>
        </p:nvSpPr>
        <p:spPr>
          <a:xfrm>
            <a:off x="500034" y="3500438"/>
            <a:ext cx="7643866" cy="2092881"/>
          </a:xfrm>
          <a:prstGeom prst="rect">
            <a:avLst/>
          </a:prstGeom>
        </p:spPr>
        <p:txBody>
          <a:bodyPr wrap="square">
            <a:spAutoFit/>
          </a:bodyPr>
          <a:lstStyle/>
          <a:p>
            <a:pPr algn="ctr"/>
            <a:r>
              <a:rPr lang="it-IT" sz="2400" dirty="0" smtClean="0">
                <a:solidFill>
                  <a:schemeClr val="bg1">
                    <a:lumMod val="75000"/>
                    <a:lumOff val="25000"/>
                  </a:schemeClr>
                </a:solidFill>
              </a:rPr>
              <a:t> Occorre </a:t>
            </a:r>
            <a:r>
              <a:rPr lang="it-IT" sz="2400" b="1" dirty="0" smtClean="0">
                <a:solidFill>
                  <a:schemeClr val="bg1">
                    <a:lumMod val="75000"/>
                    <a:lumOff val="25000"/>
                  </a:schemeClr>
                </a:solidFill>
              </a:rPr>
              <a:t>rispettare ciascun wikipediano</a:t>
            </a:r>
            <a:r>
              <a:rPr lang="it-IT" sz="2400" dirty="0" smtClean="0">
                <a:solidFill>
                  <a:schemeClr val="bg1">
                    <a:lumMod val="75000"/>
                    <a:lumOff val="25000"/>
                  </a:schemeClr>
                </a:solidFill>
              </a:rPr>
              <a:t> anche quando non si è d’accordo con lui. Ci si comporti civilmente, agendo in buona fede e cercando di prediligere il </a:t>
            </a:r>
            <a:r>
              <a:rPr lang="it-IT" sz="2400" b="1" dirty="0" smtClean="0">
                <a:solidFill>
                  <a:schemeClr val="bg1">
                    <a:lumMod val="75000"/>
                    <a:lumOff val="25000"/>
                  </a:schemeClr>
                </a:solidFill>
              </a:rPr>
              <a:t>WikiLove</a:t>
            </a:r>
            <a:r>
              <a:rPr lang="it-IT" sz="2400" dirty="0" smtClean="0">
                <a:solidFill>
                  <a:schemeClr val="bg1">
                    <a:lumMod val="75000"/>
                    <a:lumOff val="25000"/>
                  </a:schemeClr>
                </a:solidFill>
              </a:rPr>
              <a:t> ed evitando conflitti di interesse, attacchi personali o facili generalizzazioni.</a:t>
            </a:r>
          </a:p>
          <a:p>
            <a:pPr algn="ctr"/>
            <a:endParaRPr lang="it-IT" sz="1000" dirty="0" smtClean="0">
              <a:solidFill>
                <a:schemeClr val="bg1">
                  <a:lumMod val="75000"/>
                  <a:lumOff val="25000"/>
                </a:schemeClr>
              </a:solidFill>
            </a:endParaRPr>
          </a:p>
        </p:txBody>
      </p:sp>
      <p:pic>
        <p:nvPicPr>
          <p:cNvPr id="5122" name="Picture 2" descr="C:\Users\Lorenzo\Desktop\333px-OrangePillar.svg.png"/>
          <p:cNvPicPr>
            <a:picLocks noChangeAspect="1" noChangeArrowheads="1"/>
          </p:cNvPicPr>
          <p:nvPr/>
        </p:nvPicPr>
        <p:blipFill>
          <a:blip r:embed="rId4"/>
          <a:srcRect/>
          <a:stretch>
            <a:fillRect/>
          </a:stretch>
        </p:blipFill>
        <p:spPr bwMode="auto">
          <a:xfrm>
            <a:off x="428596" y="1928802"/>
            <a:ext cx="1417125" cy="12852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3600" b="1" dirty="0" smtClean="0">
                <a:solidFill>
                  <a:srgbClr val="0070C0"/>
                </a:solidFill>
                <a:latin typeface="+mn-lt"/>
              </a:rPr>
              <a:t>I 5 pilastri di Wikipedia</a:t>
            </a:r>
            <a:endParaRPr lang="it-IT" sz="3600" b="1" dirty="0">
              <a:latin typeface="+mn-lt"/>
            </a:endParaRPr>
          </a:p>
        </p:txBody>
      </p:sp>
      <p:sp>
        <p:nvSpPr>
          <p:cNvPr id="3" name="Segnaposto contenuto 2"/>
          <p:cNvSpPr>
            <a:spLocks noGrp="1"/>
          </p:cNvSpPr>
          <p:nvPr>
            <p:ph idx="1"/>
          </p:nvPr>
        </p:nvSpPr>
        <p:spPr>
          <a:xfrm>
            <a:off x="1714480" y="1571612"/>
            <a:ext cx="6643734" cy="2143139"/>
          </a:xfrm>
        </p:spPr>
        <p:txBody>
          <a:bodyPr>
            <a:normAutofit/>
          </a:bodyPr>
          <a:lstStyle/>
          <a:p>
            <a:pPr marL="90488" indent="-53975" algn="ctr">
              <a:buNone/>
            </a:pPr>
            <a:r>
              <a:rPr lang="it-IT" sz="2400" b="1" dirty="0" smtClean="0">
                <a:solidFill>
                  <a:schemeClr val="bg1">
                    <a:lumMod val="75000"/>
                    <a:lumOff val="25000"/>
                  </a:schemeClr>
                </a:solidFill>
              </a:rPr>
              <a:t>Wikipedia non ha regole fisse</a:t>
            </a:r>
          </a:p>
          <a:p>
            <a:pPr algn="ctr">
              <a:buNone/>
            </a:pPr>
            <a:endParaRPr lang="it-IT" sz="800" b="1" dirty="0" smtClean="0">
              <a:solidFill>
                <a:schemeClr val="bg1">
                  <a:lumMod val="75000"/>
                  <a:lumOff val="25000"/>
                </a:schemeClr>
              </a:solidFill>
            </a:endParaRPr>
          </a:p>
          <a:p>
            <a:pPr marL="0" indent="36513" algn="ctr">
              <a:buNone/>
            </a:pPr>
            <a:r>
              <a:rPr lang="it-IT" sz="2400" dirty="0" smtClean="0">
                <a:solidFill>
                  <a:schemeClr val="bg1">
                    <a:lumMod val="75000"/>
                    <a:lumOff val="25000"/>
                  </a:schemeClr>
                </a:solidFill>
              </a:rPr>
              <a:t>Wikipedia ha molte altre </a:t>
            </a:r>
            <a:r>
              <a:rPr lang="it-IT" sz="2400" b="1" dirty="0" smtClean="0">
                <a:solidFill>
                  <a:schemeClr val="bg1">
                    <a:lumMod val="75000"/>
                    <a:lumOff val="25000"/>
                  </a:schemeClr>
                </a:solidFill>
              </a:rPr>
              <a:t>regole e linee guida</a:t>
            </a:r>
            <a:r>
              <a:rPr lang="it-IT" sz="2400" dirty="0" smtClean="0">
                <a:solidFill>
                  <a:schemeClr val="bg1">
                    <a:lumMod val="75000"/>
                    <a:lumOff val="25000"/>
                  </a:schemeClr>
                </a:solidFill>
              </a:rPr>
              <a:t>, tutte compatibili con i pilastri e sviluppate dalla comunità degli utenti con l’uso del consenso.</a:t>
            </a:r>
            <a:endParaRPr lang="it-IT" sz="1200" dirty="0" smtClean="0">
              <a:solidFill>
                <a:schemeClr val="bg1">
                  <a:lumMod val="75000"/>
                  <a:lumOff val="25000"/>
                </a:schemeClr>
              </a:solidFill>
              <a:hlinkClick r:id="rId2"/>
            </a:endParaRPr>
          </a:p>
          <a:p>
            <a:pPr algn="ctr">
              <a:buNone/>
            </a:pPr>
            <a:endParaRPr lang="it-IT" sz="2400" dirty="0" smtClean="0">
              <a:solidFill>
                <a:schemeClr val="bg1">
                  <a:lumMod val="75000"/>
                  <a:lumOff val="25000"/>
                </a:schemeClr>
              </a:solidFill>
            </a:endParaRPr>
          </a:p>
          <a:p>
            <a:pPr algn="ctr">
              <a:buNone/>
            </a:pPr>
            <a:endParaRPr lang="it-IT" sz="2400" dirty="0" smtClean="0">
              <a:solidFill>
                <a:schemeClr val="bg1">
                  <a:lumMod val="75000"/>
                  <a:lumOff val="25000"/>
                </a:schemeClr>
              </a:solidFill>
            </a:endParaRPr>
          </a:p>
        </p:txBody>
      </p:sp>
      <p:pic>
        <p:nvPicPr>
          <p:cNvPr id="4" name="Picture 2" descr="C:\Users\Lorenzo\Desktop\linuxday_fullcolor_2015.png"/>
          <p:cNvPicPr>
            <a:picLocks noChangeAspect="1" noChangeArrowheads="1"/>
          </p:cNvPicPr>
          <p:nvPr/>
        </p:nvPicPr>
        <p:blipFill>
          <a:blip r:embed="rId3" cstate="print"/>
          <a:srcRect/>
          <a:stretch>
            <a:fillRect/>
          </a:stretch>
        </p:blipFill>
        <p:spPr bwMode="auto">
          <a:xfrm>
            <a:off x="7715271" y="553946"/>
            <a:ext cx="512397" cy="731914"/>
          </a:xfrm>
          <a:prstGeom prst="rect">
            <a:avLst/>
          </a:prstGeom>
          <a:noFill/>
        </p:spPr>
      </p:pic>
      <p:sp>
        <p:nvSpPr>
          <p:cNvPr id="9" name="Rettangolo 8"/>
          <p:cNvSpPr/>
          <p:nvPr/>
        </p:nvSpPr>
        <p:spPr>
          <a:xfrm>
            <a:off x="500034" y="3429000"/>
            <a:ext cx="7786742" cy="2831544"/>
          </a:xfrm>
          <a:prstGeom prst="rect">
            <a:avLst/>
          </a:prstGeom>
        </p:spPr>
        <p:txBody>
          <a:bodyPr wrap="square">
            <a:spAutoFit/>
          </a:bodyPr>
          <a:lstStyle/>
          <a:p>
            <a:pPr algn="ctr"/>
            <a:r>
              <a:rPr lang="it-IT" sz="2400" dirty="0" smtClean="0">
                <a:solidFill>
                  <a:schemeClr val="bg1">
                    <a:lumMod val="75000"/>
                    <a:lumOff val="25000"/>
                  </a:schemeClr>
                </a:solidFill>
              </a:rPr>
              <a:t>Tuttavia, ad eccezione dei 5 pilastri, nessuna di queste regole aggiuntive è </a:t>
            </a:r>
            <a:r>
              <a:rPr lang="it-IT" sz="2400" b="1" dirty="0" smtClean="0">
                <a:solidFill>
                  <a:schemeClr val="bg1">
                    <a:lumMod val="75000"/>
                    <a:lumOff val="25000"/>
                  </a:schemeClr>
                </a:solidFill>
              </a:rPr>
              <a:t>fissa</a:t>
            </a:r>
            <a:r>
              <a:rPr lang="it-IT" sz="2400" dirty="0" smtClean="0">
                <a:solidFill>
                  <a:schemeClr val="bg1">
                    <a:lumMod val="75000"/>
                    <a:lumOff val="25000"/>
                  </a:schemeClr>
                </a:solidFill>
              </a:rPr>
              <a:t>. Così come sono state create, le regole possono essere modificate o abolite, secondo le necessità dell’enciclopedia.</a:t>
            </a:r>
          </a:p>
          <a:p>
            <a:pPr algn="ctr"/>
            <a:endParaRPr lang="it-IT" sz="1000" dirty="0" smtClean="0">
              <a:solidFill>
                <a:schemeClr val="bg1">
                  <a:lumMod val="75000"/>
                  <a:lumOff val="25000"/>
                </a:schemeClr>
              </a:solidFill>
            </a:endParaRPr>
          </a:p>
          <a:p>
            <a:pPr algn="ctr"/>
            <a:r>
              <a:rPr lang="it-IT" sz="2400" dirty="0" smtClean="0">
                <a:solidFill>
                  <a:schemeClr val="bg1">
                    <a:lumMod val="75000"/>
                    <a:lumOff val="25000"/>
                  </a:schemeClr>
                </a:solidFill>
              </a:rPr>
              <a:t>“Se le regole ti rendono nervoso e demoralizzato, e non desideroso di partecipare al Wiki, allora </a:t>
            </a:r>
            <a:r>
              <a:rPr lang="it-IT" sz="2400" b="1" dirty="0" smtClean="0">
                <a:solidFill>
                  <a:schemeClr val="bg1">
                    <a:lumMod val="75000"/>
                    <a:lumOff val="25000"/>
                  </a:schemeClr>
                </a:solidFill>
              </a:rPr>
              <a:t>ignorale</a:t>
            </a:r>
            <a:r>
              <a:rPr lang="it-IT" sz="2400" dirty="0" smtClean="0">
                <a:solidFill>
                  <a:schemeClr val="bg1">
                    <a:lumMod val="75000"/>
                    <a:lumOff val="25000"/>
                  </a:schemeClr>
                </a:solidFill>
              </a:rPr>
              <a:t> e torna al tuo lavoro”.</a:t>
            </a:r>
            <a:endParaRPr lang="it-IT" sz="1000" dirty="0" smtClean="0">
              <a:solidFill>
                <a:schemeClr val="bg1">
                  <a:lumMod val="75000"/>
                  <a:lumOff val="25000"/>
                </a:schemeClr>
              </a:solidFill>
            </a:endParaRPr>
          </a:p>
        </p:txBody>
      </p:sp>
      <p:pic>
        <p:nvPicPr>
          <p:cNvPr id="6146" name="Picture 2" descr="C:\Users\Lorenzo\Desktop\333px-RedPillar.svg.png"/>
          <p:cNvPicPr>
            <a:picLocks noChangeAspect="1" noChangeArrowheads="1"/>
          </p:cNvPicPr>
          <p:nvPr/>
        </p:nvPicPr>
        <p:blipFill>
          <a:blip r:embed="rId4" cstate="print"/>
          <a:srcRect/>
          <a:stretch>
            <a:fillRect/>
          </a:stretch>
        </p:blipFill>
        <p:spPr bwMode="auto">
          <a:xfrm>
            <a:off x="428596" y="1928802"/>
            <a:ext cx="1417125" cy="12852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dissolve">
                                      <p:cBhvr>
                                        <p:cTn id="10"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3600" b="1" dirty="0" smtClean="0">
                <a:solidFill>
                  <a:srgbClr val="0070C0"/>
                </a:solidFill>
                <a:latin typeface="+mn-lt"/>
              </a:rPr>
              <a:t>Il concetto di verificabilità</a:t>
            </a:r>
            <a:endParaRPr lang="it-IT" sz="3600" b="1" dirty="0">
              <a:latin typeface="+mn-lt"/>
            </a:endParaRPr>
          </a:p>
        </p:txBody>
      </p:sp>
      <p:sp>
        <p:nvSpPr>
          <p:cNvPr id="3" name="Segnaposto contenuto 2"/>
          <p:cNvSpPr>
            <a:spLocks noGrp="1"/>
          </p:cNvSpPr>
          <p:nvPr>
            <p:ph idx="1"/>
          </p:nvPr>
        </p:nvSpPr>
        <p:spPr>
          <a:xfrm>
            <a:off x="285720" y="1600200"/>
            <a:ext cx="8001056" cy="4525963"/>
          </a:xfrm>
        </p:spPr>
        <p:txBody>
          <a:bodyPr>
            <a:normAutofit fontScale="92500"/>
          </a:bodyPr>
          <a:lstStyle/>
          <a:p>
            <a:pPr marL="0" indent="36513" algn="ctr">
              <a:lnSpc>
                <a:spcPct val="110000"/>
              </a:lnSpc>
              <a:buNone/>
            </a:pPr>
            <a:r>
              <a:rPr lang="it-IT" sz="2600" b="1" dirty="0" smtClean="0">
                <a:solidFill>
                  <a:schemeClr val="bg1">
                    <a:lumMod val="75000"/>
                    <a:lumOff val="25000"/>
                  </a:schemeClr>
                </a:solidFill>
              </a:rPr>
              <a:t>Wikipedia non può assicurare l’attendibilità dei propri testi</a:t>
            </a:r>
            <a:r>
              <a:rPr lang="it-IT" sz="2600" dirty="0" smtClean="0">
                <a:solidFill>
                  <a:schemeClr val="bg1">
                    <a:lumMod val="75000"/>
                    <a:lumOff val="25000"/>
                  </a:schemeClr>
                </a:solidFill>
              </a:rPr>
              <a:t>,</a:t>
            </a:r>
            <a:r>
              <a:rPr lang="it-IT" sz="2600" b="1" dirty="0" smtClean="0">
                <a:solidFill>
                  <a:schemeClr val="bg1">
                    <a:lumMod val="75000"/>
                    <a:lumOff val="25000"/>
                  </a:schemeClr>
                </a:solidFill>
              </a:rPr>
              <a:t> </a:t>
            </a:r>
            <a:r>
              <a:rPr lang="it-IT" sz="2600" dirty="0" smtClean="0">
                <a:solidFill>
                  <a:schemeClr val="bg1">
                    <a:lumMod val="75000"/>
                    <a:lumOff val="25000"/>
                  </a:schemeClr>
                </a:solidFill>
              </a:rPr>
              <a:t>data la sua natura dinamica. Vuole piuttosto riformulare il concetto stesso di attendibilità, sostituendolo con quello di </a:t>
            </a:r>
            <a:r>
              <a:rPr lang="it-IT" sz="2600" b="1" dirty="0" smtClean="0">
                <a:solidFill>
                  <a:schemeClr val="bg1">
                    <a:lumMod val="75000"/>
                    <a:lumOff val="25000"/>
                  </a:schemeClr>
                </a:solidFill>
              </a:rPr>
              <a:t>verificabilità</a:t>
            </a:r>
            <a:r>
              <a:rPr lang="it-IT" sz="2600" dirty="0" smtClean="0">
                <a:solidFill>
                  <a:schemeClr val="bg1">
                    <a:lumMod val="75000"/>
                    <a:lumOff val="25000"/>
                  </a:schemeClr>
                </a:solidFill>
              </a:rPr>
              <a:t>; non sono i testi in quanto tali a essere direttamente affidabili, ma piuttosto le </a:t>
            </a:r>
            <a:r>
              <a:rPr lang="it-IT" sz="2600" b="1" dirty="0" smtClean="0">
                <a:solidFill>
                  <a:schemeClr val="bg1">
                    <a:lumMod val="75000"/>
                    <a:lumOff val="25000"/>
                  </a:schemeClr>
                </a:solidFill>
              </a:rPr>
              <a:t>fonti attendibili</a:t>
            </a:r>
            <a:r>
              <a:rPr lang="it-IT" sz="2600" dirty="0" smtClean="0">
                <a:solidFill>
                  <a:schemeClr val="bg1">
                    <a:lumMod val="75000"/>
                    <a:lumOff val="25000"/>
                  </a:schemeClr>
                </a:solidFill>
              </a:rPr>
              <a:t> e le </a:t>
            </a:r>
            <a:r>
              <a:rPr lang="it-IT" sz="2600" b="1" dirty="0" smtClean="0">
                <a:solidFill>
                  <a:schemeClr val="bg1">
                    <a:lumMod val="75000"/>
                    <a:lumOff val="25000"/>
                  </a:schemeClr>
                </a:solidFill>
              </a:rPr>
              <a:t>informazioni verificabili </a:t>
            </a:r>
            <a:r>
              <a:rPr lang="it-IT" sz="2600" dirty="0" smtClean="0">
                <a:solidFill>
                  <a:schemeClr val="bg1">
                    <a:lumMod val="75000"/>
                    <a:lumOff val="25000"/>
                  </a:schemeClr>
                </a:solidFill>
              </a:rPr>
              <a:t>utilizzate.</a:t>
            </a:r>
          </a:p>
          <a:p>
            <a:pPr algn="ctr">
              <a:buNone/>
            </a:pPr>
            <a:endParaRPr lang="it-IT" sz="1100" b="1" dirty="0" smtClean="0">
              <a:solidFill>
                <a:schemeClr val="bg1">
                  <a:lumMod val="75000"/>
                  <a:lumOff val="25000"/>
                </a:schemeClr>
              </a:solidFill>
            </a:endParaRPr>
          </a:p>
          <a:p>
            <a:pPr marL="0" indent="36513" algn="ctr">
              <a:buNone/>
            </a:pPr>
            <a:r>
              <a:rPr lang="it-IT" sz="2600" dirty="0" smtClean="0">
                <a:solidFill>
                  <a:schemeClr val="bg1">
                    <a:lumMod val="75000"/>
                    <a:lumOff val="25000"/>
                  </a:schemeClr>
                </a:solidFill>
              </a:rPr>
              <a:t>Ogni affermazione deve poter essere controllabile facilmente, affinché il lettore capisca quello che sta leggendo, quello che significa e il motivo per cui è stato scritto, invece di limitarsi a darlo per giusto. </a:t>
            </a:r>
            <a:endParaRPr lang="it-IT" sz="2600" b="1" dirty="0" smtClean="0">
              <a:solidFill>
                <a:schemeClr val="bg1">
                  <a:lumMod val="75000"/>
                  <a:lumOff val="25000"/>
                </a:schemeClr>
              </a:solidFill>
            </a:endParaRPr>
          </a:p>
          <a:p>
            <a:pPr algn="ctr">
              <a:buNone/>
            </a:pPr>
            <a:endParaRPr lang="it-IT" sz="2400" dirty="0" smtClean="0">
              <a:solidFill>
                <a:schemeClr val="bg1">
                  <a:lumMod val="75000"/>
                  <a:lumOff val="25000"/>
                </a:schemeClr>
              </a:solidFill>
            </a:endParaRPr>
          </a:p>
          <a:p>
            <a:pPr algn="ctr">
              <a:buNone/>
            </a:pPr>
            <a:endParaRPr lang="it-IT" sz="2400" dirty="0" smtClean="0">
              <a:solidFill>
                <a:schemeClr val="bg1">
                  <a:lumMod val="75000"/>
                  <a:lumOff val="25000"/>
                </a:schemeClr>
              </a:solidFill>
            </a:endParaRPr>
          </a:p>
        </p:txBody>
      </p:sp>
      <p:pic>
        <p:nvPicPr>
          <p:cNvPr id="4" name="Picture 2" descr="C:\Users\Lorenzo\Desktop\linuxday_fullcolor_2015.png"/>
          <p:cNvPicPr>
            <a:picLocks noChangeAspect="1" noChangeArrowheads="1"/>
          </p:cNvPicPr>
          <p:nvPr/>
        </p:nvPicPr>
        <p:blipFill>
          <a:blip r:embed="rId2" cstate="print"/>
          <a:srcRect/>
          <a:stretch>
            <a:fillRect/>
          </a:stretch>
        </p:blipFill>
        <p:spPr bwMode="auto">
          <a:xfrm>
            <a:off x="7715271" y="553946"/>
            <a:ext cx="512397" cy="731914"/>
          </a:xfrm>
          <a:prstGeom prst="rect">
            <a:avLst/>
          </a:prstGeom>
          <a:noFill/>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3600" b="1" dirty="0" smtClean="0">
                <a:solidFill>
                  <a:srgbClr val="0070C0"/>
                </a:solidFill>
                <a:latin typeface="+mn-lt"/>
              </a:rPr>
              <a:t>Il controllo dei contenuti</a:t>
            </a:r>
            <a:endParaRPr lang="it-IT" sz="3600" b="1" dirty="0">
              <a:latin typeface="+mn-lt"/>
            </a:endParaRPr>
          </a:p>
        </p:txBody>
      </p:sp>
      <p:sp>
        <p:nvSpPr>
          <p:cNvPr id="3" name="Segnaposto contenuto 2"/>
          <p:cNvSpPr>
            <a:spLocks noGrp="1"/>
          </p:cNvSpPr>
          <p:nvPr>
            <p:ph idx="1"/>
          </p:nvPr>
        </p:nvSpPr>
        <p:spPr>
          <a:xfrm>
            <a:off x="285720" y="1600200"/>
            <a:ext cx="7929618" cy="4525963"/>
          </a:xfrm>
        </p:spPr>
        <p:txBody>
          <a:bodyPr>
            <a:normAutofit/>
          </a:bodyPr>
          <a:lstStyle/>
          <a:p>
            <a:pPr marL="90488" indent="-53975" algn="ctr">
              <a:buNone/>
            </a:pPr>
            <a:r>
              <a:rPr lang="it-IT" sz="2000" dirty="0" smtClean="0">
                <a:solidFill>
                  <a:schemeClr val="bg1">
                    <a:lumMod val="75000"/>
                    <a:lumOff val="25000"/>
                  </a:schemeClr>
                </a:solidFill>
              </a:rPr>
              <a:t> </a:t>
            </a:r>
            <a:r>
              <a:rPr lang="it-IT" sz="2400" dirty="0" smtClean="0">
                <a:solidFill>
                  <a:schemeClr val="bg1">
                    <a:lumMod val="75000"/>
                    <a:lumOff val="25000"/>
                  </a:schemeClr>
                </a:solidFill>
              </a:rPr>
              <a:t>Wikipedia ha un complesso sistema di regole e processi di </a:t>
            </a:r>
            <a:r>
              <a:rPr lang="it-IT" sz="2400" b="1" dirty="0" smtClean="0">
                <a:solidFill>
                  <a:schemeClr val="bg1">
                    <a:lumMod val="75000"/>
                    <a:lumOff val="25000"/>
                  </a:schemeClr>
                </a:solidFill>
              </a:rPr>
              <a:t>controllo della qualità</a:t>
            </a:r>
            <a:r>
              <a:rPr lang="it-IT" sz="2400" dirty="0" smtClean="0">
                <a:solidFill>
                  <a:schemeClr val="bg1">
                    <a:lumMod val="75000"/>
                    <a:lumOff val="25000"/>
                  </a:schemeClr>
                </a:solidFill>
              </a:rPr>
              <a:t>. Gli utenti possono controllare le modifiche in tempo reale, tenere sotto osservazione specifiche voci, segnalare pagine che richiedono manutenzione e discutere di ogni voce con altri utenti.</a:t>
            </a:r>
            <a:endParaRPr lang="it-IT" sz="2400" b="1" dirty="0" smtClean="0">
              <a:solidFill>
                <a:schemeClr val="bg1">
                  <a:lumMod val="75000"/>
                  <a:lumOff val="25000"/>
                </a:schemeClr>
              </a:solidFill>
            </a:endParaRPr>
          </a:p>
          <a:p>
            <a:pPr algn="ctr">
              <a:buNone/>
            </a:pPr>
            <a:endParaRPr lang="it-IT" sz="1000" b="1" dirty="0" smtClean="0">
              <a:solidFill>
                <a:schemeClr val="bg1">
                  <a:lumMod val="75000"/>
                  <a:lumOff val="25000"/>
                </a:schemeClr>
              </a:solidFill>
            </a:endParaRPr>
          </a:p>
          <a:p>
            <a:pPr algn="ctr">
              <a:buNone/>
            </a:pPr>
            <a:r>
              <a:rPr lang="it-IT" sz="2400" dirty="0" smtClean="0">
                <a:solidFill>
                  <a:schemeClr val="bg1">
                    <a:lumMod val="75000"/>
                    <a:lumOff val="25000"/>
                  </a:schemeClr>
                </a:solidFill>
              </a:rPr>
              <a:t>Le pagine sono </a:t>
            </a:r>
            <a:r>
              <a:rPr lang="it-IT" sz="2400" b="1" dirty="0" smtClean="0">
                <a:solidFill>
                  <a:schemeClr val="bg1">
                    <a:lumMod val="75000"/>
                    <a:lumOff val="25000"/>
                  </a:schemeClr>
                </a:solidFill>
              </a:rPr>
              <a:t>controllate dalla comunità</a:t>
            </a:r>
            <a:r>
              <a:rPr lang="it-IT" sz="2400" dirty="0" smtClean="0">
                <a:solidFill>
                  <a:schemeClr val="bg1">
                    <a:lumMod val="75000"/>
                    <a:lumOff val="25000"/>
                  </a:schemeClr>
                </a:solidFill>
              </a:rPr>
              <a:t> con il supporto di un comitato di amministratori e le decisioni da prendere sul contenuto e sulle politiche editoriali di Wikipedia sono ottenute di norma per </a:t>
            </a:r>
            <a:r>
              <a:rPr lang="it-IT" sz="2400" b="1" dirty="0" smtClean="0">
                <a:solidFill>
                  <a:schemeClr val="bg1">
                    <a:lumMod val="75000"/>
                    <a:lumOff val="25000"/>
                  </a:schemeClr>
                </a:solidFill>
              </a:rPr>
              <a:t>consenso</a:t>
            </a:r>
            <a:r>
              <a:rPr lang="it-IT" sz="2400" dirty="0" smtClean="0">
                <a:solidFill>
                  <a:schemeClr val="bg1">
                    <a:lumMod val="75000"/>
                    <a:lumOff val="25000"/>
                  </a:schemeClr>
                </a:solidFill>
              </a:rPr>
              <a:t> e in alcuni casi per votazione.</a:t>
            </a:r>
          </a:p>
          <a:p>
            <a:pPr algn="ctr">
              <a:buNone/>
            </a:pPr>
            <a:endParaRPr lang="it-IT" sz="2400" b="1" dirty="0" smtClean="0">
              <a:solidFill>
                <a:schemeClr val="bg1">
                  <a:lumMod val="75000"/>
                  <a:lumOff val="25000"/>
                </a:schemeClr>
              </a:solidFill>
            </a:endParaRPr>
          </a:p>
          <a:p>
            <a:pPr algn="ctr">
              <a:buNone/>
            </a:pPr>
            <a:endParaRPr lang="it-IT" sz="2400" dirty="0" smtClean="0">
              <a:solidFill>
                <a:schemeClr val="bg1">
                  <a:lumMod val="75000"/>
                  <a:lumOff val="25000"/>
                </a:schemeClr>
              </a:solidFill>
            </a:endParaRPr>
          </a:p>
          <a:p>
            <a:pPr algn="ctr">
              <a:buNone/>
            </a:pPr>
            <a:endParaRPr lang="it-IT" sz="2400" dirty="0" smtClean="0">
              <a:solidFill>
                <a:schemeClr val="bg1">
                  <a:lumMod val="75000"/>
                  <a:lumOff val="25000"/>
                </a:schemeClr>
              </a:solidFill>
            </a:endParaRPr>
          </a:p>
        </p:txBody>
      </p:sp>
      <p:pic>
        <p:nvPicPr>
          <p:cNvPr id="4" name="Picture 2" descr="C:\Users\Lorenzo\Desktop\linuxday_fullcolor_2015.png"/>
          <p:cNvPicPr>
            <a:picLocks noChangeAspect="1" noChangeArrowheads="1"/>
          </p:cNvPicPr>
          <p:nvPr/>
        </p:nvPicPr>
        <p:blipFill>
          <a:blip r:embed="rId2" cstate="print"/>
          <a:srcRect/>
          <a:stretch>
            <a:fillRect/>
          </a:stretch>
        </p:blipFill>
        <p:spPr bwMode="auto">
          <a:xfrm>
            <a:off x="7715271" y="553946"/>
            <a:ext cx="512397" cy="731914"/>
          </a:xfrm>
          <a:prstGeom prst="rect">
            <a:avLst/>
          </a:prstGeom>
          <a:noFill/>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3600" b="1" dirty="0" smtClean="0">
                <a:solidFill>
                  <a:srgbClr val="0070C0"/>
                </a:solidFill>
                <a:latin typeface="+mn-lt"/>
              </a:rPr>
              <a:t>I contenuti aperti di Wikipedia</a:t>
            </a:r>
            <a:endParaRPr lang="it-IT" sz="3600" b="1" dirty="0">
              <a:latin typeface="+mn-lt"/>
            </a:endParaRPr>
          </a:p>
        </p:txBody>
      </p:sp>
      <p:sp>
        <p:nvSpPr>
          <p:cNvPr id="3" name="Segnaposto contenuto 2"/>
          <p:cNvSpPr>
            <a:spLocks noGrp="1"/>
          </p:cNvSpPr>
          <p:nvPr>
            <p:ph idx="1"/>
          </p:nvPr>
        </p:nvSpPr>
        <p:spPr>
          <a:xfrm>
            <a:off x="214282" y="1571612"/>
            <a:ext cx="8286808" cy="4525963"/>
          </a:xfrm>
        </p:spPr>
        <p:txBody>
          <a:bodyPr>
            <a:normAutofit/>
          </a:bodyPr>
          <a:lstStyle/>
          <a:p>
            <a:pPr marL="0" indent="36513" algn="ctr">
              <a:buNone/>
            </a:pPr>
            <a:r>
              <a:rPr lang="it-IT" sz="2400" dirty="0" smtClean="0">
                <a:solidFill>
                  <a:schemeClr val="bg1">
                    <a:lumMod val="75000"/>
                    <a:lumOff val="25000"/>
                  </a:schemeClr>
                </a:solidFill>
              </a:rPr>
              <a:t>Wikipedia invita </a:t>
            </a:r>
            <a:r>
              <a:rPr lang="it-IT" sz="2400" b="1" dirty="0" smtClean="0">
                <a:solidFill>
                  <a:schemeClr val="bg1">
                    <a:lumMod val="75000"/>
                    <a:lumOff val="25000"/>
                  </a:schemeClr>
                </a:solidFill>
              </a:rPr>
              <a:t>chiunque a modificare</a:t>
            </a:r>
            <a:r>
              <a:rPr lang="it-IT" sz="2400" dirty="0" smtClean="0">
                <a:solidFill>
                  <a:schemeClr val="bg1">
                    <a:lumMod val="75000"/>
                    <a:lumOff val="25000"/>
                  </a:schemeClr>
                </a:solidFill>
              </a:rPr>
              <a:t> le sue voci, con approccio critico ma anche insieme agli altri. Tutti hanno la possibilità di </a:t>
            </a:r>
            <a:r>
              <a:rPr lang="it-IT" sz="2400" b="1" dirty="0" smtClean="0">
                <a:solidFill>
                  <a:schemeClr val="bg1">
                    <a:lumMod val="75000"/>
                    <a:lumOff val="25000"/>
                  </a:schemeClr>
                </a:solidFill>
              </a:rPr>
              <a:t>creare o ritoccare una voce </a:t>
            </a:r>
            <a:r>
              <a:rPr lang="it-IT" sz="2400" dirty="0" smtClean="0">
                <a:solidFill>
                  <a:schemeClr val="bg1">
                    <a:lumMod val="75000"/>
                    <a:lumOff val="25000"/>
                  </a:schemeClr>
                </a:solidFill>
              </a:rPr>
              <a:t>e vedere pubblicate all’istante le loro modifiche. Le pagine sono </a:t>
            </a:r>
            <a:r>
              <a:rPr lang="it-IT" sz="2400" b="1" dirty="0" smtClean="0">
                <a:solidFill>
                  <a:schemeClr val="bg1">
                    <a:lumMod val="75000"/>
                    <a:lumOff val="25000"/>
                  </a:schemeClr>
                </a:solidFill>
              </a:rPr>
              <a:t>sempre aperte </a:t>
            </a:r>
            <a:r>
              <a:rPr lang="it-IT" sz="2400" dirty="0" smtClean="0">
                <a:solidFill>
                  <a:schemeClr val="bg1">
                    <a:lumMod val="75000"/>
                    <a:lumOff val="25000"/>
                  </a:schemeClr>
                </a:solidFill>
              </a:rPr>
              <a:t>alle migliorie e non si dichiara mai conclusa la stesura di una voce.</a:t>
            </a:r>
          </a:p>
          <a:p>
            <a:pPr algn="ctr">
              <a:buNone/>
            </a:pPr>
            <a:endParaRPr lang="it-IT" sz="1100" dirty="0" smtClean="0">
              <a:solidFill>
                <a:schemeClr val="bg1">
                  <a:lumMod val="75000"/>
                  <a:lumOff val="25000"/>
                </a:schemeClr>
              </a:solidFill>
            </a:endParaRPr>
          </a:p>
          <a:p>
            <a:pPr algn="ctr">
              <a:buNone/>
            </a:pPr>
            <a:r>
              <a:rPr lang="it-IT" sz="2400" dirty="0" smtClean="0">
                <a:solidFill>
                  <a:schemeClr val="bg1">
                    <a:lumMod val="75000"/>
                    <a:lumOff val="25000"/>
                  </a:schemeClr>
                </a:solidFill>
              </a:rPr>
              <a:t>Gli autori degli articoli non devono avere necessariamente una qualche </a:t>
            </a:r>
            <a:r>
              <a:rPr lang="it-IT" sz="2400" b="1" dirty="0" smtClean="0">
                <a:solidFill>
                  <a:schemeClr val="bg1">
                    <a:lumMod val="75000"/>
                    <a:lumOff val="25000"/>
                  </a:schemeClr>
                </a:solidFill>
              </a:rPr>
              <a:t>competenza</a:t>
            </a:r>
            <a:r>
              <a:rPr lang="it-IT" sz="2400" dirty="0" smtClean="0">
                <a:solidFill>
                  <a:schemeClr val="bg1">
                    <a:lumMod val="75000"/>
                    <a:lumOff val="25000"/>
                  </a:schemeClr>
                </a:solidFill>
              </a:rPr>
              <a:t> o </a:t>
            </a:r>
            <a:r>
              <a:rPr lang="it-IT" sz="2400" b="1" dirty="0" smtClean="0">
                <a:solidFill>
                  <a:schemeClr val="bg1">
                    <a:lumMod val="75000"/>
                    <a:lumOff val="25000"/>
                  </a:schemeClr>
                </a:solidFill>
              </a:rPr>
              <a:t>qualifica</a:t>
            </a:r>
            <a:r>
              <a:rPr lang="it-IT" sz="2400" dirty="0" smtClean="0">
                <a:solidFill>
                  <a:schemeClr val="bg1">
                    <a:lumMod val="75000"/>
                    <a:lumOff val="25000"/>
                  </a:schemeClr>
                </a:solidFill>
              </a:rPr>
              <a:t> sugli argomenti trattati. I loro contributi possono essere cancellati, modificati e ridistribuiti da chiunque, nei termini della licenza di Wikipedia.</a:t>
            </a:r>
            <a:endParaRPr lang="it-IT" sz="2400" b="1" dirty="0" smtClean="0">
              <a:solidFill>
                <a:schemeClr val="bg1">
                  <a:lumMod val="75000"/>
                  <a:lumOff val="25000"/>
                </a:schemeClr>
              </a:solidFill>
            </a:endParaRPr>
          </a:p>
          <a:p>
            <a:pPr algn="ctr">
              <a:buNone/>
            </a:pPr>
            <a:endParaRPr lang="it-IT" sz="2400" dirty="0" smtClean="0">
              <a:solidFill>
                <a:schemeClr val="bg1">
                  <a:lumMod val="75000"/>
                  <a:lumOff val="25000"/>
                </a:schemeClr>
              </a:solidFill>
            </a:endParaRPr>
          </a:p>
          <a:p>
            <a:pPr algn="ctr">
              <a:buNone/>
            </a:pPr>
            <a:endParaRPr lang="it-IT" sz="2400" dirty="0" smtClean="0">
              <a:solidFill>
                <a:schemeClr val="bg1">
                  <a:lumMod val="75000"/>
                  <a:lumOff val="25000"/>
                </a:schemeClr>
              </a:solidFill>
            </a:endParaRPr>
          </a:p>
        </p:txBody>
      </p:sp>
      <p:pic>
        <p:nvPicPr>
          <p:cNvPr id="4" name="Picture 2" descr="C:\Users\Lorenzo\Desktop\linuxday_fullcolor_2015.png"/>
          <p:cNvPicPr>
            <a:picLocks noChangeAspect="1" noChangeArrowheads="1"/>
          </p:cNvPicPr>
          <p:nvPr/>
        </p:nvPicPr>
        <p:blipFill>
          <a:blip r:embed="rId2" cstate="print"/>
          <a:srcRect/>
          <a:stretch>
            <a:fillRect/>
          </a:stretch>
        </p:blipFill>
        <p:spPr bwMode="auto">
          <a:xfrm>
            <a:off x="7715271" y="553946"/>
            <a:ext cx="512397" cy="731914"/>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3600" b="1" dirty="0" smtClean="0">
                <a:solidFill>
                  <a:srgbClr val="0070C0"/>
                </a:solidFill>
                <a:latin typeface="+mn-lt"/>
              </a:rPr>
              <a:t>Cos’è Wikimedia?</a:t>
            </a:r>
            <a:endParaRPr lang="it-IT" sz="3600" b="1" dirty="0">
              <a:solidFill>
                <a:srgbClr val="0070C0"/>
              </a:solidFill>
              <a:latin typeface="+mn-lt"/>
            </a:endParaRPr>
          </a:p>
        </p:txBody>
      </p:sp>
      <p:sp>
        <p:nvSpPr>
          <p:cNvPr id="8" name="Segnaposto contenuto 7"/>
          <p:cNvSpPr>
            <a:spLocks noGrp="1"/>
          </p:cNvSpPr>
          <p:nvPr>
            <p:ph idx="1"/>
          </p:nvPr>
        </p:nvSpPr>
        <p:spPr>
          <a:xfrm>
            <a:off x="357158" y="1500174"/>
            <a:ext cx="8001056" cy="4786346"/>
          </a:xfrm>
        </p:spPr>
        <p:txBody>
          <a:bodyPr>
            <a:normAutofit fontScale="85000" lnSpcReduction="10000"/>
          </a:bodyPr>
          <a:lstStyle/>
          <a:p>
            <a:pPr marL="0" indent="36513" algn="ctr">
              <a:lnSpc>
                <a:spcPct val="120000"/>
              </a:lnSpc>
              <a:spcAft>
                <a:spcPts val="1200"/>
              </a:spcAft>
              <a:buNone/>
            </a:pPr>
            <a:r>
              <a:rPr lang="it-IT" sz="2800" b="1" dirty="0" smtClean="0">
                <a:solidFill>
                  <a:schemeClr val="bg1">
                    <a:lumMod val="75000"/>
                    <a:lumOff val="25000"/>
                  </a:schemeClr>
                </a:solidFill>
              </a:rPr>
              <a:t>Wikimedia</a:t>
            </a:r>
            <a:r>
              <a:rPr lang="it-IT" sz="2800" dirty="0" smtClean="0">
                <a:solidFill>
                  <a:schemeClr val="bg1">
                    <a:lumMod val="75000"/>
                    <a:lumOff val="25000"/>
                  </a:schemeClr>
                </a:solidFill>
              </a:rPr>
              <a:t> è una fondazione </a:t>
            </a:r>
            <a:r>
              <a:rPr lang="it-IT" sz="2800" b="1" dirty="0" smtClean="0">
                <a:solidFill>
                  <a:schemeClr val="bg1">
                    <a:lumMod val="75000"/>
                    <a:lumOff val="25000"/>
                  </a:schemeClr>
                </a:solidFill>
              </a:rPr>
              <a:t>senza fini di lucro</a:t>
            </a:r>
            <a:r>
              <a:rPr lang="it-IT" sz="2800" dirty="0" smtClean="0">
                <a:solidFill>
                  <a:schemeClr val="bg1">
                    <a:lumMod val="75000"/>
                    <a:lumOff val="25000"/>
                  </a:schemeClr>
                </a:solidFill>
              </a:rPr>
              <a:t>, fondata da </a:t>
            </a:r>
            <a:r>
              <a:rPr lang="it-IT" sz="2800" b="1" dirty="0" smtClean="0">
                <a:solidFill>
                  <a:schemeClr val="bg1">
                    <a:lumMod val="75000"/>
                    <a:lumOff val="25000"/>
                  </a:schemeClr>
                </a:solidFill>
              </a:rPr>
              <a:t>Jimmy Wales</a:t>
            </a:r>
            <a:r>
              <a:rPr lang="it-IT" sz="2800" dirty="0" smtClean="0">
                <a:solidFill>
                  <a:schemeClr val="bg1">
                    <a:lumMod val="75000"/>
                    <a:lumOff val="25000"/>
                  </a:schemeClr>
                </a:solidFill>
              </a:rPr>
              <a:t> il </a:t>
            </a:r>
            <a:r>
              <a:rPr lang="it-IT" sz="2800" b="1" dirty="0" smtClean="0">
                <a:solidFill>
                  <a:schemeClr val="bg1">
                    <a:lumMod val="75000"/>
                    <a:lumOff val="25000"/>
                  </a:schemeClr>
                </a:solidFill>
              </a:rPr>
              <a:t>20 giugno 2003 </a:t>
            </a:r>
            <a:r>
              <a:rPr lang="it-IT" sz="2800" dirty="0" smtClean="0">
                <a:solidFill>
                  <a:schemeClr val="bg1">
                    <a:lumMod val="75000"/>
                    <a:lumOff val="25000"/>
                  </a:schemeClr>
                </a:solidFill>
              </a:rPr>
              <a:t>a San Francisco. </a:t>
            </a:r>
          </a:p>
          <a:p>
            <a:pPr marL="0" indent="36513" algn="ctr">
              <a:lnSpc>
                <a:spcPct val="120000"/>
              </a:lnSpc>
              <a:buNone/>
            </a:pPr>
            <a:r>
              <a:rPr lang="it-IT" sz="2800" dirty="0" smtClean="0">
                <a:solidFill>
                  <a:schemeClr val="bg1">
                    <a:lumMod val="75000"/>
                    <a:lumOff val="25000"/>
                  </a:schemeClr>
                </a:solidFill>
              </a:rPr>
              <a:t>Il suo scopo è incoraggiare lo sviluppo e la diffusione di </a:t>
            </a:r>
            <a:r>
              <a:rPr lang="it-IT" sz="2800" b="1" dirty="0" smtClean="0">
                <a:solidFill>
                  <a:schemeClr val="bg1">
                    <a:lumMod val="75000"/>
                    <a:lumOff val="25000"/>
                  </a:schemeClr>
                </a:solidFill>
              </a:rPr>
              <a:t>contenuti liberi</a:t>
            </a:r>
            <a:r>
              <a:rPr lang="it-IT" sz="2800" dirty="0" smtClean="0">
                <a:solidFill>
                  <a:schemeClr val="bg1">
                    <a:lumMod val="75000"/>
                    <a:lumOff val="25000"/>
                  </a:schemeClr>
                </a:solidFill>
              </a:rPr>
              <a:t>, di qualsiasi genere e in qualsiasi lingua.</a:t>
            </a:r>
          </a:p>
          <a:p>
            <a:pPr marL="0" indent="36513" algn="ctr">
              <a:lnSpc>
                <a:spcPct val="120000"/>
              </a:lnSpc>
              <a:buNone/>
            </a:pPr>
            <a:endParaRPr lang="it-IT" sz="1000" dirty="0" smtClean="0">
              <a:solidFill>
                <a:schemeClr val="bg1">
                  <a:lumMod val="75000"/>
                  <a:lumOff val="25000"/>
                </a:schemeClr>
              </a:solidFill>
            </a:endParaRPr>
          </a:p>
          <a:p>
            <a:pPr marL="0" indent="36513" algn="ctr">
              <a:lnSpc>
                <a:spcPct val="120000"/>
              </a:lnSpc>
              <a:spcAft>
                <a:spcPts val="600"/>
              </a:spcAft>
              <a:buNone/>
            </a:pPr>
            <a:r>
              <a:rPr lang="it-IT" sz="2800" dirty="0" smtClean="0">
                <a:solidFill>
                  <a:schemeClr val="bg1">
                    <a:lumMod val="75000"/>
                    <a:lumOff val="25000"/>
                  </a:schemeClr>
                </a:solidFill>
              </a:rPr>
              <a:t>Fin dalla sua nascita gestisce i marchi e l’infrastruttura informatica di tutti i progetti Wiki ideati da Wales e soci nel corso degli anni. </a:t>
            </a:r>
            <a:endParaRPr lang="it-IT" sz="1000" dirty="0" smtClean="0">
              <a:solidFill>
                <a:schemeClr val="bg1">
                  <a:lumMod val="75000"/>
                  <a:lumOff val="25000"/>
                </a:schemeClr>
              </a:solidFill>
            </a:endParaRPr>
          </a:p>
          <a:p>
            <a:pPr marL="0" indent="36513" algn="ctr">
              <a:lnSpc>
                <a:spcPct val="120000"/>
              </a:lnSpc>
              <a:buNone/>
            </a:pPr>
            <a:r>
              <a:rPr lang="it-IT" sz="2800" dirty="0" smtClean="0">
                <a:solidFill>
                  <a:schemeClr val="bg1">
                    <a:lumMod val="75000"/>
                    <a:lumOff val="25000"/>
                  </a:schemeClr>
                </a:solidFill>
              </a:rPr>
              <a:t>All’ottobre 2015 comprende </a:t>
            </a:r>
            <a:r>
              <a:rPr lang="it-IT" sz="2800" b="1" dirty="0" smtClean="0">
                <a:solidFill>
                  <a:schemeClr val="bg1">
                    <a:lumMod val="75000"/>
                    <a:lumOff val="25000"/>
                  </a:schemeClr>
                </a:solidFill>
              </a:rPr>
              <a:t>12 </a:t>
            </a:r>
            <a:r>
              <a:rPr lang="it-IT" sz="2800" b="1" dirty="0" smtClean="0">
                <a:solidFill>
                  <a:schemeClr val="bg1">
                    <a:lumMod val="75000"/>
                    <a:lumOff val="25000"/>
                  </a:schemeClr>
                </a:solidFill>
              </a:rPr>
              <a:t>progetti</a:t>
            </a:r>
            <a:r>
              <a:rPr lang="it-IT" sz="2800" dirty="0" smtClean="0">
                <a:solidFill>
                  <a:schemeClr val="bg1">
                    <a:lumMod val="75000"/>
                    <a:lumOff val="25000"/>
                  </a:schemeClr>
                </a:solidFill>
              </a:rPr>
              <a:t>, tutti multilingue e redatti in modo collaborativo da volontari, per un totale di 882 portali Wiki. </a:t>
            </a:r>
          </a:p>
          <a:p>
            <a:pPr>
              <a:buNone/>
            </a:pPr>
            <a:endParaRPr lang="it-IT" sz="2400" dirty="0" smtClean="0">
              <a:solidFill>
                <a:schemeClr val="bg1">
                  <a:lumMod val="75000"/>
                  <a:lumOff val="25000"/>
                </a:schemeClr>
              </a:solidFill>
            </a:endParaRPr>
          </a:p>
          <a:p>
            <a:pPr>
              <a:buNone/>
            </a:pPr>
            <a:endParaRPr lang="it-IT" sz="2400" dirty="0" smtClean="0">
              <a:solidFill>
                <a:schemeClr val="bg1">
                  <a:lumMod val="75000"/>
                  <a:lumOff val="25000"/>
                </a:schemeClr>
              </a:solidFill>
            </a:endParaRPr>
          </a:p>
        </p:txBody>
      </p:sp>
      <p:pic>
        <p:nvPicPr>
          <p:cNvPr id="10" name="Picture 2" descr="C:\Users\Lorenzo\Desktop\linuxday_fullcolor_2015.png"/>
          <p:cNvPicPr>
            <a:picLocks noChangeAspect="1" noChangeArrowheads="1"/>
          </p:cNvPicPr>
          <p:nvPr/>
        </p:nvPicPr>
        <p:blipFill>
          <a:blip r:embed="rId2" cstate="print"/>
          <a:srcRect/>
          <a:stretch>
            <a:fillRect/>
          </a:stretch>
        </p:blipFill>
        <p:spPr bwMode="auto">
          <a:xfrm>
            <a:off x="7715271" y="553946"/>
            <a:ext cx="512397" cy="731914"/>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dissolve">
                                      <p:cBhvr>
                                        <p:cTn id="7" dur="500"/>
                                        <p:tgtEl>
                                          <p:spTgt spid="8">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
                                            <p:txEl>
                                              <p:pRg st="4" end="4"/>
                                            </p:txEl>
                                          </p:spTgt>
                                        </p:tgtEl>
                                        <p:attrNameLst>
                                          <p:attrName>style.visibility</p:attrName>
                                        </p:attrNameLst>
                                      </p:cBhvr>
                                      <p:to>
                                        <p:strVal val="visible"/>
                                      </p:to>
                                    </p:set>
                                    <p:animEffect transition="in" filter="dissolve">
                                      <p:cBhvr>
                                        <p:cTn id="10"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3600" b="1" dirty="0" smtClean="0">
                <a:solidFill>
                  <a:srgbClr val="0070C0"/>
                </a:solidFill>
                <a:latin typeface="+mn-lt"/>
              </a:rPr>
              <a:t>Il copyright di Wikipedia</a:t>
            </a:r>
            <a:endParaRPr lang="it-IT" sz="3600" b="1" dirty="0">
              <a:latin typeface="+mn-lt"/>
            </a:endParaRPr>
          </a:p>
        </p:txBody>
      </p:sp>
      <p:sp>
        <p:nvSpPr>
          <p:cNvPr id="3" name="Segnaposto contenuto 2"/>
          <p:cNvSpPr>
            <a:spLocks noGrp="1"/>
          </p:cNvSpPr>
          <p:nvPr>
            <p:ph idx="1"/>
          </p:nvPr>
        </p:nvSpPr>
        <p:spPr>
          <a:xfrm>
            <a:off x="285720" y="1600200"/>
            <a:ext cx="7929618" cy="4525963"/>
          </a:xfrm>
        </p:spPr>
        <p:txBody>
          <a:bodyPr>
            <a:normAutofit/>
          </a:bodyPr>
          <a:lstStyle/>
          <a:p>
            <a:pPr marL="90488" indent="-53975" algn="ctr">
              <a:buNone/>
            </a:pPr>
            <a:r>
              <a:rPr lang="it-IT" sz="2400" dirty="0" smtClean="0">
                <a:solidFill>
                  <a:schemeClr val="bg1">
                    <a:lumMod val="75000"/>
                    <a:lumOff val="25000"/>
                  </a:schemeClr>
                </a:solidFill>
              </a:rPr>
              <a:t>Originariamente concessa con licenza </a:t>
            </a:r>
            <a:r>
              <a:rPr lang="it-IT" sz="2400" b="1" dirty="0" smtClean="0">
                <a:solidFill>
                  <a:schemeClr val="bg1">
                    <a:lumMod val="75000"/>
                    <a:lumOff val="25000"/>
                  </a:schemeClr>
                </a:solidFill>
              </a:rPr>
              <a:t>GNU FDL</a:t>
            </a:r>
            <a:r>
              <a:rPr lang="it-IT" sz="2400" dirty="0" smtClean="0">
                <a:solidFill>
                  <a:schemeClr val="bg1">
                    <a:lumMod val="75000"/>
                    <a:lumOff val="25000"/>
                  </a:schemeClr>
                </a:solidFill>
              </a:rPr>
              <a:t>, dal giugno 2009 Wikipedia è rilasciata anche secondo la licenza </a:t>
            </a:r>
            <a:r>
              <a:rPr lang="it-IT" sz="2400" b="1" dirty="0" smtClean="0">
                <a:solidFill>
                  <a:schemeClr val="bg1">
                    <a:lumMod val="75000"/>
                    <a:lumOff val="25000"/>
                  </a:schemeClr>
                </a:solidFill>
              </a:rPr>
              <a:t>Creative Commons </a:t>
            </a:r>
            <a:r>
              <a:rPr lang="it-IT" sz="2400" dirty="0" smtClean="0">
                <a:solidFill>
                  <a:schemeClr val="bg1">
                    <a:lumMod val="75000"/>
                    <a:lumOff val="25000"/>
                  </a:schemeClr>
                </a:solidFill>
              </a:rPr>
              <a:t>"</a:t>
            </a:r>
            <a:r>
              <a:rPr lang="it-IT" sz="2400" b="1" dirty="0" smtClean="0">
                <a:solidFill>
                  <a:schemeClr val="bg1">
                    <a:lumMod val="75000"/>
                    <a:lumOff val="25000"/>
                  </a:schemeClr>
                </a:solidFill>
              </a:rPr>
              <a:t>Attribuzione - Condividi allo stesso modo</a:t>
            </a:r>
            <a:r>
              <a:rPr lang="it-IT" sz="2400" dirty="0" smtClean="0">
                <a:solidFill>
                  <a:schemeClr val="bg1">
                    <a:lumMod val="75000"/>
                    <a:lumOff val="25000"/>
                  </a:schemeClr>
                </a:solidFill>
              </a:rPr>
              <a:t>" (</a:t>
            </a:r>
            <a:r>
              <a:rPr lang="it-IT" sz="2400" b="1" dirty="0" smtClean="0">
                <a:solidFill>
                  <a:schemeClr val="bg1">
                    <a:lumMod val="75000"/>
                    <a:lumOff val="25000"/>
                  </a:schemeClr>
                </a:solidFill>
              </a:rPr>
              <a:t>CC BY-SA</a:t>
            </a:r>
            <a:r>
              <a:rPr lang="it-IT" sz="2400" dirty="0" smtClean="0">
                <a:solidFill>
                  <a:schemeClr val="bg1">
                    <a:lumMod val="75000"/>
                    <a:lumOff val="25000"/>
                  </a:schemeClr>
                </a:solidFill>
              </a:rPr>
              <a:t>) </a:t>
            </a:r>
            <a:r>
              <a:rPr lang="it-IT" sz="2400" b="1" dirty="0" smtClean="0">
                <a:solidFill>
                  <a:schemeClr val="bg1">
                    <a:lumMod val="75000"/>
                    <a:lumOff val="25000"/>
                  </a:schemeClr>
                </a:solidFill>
              </a:rPr>
              <a:t>3.0</a:t>
            </a:r>
            <a:r>
              <a:rPr lang="it-IT" sz="2400" dirty="0" smtClean="0">
                <a:solidFill>
                  <a:schemeClr val="bg1">
                    <a:lumMod val="75000"/>
                    <a:lumOff val="25000"/>
                  </a:schemeClr>
                </a:solidFill>
              </a:rPr>
              <a:t>. </a:t>
            </a:r>
          </a:p>
          <a:p>
            <a:pPr algn="ctr">
              <a:buNone/>
            </a:pPr>
            <a:endParaRPr lang="it-IT" sz="1100" dirty="0" smtClean="0">
              <a:solidFill>
                <a:schemeClr val="bg1">
                  <a:lumMod val="75000"/>
                  <a:lumOff val="25000"/>
                </a:schemeClr>
              </a:solidFill>
            </a:endParaRPr>
          </a:p>
          <a:p>
            <a:pPr algn="ctr">
              <a:buNone/>
            </a:pPr>
            <a:endParaRPr lang="it-IT" sz="2600" dirty="0" smtClean="0">
              <a:solidFill>
                <a:schemeClr val="bg1">
                  <a:lumMod val="75000"/>
                  <a:lumOff val="25000"/>
                </a:schemeClr>
              </a:solidFill>
            </a:endParaRPr>
          </a:p>
          <a:p>
            <a:pPr algn="ctr">
              <a:buNone/>
            </a:pPr>
            <a:endParaRPr lang="it-IT" sz="2400" dirty="0" smtClean="0">
              <a:solidFill>
                <a:schemeClr val="bg1">
                  <a:lumMod val="75000"/>
                  <a:lumOff val="25000"/>
                </a:schemeClr>
              </a:solidFill>
            </a:endParaRPr>
          </a:p>
          <a:p>
            <a:pPr algn="ctr">
              <a:buNone/>
            </a:pPr>
            <a:endParaRPr lang="it-IT" sz="2400" b="1" dirty="0" smtClean="0">
              <a:solidFill>
                <a:schemeClr val="bg1">
                  <a:lumMod val="75000"/>
                  <a:lumOff val="25000"/>
                </a:schemeClr>
              </a:solidFill>
            </a:endParaRPr>
          </a:p>
          <a:p>
            <a:pPr algn="ctr">
              <a:buNone/>
            </a:pPr>
            <a:endParaRPr lang="it-IT" sz="1000" b="1" dirty="0" smtClean="0">
              <a:solidFill>
                <a:schemeClr val="bg1">
                  <a:lumMod val="75000"/>
                  <a:lumOff val="25000"/>
                </a:schemeClr>
              </a:solidFill>
            </a:endParaRPr>
          </a:p>
          <a:p>
            <a:pPr algn="ctr">
              <a:buNone/>
            </a:pPr>
            <a:endParaRPr lang="it-IT" sz="1000" b="1" dirty="0" smtClean="0">
              <a:solidFill>
                <a:schemeClr val="bg1">
                  <a:lumMod val="75000"/>
                  <a:lumOff val="25000"/>
                </a:schemeClr>
              </a:solidFill>
            </a:endParaRPr>
          </a:p>
          <a:p>
            <a:pPr algn="ctr">
              <a:buNone/>
            </a:pPr>
            <a:r>
              <a:rPr lang="it-IT" sz="2400" dirty="0" smtClean="0">
                <a:solidFill>
                  <a:schemeClr val="bg1">
                    <a:lumMod val="75000"/>
                    <a:lumOff val="25000"/>
                  </a:schemeClr>
                </a:solidFill>
              </a:rPr>
              <a:t>Sono inoltre accettati, senza alcuna problematica, testi e file multimediali di pubblico dominio.</a:t>
            </a:r>
          </a:p>
          <a:p>
            <a:pPr algn="ctr">
              <a:buNone/>
            </a:pPr>
            <a:endParaRPr lang="it-IT" sz="2400" dirty="0" smtClean="0">
              <a:solidFill>
                <a:schemeClr val="bg1">
                  <a:lumMod val="75000"/>
                  <a:lumOff val="25000"/>
                </a:schemeClr>
              </a:solidFill>
            </a:endParaRPr>
          </a:p>
        </p:txBody>
      </p:sp>
      <p:pic>
        <p:nvPicPr>
          <p:cNvPr id="4" name="Picture 2" descr="C:\Users\Lorenzo\Desktop\linuxday_fullcolor_2015.png"/>
          <p:cNvPicPr>
            <a:picLocks noChangeAspect="1" noChangeArrowheads="1"/>
          </p:cNvPicPr>
          <p:nvPr/>
        </p:nvPicPr>
        <p:blipFill>
          <a:blip r:embed="rId2" cstate="print"/>
          <a:srcRect/>
          <a:stretch>
            <a:fillRect/>
          </a:stretch>
        </p:blipFill>
        <p:spPr bwMode="auto">
          <a:xfrm>
            <a:off x="7715271" y="553946"/>
            <a:ext cx="512397" cy="731914"/>
          </a:xfrm>
          <a:prstGeom prst="rect">
            <a:avLst/>
          </a:prstGeom>
          <a:noFill/>
        </p:spPr>
      </p:pic>
      <p:pic>
        <p:nvPicPr>
          <p:cNvPr id="1027" name="Picture 3" descr="C:\Users\Lorenzo\Desktop\CC-BY-SA_icon.svg.png"/>
          <p:cNvPicPr>
            <a:picLocks noChangeAspect="1" noChangeArrowheads="1"/>
          </p:cNvPicPr>
          <p:nvPr/>
        </p:nvPicPr>
        <p:blipFill>
          <a:blip r:embed="rId3" cstate="print"/>
          <a:srcRect/>
          <a:stretch>
            <a:fillRect/>
          </a:stretch>
        </p:blipFill>
        <p:spPr bwMode="auto">
          <a:xfrm>
            <a:off x="2571736" y="3357562"/>
            <a:ext cx="4000528" cy="1410186"/>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additive="base">
                                        <p:cTn id="7" dur="500" fill="hold"/>
                                        <p:tgtEl>
                                          <p:spTgt spid="1027"/>
                                        </p:tgtEl>
                                        <p:attrNameLst>
                                          <p:attrName>ppt_x</p:attrName>
                                        </p:attrNameLst>
                                      </p:cBhvr>
                                      <p:tavLst>
                                        <p:tav tm="0">
                                          <p:val>
                                            <p:strVal val="#ppt_x"/>
                                          </p:val>
                                        </p:tav>
                                        <p:tav tm="100000">
                                          <p:val>
                                            <p:strVal val="#ppt_x"/>
                                          </p:val>
                                        </p:tav>
                                      </p:tavLst>
                                    </p:anim>
                                    <p:anim calcmode="lin" valueType="num">
                                      <p:cBhvr additive="base">
                                        <p:cTn id="8"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dissolve">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3600" b="1" dirty="0" smtClean="0">
                <a:solidFill>
                  <a:srgbClr val="0070C0"/>
                </a:solidFill>
                <a:latin typeface="+mn-lt"/>
              </a:rPr>
              <a:t>Il copyright di Wikipedia</a:t>
            </a:r>
            <a:endParaRPr lang="it-IT" sz="3600" b="1" dirty="0">
              <a:latin typeface="+mn-lt"/>
            </a:endParaRPr>
          </a:p>
        </p:txBody>
      </p:sp>
      <p:sp>
        <p:nvSpPr>
          <p:cNvPr id="3" name="Segnaposto contenuto 2"/>
          <p:cNvSpPr>
            <a:spLocks noGrp="1"/>
          </p:cNvSpPr>
          <p:nvPr>
            <p:ph idx="1"/>
          </p:nvPr>
        </p:nvSpPr>
        <p:spPr>
          <a:xfrm>
            <a:off x="285720" y="1600200"/>
            <a:ext cx="8286808" cy="4614882"/>
          </a:xfrm>
        </p:spPr>
        <p:txBody>
          <a:bodyPr>
            <a:normAutofit lnSpcReduction="10000"/>
          </a:bodyPr>
          <a:lstStyle/>
          <a:p>
            <a:pPr marL="0" indent="36513" algn="ctr">
              <a:lnSpc>
                <a:spcPct val="110000"/>
              </a:lnSpc>
              <a:buNone/>
            </a:pPr>
            <a:r>
              <a:rPr lang="it-IT" sz="2400" dirty="0" smtClean="0">
                <a:solidFill>
                  <a:schemeClr val="bg1">
                    <a:lumMod val="75000"/>
                    <a:lumOff val="25000"/>
                  </a:schemeClr>
                </a:solidFill>
              </a:rPr>
              <a:t>La licenza sotto la quale le voci di Wikipedia sono rese disponibili è una licenza di copyright di tipo permissivo (</a:t>
            </a:r>
            <a:r>
              <a:rPr lang="it-IT" sz="2400" b="1" dirty="0" smtClean="0">
                <a:solidFill>
                  <a:schemeClr val="bg1">
                    <a:lumMod val="75000"/>
                    <a:lumOff val="25000"/>
                  </a:schemeClr>
                </a:solidFill>
              </a:rPr>
              <a:t>copyleft</a:t>
            </a:r>
            <a:r>
              <a:rPr lang="it-IT" sz="2400" dirty="0" smtClean="0">
                <a:solidFill>
                  <a:schemeClr val="bg1">
                    <a:lumMod val="75000"/>
                    <a:lumOff val="25000"/>
                  </a:schemeClr>
                </a:solidFill>
              </a:rPr>
              <a:t>). </a:t>
            </a:r>
          </a:p>
          <a:p>
            <a:pPr marL="0" indent="36513" algn="ctr">
              <a:buNone/>
            </a:pPr>
            <a:endParaRPr lang="it-IT" sz="1000" dirty="0" smtClean="0">
              <a:solidFill>
                <a:schemeClr val="bg1">
                  <a:lumMod val="75000"/>
                  <a:lumOff val="25000"/>
                </a:schemeClr>
              </a:solidFill>
            </a:endParaRPr>
          </a:p>
          <a:p>
            <a:pPr marL="0" indent="36513" algn="ctr">
              <a:lnSpc>
                <a:spcPct val="110000"/>
              </a:lnSpc>
              <a:buNone/>
            </a:pPr>
            <a:r>
              <a:rPr lang="it-IT" sz="2400" dirty="0" smtClean="0">
                <a:solidFill>
                  <a:schemeClr val="bg1">
                    <a:lumMod val="75000"/>
                    <a:lumOff val="25000"/>
                  </a:schemeClr>
                </a:solidFill>
              </a:rPr>
              <a:t>Permette la </a:t>
            </a:r>
            <a:r>
              <a:rPr lang="it-IT" sz="2400" b="1" dirty="0" smtClean="0">
                <a:solidFill>
                  <a:schemeClr val="bg1">
                    <a:lumMod val="75000"/>
                    <a:lumOff val="25000"/>
                  </a:schemeClr>
                </a:solidFill>
              </a:rPr>
              <a:t>ridistribuzione</a:t>
            </a:r>
            <a:r>
              <a:rPr lang="it-IT" sz="2400" dirty="0" smtClean="0">
                <a:solidFill>
                  <a:schemeClr val="bg1">
                    <a:lumMod val="75000"/>
                    <a:lumOff val="25000"/>
                  </a:schemeClr>
                </a:solidFill>
              </a:rPr>
              <a:t>, la creazione di </a:t>
            </a:r>
            <a:r>
              <a:rPr lang="it-IT" sz="2400" b="1" dirty="0" smtClean="0">
                <a:solidFill>
                  <a:schemeClr val="bg1">
                    <a:lumMod val="75000"/>
                    <a:lumOff val="25000"/>
                  </a:schemeClr>
                </a:solidFill>
              </a:rPr>
              <a:t>opere derivate </a:t>
            </a:r>
            <a:r>
              <a:rPr lang="it-IT" sz="2400" dirty="0" smtClean="0">
                <a:solidFill>
                  <a:schemeClr val="bg1">
                    <a:lumMod val="75000"/>
                    <a:lumOff val="25000"/>
                  </a:schemeClr>
                </a:solidFill>
              </a:rPr>
              <a:t>e l’</a:t>
            </a:r>
            <a:r>
              <a:rPr lang="it-IT" sz="2400" b="1" dirty="0" smtClean="0">
                <a:solidFill>
                  <a:schemeClr val="bg1">
                    <a:lumMod val="75000"/>
                    <a:lumOff val="25000"/>
                  </a:schemeClr>
                </a:solidFill>
              </a:rPr>
              <a:t>uso commerciale </a:t>
            </a:r>
            <a:r>
              <a:rPr lang="it-IT" sz="2400" dirty="0" smtClean="0">
                <a:solidFill>
                  <a:schemeClr val="bg1">
                    <a:lumMod val="75000"/>
                    <a:lumOff val="25000"/>
                  </a:schemeClr>
                </a:solidFill>
              </a:rPr>
              <a:t>del contenuto, a condizione che si mantenga l’</a:t>
            </a:r>
            <a:r>
              <a:rPr lang="it-IT" sz="2400" b="1" dirty="0" smtClean="0">
                <a:solidFill>
                  <a:schemeClr val="bg1">
                    <a:lumMod val="75000"/>
                    <a:lumOff val="25000"/>
                  </a:schemeClr>
                </a:solidFill>
              </a:rPr>
              <a:t>attribuzione agli autori </a:t>
            </a:r>
            <a:r>
              <a:rPr lang="it-IT" sz="2400" dirty="0" smtClean="0">
                <a:solidFill>
                  <a:schemeClr val="bg1">
                    <a:lumMod val="75000"/>
                    <a:lumOff val="25000"/>
                  </a:schemeClr>
                </a:solidFill>
              </a:rPr>
              <a:t>e che il contenuto rimanga disponibile sotto la </a:t>
            </a:r>
            <a:r>
              <a:rPr lang="it-IT" sz="2400" b="1" dirty="0" smtClean="0">
                <a:solidFill>
                  <a:schemeClr val="bg1">
                    <a:lumMod val="75000"/>
                    <a:lumOff val="25000"/>
                  </a:schemeClr>
                </a:solidFill>
              </a:rPr>
              <a:t>stessa licenza </a:t>
            </a:r>
            <a:r>
              <a:rPr lang="it-IT" sz="2400" dirty="0" smtClean="0">
                <a:solidFill>
                  <a:schemeClr val="bg1">
                    <a:lumMod val="75000"/>
                    <a:lumOff val="25000"/>
                  </a:schemeClr>
                </a:solidFill>
              </a:rPr>
              <a:t>(o compatibile). </a:t>
            </a:r>
          </a:p>
          <a:p>
            <a:pPr marL="0" indent="36513" algn="ctr">
              <a:buNone/>
            </a:pPr>
            <a:endParaRPr lang="it-IT" sz="1000" dirty="0" smtClean="0">
              <a:solidFill>
                <a:schemeClr val="bg1">
                  <a:lumMod val="75000"/>
                  <a:lumOff val="25000"/>
                </a:schemeClr>
              </a:solidFill>
            </a:endParaRPr>
          </a:p>
          <a:p>
            <a:pPr marL="0" indent="36513" algn="ctr">
              <a:lnSpc>
                <a:spcPct val="110000"/>
              </a:lnSpc>
              <a:buNone/>
            </a:pPr>
            <a:r>
              <a:rPr lang="it-IT" sz="2400" dirty="0" smtClean="0">
                <a:solidFill>
                  <a:schemeClr val="bg1">
                    <a:lumMod val="75000"/>
                    <a:lumOff val="25000"/>
                  </a:schemeClr>
                </a:solidFill>
              </a:rPr>
              <a:t>Tutti i testi e le immagini presenti nei siti web sono sempre protetti da copyright e non possono mai essere utilizzati a meno di esplicita autorizzazione da parte dell'autore.</a:t>
            </a:r>
          </a:p>
          <a:p>
            <a:pPr algn="ctr">
              <a:buNone/>
            </a:pPr>
            <a:endParaRPr lang="it-IT" sz="2400" dirty="0" smtClean="0">
              <a:solidFill>
                <a:schemeClr val="bg1">
                  <a:lumMod val="75000"/>
                  <a:lumOff val="25000"/>
                </a:schemeClr>
              </a:solidFill>
            </a:endParaRPr>
          </a:p>
          <a:p>
            <a:pPr algn="ctr">
              <a:buNone/>
            </a:pPr>
            <a:endParaRPr lang="it-IT" sz="2400" b="1" dirty="0" smtClean="0">
              <a:solidFill>
                <a:schemeClr val="bg1">
                  <a:lumMod val="75000"/>
                  <a:lumOff val="25000"/>
                </a:schemeClr>
              </a:solidFill>
            </a:endParaRPr>
          </a:p>
          <a:p>
            <a:pPr algn="ctr">
              <a:buNone/>
            </a:pPr>
            <a:endParaRPr lang="it-IT" sz="2400" dirty="0" smtClean="0">
              <a:solidFill>
                <a:schemeClr val="bg1">
                  <a:lumMod val="75000"/>
                  <a:lumOff val="25000"/>
                </a:schemeClr>
              </a:solidFill>
            </a:endParaRPr>
          </a:p>
          <a:p>
            <a:pPr algn="ctr">
              <a:buNone/>
            </a:pPr>
            <a:endParaRPr lang="it-IT" sz="2400" dirty="0" smtClean="0">
              <a:solidFill>
                <a:schemeClr val="bg1">
                  <a:lumMod val="75000"/>
                  <a:lumOff val="25000"/>
                </a:schemeClr>
              </a:solidFill>
            </a:endParaRPr>
          </a:p>
        </p:txBody>
      </p:sp>
      <p:pic>
        <p:nvPicPr>
          <p:cNvPr id="4" name="Picture 2" descr="C:\Users\Lorenzo\Desktop\linuxday_fullcolor_2015.png"/>
          <p:cNvPicPr>
            <a:picLocks noChangeAspect="1" noChangeArrowheads="1"/>
          </p:cNvPicPr>
          <p:nvPr/>
        </p:nvPicPr>
        <p:blipFill>
          <a:blip r:embed="rId2" cstate="print"/>
          <a:srcRect/>
          <a:stretch>
            <a:fillRect/>
          </a:stretch>
        </p:blipFill>
        <p:spPr bwMode="auto">
          <a:xfrm>
            <a:off x="7715271" y="553946"/>
            <a:ext cx="512397" cy="731914"/>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3600" b="1" dirty="0" smtClean="0">
                <a:solidFill>
                  <a:srgbClr val="0070C0"/>
                </a:solidFill>
                <a:latin typeface="+mn-lt"/>
              </a:rPr>
              <a:t>L’EDP e il fair use in Wikipedia</a:t>
            </a:r>
            <a:endParaRPr lang="it-IT" sz="3600" b="1" dirty="0">
              <a:latin typeface="+mn-lt"/>
            </a:endParaRPr>
          </a:p>
        </p:txBody>
      </p:sp>
      <p:sp>
        <p:nvSpPr>
          <p:cNvPr id="3" name="Segnaposto contenuto 2"/>
          <p:cNvSpPr>
            <a:spLocks noGrp="1"/>
          </p:cNvSpPr>
          <p:nvPr>
            <p:ph idx="1"/>
          </p:nvPr>
        </p:nvSpPr>
        <p:spPr>
          <a:xfrm>
            <a:off x="285720" y="1600200"/>
            <a:ext cx="8215370" cy="4525963"/>
          </a:xfrm>
        </p:spPr>
        <p:txBody>
          <a:bodyPr>
            <a:normAutofit fontScale="92500"/>
          </a:bodyPr>
          <a:lstStyle/>
          <a:p>
            <a:pPr marL="88900" indent="-52388" algn="ctr">
              <a:buNone/>
            </a:pPr>
            <a:r>
              <a:rPr lang="it-IT" sz="2600" dirty="0" smtClean="0">
                <a:solidFill>
                  <a:schemeClr val="bg1">
                    <a:lumMod val="75000"/>
                    <a:lumOff val="25000"/>
                  </a:schemeClr>
                </a:solidFill>
              </a:rPr>
              <a:t>In alcuni paesi, come previsto dall’</a:t>
            </a:r>
            <a:r>
              <a:rPr lang="it-IT" sz="2400" b="1" dirty="0" err="1" smtClean="0">
                <a:solidFill>
                  <a:schemeClr val="bg1">
                    <a:lumMod val="75000"/>
                    <a:lumOff val="25000"/>
                  </a:schemeClr>
                </a:solidFill>
              </a:rPr>
              <a:t>Exemption</a:t>
            </a:r>
            <a:r>
              <a:rPr lang="it-IT" sz="2400" b="1" dirty="0" smtClean="0">
                <a:solidFill>
                  <a:schemeClr val="bg1">
                    <a:lumMod val="75000"/>
                    <a:lumOff val="25000"/>
                  </a:schemeClr>
                </a:solidFill>
              </a:rPr>
              <a:t> </a:t>
            </a:r>
            <a:r>
              <a:rPr lang="it-IT" sz="2400" b="1" dirty="0" err="1" smtClean="0">
                <a:solidFill>
                  <a:schemeClr val="bg1">
                    <a:lumMod val="75000"/>
                    <a:lumOff val="25000"/>
                  </a:schemeClr>
                </a:solidFill>
              </a:rPr>
              <a:t>Doctrine</a:t>
            </a:r>
            <a:r>
              <a:rPr lang="it-IT" sz="2400" b="1" dirty="0" smtClean="0">
                <a:solidFill>
                  <a:schemeClr val="bg1">
                    <a:lumMod val="75000"/>
                    <a:lumOff val="25000"/>
                  </a:schemeClr>
                </a:solidFill>
              </a:rPr>
              <a:t> Policy (</a:t>
            </a:r>
            <a:r>
              <a:rPr lang="it-IT" sz="2600" b="1" dirty="0" smtClean="0">
                <a:solidFill>
                  <a:schemeClr val="bg1">
                    <a:lumMod val="75000"/>
                    <a:lumOff val="25000"/>
                  </a:schemeClr>
                </a:solidFill>
              </a:rPr>
              <a:t>EDP)</a:t>
            </a:r>
            <a:r>
              <a:rPr lang="it-IT" sz="2600" dirty="0" smtClean="0">
                <a:solidFill>
                  <a:schemeClr val="bg1">
                    <a:lumMod val="75000"/>
                    <a:lumOff val="25000"/>
                  </a:schemeClr>
                </a:solidFill>
              </a:rPr>
              <a:t>, molti file multimediali, come immagini e suoni, presenti in Wikipedia </a:t>
            </a:r>
            <a:r>
              <a:rPr lang="it-IT" sz="2600" b="1" dirty="0" smtClean="0">
                <a:solidFill>
                  <a:schemeClr val="bg1">
                    <a:lumMod val="75000"/>
                    <a:lumOff val="25000"/>
                  </a:schemeClr>
                </a:solidFill>
              </a:rPr>
              <a:t>non sono liberi</a:t>
            </a:r>
            <a:r>
              <a:rPr lang="it-IT" sz="2600" dirty="0" smtClean="0">
                <a:solidFill>
                  <a:schemeClr val="bg1">
                    <a:lumMod val="75000"/>
                    <a:lumOff val="25000"/>
                  </a:schemeClr>
                </a:solidFill>
              </a:rPr>
              <a:t>: elementi come loghi aziendali, saggi, testi di canzoni o foto protette da copyright sono usate con un attribuzione di </a:t>
            </a:r>
            <a:r>
              <a:rPr lang="it-IT" sz="2600" b="1" dirty="0" smtClean="0">
                <a:solidFill>
                  <a:schemeClr val="bg1">
                    <a:lumMod val="75000"/>
                    <a:lumOff val="25000"/>
                  </a:schemeClr>
                </a:solidFill>
              </a:rPr>
              <a:t>fair</a:t>
            </a:r>
            <a:r>
              <a:rPr lang="it-IT" sz="2600" b="1" i="1" dirty="0" smtClean="0">
                <a:solidFill>
                  <a:schemeClr val="bg1">
                    <a:lumMod val="75000"/>
                    <a:lumOff val="25000"/>
                  </a:schemeClr>
                </a:solidFill>
              </a:rPr>
              <a:t> </a:t>
            </a:r>
            <a:r>
              <a:rPr lang="it-IT" sz="2600" b="1" dirty="0" smtClean="0">
                <a:solidFill>
                  <a:schemeClr val="bg1">
                    <a:lumMod val="75000"/>
                    <a:lumOff val="25000"/>
                  </a:schemeClr>
                </a:solidFill>
              </a:rPr>
              <a:t>use</a:t>
            </a:r>
            <a:r>
              <a:rPr lang="it-IT" sz="2600" dirty="0" smtClean="0">
                <a:solidFill>
                  <a:schemeClr val="bg1">
                    <a:lumMod val="75000"/>
                    <a:lumOff val="25000"/>
                  </a:schemeClr>
                </a:solidFill>
              </a:rPr>
              <a:t>.  </a:t>
            </a:r>
          </a:p>
          <a:p>
            <a:pPr algn="ctr">
              <a:buNone/>
            </a:pPr>
            <a:endParaRPr lang="it-IT" sz="1100" dirty="0" smtClean="0">
              <a:solidFill>
                <a:schemeClr val="bg1">
                  <a:lumMod val="75000"/>
                  <a:lumOff val="25000"/>
                </a:schemeClr>
              </a:solidFill>
            </a:endParaRPr>
          </a:p>
          <a:p>
            <a:pPr marL="88900" indent="-52388" algn="ctr">
              <a:buNone/>
            </a:pPr>
            <a:r>
              <a:rPr lang="it-IT" sz="2600" dirty="0" smtClean="0">
                <a:solidFill>
                  <a:schemeClr val="bg1">
                    <a:lumMod val="75000"/>
                    <a:lumOff val="25000"/>
                  </a:schemeClr>
                </a:solidFill>
              </a:rPr>
              <a:t>In questo caso, il materiale deve avere una </a:t>
            </a:r>
            <a:r>
              <a:rPr lang="it-IT" sz="2600" b="1" dirty="0" smtClean="0">
                <a:solidFill>
                  <a:schemeClr val="bg1">
                    <a:lumMod val="75000"/>
                    <a:lumOff val="25000"/>
                  </a:schemeClr>
                </a:solidFill>
              </a:rPr>
              <a:t>licenza non libera consentita </a:t>
            </a:r>
            <a:r>
              <a:rPr lang="it-IT" sz="2600" dirty="0" smtClean="0">
                <a:solidFill>
                  <a:schemeClr val="bg1">
                    <a:lumMod val="75000"/>
                    <a:lumOff val="25000"/>
                  </a:schemeClr>
                </a:solidFill>
              </a:rPr>
              <a:t>su quell’edizione di Wikipedia, deve essere usato </a:t>
            </a:r>
            <a:r>
              <a:rPr lang="it-IT" sz="2600" smtClean="0">
                <a:solidFill>
                  <a:schemeClr val="bg1">
                    <a:lumMod val="75000"/>
                    <a:lumOff val="25000"/>
                  </a:schemeClr>
                </a:solidFill>
              </a:rPr>
              <a:t>solo nel </a:t>
            </a:r>
            <a:r>
              <a:rPr lang="it-IT" sz="2600" b="1" smtClean="0">
                <a:solidFill>
                  <a:schemeClr val="bg1">
                    <a:lumMod val="75000"/>
                    <a:lumOff val="25000"/>
                  </a:schemeClr>
                </a:solidFill>
              </a:rPr>
              <a:t>namespace</a:t>
            </a:r>
            <a:r>
              <a:rPr lang="it-IT" sz="2600" b="1" dirty="0" smtClean="0">
                <a:solidFill>
                  <a:schemeClr val="bg1">
                    <a:lumMod val="75000"/>
                    <a:lumOff val="25000"/>
                  </a:schemeClr>
                </a:solidFill>
              </a:rPr>
              <a:t> principale </a:t>
            </a:r>
            <a:r>
              <a:rPr lang="it-IT" sz="2600" dirty="0" smtClean="0">
                <a:solidFill>
                  <a:schemeClr val="bg1">
                    <a:lumMod val="75000"/>
                    <a:lumOff val="25000"/>
                  </a:schemeClr>
                </a:solidFill>
              </a:rPr>
              <a:t>per opportune voci e deve essere identificato come </a:t>
            </a:r>
            <a:r>
              <a:rPr lang="it-IT" sz="2600" b="1" dirty="0" smtClean="0">
                <a:solidFill>
                  <a:schemeClr val="bg1">
                    <a:lumMod val="75000"/>
                    <a:lumOff val="25000"/>
                  </a:schemeClr>
                </a:solidFill>
              </a:rPr>
              <a:t>proveniente da una fonte esterna </a:t>
            </a:r>
            <a:r>
              <a:rPr lang="it-IT" sz="2600" dirty="0" smtClean="0">
                <a:solidFill>
                  <a:schemeClr val="bg1">
                    <a:lumMod val="75000"/>
                    <a:lumOff val="25000"/>
                  </a:schemeClr>
                </a:solidFill>
              </a:rPr>
              <a:t>sulla pagina di descrizione dell’immagine. </a:t>
            </a:r>
          </a:p>
          <a:p>
            <a:pPr algn="ctr">
              <a:buNone/>
            </a:pPr>
            <a:endParaRPr lang="it-IT" sz="2400" dirty="0" smtClean="0">
              <a:solidFill>
                <a:schemeClr val="bg1">
                  <a:lumMod val="75000"/>
                  <a:lumOff val="25000"/>
                </a:schemeClr>
              </a:solidFill>
            </a:endParaRPr>
          </a:p>
          <a:p>
            <a:pPr algn="ctr">
              <a:buNone/>
            </a:pPr>
            <a:endParaRPr lang="it-IT" sz="2400" b="1" dirty="0" smtClean="0">
              <a:solidFill>
                <a:schemeClr val="bg1">
                  <a:lumMod val="75000"/>
                  <a:lumOff val="25000"/>
                </a:schemeClr>
              </a:solidFill>
            </a:endParaRPr>
          </a:p>
          <a:p>
            <a:pPr algn="ctr">
              <a:buNone/>
            </a:pPr>
            <a:endParaRPr lang="it-IT" sz="2400" dirty="0" smtClean="0">
              <a:solidFill>
                <a:schemeClr val="bg1">
                  <a:lumMod val="75000"/>
                  <a:lumOff val="25000"/>
                </a:schemeClr>
              </a:solidFill>
            </a:endParaRPr>
          </a:p>
          <a:p>
            <a:pPr algn="ctr">
              <a:buNone/>
            </a:pPr>
            <a:endParaRPr lang="it-IT" sz="2400" dirty="0" smtClean="0">
              <a:solidFill>
                <a:schemeClr val="bg1">
                  <a:lumMod val="75000"/>
                  <a:lumOff val="25000"/>
                </a:schemeClr>
              </a:solidFill>
            </a:endParaRPr>
          </a:p>
        </p:txBody>
      </p:sp>
      <p:pic>
        <p:nvPicPr>
          <p:cNvPr id="4" name="Picture 2" descr="C:\Users\Lorenzo\Desktop\linuxday_fullcolor_2015.png"/>
          <p:cNvPicPr>
            <a:picLocks noChangeAspect="1" noChangeArrowheads="1"/>
          </p:cNvPicPr>
          <p:nvPr/>
        </p:nvPicPr>
        <p:blipFill>
          <a:blip r:embed="rId2" cstate="print"/>
          <a:srcRect/>
          <a:stretch>
            <a:fillRect/>
          </a:stretch>
        </p:blipFill>
        <p:spPr bwMode="auto">
          <a:xfrm>
            <a:off x="7715271" y="553946"/>
            <a:ext cx="512397" cy="731914"/>
          </a:xfrm>
          <a:prstGeom prst="rect">
            <a:avLst/>
          </a:prstGeom>
          <a:noFill/>
        </p:spPr>
      </p:pic>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3600" b="1" dirty="0" smtClean="0">
                <a:solidFill>
                  <a:srgbClr val="0070C0"/>
                </a:solidFill>
                <a:latin typeface="+mn-lt"/>
              </a:rPr>
              <a:t>Le leggi e Wikipedia</a:t>
            </a:r>
            <a:endParaRPr lang="it-IT" sz="3600" b="1" dirty="0">
              <a:latin typeface="+mn-lt"/>
            </a:endParaRPr>
          </a:p>
        </p:txBody>
      </p:sp>
      <p:sp>
        <p:nvSpPr>
          <p:cNvPr id="3" name="Segnaposto contenuto 2"/>
          <p:cNvSpPr>
            <a:spLocks noGrp="1"/>
          </p:cNvSpPr>
          <p:nvPr>
            <p:ph idx="1"/>
          </p:nvPr>
        </p:nvSpPr>
        <p:spPr>
          <a:xfrm>
            <a:off x="285720" y="1600200"/>
            <a:ext cx="8072494" cy="4757758"/>
          </a:xfrm>
        </p:spPr>
        <p:txBody>
          <a:bodyPr>
            <a:normAutofit lnSpcReduction="10000"/>
          </a:bodyPr>
          <a:lstStyle/>
          <a:p>
            <a:pPr marL="0" indent="36513" algn="ctr">
              <a:lnSpc>
                <a:spcPct val="110000"/>
              </a:lnSpc>
              <a:buNone/>
            </a:pPr>
            <a:r>
              <a:rPr lang="it-IT" sz="2400" dirty="0" smtClean="0">
                <a:solidFill>
                  <a:schemeClr val="bg1">
                    <a:lumMod val="75000"/>
                    <a:lumOff val="25000"/>
                  </a:schemeClr>
                </a:solidFill>
              </a:rPr>
              <a:t>Nel corso degli anni, in molte parti del mondo, sono state discusse, proposte o approvate leggi che, direttamente o indirettamente, riguardavano anche </a:t>
            </a:r>
            <a:r>
              <a:rPr lang="it-IT" sz="2400" b="1" dirty="0" smtClean="0">
                <a:solidFill>
                  <a:schemeClr val="bg1">
                    <a:lumMod val="75000"/>
                    <a:lumOff val="25000"/>
                  </a:schemeClr>
                </a:solidFill>
              </a:rPr>
              <a:t>Wikipedia </a:t>
            </a:r>
            <a:r>
              <a:rPr lang="it-IT" sz="2400" dirty="0" smtClean="0">
                <a:solidFill>
                  <a:schemeClr val="bg1">
                    <a:lumMod val="75000"/>
                    <a:lumOff val="25000"/>
                  </a:schemeClr>
                </a:solidFill>
              </a:rPr>
              <a:t>e</a:t>
            </a:r>
            <a:r>
              <a:rPr lang="it-IT" sz="2400" b="1" dirty="0" smtClean="0">
                <a:solidFill>
                  <a:schemeClr val="bg1">
                    <a:lumMod val="75000"/>
                    <a:lumOff val="25000"/>
                  </a:schemeClr>
                </a:solidFill>
              </a:rPr>
              <a:t> la sua libertà</a:t>
            </a:r>
            <a:r>
              <a:rPr lang="it-IT" sz="2400" dirty="0" smtClean="0">
                <a:solidFill>
                  <a:schemeClr val="bg1">
                    <a:lumMod val="75000"/>
                    <a:lumOff val="25000"/>
                  </a:schemeClr>
                </a:solidFill>
              </a:rPr>
              <a:t>.</a:t>
            </a:r>
          </a:p>
          <a:p>
            <a:pPr algn="ctr">
              <a:buNone/>
            </a:pPr>
            <a:endParaRPr lang="it-IT" sz="1000" dirty="0" smtClean="0">
              <a:solidFill>
                <a:schemeClr val="bg1">
                  <a:lumMod val="75000"/>
                  <a:lumOff val="25000"/>
                </a:schemeClr>
              </a:solidFill>
            </a:endParaRPr>
          </a:p>
          <a:p>
            <a:pPr marL="0" indent="36513" algn="ctr">
              <a:lnSpc>
                <a:spcPct val="110000"/>
              </a:lnSpc>
              <a:spcBef>
                <a:spcPts val="0"/>
              </a:spcBef>
              <a:buNone/>
            </a:pPr>
            <a:r>
              <a:rPr lang="it-IT" sz="2400" dirty="0" smtClean="0">
                <a:solidFill>
                  <a:schemeClr val="bg1">
                    <a:lumMod val="75000"/>
                    <a:lumOff val="25000"/>
                  </a:schemeClr>
                </a:solidFill>
              </a:rPr>
              <a:t> Tra le prime e più controverse norme giuridiche riguardanti Wikipedia ci fu il </a:t>
            </a:r>
            <a:r>
              <a:rPr lang="it-IT" sz="2400" b="1" dirty="0" smtClean="0">
                <a:solidFill>
                  <a:schemeClr val="bg1">
                    <a:lumMod val="75000"/>
                    <a:lumOff val="25000"/>
                  </a:schemeClr>
                </a:solidFill>
              </a:rPr>
              <a:t>comma 29 </a:t>
            </a:r>
            <a:r>
              <a:rPr lang="it-IT" sz="2400" dirty="0" smtClean="0">
                <a:solidFill>
                  <a:schemeClr val="bg1">
                    <a:lumMod val="75000"/>
                    <a:lumOff val="25000"/>
                  </a:schemeClr>
                </a:solidFill>
              </a:rPr>
              <a:t>del </a:t>
            </a:r>
            <a:r>
              <a:rPr lang="it-IT" sz="2400" b="1" dirty="0" smtClean="0">
                <a:solidFill>
                  <a:schemeClr val="bg1">
                    <a:lumMod val="75000"/>
                    <a:lumOff val="25000"/>
                  </a:schemeClr>
                </a:solidFill>
              </a:rPr>
              <a:t>DDL N°3491/2011 </a:t>
            </a:r>
            <a:r>
              <a:rPr lang="it-IT" sz="2400" dirty="0" smtClean="0">
                <a:solidFill>
                  <a:schemeClr val="bg1">
                    <a:lumMod val="75000"/>
                    <a:lumOff val="25000"/>
                  </a:schemeClr>
                </a:solidFill>
              </a:rPr>
              <a:t>sulle</a:t>
            </a:r>
            <a:r>
              <a:rPr lang="it-IT" sz="2400" b="1" dirty="0" smtClean="0">
                <a:solidFill>
                  <a:schemeClr val="bg1">
                    <a:lumMod val="75000"/>
                    <a:lumOff val="25000"/>
                  </a:schemeClr>
                </a:solidFill>
              </a:rPr>
              <a:t> intercettazioni</a:t>
            </a:r>
            <a:r>
              <a:rPr lang="it-IT" sz="2400" dirty="0" smtClean="0">
                <a:solidFill>
                  <a:schemeClr val="bg1">
                    <a:lumMod val="75000"/>
                    <a:lumOff val="25000"/>
                  </a:schemeClr>
                </a:solidFill>
              </a:rPr>
              <a:t>, detto “</a:t>
            </a:r>
            <a:r>
              <a:rPr lang="it-IT" sz="2400" dirty="0" err="1" smtClean="0">
                <a:solidFill>
                  <a:schemeClr val="bg1">
                    <a:lumMod val="75000"/>
                    <a:lumOff val="25000"/>
                  </a:schemeClr>
                </a:solidFill>
              </a:rPr>
              <a:t>Ammazzablog</a:t>
            </a:r>
            <a:r>
              <a:rPr lang="it-IT" sz="2400" dirty="0" smtClean="0">
                <a:solidFill>
                  <a:schemeClr val="bg1">
                    <a:lumMod val="75000"/>
                    <a:lumOff val="25000"/>
                  </a:schemeClr>
                </a:solidFill>
              </a:rPr>
              <a:t>”, presentato alla Camera dei Deputati, secondo cui tutti i siti web sarebbero stati </a:t>
            </a:r>
            <a:r>
              <a:rPr lang="it-IT" sz="2400" b="1" dirty="0" smtClean="0">
                <a:solidFill>
                  <a:schemeClr val="bg1">
                    <a:lumMod val="75000"/>
                    <a:lumOff val="25000"/>
                  </a:schemeClr>
                </a:solidFill>
              </a:rPr>
              <a:t>obbligati a pubblicare</a:t>
            </a:r>
            <a:r>
              <a:rPr lang="it-IT" sz="2400" dirty="0" smtClean="0">
                <a:solidFill>
                  <a:schemeClr val="bg1">
                    <a:lumMod val="75000"/>
                    <a:lumOff val="25000"/>
                  </a:schemeClr>
                </a:solidFill>
              </a:rPr>
              <a:t>, entro 48 ore dalla richiesta e senza alcun commento, una </a:t>
            </a:r>
            <a:r>
              <a:rPr lang="it-IT" sz="2400" b="1" dirty="0" smtClean="0">
                <a:solidFill>
                  <a:schemeClr val="bg1">
                    <a:lumMod val="75000"/>
                    <a:lumOff val="25000"/>
                  </a:schemeClr>
                </a:solidFill>
              </a:rPr>
              <a:t>rettifica</a:t>
            </a:r>
            <a:r>
              <a:rPr lang="it-IT" sz="2400" dirty="0" smtClean="0">
                <a:solidFill>
                  <a:schemeClr val="bg1">
                    <a:lumMod val="75000"/>
                    <a:lumOff val="25000"/>
                  </a:schemeClr>
                </a:solidFill>
              </a:rPr>
              <a:t> su qualsiasi contenuto che il richiedente avesse giudicato </a:t>
            </a:r>
            <a:r>
              <a:rPr lang="it-IT" sz="2400" b="1" dirty="0" smtClean="0">
                <a:solidFill>
                  <a:schemeClr val="bg1">
                    <a:lumMod val="75000"/>
                    <a:lumOff val="25000"/>
                  </a:schemeClr>
                </a:solidFill>
              </a:rPr>
              <a:t>lesivo della propria immagine</a:t>
            </a:r>
            <a:r>
              <a:rPr lang="it-IT" sz="2400" dirty="0" smtClean="0">
                <a:solidFill>
                  <a:schemeClr val="bg1">
                    <a:lumMod val="75000"/>
                    <a:lumOff val="25000"/>
                  </a:schemeClr>
                </a:solidFill>
              </a:rPr>
              <a:t>.</a:t>
            </a:r>
          </a:p>
          <a:p>
            <a:pPr algn="ctr">
              <a:buNone/>
            </a:pPr>
            <a:endParaRPr lang="it-IT" sz="2400" b="1" dirty="0" smtClean="0">
              <a:solidFill>
                <a:schemeClr val="bg1">
                  <a:lumMod val="75000"/>
                  <a:lumOff val="25000"/>
                </a:schemeClr>
              </a:solidFill>
            </a:endParaRPr>
          </a:p>
          <a:p>
            <a:pPr algn="ctr">
              <a:buNone/>
            </a:pPr>
            <a:endParaRPr lang="it-IT" sz="2400" dirty="0" smtClean="0">
              <a:solidFill>
                <a:schemeClr val="bg1">
                  <a:lumMod val="75000"/>
                  <a:lumOff val="25000"/>
                </a:schemeClr>
              </a:solidFill>
            </a:endParaRPr>
          </a:p>
          <a:p>
            <a:pPr algn="ctr">
              <a:buNone/>
            </a:pPr>
            <a:endParaRPr lang="it-IT" sz="2400" dirty="0" smtClean="0">
              <a:solidFill>
                <a:schemeClr val="bg1">
                  <a:lumMod val="75000"/>
                  <a:lumOff val="25000"/>
                </a:schemeClr>
              </a:solidFill>
            </a:endParaRPr>
          </a:p>
        </p:txBody>
      </p:sp>
      <p:pic>
        <p:nvPicPr>
          <p:cNvPr id="4" name="Picture 2" descr="C:\Users\Lorenzo\Desktop\linuxday_fullcolor_2015.png"/>
          <p:cNvPicPr>
            <a:picLocks noChangeAspect="1" noChangeArrowheads="1"/>
          </p:cNvPicPr>
          <p:nvPr/>
        </p:nvPicPr>
        <p:blipFill>
          <a:blip r:embed="rId2" cstate="print"/>
          <a:srcRect/>
          <a:stretch>
            <a:fillRect/>
          </a:stretch>
        </p:blipFill>
        <p:spPr bwMode="auto">
          <a:xfrm>
            <a:off x="7715271" y="553946"/>
            <a:ext cx="512397" cy="731914"/>
          </a:xfrm>
          <a:prstGeom prst="rect">
            <a:avLst/>
          </a:prstGeom>
          <a:noFill/>
        </p:spPr>
      </p:pic>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3600" b="1" dirty="0" smtClean="0">
                <a:solidFill>
                  <a:srgbClr val="0070C0"/>
                </a:solidFill>
                <a:latin typeface="+mn-lt"/>
              </a:rPr>
              <a:t>Il Comma 29</a:t>
            </a:r>
            <a:endParaRPr lang="it-IT" sz="3600" b="1" dirty="0">
              <a:latin typeface="+mn-lt"/>
            </a:endParaRPr>
          </a:p>
        </p:txBody>
      </p:sp>
      <p:sp>
        <p:nvSpPr>
          <p:cNvPr id="3" name="Segnaposto contenuto 2"/>
          <p:cNvSpPr>
            <a:spLocks noGrp="1"/>
          </p:cNvSpPr>
          <p:nvPr>
            <p:ph idx="1"/>
          </p:nvPr>
        </p:nvSpPr>
        <p:spPr>
          <a:xfrm>
            <a:off x="285720" y="1600200"/>
            <a:ext cx="8072494" cy="4525963"/>
          </a:xfrm>
        </p:spPr>
        <p:txBody>
          <a:bodyPr>
            <a:normAutofit/>
          </a:bodyPr>
          <a:lstStyle/>
          <a:p>
            <a:pPr marL="0" indent="36513" algn="ctr">
              <a:buNone/>
            </a:pPr>
            <a:r>
              <a:rPr lang="it-IT" sz="2400" dirty="0" smtClean="0">
                <a:solidFill>
                  <a:schemeClr val="bg1">
                    <a:lumMod val="75000"/>
                    <a:lumOff val="25000"/>
                  </a:schemeClr>
                </a:solidFill>
              </a:rPr>
              <a:t>La valutazione della pericolosità dei contenuti veniva </a:t>
            </a:r>
            <a:r>
              <a:rPr lang="it-IT" sz="2400" b="1" dirty="0" smtClean="0">
                <a:solidFill>
                  <a:schemeClr val="bg1">
                    <a:lumMod val="75000"/>
                    <a:lumOff val="25000"/>
                  </a:schemeClr>
                </a:solidFill>
              </a:rPr>
              <a:t>affidata </a:t>
            </a:r>
            <a:r>
              <a:rPr lang="it-IT" sz="2400" dirty="0" smtClean="0">
                <a:solidFill>
                  <a:schemeClr val="bg1">
                    <a:lumMod val="75000"/>
                    <a:lumOff val="25000"/>
                  </a:schemeClr>
                </a:solidFill>
              </a:rPr>
              <a:t>unicamente al presunto </a:t>
            </a:r>
            <a:r>
              <a:rPr lang="it-IT" sz="2400" b="1" dirty="0" smtClean="0">
                <a:solidFill>
                  <a:schemeClr val="bg1">
                    <a:lumMod val="75000"/>
                    <a:lumOff val="25000"/>
                  </a:schemeClr>
                </a:solidFill>
              </a:rPr>
              <a:t>soggetto danneggiato</a:t>
            </a:r>
            <a:r>
              <a:rPr lang="it-IT" sz="2400" dirty="0" smtClean="0">
                <a:solidFill>
                  <a:schemeClr val="bg1">
                    <a:lumMod val="75000"/>
                    <a:lumOff val="25000"/>
                  </a:schemeClr>
                </a:solidFill>
              </a:rPr>
              <a:t>, </a:t>
            </a:r>
            <a:r>
              <a:rPr lang="it-IT" sz="2400" b="1" dirty="0" smtClean="0">
                <a:solidFill>
                  <a:schemeClr val="bg1">
                    <a:lumMod val="75000"/>
                    <a:lumOff val="25000"/>
                  </a:schemeClr>
                </a:solidFill>
              </a:rPr>
              <a:t>indipendentemente dalla veridicità </a:t>
            </a:r>
            <a:r>
              <a:rPr lang="it-IT" sz="2400" dirty="0" smtClean="0">
                <a:solidFill>
                  <a:schemeClr val="bg1">
                    <a:lumMod val="75000"/>
                    <a:lumOff val="25000"/>
                  </a:schemeClr>
                </a:solidFill>
              </a:rPr>
              <a:t>delle informazioni ritenute offensive, anche a dispetto delle </a:t>
            </a:r>
            <a:r>
              <a:rPr lang="it-IT" sz="2400" b="1" dirty="0" smtClean="0">
                <a:solidFill>
                  <a:schemeClr val="bg1">
                    <a:lumMod val="75000"/>
                    <a:lumOff val="25000"/>
                  </a:schemeClr>
                </a:solidFill>
              </a:rPr>
              <a:t>fonti presenti</a:t>
            </a:r>
            <a:r>
              <a:rPr lang="it-IT" sz="2400" dirty="0" smtClean="0">
                <a:solidFill>
                  <a:schemeClr val="bg1">
                    <a:lumMod val="75000"/>
                    <a:lumOff val="25000"/>
                  </a:schemeClr>
                </a:solidFill>
              </a:rPr>
              <a:t>, e senza alcun confronto.</a:t>
            </a:r>
          </a:p>
          <a:p>
            <a:pPr algn="ctr">
              <a:buNone/>
            </a:pPr>
            <a:endParaRPr lang="it-IT" sz="1000" dirty="0" smtClean="0">
              <a:solidFill>
                <a:schemeClr val="bg1">
                  <a:lumMod val="75000"/>
                  <a:lumOff val="25000"/>
                </a:schemeClr>
              </a:solidFill>
            </a:endParaRPr>
          </a:p>
          <a:p>
            <a:pPr algn="ctr">
              <a:buNone/>
            </a:pPr>
            <a:r>
              <a:rPr lang="it-IT" sz="2400" dirty="0" smtClean="0">
                <a:solidFill>
                  <a:schemeClr val="bg1">
                    <a:lumMod val="75000"/>
                    <a:lumOff val="25000"/>
                  </a:schemeClr>
                </a:solidFill>
              </a:rPr>
              <a:t>Ciò costituiva per Wikipedia una pericolosa limitazione alla propria libertà e indipendenza, snaturando i principi alla base dell’enciclopedia libera. Per questo motivo, venne organizzato il </a:t>
            </a:r>
            <a:r>
              <a:rPr lang="it-IT" sz="2400" b="1" dirty="0" smtClean="0">
                <a:solidFill>
                  <a:schemeClr val="bg1">
                    <a:lumMod val="75000"/>
                    <a:lumOff val="25000"/>
                  </a:schemeClr>
                </a:solidFill>
              </a:rPr>
              <a:t>primo sciopero nella storia di Wikipedia</a:t>
            </a:r>
            <a:r>
              <a:rPr lang="it-IT" sz="2400" dirty="0" smtClean="0">
                <a:solidFill>
                  <a:schemeClr val="bg1">
                    <a:lumMod val="75000"/>
                    <a:lumOff val="25000"/>
                  </a:schemeClr>
                </a:solidFill>
              </a:rPr>
              <a:t>. </a:t>
            </a:r>
          </a:p>
          <a:p>
            <a:pPr algn="ctr">
              <a:buNone/>
            </a:pPr>
            <a:endParaRPr lang="it-IT" sz="2400" b="1" dirty="0" smtClean="0">
              <a:solidFill>
                <a:schemeClr val="bg1">
                  <a:lumMod val="75000"/>
                  <a:lumOff val="25000"/>
                </a:schemeClr>
              </a:solidFill>
            </a:endParaRPr>
          </a:p>
          <a:p>
            <a:pPr algn="ctr">
              <a:buNone/>
            </a:pPr>
            <a:endParaRPr lang="it-IT" sz="2400" dirty="0" smtClean="0">
              <a:solidFill>
                <a:schemeClr val="bg1">
                  <a:lumMod val="75000"/>
                  <a:lumOff val="25000"/>
                </a:schemeClr>
              </a:solidFill>
            </a:endParaRPr>
          </a:p>
          <a:p>
            <a:pPr algn="ctr">
              <a:buNone/>
            </a:pPr>
            <a:endParaRPr lang="it-IT" sz="2400" dirty="0" smtClean="0">
              <a:solidFill>
                <a:schemeClr val="bg1">
                  <a:lumMod val="75000"/>
                  <a:lumOff val="25000"/>
                </a:schemeClr>
              </a:solidFill>
            </a:endParaRPr>
          </a:p>
        </p:txBody>
      </p:sp>
      <p:pic>
        <p:nvPicPr>
          <p:cNvPr id="4" name="Picture 2" descr="C:\Users\Lorenzo\Desktop\linuxday_fullcolor_2015.png"/>
          <p:cNvPicPr>
            <a:picLocks noChangeAspect="1" noChangeArrowheads="1"/>
          </p:cNvPicPr>
          <p:nvPr/>
        </p:nvPicPr>
        <p:blipFill>
          <a:blip r:embed="rId2" cstate="print"/>
          <a:srcRect/>
          <a:stretch>
            <a:fillRect/>
          </a:stretch>
        </p:blipFill>
        <p:spPr bwMode="auto">
          <a:xfrm>
            <a:off x="7715271" y="553946"/>
            <a:ext cx="512397" cy="731914"/>
          </a:xfrm>
          <a:prstGeom prst="rect">
            <a:avLst/>
          </a:prstGeom>
          <a:noFill/>
        </p:spPr>
      </p:pic>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3600" b="1" dirty="0" smtClean="0">
                <a:solidFill>
                  <a:srgbClr val="0070C0"/>
                </a:solidFill>
                <a:latin typeface="+mn-lt"/>
              </a:rPr>
              <a:t>Lo sciopero di </a:t>
            </a:r>
            <a:r>
              <a:rPr lang="it-IT" sz="3600" b="1" dirty="0" err="1" smtClean="0">
                <a:solidFill>
                  <a:srgbClr val="0070C0"/>
                </a:solidFill>
                <a:latin typeface="+mn-lt"/>
              </a:rPr>
              <a:t>it.wiki</a:t>
            </a:r>
            <a:endParaRPr lang="it-IT" sz="3600" b="1" dirty="0">
              <a:latin typeface="+mn-lt"/>
            </a:endParaRPr>
          </a:p>
        </p:txBody>
      </p:sp>
      <p:sp>
        <p:nvSpPr>
          <p:cNvPr id="3" name="Segnaposto contenuto 2"/>
          <p:cNvSpPr>
            <a:spLocks noGrp="1"/>
          </p:cNvSpPr>
          <p:nvPr>
            <p:ph idx="1"/>
          </p:nvPr>
        </p:nvSpPr>
        <p:spPr>
          <a:xfrm>
            <a:off x="285720" y="1600200"/>
            <a:ext cx="8072494" cy="4525963"/>
          </a:xfrm>
        </p:spPr>
        <p:txBody>
          <a:bodyPr>
            <a:normAutofit/>
          </a:bodyPr>
          <a:lstStyle/>
          <a:p>
            <a:pPr marL="0" indent="36513" algn="ctr">
              <a:buNone/>
            </a:pPr>
            <a:r>
              <a:rPr lang="it-IT" sz="2400" dirty="0" smtClean="0">
                <a:solidFill>
                  <a:schemeClr val="bg1">
                    <a:lumMod val="75000"/>
                    <a:lumOff val="25000"/>
                  </a:schemeClr>
                </a:solidFill>
              </a:rPr>
              <a:t>Dalle 19:00 del </a:t>
            </a:r>
            <a:r>
              <a:rPr lang="it-IT" sz="2400" b="1" dirty="0" smtClean="0">
                <a:solidFill>
                  <a:schemeClr val="bg1">
                    <a:lumMod val="75000"/>
                    <a:lumOff val="25000"/>
                  </a:schemeClr>
                </a:solidFill>
              </a:rPr>
              <a:t>4 ottobre 2011 </a:t>
            </a:r>
            <a:r>
              <a:rPr lang="it-IT" sz="2400" dirty="0" smtClean="0">
                <a:solidFill>
                  <a:schemeClr val="bg1">
                    <a:lumMod val="75000"/>
                    <a:lumOff val="25000"/>
                  </a:schemeClr>
                </a:solidFill>
              </a:rPr>
              <a:t>fino alle 13:00 del </a:t>
            </a:r>
            <a:r>
              <a:rPr lang="it-IT" sz="2400" b="1" dirty="0" smtClean="0">
                <a:solidFill>
                  <a:schemeClr val="bg1">
                    <a:lumMod val="75000"/>
                    <a:lumOff val="25000"/>
                  </a:schemeClr>
                </a:solidFill>
              </a:rPr>
              <a:t>6</a:t>
            </a:r>
            <a:r>
              <a:rPr lang="it-IT" sz="2400" dirty="0" smtClean="0">
                <a:solidFill>
                  <a:schemeClr val="bg1">
                    <a:lumMod val="75000"/>
                    <a:lumOff val="25000"/>
                  </a:schemeClr>
                </a:solidFill>
              </a:rPr>
              <a:t>, </a:t>
            </a:r>
            <a:r>
              <a:rPr lang="it-IT" sz="2400" b="1" dirty="0" smtClean="0">
                <a:solidFill>
                  <a:schemeClr val="bg1">
                    <a:lumMod val="75000"/>
                    <a:lumOff val="25000"/>
                  </a:schemeClr>
                </a:solidFill>
              </a:rPr>
              <a:t>Wikipedia in lingua italiana oscurò ogni voce dell’enciclopedia</a:t>
            </a:r>
            <a:r>
              <a:rPr lang="it-IT" sz="2400" dirty="0" smtClean="0">
                <a:solidFill>
                  <a:schemeClr val="bg1">
                    <a:lumMod val="75000"/>
                    <a:lumOff val="25000"/>
                  </a:schemeClr>
                </a:solidFill>
              </a:rPr>
              <a:t>, reindirizzando i visitatori ad una pagina contenente un </a:t>
            </a:r>
            <a:r>
              <a:rPr lang="it-IT" sz="2400" b="1" dirty="0" smtClean="0">
                <a:solidFill>
                  <a:schemeClr val="bg1">
                    <a:lumMod val="75000"/>
                    <a:lumOff val="25000"/>
                  </a:schemeClr>
                </a:solidFill>
              </a:rPr>
              <a:t>comunicato</a:t>
            </a:r>
            <a:r>
              <a:rPr lang="it-IT" sz="2400" dirty="0" smtClean="0">
                <a:solidFill>
                  <a:schemeClr val="bg1">
                    <a:lumMod val="75000"/>
                    <a:lumOff val="25000"/>
                  </a:schemeClr>
                </a:solidFill>
              </a:rPr>
              <a:t> che spiegava le ragioni della protesta.</a:t>
            </a:r>
          </a:p>
          <a:p>
            <a:pPr algn="ctr">
              <a:buNone/>
            </a:pPr>
            <a:endParaRPr lang="it-IT" sz="1000" dirty="0" smtClean="0">
              <a:solidFill>
                <a:schemeClr val="bg1">
                  <a:lumMod val="75000"/>
                  <a:lumOff val="25000"/>
                </a:schemeClr>
              </a:solidFill>
            </a:endParaRPr>
          </a:p>
          <a:p>
            <a:pPr algn="ctr">
              <a:buNone/>
            </a:pPr>
            <a:r>
              <a:rPr lang="it-IT" sz="2400" dirty="0" smtClean="0">
                <a:solidFill>
                  <a:schemeClr val="bg1">
                    <a:lumMod val="75000"/>
                    <a:lumOff val="25000"/>
                  </a:schemeClr>
                </a:solidFill>
              </a:rPr>
              <a:t>L’iniziativa ricevette </a:t>
            </a:r>
            <a:r>
              <a:rPr lang="it-IT" sz="2400" b="1" dirty="0" smtClean="0">
                <a:solidFill>
                  <a:schemeClr val="bg1">
                    <a:lumMod val="75000"/>
                    <a:lumOff val="25000"/>
                  </a:schemeClr>
                </a:solidFill>
              </a:rPr>
              <a:t>notevole copertura mediatica </a:t>
            </a:r>
            <a:r>
              <a:rPr lang="it-IT" sz="2400" dirty="0" smtClean="0">
                <a:solidFill>
                  <a:schemeClr val="bg1">
                    <a:lumMod val="75000"/>
                    <a:lumOff val="25000"/>
                  </a:schemeClr>
                </a:solidFill>
              </a:rPr>
              <a:t>sia italiana che internazionale. Col rinvio dei tempi di discussione del testo di legge e l’emendamento della Commissione trasporti, l’oscuramento venne rimosso, e le pagine tornarono visibili. Nel corso del 2012, la </a:t>
            </a:r>
            <a:r>
              <a:rPr lang="it-IT" sz="2400" b="1" dirty="0" smtClean="0">
                <a:solidFill>
                  <a:schemeClr val="bg1">
                    <a:lumMod val="75000"/>
                    <a:lumOff val="25000"/>
                  </a:schemeClr>
                </a:solidFill>
              </a:rPr>
              <a:t>norma venne definitivamente sospesa</a:t>
            </a:r>
            <a:r>
              <a:rPr lang="it-IT" sz="2400" dirty="0" smtClean="0">
                <a:solidFill>
                  <a:schemeClr val="bg1">
                    <a:lumMod val="75000"/>
                    <a:lumOff val="25000"/>
                  </a:schemeClr>
                </a:solidFill>
              </a:rPr>
              <a:t>. </a:t>
            </a:r>
          </a:p>
          <a:p>
            <a:pPr algn="ctr">
              <a:buNone/>
            </a:pPr>
            <a:endParaRPr lang="it-IT" sz="2400" b="1" dirty="0" smtClean="0">
              <a:solidFill>
                <a:schemeClr val="bg1">
                  <a:lumMod val="75000"/>
                  <a:lumOff val="25000"/>
                </a:schemeClr>
              </a:solidFill>
            </a:endParaRPr>
          </a:p>
          <a:p>
            <a:pPr algn="ctr">
              <a:buNone/>
            </a:pPr>
            <a:endParaRPr lang="it-IT" sz="2400" dirty="0" smtClean="0">
              <a:solidFill>
                <a:schemeClr val="bg1">
                  <a:lumMod val="75000"/>
                  <a:lumOff val="25000"/>
                </a:schemeClr>
              </a:solidFill>
            </a:endParaRPr>
          </a:p>
          <a:p>
            <a:pPr algn="ctr">
              <a:buNone/>
            </a:pPr>
            <a:endParaRPr lang="it-IT" sz="2400" dirty="0" smtClean="0">
              <a:solidFill>
                <a:schemeClr val="bg1">
                  <a:lumMod val="75000"/>
                  <a:lumOff val="25000"/>
                </a:schemeClr>
              </a:solidFill>
            </a:endParaRPr>
          </a:p>
        </p:txBody>
      </p:sp>
      <p:pic>
        <p:nvPicPr>
          <p:cNvPr id="4" name="Picture 2" descr="C:\Users\Lorenzo\Desktop\linuxday_fullcolor_2015.png"/>
          <p:cNvPicPr>
            <a:picLocks noChangeAspect="1" noChangeArrowheads="1"/>
          </p:cNvPicPr>
          <p:nvPr/>
        </p:nvPicPr>
        <p:blipFill>
          <a:blip r:embed="rId2" cstate="print"/>
          <a:srcRect/>
          <a:stretch>
            <a:fillRect/>
          </a:stretch>
        </p:blipFill>
        <p:spPr bwMode="auto">
          <a:xfrm>
            <a:off x="7715271" y="553946"/>
            <a:ext cx="512397" cy="731914"/>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3600" b="1" dirty="0" smtClean="0">
                <a:solidFill>
                  <a:srgbClr val="0070C0"/>
                </a:solidFill>
                <a:latin typeface="+mn-lt"/>
              </a:rPr>
              <a:t>Lo sciopero di </a:t>
            </a:r>
            <a:r>
              <a:rPr lang="it-IT" sz="3600" b="1" dirty="0" err="1" smtClean="0">
                <a:solidFill>
                  <a:srgbClr val="0070C0"/>
                </a:solidFill>
                <a:latin typeface="+mn-lt"/>
              </a:rPr>
              <a:t>it.wiki</a:t>
            </a:r>
            <a:endParaRPr lang="it-IT" sz="3600" b="1" dirty="0">
              <a:latin typeface="+mn-lt"/>
            </a:endParaRPr>
          </a:p>
        </p:txBody>
      </p:sp>
      <p:pic>
        <p:nvPicPr>
          <p:cNvPr id="4" name="Picture 2" descr="C:\Users\Lorenzo\Desktop\linuxday_fullcolor_2015.png"/>
          <p:cNvPicPr>
            <a:picLocks noChangeAspect="1" noChangeArrowheads="1"/>
          </p:cNvPicPr>
          <p:nvPr/>
        </p:nvPicPr>
        <p:blipFill>
          <a:blip r:embed="rId2" cstate="print"/>
          <a:srcRect/>
          <a:stretch>
            <a:fillRect/>
          </a:stretch>
        </p:blipFill>
        <p:spPr bwMode="auto">
          <a:xfrm>
            <a:off x="7715271" y="553946"/>
            <a:ext cx="512397" cy="731914"/>
          </a:xfrm>
          <a:prstGeom prst="rect">
            <a:avLst/>
          </a:prstGeom>
          <a:noFill/>
        </p:spPr>
      </p:pic>
      <p:pic>
        <p:nvPicPr>
          <p:cNvPr id="1026" name="Picture 2" descr="C:\Users\Lorenzo\Desktop\Linux Day\Immagini\wiki1.jpg"/>
          <p:cNvPicPr>
            <a:picLocks noGrp="1" noChangeAspect="1" noChangeArrowheads="1"/>
          </p:cNvPicPr>
          <p:nvPr>
            <p:ph idx="1"/>
          </p:nvPr>
        </p:nvPicPr>
        <p:blipFill>
          <a:blip r:embed="rId3"/>
          <a:srcRect/>
          <a:stretch>
            <a:fillRect/>
          </a:stretch>
        </p:blipFill>
        <p:spPr bwMode="auto">
          <a:xfrm>
            <a:off x="357158" y="1714488"/>
            <a:ext cx="8468681" cy="4248000"/>
          </a:xfrm>
          <a:prstGeom prst="rect">
            <a:avLst/>
          </a:prstGeom>
          <a:noFill/>
          <a:ln>
            <a:solidFill>
              <a:schemeClr val="accent1"/>
            </a:solidFill>
          </a:ln>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3600" b="1" dirty="0" smtClean="0">
                <a:solidFill>
                  <a:srgbClr val="0070C0"/>
                </a:solidFill>
                <a:latin typeface="+mn-lt"/>
              </a:rPr>
              <a:t>L’iniziativa SOPA e PIPA</a:t>
            </a:r>
            <a:endParaRPr lang="it-IT" sz="3600" b="1" dirty="0">
              <a:latin typeface="+mn-lt"/>
            </a:endParaRPr>
          </a:p>
        </p:txBody>
      </p:sp>
      <p:sp>
        <p:nvSpPr>
          <p:cNvPr id="3" name="Segnaposto contenuto 2"/>
          <p:cNvSpPr>
            <a:spLocks noGrp="1"/>
          </p:cNvSpPr>
          <p:nvPr>
            <p:ph idx="1"/>
          </p:nvPr>
        </p:nvSpPr>
        <p:spPr>
          <a:xfrm>
            <a:off x="285720" y="1600200"/>
            <a:ext cx="8072494" cy="4525963"/>
          </a:xfrm>
        </p:spPr>
        <p:txBody>
          <a:bodyPr>
            <a:normAutofit/>
          </a:bodyPr>
          <a:lstStyle/>
          <a:p>
            <a:pPr marL="0" indent="36513" algn="ctr">
              <a:buNone/>
            </a:pPr>
            <a:r>
              <a:rPr lang="it-IT" sz="2400" dirty="0" smtClean="0">
                <a:solidFill>
                  <a:schemeClr val="bg1">
                    <a:lumMod val="75000"/>
                    <a:lumOff val="25000"/>
                  </a:schemeClr>
                </a:solidFill>
              </a:rPr>
              <a:t>La più importante vicenda giudiziaria riguardante Wikipedia fu la controversia relativa allo </a:t>
            </a:r>
            <a:r>
              <a:rPr lang="it-IT" sz="2400" b="1" dirty="0" smtClean="0">
                <a:solidFill>
                  <a:schemeClr val="bg1">
                    <a:lumMod val="75000"/>
                    <a:lumOff val="25000"/>
                  </a:schemeClr>
                </a:solidFill>
              </a:rPr>
              <a:t>Stop Online </a:t>
            </a:r>
            <a:r>
              <a:rPr lang="it-IT" sz="2400" b="1" dirty="0" err="1" smtClean="0">
                <a:solidFill>
                  <a:schemeClr val="bg1">
                    <a:lumMod val="75000"/>
                    <a:lumOff val="25000"/>
                  </a:schemeClr>
                </a:solidFill>
              </a:rPr>
              <a:t>Piracy</a:t>
            </a:r>
            <a:r>
              <a:rPr lang="it-IT" sz="2400" b="1" dirty="0" smtClean="0">
                <a:solidFill>
                  <a:schemeClr val="bg1">
                    <a:lumMod val="75000"/>
                    <a:lumOff val="25000"/>
                  </a:schemeClr>
                </a:solidFill>
              </a:rPr>
              <a:t> </a:t>
            </a:r>
            <a:r>
              <a:rPr lang="it-IT" sz="2400" b="1" dirty="0" err="1" smtClean="0">
                <a:solidFill>
                  <a:schemeClr val="bg1">
                    <a:lumMod val="75000"/>
                    <a:lumOff val="25000"/>
                  </a:schemeClr>
                </a:solidFill>
              </a:rPr>
              <a:t>Act</a:t>
            </a:r>
            <a:r>
              <a:rPr lang="it-IT" sz="2400" dirty="0" smtClean="0">
                <a:solidFill>
                  <a:schemeClr val="bg1">
                    <a:lumMod val="75000"/>
                    <a:lumOff val="25000"/>
                  </a:schemeClr>
                </a:solidFill>
              </a:rPr>
              <a:t> (SOPA), proposta il 26 ottobre 2011 alla Camera dei Rappresentanti statunitense.</a:t>
            </a:r>
          </a:p>
          <a:p>
            <a:pPr algn="ctr">
              <a:buNone/>
            </a:pPr>
            <a:endParaRPr lang="it-IT" sz="1000" dirty="0" smtClean="0">
              <a:solidFill>
                <a:schemeClr val="bg1">
                  <a:lumMod val="75000"/>
                  <a:lumOff val="25000"/>
                </a:schemeClr>
              </a:solidFill>
            </a:endParaRPr>
          </a:p>
          <a:p>
            <a:pPr marL="0" indent="36513" algn="ctr">
              <a:buNone/>
            </a:pPr>
            <a:r>
              <a:rPr lang="it-IT" sz="2400" dirty="0" smtClean="0">
                <a:solidFill>
                  <a:schemeClr val="bg1">
                    <a:lumMod val="75000"/>
                    <a:lumOff val="25000"/>
                  </a:schemeClr>
                </a:solidFill>
              </a:rPr>
              <a:t>Questa, insieme al </a:t>
            </a:r>
            <a:r>
              <a:rPr lang="it-IT" sz="2400" b="1" dirty="0" smtClean="0">
                <a:solidFill>
                  <a:schemeClr val="bg1">
                    <a:lumMod val="75000"/>
                    <a:lumOff val="25000"/>
                  </a:schemeClr>
                </a:solidFill>
              </a:rPr>
              <a:t>PROTECT IP </a:t>
            </a:r>
            <a:r>
              <a:rPr lang="it-IT" sz="2400" b="1" dirty="0" err="1" smtClean="0">
                <a:solidFill>
                  <a:schemeClr val="bg1">
                    <a:lumMod val="75000"/>
                    <a:lumOff val="25000"/>
                  </a:schemeClr>
                </a:solidFill>
              </a:rPr>
              <a:t>Act</a:t>
            </a:r>
            <a:r>
              <a:rPr lang="it-IT" sz="2400" b="1" dirty="0" smtClean="0">
                <a:solidFill>
                  <a:schemeClr val="bg1">
                    <a:lumMod val="75000"/>
                    <a:lumOff val="25000"/>
                  </a:schemeClr>
                </a:solidFill>
              </a:rPr>
              <a:t> </a:t>
            </a:r>
            <a:r>
              <a:rPr lang="it-IT" sz="2400" dirty="0" smtClean="0">
                <a:solidFill>
                  <a:schemeClr val="bg1">
                    <a:lumMod val="75000"/>
                    <a:lumOff val="25000"/>
                  </a:schemeClr>
                </a:solidFill>
              </a:rPr>
              <a:t>(PIPA) del gennaio 2012, legiferava in materia di diritto d’autore sul web, proponendosi di arginare la pirateria informatica e la violazione del diritto d’autore, introducendo norme e sanzioni severe contro di esse.</a:t>
            </a:r>
          </a:p>
          <a:p>
            <a:pPr algn="ctr">
              <a:buNone/>
            </a:pPr>
            <a:endParaRPr lang="it-IT" sz="2400" b="1" dirty="0" smtClean="0">
              <a:solidFill>
                <a:schemeClr val="bg1">
                  <a:lumMod val="75000"/>
                  <a:lumOff val="25000"/>
                </a:schemeClr>
              </a:solidFill>
            </a:endParaRPr>
          </a:p>
          <a:p>
            <a:pPr algn="ctr">
              <a:buNone/>
            </a:pPr>
            <a:endParaRPr lang="it-IT" sz="2400" dirty="0" smtClean="0">
              <a:solidFill>
                <a:schemeClr val="bg1">
                  <a:lumMod val="75000"/>
                  <a:lumOff val="25000"/>
                </a:schemeClr>
              </a:solidFill>
            </a:endParaRPr>
          </a:p>
          <a:p>
            <a:pPr algn="ctr">
              <a:buNone/>
            </a:pPr>
            <a:endParaRPr lang="it-IT" sz="2400" dirty="0" smtClean="0">
              <a:solidFill>
                <a:schemeClr val="bg1">
                  <a:lumMod val="75000"/>
                  <a:lumOff val="25000"/>
                </a:schemeClr>
              </a:solidFill>
            </a:endParaRPr>
          </a:p>
        </p:txBody>
      </p:sp>
      <p:pic>
        <p:nvPicPr>
          <p:cNvPr id="4" name="Picture 2" descr="C:\Users\Lorenzo\Desktop\linuxday_fullcolor_2015.png"/>
          <p:cNvPicPr>
            <a:picLocks noChangeAspect="1" noChangeArrowheads="1"/>
          </p:cNvPicPr>
          <p:nvPr/>
        </p:nvPicPr>
        <p:blipFill>
          <a:blip r:embed="rId2" cstate="print"/>
          <a:srcRect/>
          <a:stretch>
            <a:fillRect/>
          </a:stretch>
        </p:blipFill>
        <p:spPr bwMode="auto">
          <a:xfrm>
            <a:off x="7715271" y="553946"/>
            <a:ext cx="512397" cy="731914"/>
          </a:xfrm>
          <a:prstGeom prst="rect">
            <a:avLst/>
          </a:prstGeom>
          <a:noFill/>
        </p:spPr>
      </p:pic>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3600" b="1" dirty="0" smtClean="0">
                <a:solidFill>
                  <a:srgbClr val="0070C0"/>
                </a:solidFill>
                <a:latin typeface="+mn-lt"/>
              </a:rPr>
              <a:t>L’iniziativa SOPA e PIPA</a:t>
            </a:r>
            <a:endParaRPr lang="it-IT" sz="3600" b="1" dirty="0">
              <a:latin typeface="+mn-lt"/>
            </a:endParaRPr>
          </a:p>
        </p:txBody>
      </p:sp>
      <p:sp>
        <p:nvSpPr>
          <p:cNvPr id="3" name="Segnaposto contenuto 2"/>
          <p:cNvSpPr>
            <a:spLocks noGrp="1"/>
          </p:cNvSpPr>
          <p:nvPr>
            <p:ph idx="1"/>
          </p:nvPr>
        </p:nvSpPr>
        <p:spPr>
          <a:xfrm>
            <a:off x="285720" y="1600200"/>
            <a:ext cx="8072494" cy="4257692"/>
          </a:xfrm>
        </p:spPr>
        <p:txBody>
          <a:bodyPr>
            <a:normAutofit/>
          </a:bodyPr>
          <a:lstStyle/>
          <a:p>
            <a:pPr marL="0" indent="36513" algn="ctr">
              <a:buNone/>
            </a:pPr>
            <a:r>
              <a:rPr lang="it-IT" sz="2400" dirty="0" smtClean="0">
                <a:solidFill>
                  <a:schemeClr val="bg1">
                    <a:lumMod val="75000"/>
                    <a:lumOff val="25000"/>
                  </a:schemeClr>
                </a:solidFill>
              </a:rPr>
              <a:t>Il </a:t>
            </a:r>
            <a:r>
              <a:rPr lang="it-IT" sz="2400" b="1" dirty="0" smtClean="0">
                <a:solidFill>
                  <a:schemeClr val="bg1">
                    <a:lumMod val="75000"/>
                    <a:lumOff val="25000"/>
                  </a:schemeClr>
                </a:solidFill>
              </a:rPr>
              <a:t>SOPA</a:t>
            </a:r>
            <a:r>
              <a:rPr lang="it-IT" sz="2400" dirty="0" smtClean="0">
                <a:solidFill>
                  <a:schemeClr val="bg1">
                    <a:lumMod val="75000"/>
                    <a:lumOff val="25000"/>
                  </a:schemeClr>
                </a:solidFill>
              </a:rPr>
              <a:t> prevedeva che i titolari dei diritti lesi potessero agire per vie legali anche nei confronti dei </a:t>
            </a:r>
            <a:r>
              <a:rPr lang="it-IT" sz="2400" b="1" dirty="0" smtClean="0">
                <a:solidFill>
                  <a:schemeClr val="bg1">
                    <a:lumMod val="75000"/>
                    <a:lumOff val="25000"/>
                  </a:schemeClr>
                </a:solidFill>
              </a:rPr>
              <a:t>siti</a:t>
            </a:r>
            <a:r>
              <a:rPr lang="it-IT" sz="2400" dirty="0" smtClean="0">
                <a:solidFill>
                  <a:schemeClr val="bg1">
                    <a:lumMod val="75000"/>
                    <a:lumOff val="25000"/>
                  </a:schemeClr>
                </a:solidFill>
              </a:rPr>
              <a:t> che avessero </a:t>
            </a:r>
            <a:r>
              <a:rPr lang="it-IT" sz="2400" b="1" dirty="0" smtClean="0">
                <a:solidFill>
                  <a:schemeClr val="bg1">
                    <a:lumMod val="75000"/>
                    <a:lumOff val="25000"/>
                  </a:schemeClr>
                </a:solidFill>
              </a:rPr>
              <a:t>ospitato contenuti in violazione di copyright</a:t>
            </a:r>
            <a:r>
              <a:rPr lang="it-IT" sz="2400" dirty="0" smtClean="0">
                <a:solidFill>
                  <a:schemeClr val="bg1">
                    <a:lumMod val="75000"/>
                    <a:lumOff val="25000"/>
                  </a:schemeClr>
                </a:solidFill>
              </a:rPr>
              <a:t>, o che in generale “avessero reso possibile o facilitato attività di violazione del copyright".</a:t>
            </a:r>
          </a:p>
          <a:p>
            <a:pPr marL="0" indent="36513" algn="ctr">
              <a:buNone/>
            </a:pPr>
            <a:endParaRPr lang="it-IT" sz="1000" dirty="0" smtClean="0">
              <a:solidFill>
                <a:schemeClr val="bg1">
                  <a:lumMod val="75000"/>
                  <a:lumOff val="25000"/>
                </a:schemeClr>
              </a:solidFill>
            </a:endParaRPr>
          </a:p>
          <a:p>
            <a:pPr marL="0" indent="36513" algn="ctr">
              <a:buNone/>
            </a:pPr>
            <a:r>
              <a:rPr lang="it-IT" sz="2400" dirty="0" smtClean="0">
                <a:solidFill>
                  <a:schemeClr val="bg1">
                    <a:lumMod val="75000"/>
                    <a:lumOff val="25000"/>
                  </a:schemeClr>
                </a:solidFill>
              </a:rPr>
              <a:t>Il </a:t>
            </a:r>
            <a:r>
              <a:rPr lang="it-IT" sz="2400" b="1" dirty="0" smtClean="0">
                <a:solidFill>
                  <a:schemeClr val="bg1">
                    <a:lumMod val="75000"/>
                    <a:lumOff val="25000"/>
                  </a:schemeClr>
                </a:solidFill>
              </a:rPr>
              <a:t>PIPA</a:t>
            </a:r>
            <a:r>
              <a:rPr lang="it-IT" sz="2400" dirty="0" smtClean="0">
                <a:solidFill>
                  <a:schemeClr val="bg1">
                    <a:lumMod val="75000"/>
                    <a:lumOff val="25000"/>
                  </a:schemeClr>
                </a:solidFill>
              </a:rPr>
              <a:t> invece avrebbe fornito ai titolari del diritto d’autore degli strumenti per impedire l’accesso ai siti in violazione di copyright, imponendo sanzioni anche ai </a:t>
            </a:r>
            <a:r>
              <a:rPr lang="it-IT" sz="2400" b="1" dirty="0" smtClean="0">
                <a:solidFill>
                  <a:schemeClr val="bg1">
                    <a:lumMod val="75000"/>
                    <a:lumOff val="25000"/>
                  </a:schemeClr>
                </a:solidFill>
              </a:rPr>
              <a:t>portali</a:t>
            </a:r>
            <a:r>
              <a:rPr lang="it-IT" sz="2400" dirty="0" smtClean="0">
                <a:solidFill>
                  <a:schemeClr val="bg1">
                    <a:lumMod val="75000"/>
                    <a:lumOff val="25000"/>
                  </a:schemeClr>
                </a:solidFill>
              </a:rPr>
              <a:t> </a:t>
            </a:r>
            <a:r>
              <a:rPr lang="it-IT" sz="2400" b="1" dirty="0" smtClean="0">
                <a:solidFill>
                  <a:schemeClr val="bg1">
                    <a:lumMod val="75000"/>
                    <a:lumOff val="25000"/>
                  </a:schemeClr>
                </a:solidFill>
              </a:rPr>
              <a:t>contenenti un qualche collegamento ai siti</a:t>
            </a:r>
            <a:r>
              <a:rPr lang="it-IT" sz="2400" dirty="0" smtClean="0">
                <a:solidFill>
                  <a:schemeClr val="bg1">
                    <a:lumMod val="75000"/>
                    <a:lumOff val="25000"/>
                  </a:schemeClr>
                </a:solidFill>
              </a:rPr>
              <a:t> che avessero violato beni protetti dal diritto d’autore.</a:t>
            </a:r>
          </a:p>
          <a:p>
            <a:pPr marL="0" indent="36513" algn="ctr">
              <a:buNone/>
            </a:pPr>
            <a:endParaRPr lang="it-IT" sz="2400" dirty="0" smtClean="0">
              <a:solidFill>
                <a:schemeClr val="bg1">
                  <a:lumMod val="75000"/>
                  <a:lumOff val="25000"/>
                </a:schemeClr>
              </a:solidFill>
            </a:endParaRPr>
          </a:p>
          <a:p>
            <a:pPr algn="ctr">
              <a:buNone/>
            </a:pPr>
            <a:endParaRPr lang="it-IT" sz="1000" dirty="0" smtClean="0">
              <a:solidFill>
                <a:schemeClr val="bg1">
                  <a:lumMod val="75000"/>
                  <a:lumOff val="25000"/>
                </a:schemeClr>
              </a:solidFill>
            </a:endParaRPr>
          </a:p>
          <a:p>
            <a:pPr algn="ctr">
              <a:buNone/>
            </a:pPr>
            <a:endParaRPr lang="it-IT" sz="2400" dirty="0" smtClean="0">
              <a:solidFill>
                <a:schemeClr val="bg1">
                  <a:lumMod val="75000"/>
                  <a:lumOff val="25000"/>
                </a:schemeClr>
              </a:solidFill>
            </a:endParaRPr>
          </a:p>
          <a:p>
            <a:pPr algn="ctr">
              <a:buNone/>
            </a:pPr>
            <a:endParaRPr lang="it-IT" sz="2400" dirty="0" smtClean="0">
              <a:solidFill>
                <a:schemeClr val="bg1">
                  <a:lumMod val="75000"/>
                  <a:lumOff val="25000"/>
                </a:schemeClr>
              </a:solidFill>
            </a:endParaRPr>
          </a:p>
        </p:txBody>
      </p:sp>
      <p:pic>
        <p:nvPicPr>
          <p:cNvPr id="4" name="Picture 2" descr="C:\Users\Lorenzo\Desktop\linuxday_fullcolor_2015.png"/>
          <p:cNvPicPr>
            <a:picLocks noChangeAspect="1" noChangeArrowheads="1"/>
          </p:cNvPicPr>
          <p:nvPr/>
        </p:nvPicPr>
        <p:blipFill>
          <a:blip r:embed="rId2" cstate="print"/>
          <a:srcRect/>
          <a:stretch>
            <a:fillRect/>
          </a:stretch>
        </p:blipFill>
        <p:spPr bwMode="auto">
          <a:xfrm>
            <a:off x="7715271" y="553946"/>
            <a:ext cx="512397" cy="731914"/>
          </a:xfrm>
          <a:prstGeom prst="rect">
            <a:avLst/>
          </a:prstGeom>
          <a:noFill/>
        </p:spPr>
      </p:pic>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3600" b="1" dirty="0" smtClean="0">
                <a:solidFill>
                  <a:srgbClr val="0070C0"/>
                </a:solidFill>
                <a:latin typeface="+mn-lt"/>
              </a:rPr>
              <a:t>L’iniziativa SOPA e PIPA</a:t>
            </a:r>
            <a:endParaRPr lang="it-IT" sz="3600" b="1" dirty="0">
              <a:latin typeface="+mn-lt"/>
            </a:endParaRPr>
          </a:p>
        </p:txBody>
      </p:sp>
      <p:sp>
        <p:nvSpPr>
          <p:cNvPr id="3" name="Segnaposto contenuto 2"/>
          <p:cNvSpPr>
            <a:spLocks noGrp="1"/>
          </p:cNvSpPr>
          <p:nvPr>
            <p:ph idx="1"/>
          </p:nvPr>
        </p:nvSpPr>
        <p:spPr>
          <a:xfrm>
            <a:off x="285720" y="1600200"/>
            <a:ext cx="8072494" cy="4525963"/>
          </a:xfrm>
        </p:spPr>
        <p:txBody>
          <a:bodyPr>
            <a:normAutofit/>
          </a:bodyPr>
          <a:lstStyle/>
          <a:p>
            <a:pPr marL="0" indent="36513" algn="ctr">
              <a:buNone/>
            </a:pPr>
            <a:r>
              <a:rPr lang="it-IT" sz="2400" dirty="0" smtClean="0">
                <a:solidFill>
                  <a:schemeClr val="bg1">
                    <a:lumMod val="75000"/>
                    <a:lumOff val="25000"/>
                  </a:schemeClr>
                </a:solidFill>
              </a:rPr>
              <a:t>Wikipedia da sempre dedica molta attenzione alla lotta alle violazioni di copyright (</a:t>
            </a:r>
            <a:r>
              <a:rPr lang="it-IT" sz="2400" b="1" dirty="0" smtClean="0">
                <a:solidFill>
                  <a:schemeClr val="bg1">
                    <a:lumMod val="75000"/>
                    <a:lumOff val="25000"/>
                  </a:schemeClr>
                </a:solidFill>
              </a:rPr>
              <a:t>copyviol</a:t>
            </a:r>
            <a:r>
              <a:rPr lang="it-IT" sz="2400" dirty="0" smtClean="0">
                <a:solidFill>
                  <a:schemeClr val="bg1">
                    <a:lumMod val="75000"/>
                    <a:lumOff val="25000"/>
                  </a:schemeClr>
                </a:solidFill>
              </a:rPr>
              <a:t>), eliminandole dal sito con la massima attenzione e velocità possibili. I termini della legge tuttavia erano tanto larghi da arrivare a </a:t>
            </a:r>
            <a:r>
              <a:rPr lang="it-IT" sz="2400" b="1" dirty="0" smtClean="0">
                <a:solidFill>
                  <a:schemeClr val="bg1">
                    <a:lumMod val="75000"/>
                    <a:lumOff val="25000"/>
                  </a:schemeClr>
                </a:solidFill>
              </a:rPr>
              <a:t>toccare la stessa enciclopedia online</a:t>
            </a:r>
            <a:r>
              <a:rPr lang="it-IT" sz="2400" dirty="0" smtClean="0">
                <a:solidFill>
                  <a:schemeClr val="bg1">
                    <a:lumMod val="75000"/>
                    <a:lumOff val="25000"/>
                  </a:schemeClr>
                </a:solidFill>
              </a:rPr>
              <a:t>.</a:t>
            </a:r>
            <a:r>
              <a:rPr lang="it-IT" sz="2400" b="1" dirty="0" smtClean="0">
                <a:solidFill>
                  <a:schemeClr val="bg1">
                    <a:lumMod val="75000"/>
                    <a:lumOff val="25000"/>
                  </a:schemeClr>
                </a:solidFill>
              </a:rPr>
              <a:t> </a:t>
            </a:r>
          </a:p>
          <a:p>
            <a:pPr marL="0" indent="36513" algn="ctr">
              <a:buNone/>
            </a:pPr>
            <a:endParaRPr lang="it-IT" sz="1000" dirty="0" smtClean="0">
              <a:solidFill>
                <a:schemeClr val="bg1">
                  <a:lumMod val="75000"/>
                  <a:lumOff val="25000"/>
                </a:schemeClr>
              </a:solidFill>
            </a:endParaRPr>
          </a:p>
          <a:p>
            <a:pPr marL="0" indent="36513" algn="ctr">
              <a:buNone/>
            </a:pPr>
            <a:r>
              <a:rPr lang="it-IT" sz="2400" dirty="0" smtClean="0">
                <a:solidFill>
                  <a:schemeClr val="bg1">
                    <a:lumMod val="75000"/>
                    <a:lumOff val="25000"/>
                  </a:schemeClr>
                </a:solidFill>
              </a:rPr>
              <a:t>In generale, la legge avrebbe richiesto una </a:t>
            </a:r>
            <a:r>
              <a:rPr lang="it-IT" sz="2400" b="1" dirty="0" smtClean="0">
                <a:solidFill>
                  <a:schemeClr val="bg1">
                    <a:lumMod val="75000"/>
                    <a:lumOff val="25000"/>
                  </a:schemeClr>
                </a:solidFill>
              </a:rPr>
              <a:t>monitorazione di tutti i centinaia di milioni di contributi inseriti</a:t>
            </a:r>
            <a:r>
              <a:rPr lang="it-IT" sz="2400" dirty="0" smtClean="0">
                <a:solidFill>
                  <a:schemeClr val="bg1">
                    <a:lumMod val="75000"/>
                    <a:lumOff val="25000"/>
                  </a:schemeClr>
                </a:solidFill>
              </a:rPr>
              <a:t>, in tempo reale e costante, allo scopo di eliminare non solo qualunque violazione di copyright, ma anche ogni collegamento </a:t>
            </a:r>
            <a:r>
              <a:rPr lang="it-IT" sz="2400" b="1" dirty="0" smtClean="0">
                <a:solidFill>
                  <a:schemeClr val="bg1">
                    <a:lumMod val="75000"/>
                    <a:lumOff val="25000"/>
                  </a:schemeClr>
                </a:solidFill>
              </a:rPr>
              <a:t>a qualsivoglia sito </a:t>
            </a:r>
            <a:r>
              <a:rPr lang="it-IT" sz="2400" dirty="0" smtClean="0">
                <a:solidFill>
                  <a:schemeClr val="bg1">
                    <a:lumMod val="75000"/>
                    <a:lumOff val="25000"/>
                  </a:schemeClr>
                </a:solidFill>
              </a:rPr>
              <a:t>che avesse violato il diritto d’autore.</a:t>
            </a:r>
            <a:endParaRPr lang="it-IT" sz="1000" dirty="0" smtClean="0">
              <a:solidFill>
                <a:schemeClr val="bg1">
                  <a:lumMod val="75000"/>
                  <a:lumOff val="25000"/>
                </a:schemeClr>
              </a:solidFill>
            </a:endParaRPr>
          </a:p>
          <a:p>
            <a:pPr algn="ctr">
              <a:buNone/>
            </a:pPr>
            <a:endParaRPr lang="it-IT" sz="1000" dirty="0" smtClean="0">
              <a:solidFill>
                <a:schemeClr val="bg1">
                  <a:lumMod val="75000"/>
                  <a:lumOff val="25000"/>
                </a:schemeClr>
              </a:solidFill>
            </a:endParaRPr>
          </a:p>
          <a:p>
            <a:pPr algn="ctr">
              <a:buNone/>
            </a:pPr>
            <a:endParaRPr lang="it-IT" sz="2400" dirty="0" smtClean="0">
              <a:solidFill>
                <a:schemeClr val="bg1">
                  <a:lumMod val="75000"/>
                  <a:lumOff val="25000"/>
                </a:schemeClr>
              </a:solidFill>
            </a:endParaRPr>
          </a:p>
        </p:txBody>
      </p:sp>
      <p:pic>
        <p:nvPicPr>
          <p:cNvPr id="4" name="Picture 2" descr="C:\Users\Lorenzo\Desktop\linuxday_fullcolor_2015.png"/>
          <p:cNvPicPr>
            <a:picLocks noChangeAspect="1" noChangeArrowheads="1"/>
          </p:cNvPicPr>
          <p:nvPr/>
        </p:nvPicPr>
        <p:blipFill>
          <a:blip r:embed="rId2" cstate="print"/>
          <a:srcRect/>
          <a:stretch>
            <a:fillRect/>
          </a:stretch>
        </p:blipFill>
        <p:spPr bwMode="auto">
          <a:xfrm>
            <a:off x="7715271" y="553946"/>
            <a:ext cx="512397" cy="731914"/>
          </a:xfrm>
          <a:prstGeom prst="rect">
            <a:avLst/>
          </a:prstGeom>
          <a:noFill/>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3600" b="1" dirty="0" smtClean="0">
                <a:solidFill>
                  <a:srgbClr val="0070C0"/>
                </a:solidFill>
                <a:latin typeface="+mn-lt"/>
              </a:rPr>
              <a:t>I progetti Wikimedia</a:t>
            </a:r>
            <a:endParaRPr lang="it-IT" sz="3600" b="1" dirty="0">
              <a:solidFill>
                <a:srgbClr val="0070C0"/>
              </a:solidFill>
              <a:latin typeface="+mn-lt"/>
            </a:endParaRPr>
          </a:p>
        </p:txBody>
      </p:sp>
      <p:pic>
        <p:nvPicPr>
          <p:cNvPr id="3074" name="Picture 2" descr="C:\Users\Lorenzo\Desktop\2000px-Wikimedia_logo_family_complete_2.svg.png"/>
          <p:cNvPicPr>
            <a:picLocks noGrp="1" noChangeAspect="1" noChangeArrowheads="1"/>
          </p:cNvPicPr>
          <p:nvPr>
            <p:ph idx="1"/>
          </p:nvPr>
        </p:nvPicPr>
        <p:blipFill>
          <a:blip r:embed="rId2" cstate="print"/>
          <a:srcRect/>
          <a:stretch>
            <a:fillRect/>
          </a:stretch>
        </p:blipFill>
        <p:spPr bwMode="auto">
          <a:xfrm>
            <a:off x="1350146" y="1071546"/>
            <a:ext cx="6365126" cy="5786454"/>
          </a:xfrm>
          <a:prstGeom prst="rect">
            <a:avLst/>
          </a:prstGeom>
          <a:noFill/>
        </p:spPr>
      </p:pic>
      <p:pic>
        <p:nvPicPr>
          <p:cNvPr id="9" name="Picture 2" descr="C:\Users\Lorenzo\Desktop\linuxday_fullcolor_2015.png"/>
          <p:cNvPicPr>
            <a:picLocks noChangeAspect="1" noChangeArrowheads="1"/>
          </p:cNvPicPr>
          <p:nvPr/>
        </p:nvPicPr>
        <p:blipFill>
          <a:blip r:embed="rId3" cstate="print"/>
          <a:srcRect/>
          <a:stretch>
            <a:fillRect/>
          </a:stretch>
        </p:blipFill>
        <p:spPr bwMode="auto">
          <a:xfrm>
            <a:off x="7715271" y="553946"/>
            <a:ext cx="512397" cy="731914"/>
          </a:xfrm>
          <a:prstGeom prst="rect">
            <a:avLst/>
          </a:prstGeom>
          <a:noFill/>
        </p:spPr>
      </p:pic>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3600" b="1" dirty="0" smtClean="0">
                <a:solidFill>
                  <a:srgbClr val="0070C0"/>
                </a:solidFill>
                <a:latin typeface="+mn-lt"/>
              </a:rPr>
              <a:t>L’iniziativa SOPA e PIPA</a:t>
            </a:r>
            <a:endParaRPr lang="it-IT" sz="3600" b="1" dirty="0">
              <a:latin typeface="+mn-lt"/>
            </a:endParaRPr>
          </a:p>
        </p:txBody>
      </p:sp>
      <p:sp>
        <p:nvSpPr>
          <p:cNvPr id="3" name="Segnaposto contenuto 2"/>
          <p:cNvSpPr>
            <a:spLocks noGrp="1"/>
          </p:cNvSpPr>
          <p:nvPr>
            <p:ph idx="1"/>
          </p:nvPr>
        </p:nvSpPr>
        <p:spPr>
          <a:xfrm>
            <a:off x="285720" y="1600200"/>
            <a:ext cx="8072494" cy="4525963"/>
          </a:xfrm>
        </p:spPr>
        <p:txBody>
          <a:bodyPr>
            <a:normAutofit/>
          </a:bodyPr>
          <a:lstStyle/>
          <a:p>
            <a:pPr algn="ctr">
              <a:buNone/>
            </a:pPr>
            <a:r>
              <a:rPr lang="it-IT" sz="2400" dirty="0" smtClean="0">
                <a:solidFill>
                  <a:schemeClr val="bg1">
                    <a:lumMod val="75000"/>
                    <a:lumOff val="25000"/>
                  </a:schemeClr>
                </a:solidFill>
              </a:rPr>
              <a:t>Per protestare contro queste leggi, </a:t>
            </a:r>
            <a:r>
              <a:rPr lang="it-IT" sz="2400" b="1" dirty="0" smtClean="0">
                <a:solidFill>
                  <a:schemeClr val="bg1">
                    <a:lumMod val="75000"/>
                    <a:lumOff val="25000"/>
                  </a:schemeClr>
                </a:solidFill>
              </a:rPr>
              <a:t>Wikipedia in lingua inglese si è oscurata per l’intero 18 gennaio 2012</a:t>
            </a:r>
            <a:r>
              <a:rPr lang="it-IT" sz="2400" dirty="0" smtClean="0">
                <a:solidFill>
                  <a:schemeClr val="bg1">
                    <a:lumMod val="75000"/>
                    <a:lumOff val="25000"/>
                  </a:schemeClr>
                </a:solidFill>
              </a:rPr>
              <a:t>, reindirizzando ogni voci ad un banner informativo.</a:t>
            </a:r>
          </a:p>
          <a:p>
            <a:pPr algn="ctr">
              <a:buNone/>
            </a:pPr>
            <a:endParaRPr lang="it-IT" sz="1000" dirty="0" smtClean="0">
              <a:solidFill>
                <a:schemeClr val="bg1">
                  <a:lumMod val="75000"/>
                  <a:lumOff val="25000"/>
                </a:schemeClr>
              </a:solidFill>
            </a:endParaRPr>
          </a:p>
          <a:p>
            <a:pPr algn="ctr">
              <a:buNone/>
            </a:pPr>
            <a:r>
              <a:rPr lang="it-IT" sz="2400" dirty="0" smtClean="0">
                <a:solidFill>
                  <a:schemeClr val="bg1">
                    <a:lumMod val="75000"/>
                    <a:lumOff val="25000"/>
                  </a:schemeClr>
                </a:solidFill>
              </a:rPr>
              <a:t>Dopo le iniziative di Wikipedia, Google, </a:t>
            </a:r>
            <a:r>
              <a:rPr lang="it-IT" sz="2400" dirty="0" err="1" smtClean="0">
                <a:solidFill>
                  <a:schemeClr val="bg1">
                    <a:lumMod val="75000"/>
                    <a:lumOff val="25000"/>
                  </a:schemeClr>
                </a:solidFill>
              </a:rPr>
              <a:t>Mozilla</a:t>
            </a:r>
            <a:r>
              <a:rPr lang="it-IT" sz="2400" dirty="0" smtClean="0">
                <a:solidFill>
                  <a:schemeClr val="bg1">
                    <a:lumMod val="75000"/>
                    <a:lumOff val="25000"/>
                  </a:schemeClr>
                </a:solidFill>
              </a:rPr>
              <a:t>, Creative Commons, Electronic </a:t>
            </a:r>
            <a:r>
              <a:rPr lang="it-IT" sz="2400" dirty="0" err="1" smtClean="0">
                <a:solidFill>
                  <a:schemeClr val="bg1">
                    <a:lumMod val="75000"/>
                    <a:lumOff val="25000"/>
                  </a:schemeClr>
                </a:solidFill>
              </a:rPr>
              <a:t>Founder</a:t>
            </a:r>
            <a:r>
              <a:rPr lang="it-IT" sz="2400" dirty="0" smtClean="0">
                <a:solidFill>
                  <a:schemeClr val="bg1">
                    <a:lumMod val="75000"/>
                    <a:lumOff val="25000"/>
                  </a:schemeClr>
                </a:solidFill>
              </a:rPr>
              <a:t> </a:t>
            </a:r>
            <a:r>
              <a:rPr lang="it-IT" sz="2400" dirty="0" err="1" smtClean="0">
                <a:solidFill>
                  <a:schemeClr val="bg1">
                    <a:lumMod val="75000"/>
                    <a:lumOff val="25000"/>
                  </a:schemeClr>
                </a:solidFill>
              </a:rPr>
              <a:t>Foundation</a:t>
            </a:r>
            <a:r>
              <a:rPr lang="it-IT" sz="2400" dirty="0" smtClean="0">
                <a:solidFill>
                  <a:schemeClr val="bg1">
                    <a:lumMod val="75000"/>
                    <a:lumOff val="25000"/>
                  </a:schemeClr>
                </a:solidFill>
              </a:rPr>
              <a:t> e di altri 7000 siti, la discussione sulla legge </a:t>
            </a:r>
            <a:r>
              <a:rPr lang="it-IT" sz="2400" b="1" dirty="0" smtClean="0">
                <a:solidFill>
                  <a:schemeClr val="bg1">
                    <a:lumMod val="75000"/>
                    <a:lumOff val="25000"/>
                  </a:schemeClr>
                </a:solidFill>
              </a:rPr>
              <a:t>venne rinviata a data indefinita</a:t>
            </a:r>
            <a:r>
              <a:rPr lang="it-IT" sz="2400" dirty="0" smtClean="0">
                <a:solidFill>
                  <a:schemeClr val="bg1">
                    <a:lumMod val="75000"/>
                    <a:lumOff val="25000"/>
                  </a:schemeClr>
                </a:solidFill>
              </a:rPr>
              <a:t>, in attesa di discutere dei punti controversi per raggiungere un consenso maggiore.</a:t>
            </a:r>
          </a:p>
          <a:p>
            <a:pPr algn="ctr">
              <a:buNone/>
            </a:pPr>
            <a:endParaRPr lang="it-IT" sz="2400" dirty="0" smtClean="0">
              <a:solidFill>
                <a:schemeClr val="bg1">
                  <a:lumMod val="75000"/>
                  <a:lumOff val="25000"/>
                </a:schemeClr>
              </a:solidFill>
            </a:endParaRPr>
          </a:p>
          <a:p>
            <a:pPr algn="ctr">
              <a:buNone/>
            </a:pPr>
            <a:endParaRPr lang="it-IT" sz="1000" dirty="0" smtClean="0">
              <a:solidFill>
                <a:schemeClr val="bg1">
                  <a:lumMod val="75000"/>
                  <a:lumOff val="25000"/>
                </a:schemeClr>
              </a:solidFill>
            </a:endParaRPr>
          </a:p>
          <a:p>
            <a:pPr algn="ctr">
              <a:buNone/>
            </a:pPr>
            <a:endParaRPr lang="it-IT" sz="2400" dirty="0" smtClean="0">
              <a:solidFill>
                <a:schemeClr val="bg1">
                  <a:lumMod val="75000"/>
                  <a:lumOff val="25000"/>
                </a:schemeClr>
              </a:solidFill>
            </a:endParaRPr>
          </a:p>
        </p:txBody>
      </p:sp>
      <p:pic>
        <p:nvPicPr>
          <p:cNvPr id="4" name="Picture 2" descr="C:\Users\Lorenzo\Desktop\linuxday_fullcolor_2015.png"/>
          <p:cNvPicPr>
            <a:picLocks noChangeAspect="1" noChangeArrowheads="1"/>
          </p:cNvPicPr>
          <p:nvPr/>
        </p:nvPicPr>
        <p:blipFill>
          <a:blip r:embed="rId2" cstate="print"/>
          <a:srcRect/>
          <a:stretch>
            <a:fillRect/>
          </a:stretch>
        </p:blipFill>
        <p:spPr bwMode="auto">
          <a:xfrm>
            <a:off x="7715271" y="553946"/>
            <a:ext cx="512397" cy="731914"/>
          </a:xfrm>
          <a:prstGeom prst="rect">
            <a:avLst/>
          </a:prstGeom>
          <a:noFill/>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3600" b="1" dirty="0" smtClean="0">
                <a:solidFill>
                  <a:srgbClr val="0070C0"/>
                </a:solidFill>
                <a:latin typeface="+mn-lt"/>
              </a:rPr>
              <a:t>L’iniziativa SOPA e PIPA</a:t>
            </a:r>
            <a:endParaRPr lang="it-IT" sz="3600" b="1" dirty="0">
              <a:latin typeface="+mn-lt"/>
            </a:endParaRPr>
          </a:p>
        </p:txBody>
      </p:sp>
      <p:pic>
        <p:nvPicPr>
          <p:cNvPr id="4" name="Picture 2" descr="C:\Users\Lorenzo\Desktop\linuxday_fullcolor_2015.png"/>
          <p:cNvPicPr>
            <a:picLocks noChangeAspect="1" noChangeArrowheads="1"/>
          </p:cNvPicPr>
          <p:nvPr/>
        </p:nvPicPr>
        <p:blipFill>
          <a:blip r:embed="rId2" cstate="print"/>
          <a:srcRect/>
          <a:stretch>
            <a:fillRect/>
          </a:stretch>
        </p:blipFill>
        <p:spPr bwMode="auto">
          <a:xfrm>
            <a:off x="7715271" y="553946"/>
            <a:ext cx="512397" cy="731914"/>
          </a:xfrm>
          <a:prstGeom prst="rect">
            <a:avLst/>
          </a:prstGeom>
          <a:noFill/>
        </p:spPr>
      </p:pic>
      <p:pic>
        <p:nvPicPr>
          <p:cNvPr id="6" name="Picture 2" descr="C:\Users\Lorenzo\Desktop\Linux Day\Immagini\History_Wikipedia_English_SOPA_2012_Blackout2.jpg"/>
          <p:cNvPicPr>
            <a:picLocks noGrp="1" noChangeAspect="1" noChangeArrowheads="1"/>
          </p:cNvPicPr>
          <p:nvPr>
            <p:ph idx="1"/>
          </p:nvPr>
        </p:nvPicPr>
        <p:blipFill>
          <a:blip r:embed="rId3"/>
          <a:srcRect/>
          <a:stretch>
            <a:fillRect/>
          </a:stretch>
        </p:blipFill>
        <p:spPr bwMode="auto">
          <a:xfrm>
            <a:off x="214282" y="1714488"/>
            <a:ext cx="8657580" cy="4219200"/>
          </a:xfrm>
          <a:prstGeom prst="rect">
            <a:avLst/>
          </a:prstGeom>
          <a:noFill/>
        </p:spPr>
      </p:pic>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3600" b="1" dirty="0" smtClean="0">
                <a:solidFill>
                  <a:srgbClr val="0070C0"/>
                </a:solidFill>
                <a:latin typeface="+mn-lt"/>
              </a:rPr>
              <a:t>La censura in Russia</a:t>
            </a:r>
            <a:endParaRPr lang="it-IT" sz="3600" b="1" dirty="0">
              <a:latin typeface="+mn-lt"/>
            </a:endParaRPr>
          </a:p>
        </p:txBody>
      </p:sp>
      <p:sp>
        <p:nvSpPr>
          <p:cNvPr id="3" name="Segnaposto contenuto 2"/>
          <p:cNvSpPr>
            <a:spLocks noGrp="1"/>
          </p:cNvSpPr>
          <p:nvPr>
            <p:ph idx="1"/>
          </p:nvPr>
        </p:nvSpPr>
        <p:spPr>
          <a:xfrm>
            <a:off x="285720" y="1600200"/>
            <a:ext cx="8072494" cy="4525963"/>
          </a:xfrm>
        </p:spPr>
        <p:txBody>
          <a:bodyPr>
            <a:normAutofit/>
          </a:bodyPr>
          <a:lstStyle/>
          <a:p>
            <a:pPr marL="0" indent="0" algn="ctr">
              <a:buNone/>
            </a:pPr>
            <a:r>
              <a:rPr lang="it-IT" sz="2400" dirty="0" smtClean="0">
                <a:solidFill>
                  <a:schemeClr val="bg1">
                    <a:lumMod val="75000"/>
                    <a:lumOff val="25000"/>
                  </a:schemeClr>
                </a:solidFill>
              </a:rPr>
              <a:t>Già nel 2013, la </a:t>
            </a:r>
            <a:r>
              <a:rPr lang="it-IT" sz="2400" b="1" dirty="0" err="1" smtClean="0">
                <a:solidFill>
                  <a:schemeClr val="bg1">
                    <a:lumMod val="75000"/>
                    <a:lumOff val="25000"/>
                  </a:schemeClr>
                </a:solidFill>
              </a:rPr>
              <a:t>Roskomnadzor</a:t>
            </a:r>
            <a:r>
              <a:rPr lang="it-IT" sz="2400" dirty="0" smtClean="0">
                <a:solidFill>
                  <a:schemeClr val="bg1">
                    <a:lumMod val="75000"/>
                    <a:lumOff val="25000"/>
                  </a:schemeClr>
                </a:solidFill>
              </a:rPr>
              <a:t>, l’agenzia russa per i mass media, insieme all’agenzia per la tutela dei diritti dei consumatori e l’antidroga, aveva inserito alcune pagine di Wikipedia nella propria lista nera.</a:t>
            </a:r>
          </a:p>
          <a:p>
            <a:pPr marL="0" indent="0" algn="ctr">
              <a:buNone/>
            </a:pPr>
            <a:endParaRPr lang="it-IT" sz="1000" dirty="0" smtClean="0">
              <a:solidFill>
                <a:schemeClr val="bg1">
                  <a:lumMod val="75000"/>
                  <a:lumOff val="25000"/>
                </a:schemeClr>
              </a:solidFill>
            </a:endParaRPr>
          </a:p>
          <a:p>
            <a:pPr marL="0" indent="0" algn="ctr">
              <a:buNone/>
            </a:pPr>
            <a:r>
              <a:rPr lang="it-IT" sz="2400" dirty="0" smtClean="0">
                <a:solidFill>
                  <a:schemeClr val="bg1">
                    <a:lumMod val="75000"/>
                    <a:lumOff val="25000"/>
                  </a:schemeClr>
                </a:solidFill>
              </a:rPr>
              <a:t>Nel giugno 2015, la corte di Astrakan chiese la rimozione di una pagina sul </a:t>
            </a:r>
            <a:r>
              <a:rPr lang="it-IT" sz="2400" b="1" dirty="0" err="1" smtClean="0">
                <a:solidFill>
                  <a:schemeClr val="bg1">
                    <a:lumMod val="75000"/>
                    <a:lumOff val="25000"/>
                  </a:schemeClr>
                </a:solidFill>
              </a:rPr>
              <a:t>charas</a:t>
            </a:r>
            <a:r>
              <a:rPr lang="it-IT" sz="2400" dirty="0" smtClean="0">
                <a:solidFill>
                  <a:schemeClr val="bg1">
                    <a:lumMod val="75000"/>
                    <a:lumOff val="25000"/>
                  </a:schemeClr>
                </a:solidFill>
              </a:rPr>
              <a:t>, un tipo di hashish.</a:t>
            </a:r>
          </a:p>
          <a:p>
            <a:pPr algn="ctr">
              <a:buNone/>
            </a:pPr>
            <a:endParaRPr lang="it-IT" sz="1000" dirty="0" smtClean="0">
              <a:solidFill>
                <a:schemeClr val="bg1">
                  <a:lumMod val="75000"/>
                  <a:lumOff val="25000"/>
                </a:schemeClr>
              </a:solidFill>
            </a:endParaRPr>
          </a:p>
          <a:p>
            <a:pPr algn="ctr">
              <a:buNone/>
            </a:pPr>
            <a:r>
              <a:rPr lang="it-IT" sz="2400" dirty="0" smtClean="0">
                <a:solidFill>
                  <a:schemeClr val="bg1">
                    <a:lumMod val="75000"/>
                    <a:lumOff val="25000"/>
                  </a:schemeClr>
                </a:solidFill>
              </a:rPr>
              <a:t>Tuttavia il protocollo protetto di </a:t>
            </a:r>
            <a:r>
              <a:rPr lang="it-IT" sz="2400" dirty="0" err="1" smtClean="0">
                <a:solidFill>
                  <a:schemeClr val="bg1">
                    <a:lumMod val="75000"/>
                    <a:lumOff val="25000"/>
                  </a:schemeClr>
                </a:solidFill>
              </a:rPr>
              <a:t>Wikipedia</a:t>
            </a:r>
            <a:r>
              <a:rPr lang="it-IT" sz="2400" dirty="0" smtClean="0">
                <a:solidFill>
                  <a:schemeClr val="bg1">
                    <a:lumMod val="75000"/>
                    <a:lumOff val="25000"/>
                  </a:schemeClr>
                </a:solidFill>
              </a:rPr>
              <a:t> (“</a:t>
            </a:r>
            <a:r>
              <a:rPr lang="it-IT" sz="2400" dirty="0" err="1" smtClean="0">
                <a:solidFill>
                  <a:schemeClr val="bg1">
                    <a:lumMod val="75000"/>
                    <a:lumOff val="25000"/>
                  </a:schemeClr>
                </a:solidFill>
              </a:rPr>
              <a:t>https</a:t>
            </a:r>
            <a:r>
              <a:rPr lang="it-IT" sz="2400" dirty="0" smtClean="0">
                <a:solidFill>
                  <a:schemeClr val="bg1">
                    <a:lumMod val="75000"/>
                    <a:lumOff val="25000"/>
                  </a:schemeClr>
                </a:solidFill>
              </a:rPr>
              <a:t>”) non avrebbe consentito ai provider di inibire l’accesso ad una sola pagina e quindi gli utenti non avrebbero potuto più </a:t>
            </a:r>
            <a:r>
              <a:rPr lang="it-IT" sz="2400" b="1" dirty="0" smtClean="0">
                <a:solidFill>
                  <a:schemeClr val="bg1">
                    <a:lumMod val="75000"/>
                    <a:lumOff val="25000"/>
                  </a:schemeClr>
                </a:solidFill>
              </a:rPr>
              <a:t>consultare nessuna pagina</a:t>
            </a:r>
            <a:r>
              <a:rPr lang="it-IT" sz="2400" dirty="0" smtClean="0">
                <a:solidFill>
                  <a:schemeClr val="bg1">
                    <a:lumMod val="75000"/>
                    <a:lumOff val="25000"/>
                  </a:schemeClr>
                </a:solidFill>
              </a:rPr>
              <a:t>.</a:t>
            </a:r>
          </a:p>
          <a:p>
            <a:pPr algn="ctr">
              <a:buNone/>
            </a:pPr>
            <a:endParaRPr lang="it-IT" sz="1000" dirty="0" smtClean="0">
              <a:solidFill>
                <a:schemeClr val="bg1">
                  <a:lumMod val="75000"/>
                  <a:lumOff val="25000"/>
                </a:schemeClr>
              </a:solidFill>
            </a:endParaRPr>
          </a:p>
        </p:txBody>
      </p:sp>
      <p:pic>
        <p:nvPicPr>
          <p:cNvPr id="4" name="Picture 2" descr="C:\Users\Lorenzo\Desktop\linuxday_fullcolor_2015.png"/>
          <p:cNvPicPr>
            <a:picLocks noChangeAspect="1" noChangeArrowheads="1"/>
          </p:cNvPicPr>
          <p:nvPr/>
        </p:nvPicPr>
        <p:blipFill>
          <a:blip r:embed="rId2" cstate="print"/>
          <a:srcRect/>
          <a:stretch>
            <a:fillRect/>
          </a:stretch>
        </p:blipFill>
        <p:spPr bwMode="auto">
          <a:xfrm>
            <a:off x="7715271" y="553946"/>
            <a:ext cx="512397" cy="731914"/>
          </a:xfrm>
          <a:prstGeom prst="rect">
            <a:avLst/>
          </a:prstGeom>
          <a:noFill/>
        </p:spPr>
      </p:pic>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3600" b="1" dirty="0" smtClean="0">
                <a:solidFill>
                  <a:srgbClr val="0070C0"/>
                </a:solidFill>
                <a:latin typeface="+mn-lt"/>
              </a:rPr>
              <a:t>La censura in Russia</a:t>
            </a:r>
            <a:endParaRPr lang="it-IT" sz="3600" b="1" dirty="0">
              <a:latin typeface="+mn-lt"/>
            </a:endParaRPr>
          </a:p>
        </p:txBody>
      </p:sp>
      <p:sp>
        <p:nvSpPr>
          <p:cNvPr id="3" name="Segnaposto contenuto 2"/>
          <p:cNvSpPr>
            <a:spLocks noGrp="1"/>
          </p:cNvSpPr>
          <p:nvPr>
            <p:ph idx="1"/>
          </p:nvPr>
        </p:nvSpPr>
        <p:spPr>
          <a:xfrm>
            <a:off x="285720" y="1600200"/>
            <a:ext cx="8001056" cy="4525963"/>
          </a:xfrm>
        </p:spPr>
        <p:txBody>
          <a:bodyPr>
            <a:normAutofit/>
          </a:bodyPr>
          <a:lstStyle/>
          <a:p>
            <a:pPr marL="0" indent="0" algn="ctr">
              <a:buNone/>
            </a:pPr>
            <a:r>
              <a:rPr lang="it-IT" sz="2400" dirty="0" smtClean="0">
                <a:solidFill>
                  <a:schemeClr val="bg1">
                    <a:lumMod val="75000"/>
                    <a:lumOff val="25000"/>
                  </a:schemeClr>
                </a:solidFill>
              </a:rPr>
              <a:t>Sostenendo la legittimità della pagina, che si appoggiava su fonti accademiche autorevoli, Wikipedia in lingua russa si rifiutò di cancellare la pagina, esponendosi al rischio della chiusura.</a:t>
            </a:r>
          </a:p>
          <a:p>
            <a:pPr algn="ctr">
              <a:buNone/>
            </a:pPr>
            <a:endParaRPr lang="it-IT" sz="1000" dirty="0" smtClean="0">
              <a:solidFill>
                <a:schemeClr val="bg1">
                  <a:lumMod val="75000"/>
                  <a:lumOff val="25000"/>
                </a:schemeClr>
              </a:solidFill>
            </a:endParaRPr>
          </a:p>
          <a:p>
            <a:pPr algn="ctr">
              <a:buNone/>
            </a:pPr>
            <a:r>
              <a:rPr lang="it-IT" sz="2400" dirty="0" smtClean="0">
                <a:solidFill>
                  <a:schemeClr val="bg1">
                    <a:lumMod val="75000"/>
                    <a:lumOff val="25000"/>
                  </a:schemeClr>
                </a:solidFill>
              </a:rPr>
              <a:t>Il 25 agosto 2015, il </a:t>
            </a:r>
            <a:r>
              <a:rPr lang="it-IT" sz="2400" dirty="0" err="1" smtClean="0">
                <a:solidFill>
                  <a:schemeClr val="bg1">
                    <a:lumMod val="75000"/>
                    <a:lumOff val="25000"/>
                  </a:schemeClr>
                </a:solidFill>
              </a:rPr>
              <a:t>Roskomnadzor</a:t>
            </a:r>
            <a:r>
              <a:rPr lang="it-IT" sz="2400" dirty="0" smtClean="0">
                <a:solidFill>
                  <a:schemeClr val="bg1">
                    <a:lumMod val="75000"/>
                    <a:lumOff val="25000"/>
                  </a:schemeClr>
                </a:solidFill>
              </a:rPr>
              <a:t> ha fatto sapere di aver "tolto l’articolo incriminato dal registro unico delle informazioni vietate“, sulla base della valutazione del servizio antidroga russo, che ha valutato positivamente le modifiche effettuate sulla pagina del </a:t>
            </a:r>
            <a:r>
              <a:rPr lang="it-IT" sz="2400" dirty="0" err="1" smtClean="0">
                <a:solidFill>
                  <a:schemeClr val="bg1">
                    <a:lumMod val="75000"/>
                    <a:lumOff val="25000"/>
                  </a:schemeClr>
                </a:solidFill>
              </a:rPr>
              <a:t>charas</a:t>
            </a:r>
            <a:r>
              <a:rPr lang="it-IT" sz="2400" dirty="0" smtClean="0">
                <a:solidFill>
                  <a:schemeClr val="bg1">
                    <a:lumMod val="75000"/>
                    <a:lumOff val="25000"/>
                  </a:schemeClr>
                </a:solidFill>
              </a:rPr>
              <a:t>.</a:t>
            </a:r>
          </a:p>
          <a:p>
            <a:pPr algn="ctr">
              <a:buNone/>
            </a:pPr>
            <a:endParaRPr lang="it-IT" sz="2400" dirty="0" smtClean="0">
              <a:solidFill>
                <a:schemeClr val="bg1">
                  <a:lumMod val="75000"/>
                  <a:lumOff val="25000"/>
                </a:schemeClr>
              </a:solidFill>
            </a:endParaRPr>
          </a:p>
          <a:p>
            <a:pPr algn="ctr">
              <a:buNone/>
            </a:pPr>
            <a:endParaRPr lang="it-IT" sz="1000" dirty="0" smtClean="0">
              <a:solidFill>
                <a:schemeClr val="bg1">
                  <a:lumMod val="75000"/>
                  <a:lumOff val="25000"/>
                </a:schemeClr>
              </a:solidFill>
            </a:endParaRPr>
          </a:p>
        </p:txBody>
      </p:sp>
      <p:pic>
        <p:nvPicPr>
          <p:cNvPr id="4" name="Picture 2" descr="C:\Users\Lorenzo\Desktop\linuxday_fullcolor_2015.png"/>
          <p:cNvPicPr>
            <a:picLocks noChangeAspect="1" noChangeArrowheads="1"/>
          </p:cNvPicPr>
          <p:nvPr/>
        </p:nvPicPr>
        <p:blipFill>
          <a:blip r:embed="rId2" cstate="print"/>
          <a:srcRect/>
          <a:stretch>
            <a:fillRect/>
          </a:stretch>
        </p:blipFill>
        <p:spPr bwMode="auto">
          <a:xfrm>
            <a:off x="7715271" y="553946"/>
            <a:ext cx="512397" cy="731914"/>
          </a:xfrm>
          <a:prstGeom prst="rect">
            <a:avLst/>
          </a:prstGeom>
          <a:noFill/>
        </p:spPr>
      </p:pic>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3600" b="1" dirty="0" smtClean="0">
                <a:solidFill>
                  <a:srgbClr val="0070C0"/>
                </a:solidFill>
                <a:latin typeface="+mn-lt"/>
              </a:rPr>
              <a:t>La censura in Russia</a:t>
            </a:r>
            <a:endParaRPr lang="it-IT" sz="3600" b="1" dirty="0">
              <a:latin typeface="+mn-lt"/>
            </a:endParaRPr>
          </a:p>
        </p:txBody>
      </p:sp>
      <p:pic>
        <p:nvPicPr>
          <p:cNvPr id="4" name="Picture 2" descr="C:\Users\Lorenzo\Desktop\linuxday_fullcolor_2015.png"/>
          <p:cNvPicPr>
            <a:picLocks noChangeAspect="1" noChangeArrowheads="1"/>
          </p:cNvPicPr>
          <p:nvPr/>
        </p:nvPicPr>
        <p:blipFill>
          <a:blip r:embed="rId2" cstate="print"/>
          <a:srcRect/>
          <a:stretch>
            <a:fillRect/>
          </a:stretch>
        </p:blipFill>
        <p:spPr bwMode="auto">
          <a:xfrm>
            <a:off x="7715271" y="553946"/>
            <a:ext cx="512397" cy="731914"/>
          </a:xfrm>
          <a:prstGeom prst="rect">
            <a:avLst/>
          </a:prstGeom>
          <a:noFill/>
        </p:spPr>
      </p:pic>
      <p:pic>
        <p:nvPicPr>
          <p:cNvPr id="4098" name="Picture 2" descr="C:\Users\Lorenzo\Desktop\Linux Day\Immagini\wikipediaru.JPG"/>
          <p:cNvPicPr>
            <a:picLocks noGrp="1" noChangeAspect="1" noChangeArrowheads="1"/>
          </p:cNvPicPr>
          <p:nvPr>
            <p:ph idx="1"/>
          </p:nvPr>
        </p:nvPicPr>
        <p:blipFill>
          <a:blip r:embed="rId3"/>
          <a:srcRect/>
          <a:stretch>
            <a:fillRect/>
          </a:stretch>
        </p:blipFill>
        <p:spPr bwMode="auto">
          <a:xfrm>
            <a:off x="428596" y="1571612"/>
            <a:ext cx="8280000" cy="3841377"/>
          </a:xfrm>
          <a:prstGeom prst="rect">
            <a:avLst/>
          </a:prstGeom>
          <a:noFill/>
        </p:spPr>
      </p:pic>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3600" b="1" dirty="0" err="1" smtClean="0">
                <a:solidFill>
                  <a:srgbClr val="0070C0"/>
                </a:solidFill>
                <a:latin typeface="+mn-lt"/>
              </a:rPr>
              <a:t>Hic</a:t>
            </a:r>
            <a:r>
              <a:rPr lang="it-IT" sz="3600" b="1" dirty="0" smtClean="0">
                <a:solidFill>
                  <a:srgbClr val="0070C0"/>
                </a:solidFill>
                <a:latin typeface="+mn-lt"/>
              </a:rPr>
              <a:t> </a:t>
            </a:r>
            <a:r>
              <a:rPr lang="it-IT" sz="3600" b="1" dirty="0" err="1" smtClean="0">
                <a:solidFill>
                  <a:srgbClr val="0070C0"/>
                </a:solidFill>
                <a:latin typeface="+mn-lt"/>
              </a:rPr>
              <a:t>manebimus</a:t>
            </a:r>
            <a:r>
              <a:rPr lang="it-IT" sz="3600" b="1" dirty="0" smtClean="0">
                <a:solidFill>
                  <a:srgbClr val="0070C0"/>
                </a:solidFill>
                <a:latin typeface="+mn-lt"/>
              </a:rPr>
              <a:t> </a:t>
            </a:r>
            <a:r>
              <a:rPr lang="it-IT" sz="3600" b="1" dirty="0" err="1" smtClean="0">
                <a:solidFill>
                  <a:srgbClr val="0070C0"/>
                </a:solidFill>
                <a:latin typeface="+mn-lt"/>
              </a:rPr>
              <a:t>optime</a:t>
            </a:r>
            <a:endParaRPr lang="it-IT" sz="3600" b="1" dirty="0">
              <a:latin typeface="+mn-lt"/>
            </a:endParaRPr>
          </a:p>
        </p:txBody>
      </p:sp>
      <p:pic>
        <p:nvPicPr>
          <p:cNvPr id="4" name="Picture 2" descr="C:\Users\Lorenzo\Desktop\linuxday_fullcolor_2015.png"/>
          <p:cNvPicPr>
            <a:picLocks noChangeAspect="1" noChangeArrowheads="1"/>
          </p:cNvPicPr>
          <p:nvPr/>
        </p:nvPicPr>
        <p:blipFill>
          <a:blip r:embed="rId2" cstate="print"/>
          <a:srcRect/>
          <a:stretch>
            <a:fillRect/>
          </a:stretch>
        </p:blipFill>
        <p:spPr bwMode="auto">
          <a:xfrm>
            <a:off x="7715271" y="553946"/>
            <a:ext cx="512397" cy="731914"/>
          </a:xfrm>
          <a:prstGeom prst="rect">
            <a:avLst/>
          </a:prstGeom>
          <a:noFill/>
        </p:spPr>
      </p:pic>
      <p:sp>
        <p:nvSpPr>
          <p:cNvPr id="5" name="Segnaposto contenuto 4"/>
          <p:cNvSpPr>
            <a:spLocks noGrp="1"/>
          </p:cNvSpPr>
          <p:nvPr>
            <p:ph idx="1"/>
          </p:nvPr>
        </p:nvSpPr>
        <p:spPr>
          <a:xfrm>
            <a:off x="357158" y="1600200"/>
            <a:ext cx="7715304" cy="4525963"/>
          </a:xfrm>
        </p:spPr>
        <p:txBody>
          <a:bodyPr>
            <a:normAutofit/>
          </a:bodyPr>
          <a:lstStyle/>
          <a:p>
            <a:pPr marL="88900" indent="-52388" algn="ctr">
              <a:buNone/>
            </a:pPr>
            <a:r>
              <a:rPr lang="it-IT" sz="2400" dirty="0" smtClean="0">
                <a:solidFill>
                  <a:schemeClr val="bg1">
                    <a:lumMod val="75000"/>
                    <a:lumOff val="25000"/>
                  </a:schemeClr>
                </a:solidFill>
              </a:rPr>
              <a:t>Vogliamo che Wikipedia resti in giro per qualche secolo e oltre. </a:t>
            </a:r>
            <a:r>
              <a:rPr lang="it-IT" sz="2400" b="1" dirty="0" smtClean="0">
                <a:solidFill>
                  <a:schemeClr val="bg1">
                    <a:lumMod val="75000"/>
                    <a:lumOff val="25000"/>
                  </a:schemeClr>
                </a:solidFill>
              </a:rPr>
              <a:t>Siamo qui per restare </a:t>
            </a:r>
            <a:r>
              <a:rPr lang="it-IT" sz="2400" dirty="0" smtClean="0">
                <a:solidFill>
                  <a:schemeClr val="bg1">
                    <a:lumMod val="75000"/>
                    <a:lumOff val="25000"/>
                  </a:schemeClr>
                </a:solidFill>
              </a:rPr>
              <a:t>e tutto in Wikipedia è strutturato per questo fine: le licenze, l’organizzazione e la gestione, l’apertura interculturale, la strategia di finanziamento e l’uso di software open source. </a:t>
            </a:r>
          </a:p>
          <a:p>
            <a:pPr algn="ctr"/>
            <a:endParaRPr lang="it-IT" sz="1100" dirty="0" smtClean="0">
              <a:solidFill>
                <a:schemeClr val="bg1">
                  <a:lumMod val="75000"/>
                  <a:lumOff val="25000"/>
                </a:schemeClr>
              </a:solidFill>
            </a:endParaRPr>
          </a:p>
          <a:p>
            <a:pPr algn="ctr">
              <a:buNone/>
            </a:pPr>
            <a:r>
              <a:rPr lang="it-IT" sz="2400" dirty="0" smtClean="0">
                <a:solidFill>
                  <a:schemeClr val="bg1">
                    <a:lumMod val="75000"/>
                    <a:lumOff val="25000"/>
                  </a:schemeClr>
                </a:solidFill>
              </a:rPr>
              <a:t>Immagina un mondo nel quale ogni singolo essere umano possa liberamente accedere a tutte le conoscenze che gli possono servire: è lo scopo di questo progetto. </a:t>
            </a:r>
          </a:p>
          <a:p>
            <a:pPr algn="ctr">
              <a:buNone/>
            </a:pPr>
            <a:endParaRPr lang="it-IT" sz="1000" dirty="0" smtClean="0">
              <a:solidFill>
                <a:schemeClr val="bg1">
                  <a:lumMod val="75000"/>
                  <a:lumOff val="25000"/>
                </a:schemeClr>
              </a:solidFill>
            </a:endParaRPr>
          </a:p>
          <a:p>
            <a:pPr algn="ctr">
              <a:buNone/>
            </a:pPr>
            <a:r>
              <a:rPr lang="it-IT" sz="2400" b="1" dirty="0" smtClean="0">
                <a:solidFill>
                  <a:schemeClr val="bg1">
                    <a:lumMod val="75000"/>
                    <a:lumOff val="25000"/>
                  </a:schemeClr>
                </a:solidFill>
              </a:rPr>
              <a:t>E serve anche il tuo aiuto!</a:t>
            </a:r>
            <a:endParaRPr lang="it-IT" sz="2400" b="1" dirty="0" smtClean="0">
              <a:solidFill>
                <a:schemeClr val="bg1">
                  <a:lumMod val="75000"/>
                  <a:lumOff val="25000"/>
                </a:schemeClr>
              </a:solidFill>
            </a:endParaRPr>
          </a:p>
          <a:p>
            <a:pPr>
              <a:buNone/>
            </a:pPr>
            <a:endParaRPr lang="it-IT"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dissolv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 calcmode="lin" valueType="num">
                                      <p:cBhvr additive="base">
                                        <p:cTn id="12"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3600" b="1" dirty="0" smtClean="0">
                <a:solidFill>
                  <a:srgbClr val="0070C0"/>
                </a:solidFill>
                <a:latin typeface="+mn-lt"/>
              </a:rPr>
              <a:t>I progetti Wikimedia</a:t>
            </a:r>
            <a:endParaRPr lang="it-IT" sz="3600" b="1" dirty="0">
              <a:solidFill>
                <a:srgbClr val="0070C0"/>
              </a:solidFill>
              <a:latin typeface="+mn-lt"/>
            </a:endParaRPr>
          </a:p>
        </p:txBody>
      </p:sp>
      <p:pic>
        <p:nvPicPr>
          <p:cNvPr id="9" name="Picture 2" descr="C:\Users\Lorenzo\Desktop\linuxday_fullcolor_2015.png"/>
          <p:cNvPicPr>
            <a:picLocks noChangeAspect="1" noChangeArrowheads="1"/>
          </p:cNvPicPr>
          <p:nvPr/>
        </p:nvPicPr>
        <p:blipFill>
          <a:blip r:embed="rId2" cstate="print"/>
          <a:srcRect/>
          <a:stretch>
            <a:fillRect/>
          </a:stretch>
        </p:blipFill>
        <p:spPr bwMode="auto">
          <a:xfrm>
            <a:off x="7715271" y="553946"/>
            <a:ext cx="512397" cy="731914"/>
          </a:xfrm>
          <a:prstGeom prst="rect">
            <a:avLst/>
          </a:prstGeom>
          <a:noFill/>
        </p:spPr>
      </p:pic>
      <p:pic>
        <p:nvPicPr>
          <p:cNvPr id="4098" name="Picture 2" descr="C:\Users\Lorenzo\Desktop\140px-Wikibooks-logo.png"/>
          <p:cNvPicPr>
            <a:picLocks noGrp="1" noChangeAspect="1" noChangeArrowheads="1"/>
          </p:cNvPicPr>
          <p:nvPr>
            <p:ph idx="1"/>
          </p:nvPr>
        </p:nvPicPr>
        <p:blipFill>
          <a:blip r:embed="rId3"/>
          <a:srcRect/>
          <a:stretch>
            <a:fillRect/>
          </a:stretch>
        </p:blipFill>
        <p:spPr bwMode="auto">
          <a:xfrm>
            <a:off x="928662" y="3143248"/>
            <a:ext cx="928694" cy="928694"/>
          </a:xfrm>
          <a:prstGeom prst="rect">
            <a:avLst/>
          </a:prstGeom>
          <a:noFill/>
        </p:spPr>
      </p:pic>
      <p:sp>
        <p:nvSpPr>
          <p:cNvPr id="10" name="CasellaDiTesto 9"/>
          <p:cNvSpPr txBox="1"/>
          <p:nvPr/>
        </p:nvSpPr>
        <p:spPr>
          <a:xfrm>
            <a:off x="2071670" y="3357562"/>
            <a:ext cx="1719253" cy="461665"/>
          </a:xfrm>
          <a:prstGeom prst="rect">
            <a:avLst/>
          </a:prstGeom>
          <a:noFill/>
        </p:spPr>
        <p:txBody>
          <a:bodyPr wrap="none" rtlCol="0">
            <a:spAutoFit/>
          </a:bodyPr>
          <a:lstStyle/>
          <a:p>
            <a:r>
              <a:rPr lang="it-IT" sz="2400" b="1" dirty="0" err="1" smtClean="0">
                <a:solidFill>
                  <a:schemeClr val="bg1">
                    <a:lumMod val="75000"/>
                    <a:lumOff val="25000"/>
                  </a:schemeClr>
                </a:solidFill>
              </a:rPr>
              <a:t>Wikibooks</a:t>
            </a:r>
            <a:endParaRPr lang="it-IT" sz="2400" b="1" dirty="0" smtClean="0">
              <a:solidFill>
                <a:schemeClr val="bg1">
                  <a:lumMod val="75000"/>
                  <a:lumOff val="25000"/>
                </a:schemeClr>
              </a:solidFill>
            </a:endParaRPr>
          </a:p>
        </p:txBody>
      </p:sp>
      <p:pic>
        <p:nvPicPr>
          <p:cNvPr id="4099" name="Picture 3" descr="C:\Users\Lorenzo\Desktop\Wikidata-logo.svg.png"/>
          <p:cNvPicPr>
            <a:picLocks noChangeAspect="1" noChangeArrowheads="1"/>
          </p:cNvPicPr>
          <p:nvPr/>
        </p:nvPicPr>
        <p:blipFill>
          <a:blip r:embed="rId4" cstate="print"/>
          <a:srcRect/>
          <a:stretch>
            <a:fillRect/>
          </a:stretch>
        </p:blipFill>
        <p:spPr bwMode="auto">
          <a:xfrm>
            <a:off x="4786314" y="3857628"/>
            <a:ext cx="1285884" cy="722054"/>
          </a:xfrm>
          <a:prstGeom prst="rect">
            <a:avLst/>
          </a:prstGeom>
          <a:noFill/>
        </p:spPr>
      </p:pic>
      <p:sp>
        <p:nvSpPr>
          <p:cNvPr id="11" name="CasellaDiTesto 10"/>
          <p:cNvSpPr txBox="1"/>
          <p:nvPr/>
        </p:nvSpPr>
        <p:spPr>
          <a:xfrm>
            <a:off x="6143636" y="4000504"/>
            <a:ext cx="1446743" cy="461665"/>
          </a:xfrm>
          <a:prstGeom prst="rect">
            <a:avLst/>
          </a:prstGeom>
          <a:noFill/>
        </p:spPr>
        <p:txBody>
          <a:bodyPr wrap="none" rtlCol="0">
            <a:spAutoFit/>
          </a:bodyPr>
          <a:lstStyle/>
          <a:p>
            <a:r>
              <a:rPr lang="it-IT" sz="2400" b="1" dirty="0" err="1" smtClean="0">
                <a:solidFill>
                  <a:schemeClr val="bg1">
                    <a:lumMod val="75000"/>
                    <a:lumOff val="25000"/>
                  </a:schemeClr>
                </a:solidFill>
              </a:rPr>
              <a:t>Wikidata</a:t>
            </a:r>
            <a:endParaRPr lang="it-IT" sz="2400" b="1" dirty="0" smtClean="0">
              <a:solidFill>
                <a:schemeClr val="bg1">
                  <a:lumMod val="75000"/>
                  <a:lumOff val="25000"/>
                </a:schemeClr>
              </a:solidFill>
            </a:endParaRPr>
          </a:p>
        </p:txBody>
      </p:sp>
      <p:pic>
        <p:nvPicPr>
          <p:cNvPr id="4100" name="Picture 4" descr="C:\Users\Lorenzo\Desktop\Commons.png"/>
          <p:cNvPicPr>
            <a:picLocks noChangeAspect="1" noChangeArrowheads="1"/>
          </p:cNvPicPr>
          <p:nvPr/>
        </p:nvPicPr>
        <p:blipFill>
          <a:blip r:embed="rId5" cstate="print"/>
          <a:srcRect/>
          <a:stretch>
            <a:fillRect/>
          </a:stretch>
        </p:blipFill>
        <p:spPr bwMode="auto">
          <a:xfrm>
            <a:off x="1000100" y="1500174"/>
            <a:ext cx="857256" cy="1151337"/>
          </a:xfrm>
          <a:prstGeom prst="rect">
            <a:avLst/>
          </a:prstGeom>
          <a:noFill/>
        </p:spPr>
      </p:pic>
      <p:sp>
        <p:nvSpPr>
          <p:cNvPr id="13" name="CasellaDiTesto 12"/>
          <p:cNvSpPr txBox="1"/>
          <p:nvPr/>
        </p:nvSpPr>
        <p:spPr>
          <a:xfrm>
            <a:off x="2071670" y="1928802"/>
            <a:ext cx="1689886" cy="461665"/>
          </a:xfrm>
          <a:prstGeom prst="rect">
            <a:avLst/>
          </a:prstGeom>
          <a:noFill/>
        </p:spPr>
        <p:txBody>
          <a:bodyPr wrap="none" rtlCol="0">
            <a:spAutoFit/>
          </a:bodyPr>
          <a:lstStyle/>
          <a:p>
            <a:r>
              <a:rPr lang="it-IT" sz="2400" b="1" dirty="0" smtClean="0">
                <a:solidFill>
                  <a:schemeClr val="bg1">
                    <a:lumMod val="75000"/>
                    <a:lumOff val="25000"/>
                  </a:schemeClr>
                </a:solidFill>
              </a:rPr>
              <a:t>Commons</a:t>
            </a:r>
          </a:p>
        </p:txBody>
      </p:sp>
      <p:pic>
        <p:nvPicPr>
          <p:cNvPr id="4101" name="Picture 5" descr="C:\Users\Lorenzo\Desktop\Wikimedia-logo.png"/>
          <p:cNvPicPr>
            <a:picLocks noChangeAspect="1" noChangeArrowheads="1"/>
          </p:cNvPicPr>
          <p:nvPr/>
        </p:nvPicPr>
        <p:blipFill>
          <a:blip r:embed="rId6" cstate="print"/>
          <a:srcRect/>
          <a:stretch>
            <a:fillRect/>
          </a:stretch>
        </p:blipFill>
        <p:spPr bwMode="auto">
          <a:xfrm>
            <a:off x="4929190" y="2285992"/>
            <a:ext cx="1071570" cy="1071570"/>
          </a:xfrm>
          <a:prstGeom prst="rect">
            <a:avLst/>
          </a:prstGeom>
          <a:noFill/>
        </p:spPr>
      </p:pic>
      <p:sp>
        <p:nvSpPr>
          <p:cNvPr id="15" name="CasellaDiTesto 14"/>
          <p:cNvSpPr txBox="1"/>
          <p:nvPr/>
        </p:nvSpPr>
        <p:spPr>
          <a:xfrm>
            <a:off x="6143636" y="2571744"/>
            <a:ext cx="1618264" cy="461665"/>
          </a:xfrm>
          <a:prstGeom prst="rect">
            <a:avLst/>
          </a:prstGeom>
          <a:noFill/>
        </p:spPr>
        <p:txBody>
          <a:bodyPr wrap="none" rtlCol="0">
            <a:spAutoFit/>
          </a:bodyPr>
          <a:lstStyle/>
          <a:p>
            <a:r>
              <a:rPr lang="it-IT" sz="2400" b="1" dirty="0" err="1" smtClean="0">
                <a:solidFill>
                  <a:schemeClr val="bg1">
                    <a:lumMod val="75000"/>
                    <a:lumOff val="25000"/>
                  </a:schemeClr>
                </a:solidFill>
              </a:rPr>
              <a:t>Meta-Wiki</a:t>
            </a:r>
            <a:endParaRPr lang="it-IT" sz="2400" b="1" dirty="0" smtClean="0">
              <a:solidFill>
                <a:schemeClr val="bg1">
                  <a:lumMod val="75000"/>
                  <a:lumOff val="25000"/>
                </a:schemeClr>
              </a:solidFill>
            </a:endParaRPr>
          </a:p>
        </p:txBody>
      </p:sp>
      <p:pic>
        <p:nvPicPr>
          <p:cNvPr id="4102" name="Picture 6" descr="C:\Users\Lorenzo\Desktop\Wikinews-logo.png"/>
          <p:cNvPicPr>
            <a:picLocks noChangeArrowheads="1"/>
          </p:cNvPicPr>
          <p:nvPr/>
        </p:nvPicPr>
        <p:blipFill>
          <a:blip r:embed="rId7" cstate="print"/>
          <a:srcRect/>
          <a:stretch>
            <a:fillRect/>
          </a:stretch>
        </p:blipFill>
        <p:spPr bwMode="auto">
          <a:xfrm>
            <a:off x="642910" y="4857760"/>
            <a:ext cx="1324800" cy="723600"/>
          </a:xfrm>
          <a:prstGeom prst="rect">
            <a:avLst/>
          </a:prstGeom>
          <a:noFill/>
        </p:spPr>
      </p:pic>
      <p:sp>
        <p:nvSpPr>
          <p:cNvPr id="17" name="CasellaDiTesto 16"/>
          <p:cNvSpPr txBox="1"/>
          <p:nvPr/>
        </p:nvSpPr>
        <p:spPr>
          <a:xfrm>
            <a:off x="2071670" y="5000636"/>
            <a:ext cx="1582997" cy="461665"/>
          </a:xfrm>
          <a:prstGeom prst="rect">
            <a:avLst/>
          </a:prstGeom>
          <a:noFill/>
        </p:spPr>
        <p:txBody>
          <a:bodyPr wrap="none" rtlCol="0">
            <a:spAutoFit/>
          </a:bodyPr>
          <a:lstStyle/>
          <a:p>
            <a:r>
              <a:rPr lang="it-IT" sz="2400" b="1" dirty="0" err="1" smtClean="0">
                <a:solidFill>
                  <a:schemeClr val="bg1">
                    <a:lumMod val="75000"/>
                    <a:lumOff val="25000"/>
                  </a:schemeClr>
                </a:solidFill>
              </a:rPr>
              <a:t>Wikinews</a:t>
            </a:r>
            <a:endParaRPr lang="it-IT" sz="2400" b="1" dirty="0" smtClean="0">
              <a:solidFill>
                <a:schemeClr val="bg1">
                  <a:lumMod val="75000"/>
                  <a:lumOff val="25000"/>
                </a:schemeClr>
              </a:solidFill>
            </a:endParaRPr>
          </a:p>
        </p:txBody>
      </p:sp>
      <p:pic>
        <p:nvPicPr>
          <p:cNvPr id="4103" name="Picture 7" descr="C:\Users\Lorenzo\Desktop\Wikipedia-logo-v2.svg.png"/>
          <p:cNvPicPr>
            <a:picLocks noChangeAspect="1" noChangeArrowheads="1"/>
          </p:cNvPicPr>
          <p:nvPr/>
        </p:nvPicPr>
        <p:blipFill>
          <a:blip r:embed="rId8" cstate="print"/>
          <a:srcRect/>
          <a:stretch>
            <a:fillRect/>
          </a:stretch>
        </p:blipFill>
        <p:spPr bwMode="auto">
          <a:xfrm>
            <a:off x="4857752" y="5286388"/>
            <a:ext cx="1095848" cy="1000132"/>
          </a:xfrm>
          <a:prstGeom prst="rect">
            <a:avLst/>
          </a:prstGeom>
          <a:noFill/>
        </p:spPr>
      </p:pic>
      <p:sp>
        <p:nvSpPr>
          <p:cNvPr id="19" name="CasellaDiTesto 18"/>
          <p:cNvSpPr txBox="1"/>
          <p:nvPr/>
        </p:nvSpPr>
        <p:spPr>
          <a:xfrm>
            <a:off x="6143636" y="5500702"/>
            <a:ext cx="1616661" cy="461665"/>
          </a:xfrm>
          <a:prstGeom prst="rect">
            <a:avLst/>
          </a:prstGeom>
          <a:noFill/>
        </p:spPr>
        <p:txBody>
          <a:bodyPr wrap="none" rtlCol="0">
            <a:spAutoFit/>
          </a:bodyPr>
          <a:lstStyle/>
          <a:p>
            <a:r>
              <a:rPr lang="it-IT" sz="2400" b="1" dirty="0" smtClean="0">
                <a:solidFill>
                  <a:schemeClr val="bg1">
                    <a:lumMod val="75000"/>
                    <a:lumOff val="25000"/>
                  </a:schemeClr>
                </a:solidFill>
              </a:rPr>
              <a:t>Wikipedia</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ppt_x"/>
                                          </p:val>
                                        </p:tav>
                                        <p:tav tm="100000">
                                          <p:val>
                                            <p:strVal val="#ppt_x"/>
                                          </p:val>
                                        </p:tav>
                                      </p:tavLst>
                                    </p:anim>
                                    <p:anim calcmode="lin" valueType="num">
                                      <p:cBhvr additive="base">
                                        <p:cTn id="8" dur="500" fill="hold"/>
                                        <p:tgtEl>
                                          <p:spTgt spid="410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101"/>
                                        </p:tgtEl>
                                        <p:attrNameLst>
                                          <p:attrName>style.visibility</p:attrName>
                                        </p:attrNameLst>
                                      </p:cBhvr>
                                      <p:to>
                                        <p:strVal val="visible"/>
                                      </p:to>
                                    </p:set>
                                    <p:anim calcmode="lin" valueType="num">
                                      <p:cBhvr additive="base">
                                        <p:cTn id="17" dur="500" fill="hold"/>
                                        <p:tgtEl>
                                          <p:spTgt spid="4101"/>
                                        </p:tgtEl>
                                        <p:attrNameLst>
                                          <p:attrName>ppt_x</p:attrName>
                                        </p:attrNameLst>
                                      </p:cBhvr>
                                      <p:tavLst>
                                        <p:tav tm="0">
                                          <p:val>
                                            <p:strVal val="#ppt_x"/>
                                          </p:val>
                                        </p:tav>
                                        <p:tav tm="100000">
                                          <p:val>
                                            <p:strVal val="#ppt_x"/>
                                          </p:val>
                                        </p:tav>
                                      </p:tavLst>
                                    </p:anim>
                                    <p:anim calcmode="lin" valueType="num">
                                      <p:cBhvr additive="base">
                                        <p:cTn id="18" dur="500" fill="hold"/>
                                        <p:tgtEl>
                                          <p:spTgt spid="410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098"/>
                                        </p:tgtEl>
                                        <p:attrNameLst>
                                          <p:attrName>style.visibility</p:attrName>
                                        </p:attrNameLst>
                                      </p:cBhvr>
                                      <p:to>
                                        <p:strVal val="visible"/>
                                      </p:to>
                                    </p:set>
                                    <p:anim calcmode="lin" valueType="num">
                                      <p:cBhvr additive="base">
                                        <p:cTn id="27" dur="500" fill="hold"/>
                                        <p:tgtEl>
                                          <p:spTgt spid="4098"/>
                                        </p:tgtEl>
                                        <p:attrNameLst>
                                          <p:attrName>ppt_x</p:attrName>
                                        </p:attrNameLst>
                                      </p:cBhvr>
                                      <p:tavLst>
                                        <p:tav tm="0">
                                          <p:val>
                                            <p:strVal val="#ppt_x"/>
                                          </p:val>
                                        </p:tav>
                                        <p:tav tm="100000">
                                          <p:val>
                                            <p:strVal val="#ppt_x"/>
                                          </p:val>
                                        </p:tav>
                                      </p:tavLst>
                                    </p:anim>
                                    <p:anim calcmode="lin" valueType="num">
                                      <p:cBhvr additive="base">
                                        <p:cTn id="28" dur="500" fill="hold"/>
                                        <p:tgtEl>
                                          <p:spTgt spid="409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099"/>
                                        </p:tgtEl>
                                        <p:attrNameLst>
                                          <p:attrName>style.visibility</p:attrName>
                                        </p:attrNameLst>
                                      </p:cBhvr>
                                      <p:to>
                                        <p:strVal val="visible"/>
                                      </p:to>
                                    </p:set>
                                    <p:anim calcmode="lin" valueType="num">
                                      <p:cBhvr additive="base">
                                        <p:cTn id="37" dur="500" fill="hold"/>
                                        <p:tgtEl>
                                          <p:spTgt spid="4099"/>
                                        </p:tgtEl>
                                        <p:attrNameLst>
                                          <p:attrName>ppt_x</p:attrName>
                                        </p:attrNameLst>
                                      </p:cBhvr>
                                      <p:tavLst>
                                        <p:tav tm="0">
                                          <p:val>
                                            <p:strVal val="#ppt_x"/>
                                          </p:val>
                                        </p:tav>
                                        <p:tav tm="100000">
                                          <p:val>
                                            <p:strVal val="#ppt_x"/>
                                          </p:val>
                                        </p:tav>
                                      </p:tavLst>
                                    </p:anim>
                                    <p:anim calcmode="lin" valueType="num">
                                      <p:cBhvr additive="base">
                                        <p:cTn id="38" dur="500" fill="hold"/>
                                        <p:tgtEl>
                                          <p:spTgt spid="409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102"/>
                                        </p:tgtEl>
                                        <p:attrNameLst>
                                          <p:attrName>style.visibility</p:attrName>
                                        </p:attrNameLst>
                                      </p:cBhvr>
                                      <p:to>
                                        <p:strVal val="visible"/>
                                      </p:to>
                                    </p:set>
                                    <p:anim calcmode="lin" valueType="num">
                                      <p:cBhvr additive="base">
                                        <p:cTn id="47" dur="500" fill="hold"/>
                                        <p:tgtEl>
                                          <p:spTgt spid="4102"/>
                                        </p:tgtEl>
                                        <p:attrNameLst>
                                          <p:attrName>ppt_x</p:attrName>
                                        </p:attrNameLst>
                                      </p:cBhvr>
                                      <p:tavLst>
                                        <p:tav tm="0">
                                          <p:val>
                                            <p:strVal val="#ppt_x"/>
                                          </p:val>
                                        </p:tav>
                                        <p:tav tm="100000">
                                          <p:val>
                                            <p:strVal val="#ppt_x"/>
                                          </p:val>
                                        </p:tav>
                                      </p:tavLst>
                                    </p:anim>
                                    <p:anim calcmode="lin" valueType="num">
                                      <p:cBhvr additive="base">
                                        <p:cTn id="48" dur="500" fill="hold"/>
                                        <p:tgtEl>
                                          <p:spTgt spid="410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4103"/>
                                        </p:tgtEl>
                                        <p:attrNameLst>
                                          <p:attrName>style.visibility</p:attrName>
                                        </p:attrNameLst>
                                      </p:cBhvr>
                                      <p:to>
                                        <p:strVal val="visible"/>
                                      </p:to>
                                    </p:set>
                                    <p:anim calcmode="lin" valueType="num">
                                      <p:cBhvr additive="base">
                                        <p:cTn id="57" dur="500" fill="hold"/>
                                        <p:tgtEl>
                                          <p:spTgt spid="4103"/>
                                        </p:tgtEl>
                                        <p:attrNameLst>
                                          <p:attrName>ppt_x</p:attrName>
                                        </p:attrNameLst>
                                      </p:cBhvr>
                                      <p:tavLst>
                                        <p:tav tm="0">
                                          <p:val>
                                            <p:strVal val="#ppt_x"/>
                                          </p:val>
                                        </p:tav>
                                        <p:tav tm="100000">
                                          <p:val>
                                            <p:strVal val="#ppt_x"/>
                                          </p:val>
                                        </p:tav>
                                      </p:tavLst>
                                    </p:anim>
                                    <p:anim calcmode="lin" valueType="num">
                                      <p:cBhvr additive="base">
                                        <p:cTn id="58" dur="500" fill="hold"/>
                                        <p:tgtEl>
                                          <p:spTgt spid="410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ppt_x"/>
                                          </p:val>
                                        </p:tav>
                                        <p:tav tm="100000">
                                          <p:val>
                                            <p:strVal val="#ppt_x"/>
                                          </p:val>
                                        </p:tav>
                                      </p:tavLst>
                                    </p:anim>
                                    <p:anim calcmode="lin" valueType="num">
                                      <p:cBhvr additive="base">
                                        <p:cTn id="6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5" grpId="0"/>
      <p:bldP spid="17"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3600" b="1" dirty="0" smtClean="0">
                <a:solidFill>
                  <a:srgbClr val="0070C0"/>
                </a:solidFill>
                <a:latin typeface="+mn-lt"/>
              </a:rPr>
              <a:t>I progetti Wikimedia</a:t>
            </a:r>
            <a:endParaRPr lang="it-IT" sz="3600" b="1" dirty="0">
              <a:solidFill>
                <a:srgbClr val="0070C0"/>
              </a:solidFill>
              <a:latin typeface="+mn-lt"/>
            </a:endParaRPr>
          </a:p>
        </p:txBody>
      </p:sp>
      <p:pic>
        <p:nvPicPr>
          <p:cNvPr id="9" name="Picture 2" descr="C:\Users\Lorenzo\Desktop\linuxday_fullcolor_2015.png"/>
          <p:cNvPicPr>
            <a:picLocks noChangeAspect="1" noChangeArrowheads="1"/>
          </p:cNvPicPr>
          <p:nvPr/>
        </p:nvPicPr>
        <p:blipFill>
          <a:blip r:embed="rId2" cstate="print"/>
          <a:srcRect/>
          <a:stretch>
            <a:fillRect/>
          </a:stretch>
        </p:blipFill>
        <p:spPr bwMode="auto">
          <a:xfrm>
            <a:off x="7715271" y="553946"/>
            <a:ext cx="512397" cy="731914"/>
          </a:xfrm>
          <a:prstGeom prst="rect">
            <a:avLst/>
          </a:prstGeom>
          <a:noFill/>
        </p:spPr>
      </p:pic>
      <p:sp>
        <p:nvSpPr>
          <p:cNvPr id="10" name="CasellaDiTesto 9"/>
          <p:cNvSpPr txBox="1"/>
          <p:nvPr/>
        </p:nvSpPr>
        <p:spPr>
          <a:xfrm>
            <a:off x="2000232" y="3357562"/>
            <a:ext cx="1943674" cy="461665"/>
          </a:xfrm>
          <a:prstGeom prst="rect">
            <a:avLst/>
          </a:prstGeom>
          <a:noFill/>
        </p:spPr>
        <p:txBody>
          <a:bodyPr wrap="none" rtlCol="0">
            <a:spAutoFit/>
          </a:bodyPr>
          <a:lstStyle/>
          <a:p>
            <a:r>
              <a:rPr lang="it-IT" sz="2400" b="1" dirty="0" err="1" smtClean="0">
                <a:solidFill>
                  <a:schemeClr val="bg1">
                    <a:lumMod val="75000"/>
                    <a:lumOff val="25000"/>
                  </a:schemeClr>
                </a:solidFill>
              </a:rPr>
              <a:t>Wikispecies</a:t>
            </a:r>
            <a:endParaRPr lang="it-IT" sz="2400" b="1" dirty="0" smtClean="0">
              <a:solidFill>
                <a:schemeClr val="bg1">
                  <a:lumMod val="75000"/>
                  <a:lumOff val="25000"/>
                </a:schemeClr>
              </a:solidFill>
            </a:endParaRPr>
          </a:p>
        </p:txBody>
      </p:sp>
      <p:sp>
        <p:nvSpPr>
          <p:cNvPr id="11" name="CasellaDiTesto 10"/>
          <p:cNvSpPr txBox="1"/>
          <p:nvPr/>
        </p:nvSpPr>
        <p:spPr>
          <a:xfrm>
            <a:off x="6072198" y="4000504"/>
            <a:ext cx="1874744" cy="461665"/>
          </a:xfrm>
          <a:prstGeom prst="rect">
            <a:avLst/>
          </a:prstGeom>
          <a:noFill/>
        </p:spPr>
        <p:txBody>
          <a:bodyPr wrap="none" rtlCol="0">
            <a:spAutoFit/>
          </a:bodyPr>
          <a:lstStyle/>
          <a:p>
            <a:r>
              <a:rPr lang="it-IT" sz="2400" b="1" dirty="0" err="1" smtClean="0">
                <a:solidFill>
                  <a:schemeClr val="bg1">
                    <a:lumMod val="75000"/>
                    <a:lumOff val="25000"/>
                  </a:schemeClr>
                </a:solidFill>
              </a:rPr>
              <a:t>Wikiversità</a:t>
            </a:r>
            <a:endParaRPr lang="it-IT" sz="2400" b="1" dirty="0" smtClean="0">
              <a:solidFill>
                <a:schemeClr val="bg1">
                  <a:lumMod val="75000"/>
                  <a:lumOff val="25000"/>
                </a:schemeClr>
              </a:solidFill>
            </a:endParaRPr>
          </a:p>
        </p:txBody>
      </p:sp>
      <p:sp>
        <p:nvSpPr>
          <p:cNvPr id="13" name="CasellaDiTesto 12"/>
          <p:cNvSpPr txBox="1"/>
          <p:nvPr/>
        </p:nvSpPr>
        <p:spPr>
          <a:xfrm>
            <a:off x="2000232" y="1857364"/>
            <a:ext cx="1650324" cy="461665"/>
          </a:xfrm>
          <a:prstGeom prst="rect">
            <a:avLst/>
          </a:prstGeom>
          <a:noFill/>
        </p:spPr>
        <p:txBody>
          <a:bodyPr wrap="none" rtlCol="0">
            <a:spAutoFit/>
          </a:bodyPr>
          <a:lstStyle/>
          <a:p>
            <a:r>
              <a:rPr lang="it-IT" sz="2400" b="1" dirty="0" err="1" smtClean="0">
                <a:solidFill>
                  <a:schemeClr val="bg1">
                    <a:lumMod val="75000"/>
                    <a:lumOff val="25000"/>
                  </a:schemeClr>
                </a:solidFill>
              </a:rPr>
              <a:t>Wikiquote</a:t>
            </a:r>
            <a:endParaRPr lang="it-IT" sz="2400" b="1" dirty="0" smtClean="0">
              <a:solidFill>
                <a:schemeClr val="bg1">
                  <a:lumMod val="75000"/>
                  <a:lumOff val="25000"/>
                </a:schemeClr>
              </a:solidFill>
            </a:endParaRPr>
          </a:p>
        </p:txBody>
      </p:sp>
      <p:sp>
        <p:nvSpPr>
          <p:cNvPr id="15" name="CasellaDiTesto 14"/>
          <p:cNvSpPr txBox="1"/>
          <p:nvPr/>
        </p:nvSpPr>
        <p:spPr>
          <a:xfrm>
            <a:off x="6072198" y="2500306"/>
            <a:ext cx="1823448" cy="461665"/>
          </a:xfrm>
          <a:prstGeom prst="rect">
            <a:avLst/>
          </a:prstGeom>
          <a:noFill/>
        </p:spPr>
        <p:txBody>
          <a:bodyPr wrap="none" rtlCol="0">
            <a:spAutoFit/>
          </a:bodyPr>
          <a:lstStyle/>
          <a:p>
            <a:r>
              <a:rPr lang="it-IT" sz="2400" b="1" dirty="0" err="1" smtClean="0">
                <a:solidFill>
                  <a:schemeClr val="bg1">
                    <a:lumMod val="75000"/>
                    <a:lumOff val="25000"/>
                  </a:schemeClr>
                </a:solidFill>
              </a:rPr>
              <a:t>Wikisource</a:t>
            </a:r>
            <a:endParaRPr lang="it-IT" sz="2400" b="1" dirty="0" smtClean="0">
              <a:solidFill>
                <a:schemeClr val="bg1">
                  <a:lumMod val="75000"/>
                  <a:lumOff val="25000"/>
                </a:schemeClr>
              </a:solidFill>
            </a:endParaRPr>
          </a:p>
        </p:txBody>
      </p:sp>
      <p:sp>
        <p:nvSpPr>
          <p:cNvPr id="17" name="CasellaDiTesto 16"/>
          <p:cNvSpPr txBox="1"/>
          <p:nvPr/>
        </p:nvSpPr>
        <p:spPr>
          <a:xfrm>
            <a:off x="2000232" y="5000636"/>
            <a:ext cx="1874744" cy="461665"/>
          </a:xfrm>
          <a:prstGeom prst="rect">
            <a:avLst/>
          </a:prstGeom>
          <a:noFill/>
        </p:spPr>
        <p:txBody>
          <a:bodyPr wrap="none" rtlCol="0">
            <a:spAutoFit/>
          </a:bodyPr>
          <a:lstStyle/>
          <a:p>
            <a:r>
              <a:rPr lang="it-IT" sz="2400" b="1" dirty="0" err="1" smtClean="0">
                <a:solidFill>
                  <a:schemeClr val="bg1">
                    <a:lumMod val="75000"/>
                    <a:lumOff val="25000"/>
                  </a:schemeClr>
                </a:solidFill>
              </a:rPr>
              <a:t>Wikivoyage</a:t>
            </a:r>
            <a:endParaRPr lang="it-IT" sz="2400" b="1" dirty="0" smtClean="0">
              <a:solidFill>
                <a:schemeClr val="bg1">
                  <a:lumMod val="75000"/>
                  <a:lumOff val="25000"/>
                </a:schemeClr>
              </a:solidFill>
            </a:endParaRPr>
          </a:p>
        </p:txBody>
      </p:sp>
      <p:sp>
        <p:nvSpPr>
          <p:cNvPr id="19" name="CasellaDiTesto 18"/>
          <p:cNvSpPr txBox="1"/>
          <p:nvPr/>
        </p:nvSpPr>
        <p:spPr>
          <a:xfrm>
            <a:off x="6072198" y="5500702"/>
            <a:ext cx="1991764" cy="461665"/>
          </a:xfrm>
          <a:prstGeom prst="rect">
            <a:avLst/>
          </a:prstGeom>
          <a:noFill/>
        </p:spPr>
        <p:txBody>
          <a:bodyPr wrap="none" rtlCol="0">
            <a:spAutoFit/>
          </a:bodyPr>
          <a:lstStyle/>
          <a:p>
            <a:r>
              <a:rPr lang="it-IT" sz="2400" b="1" dirty="0" err="1" smtClean="0">
                <a:solidFill>
                  <a:schemeClr val="bg1">
                    <a:lumMod val="75000"/>
                    <a:lumOff val="25000"/>
                  </a:schemeClr>
                </a:solidFill>
              </a:rPr>
              <a:t>Wikizionario</a:t>
            </a:r>
            <a:endParaRPr lang="it-IT" sz="2400" b="1" dirty="0" smtClean="0">
              <a:solidFill>
                <a:schemeClr val="bg1">
                  <a:lumMod val="75000"/>
                  <a:lumOff val="25000"/>
                </a:schemeClr>
              </a:solidFill>
            </a:endParaRPr>
          </a:p>
        </p:txBody>
      </p:sp>
      <p:pic>
        <p:nvPicPr>
          <p:cNvPr id="5123" name="Picture 3"/>
          <p:cNvPicPr>
            <a:picLocks noChangeAspect="1" noChangeArrowheads="1"/>
          </p:cNvPicPr>
          <p:nvPr/>
        </p:nvPicPr>
        <p:blipFill>
          <a:blip r:embed="rId3"/>
          <a:srcRect/>
          <a:stretch>
            <a:fillRect/>
          </a:stretch>
        </p:blipFill>
        <p:spPr bwMode="auto">
          <a:xfrm>
            <a:off x="1000100" y="1500174"/>
            <a:ext cx="787642" cy="1143008"/>
          </a:xfrm>
          <a:prstGeom prst="rect">
            <a:avLst/>
          </a:prstGeom>
          <a:noFill/>
          <a:ln w="9525">
            <a:noFill/>
            <a:miter lim="800000"/>
            <a:headEnd/>
            <a:tailEnd/>
          </a:ln>
          <a:effectLst/>
        </p:spPr>
      </p:pic>
      <p:pic>
        <p:nvPicPr>
          <p:cNvPr id="5124" name="Picture 4" descr="C:\Users\Lorenzo\Desktop\Wikisource-logo.svg.png"/>
          <p:cNvPicPr>
            <a:picLocks noChangeAspect="1" noChangeArrowheads="1"/>
          </p:cNvPicPr>
          <p:nvPr/>
        </p:nvPicPr>
        <p:blipFill>
          <a:blip r:embed="rId4" cstate="print"/>
          <a:srcRect/>
          <a:stretch>
            <a:fillRect/>
          </a:stretch>
        </p:blipFill>
        <p:spPr bwMode="auto">
          <a:xfrm>
            <a:off x="4857752" y="2201473"/>
            <a:ext cx="1000132" cy="1049319"/>
          </a:xfrm>
          <a:prstGeom prst="rect">
            <a:avLst/>
          </a:prstGeom>
          <a:noFill/>
        </p:spPr>
      </p:pic>
      <p:pic>
        <p:nvPicPr>
          <p:cNvPr id="5125" name="Picture 5" descr="C:\Users\Lorenzo\Desktop\Wikispecies-logo.svg.png"/>
          <p:cNvPicPr>
            <a:picLocks noGrp="1" noChangeAspect="1" noChangeArrowheads="1"/>
          </p:cNvPicPr>
          <p:nvPr>
            <p:ph idx="1"/>
          </p:nvPr>
        </p:nvPicPr>
        <p:blipFill>
          <a:blip r:embed="rId5" cstate="print"/>
          <a:srcRect/>
          <a:stretch>
            <a:fillRect/>
          </a:stretch>
        </p:blipFill>
        <p:spPr bwMode="auto">
          <a:xfrm>
            <a:off x="846740" y="3000372"/>
            <a:ext cx="975262" cy="1143008"/>
          </a:xfrm>
          <a:prstGeom prst="rect">
            <a:avLst/>
          </a:prstGeom>
          <a:noFill/>
        </p:spPr>
      </p:pic>
      <p:pic>
        <p:nvPicPr>
          <p:cNvPr id="5126" name="Picture 6" descr="C:\Users\Lorenzo\Desktop\Wikiversity-logo.svg.png"/>
          <p:cNvPicPr>
            <a:picLocks noChangeAspect="1" noChangeArrowheads="1"/>
          </p:cNvPicPr>
          <p:nvPr/>
        </p:nvPicPr>
        <p:blipFill>
          <a:blip r:embed="rId6" cstate="print"/>
          <a:srcRect/>
          <a:stretch>
            <a:fillRect/>
          </a:stretch>
        </p:blipFill>
        <p:spPr bwMode="auto">
          <a:xfrm>
            <a:off x="4786314" y="3786190"/>
            <a:ext cx="1160868" cy="928694"/>
          </a:xfrm>
          <a:prstGeom prst="rect">
            <a:avLst/>
          </a:prstGeom>
          <a:noFill/>
        </p:spPr>
      </p:pic>
      <p:pic>
        <p:nvPicPr>
          <p:cNvPr id="5127" name="Picture 7" descr="C:\Users\Lorenzo\Desktop\Wiktionary-logo.svg.png"/>
          <p:cNvPicPr>
            <a:picLocks noChangeAspect="1" noChangeArrowheads="1"/>
          </p:cNvPicPr>
          <p:nvPr/>
        </p:nvPicPr>
        <p:blipFill>
          <a:blip r:embed="rId7" cstate="print"/>
          <a:srcRect/>
          <a:stretch>
            <a:fillRect/>
          </a:stretch>
        </p:blipFill>
        <p:spPr bwMode="auto">
          <a:xfrm>
            <a:off x="4857752" y="5286388"/>
            <a:ext cx="1071570" cy="1013647"/>
          </a:xfrm>
          <a:prstGeom prst="rect">
            <a:avLst/>
          </a:prstGeom>
          <a:noFill/>
        </p:spPr>
      </p:pic>
      <p:pic>
        <p:nvPicPr>
          <p:cNvPr id="5128" name="Picture 8" descr="C:\Users\Lorenzo\Desktop\images.jpg"/>
          <p:cNvPicPr>
            <a:picLocks noChangeAspect="1" noChangeArrowheads="1"/>
          </p:cNvPicPr>
          <p:nvPr/>
        </p:nvPicPr>
        <p:blipFill>
          <a:blip r:embed="rId8"/>
          <a:srcRect/>
          <a:stretch>
            <a:fillRect/>
          </a:stretch>
        </p:blipFill>
        <p:spPr bwMode="auto">
          <a:xfrm>
            <a:off x="785786" y="4786322"/>
            <a:ext cx="1000132" cy="1000132"/>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3"/>
                                        </p:tgtEl>
                                        <p:attrNameLst>
                                          <p:attrName>style.visibility</p:attrName>
                                        </p:attrNameLst>
                                      </p:cBhvr>
                                      <p:to>
                                        <p:strVal val="visible"/>
                                      </p:to>
                                    </p:set>
                                    <p:anim calcmode="lin" valueType="num">
                                      <p:cBhvr additive="base">
                                        <p:cTn id="11" dur="500" fill="hold"/>
                                        <p:tgtEl>
                                          <p:spTgt spid="5123"/>
                                        </p:tgtEl>
                                        <p:attrNameLst>
                                          <p:attrName>ppt_x</p:attrName>
                                        </p:attrNameLst>
                                      </p:cBhvr>
                                      <p:tavLst>
                                        <p:tav tm="0">
                                          <p:val>
                                            <p:strVal val="#ppt_x"/>
                                          </p:val>
                                        </p:tav>
                                        <p:tav tm="100000">
                                          <p:val>
                                            <p:strVal val="#ppt_x"/>
                                          </p:val>
                                        </p:tav>
                                      </p:tavLst>
                                    </p:anim>
                                    <p:anim calcmode="lin" valueType="num">
                                      <p:cBhvr additive="base">
                                        <p:cTn id="12"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124"/>
                                        </p:tgtEl>
                                        <p:attrNameLst>
                                          <p:attrName>style.visibility</p:attrName>
                                        </p:attrNameLst>
                                      </p:cBhvr>
                                      <p:to>
                                        <p:strVal val="visible"/>
                                      </p:to>
                                    </p:set>
                                    <p:anim calcmode="lin" valueType="num">
                                      <p:cBhvr additive="base">
                                        <p:cTn id="21" dur="500" fill="hold"/>
                                        <p:tgtEl>
                                          <p:spTgt spid="5124"/>
                                        </p:tgtEl>
                                        <p:attrNameLst>
                                          <p:attrName>ppt_x</p:attrName>
                                        </p:attrNameLst>
                                      </p:cBhvr>
                                      <p:tavLst>
                                        <p:tav tm="0">
                                          <p:val>
                                            <p:strVal val="#ppt_x"/>
                                          </p:val>
                                        </p:tav>
                                        <p:tav tm="100000">
                                          <p:val>
                                            <p:strVal val="#ppt_x"/>
                                          </p:val>
                                        </p:tav>
                                      </p:tavLst>
                                    </p:anim>
                                    <p:anim calcmode="lin" valueType="num">
                                      <p:cBhvr additive="base">
                                        <p:cTn id="22"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125"/>
                                        </p:tgtEl>
                                        <p:attrNameLst>
                                          <p:attrName>style.visibility</p:attrName>
                                        </p:attrNameLst>
                                      </p:cBhvr>
                                      <p:to>
                                        <p:strVal val="visible"/>
                                      </p:to>
                                    </p:set>
                                    <p:anim calcmode="lin" valueType="num">
                                      <p:cBhvr additive="base">
                                        <p:cTn id="31" dur="500" fill="hold"/>
                                        <p:tgtEl>
                                          <p:spTgt spid="5125"/>
                                        </p:tgtEl>
                                        <p:attrNameLst>
                                          <p:attrName>ppt_x</p:attrName>
                                        </p:attrNameLst>
                                      </p:cBhvr>
                                      <p:tavLst>
                                        <p:tav tm="0">
                                          <p:val>
                                            <p:strVal val="#ppt_x"/>
                                          </p:val>
                                        </p:tav>
                                        <p:tav tm="100000">
                                          <p:val>
                                            <p:strVal val="#ppt_x"/>
                                          </p:val>
                                        </p:tav>
                                      </p:tavLst>
                                    </p:anim>
                                    <p:anim calcmode="lin" valueType="num">
                                      <p:cBhvr additive="base">
                                        <p:cTn id="32" dur="500" fill="hold"/>
                                        <p:tgtEl>
                                          <p:spTgt spid="512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126"/>
                                        </p:tgtEl>
                                        <p:attrNameLst>
                                          <p:attrName>style.visibility</p:attrName>
                                        </p:attrNameLst>
                                      </p:cBhvr>
                                      <p:to>
                                        <p:strVal val="visible"/>
                                      </p:to>
                                    </p:set>
                                    <p:anim calcmode="lin" valueType="num">
                                      <p:cBhvr additive="base">
                                        <p:cTn id="41" dur="500" fill="hold"/>
                                        <p:tgtEl>
                                          <p:spTgt spid="5126"/>
                                        </p:tgtEl>
                                        <p:attrNameLst>
                                          <p:attrName>ppt_x</p:attrName>
                                        </p:attrNameLst>
                                      </p:cBhvr>
                                      <p:tavLst>
                                        <p:tav tm="0">
                                          <p:val>
                                            <p:strVal val="#ppt_x"/>
                                          </p:val>
                                        </p:tav>
                                        <p:tav tm="100000">
                                          <p:val>
                                            <p:strVal val="#ppt_x"/>
                                          </p:val>
                                        </p:tav>
                                      </p:tavLst>
                                    </p:anim>
                                    <p:anim calcmode="lin" valueType="num">
                                      <p:cBhvr additive="base">
                                        <p:cTn id="42" dur="500" fill="hold"/>
                                        <p:tgtEl>
                                          <p:spTgt spid="512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128"/>
                                        </p:tgtEl>
                                        <p:attrNameLst>
                                          <p:attrName>style.visibility</p:attrName>
                                        </p:attrNameLst>
                                      </p:cBhvr>
                                      <p:to>
                                        <p:strVal val="visible"/>
                                      </p:to>
                                    </p:set>
                                    <p:anim calcmode="lin" valueType="num">
                                      <p:cBhvr additive="base">
                                        <p:cTn id="51" dur="500" fill="hold"/>
                                        <p:tgtEl>
                                          <p:spTgt spid="5128"/>
                                        </p:tgtEl>
                                        <p:attrNameLst>
                                          <p:attrName>ppt_x</p:attrName>
                                        </p:attrNameLst>
                                      </p:cBhvr>
                                      <p:tavLst>
                                        <p:tav tm="0">
                                          <p:val>
                                            <p:strVal val="#ppt_x"/>
                                          </p:val>
                                        </p:tav>
                                        <p:tav tm="100000">
                                          <p:val>
                                            <p:strVal val="#ppt_x"/>
                                          </p:val>
                                        </p:tav>
                                      </p:tavLst>
                                    </p:anim>
                                    <p:anim calcmode="lin" valueType="num">
                                      <p:cBhvr additive="base">
                                        <p:cTn id="52" dur="500" fill="hold"/>
                                        <p:tgtEl>
                                          <p:spTgt spid="5128"/>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additive="base">
                                        <p:cTn id="57" dur="500" fill="hold"/>
                                        <p:tgtEl>
                                          <p:spTgt spid="19"/>
                                        </p:tgtEl>
                                        <p:attrNameLst>
                                          <p:attrName>ppt_x</p:attrName>
                                        </p:attrNameLst>
                                      </p:cBhvr>
                                      <p:tavLst>
                                        <p:tav tm="0">
                                          <p:val>
                                            <p:strVal val="#ppt_x"/>
                                          </p:val>
                                        </p:tav>
                                        <p:tav tm="100000">
                                          <p:val>
                                            <p:strVal val="#ppt_x"/>
                                          </p:val>
                                        </p:tav>
                                      </p:tavLst>
                                    </p:anim>
                                    <p:anim calcmode="lin" valueType="num">
                                      <p:cBhvr additive="base">
                                        <p:cTn id="58" dur="500" fill="hold"/>
                                        <p:tgtEl>
                                          <p:spTgt spid="19"/>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5127"/>
                                        </p:tgtEl>
                                        <p:attrNameLst>
                                          <p:attrName>style.visibility</p:attrName>
                                        </p:attrNameLst>
                                      </p:cBhvr>
                                      <p:to>
                                        <p:strVal val="visible"/>
                                      </p:to>
                                    </p:set>
                                    <p:anim calcmode="lin" valueType="num">
                                      <p:cBhvr additive="base">
                                        <p:cTn id="61" dur="500" fill="hold"/>
                                        <p:tgtEl>
                                          <p:spTgt spid="5127"/>
                                        </p:tgtEl>
                                        <p:attrNameLst>
                                          <p:attrName>ppt_x</p:attrName>
                                        </p:attrNameLst>
                                      </p:cBhvr>
                                      <p:tavLst>
                                        <p:tav tm="0">
                                          <p:val>
                                            <p:strVal val="#ppt_x"/>
                                          </p:val>
                                        </p:tav>
                                        <p:tav tm="100000">
                                          <p:val>
                                            <p:strVal val="#ppt_x"/>
                                          </p:val>
                                        </p:tav>
                                      </p:tavLst>
                                    </p:anim>
                                    <p:anim calcmode="lin" valueType="num">
                                      <p:cBhvr additive="base">
                                        <p:cTn id="62" dur="500" fill="hold"/>
                                        <p:tgtEl>
                                          <p:spTgt spid="51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5" grpId="0"/>
      <p:bldP spid="17"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3600" b="1" dirty="0" smtClean="0">
                <a:solidFill>
                  <a:srgbClr val="0070C0"/>
                </a:solidFill>
                <a:latin typeface="+mn-lt"/>
              </a:rPr>
              <a:t>Wikimedia Italia</a:t>
            </a:r>
            <a:endParaRPr lang="it-IT" sz="3600" b="1" dirty="0">
              <a:latin typeface="+mn-lt"/>
            </a:endParaRPr>
          </a:p>
        </p:txBody>
      </p:sp>
      <p:sp>
        <p:nvSpPr>
          <p:cNvPr id="3" name="Segnaposto contenuto 2"/>
          <p:cNvSpPr>
            <a:spLocks noGrp="1"/>
          </p:cNvSpPr>
          <p:nvPr>
            <p:ph idx="1"/>
          </p:nvPr>
        </p:nvSpPr>
        <p:spPr>
          <a:xfrm>
            <a:off x="457200" y="1600200"/>
            <a:ext cx="7615262" cy="4525963"/>
          </a:xfrm>
        </p:spPr>
        <p:txBody>
          <a:bodyPr>
            <a:normAutofit/>
          </a:bodyPr>
          <a:lstStyle/>
          <a:p>
            <a:pPr marL="0" indent="36513" algn="ctr">
              <a:buNone/>
            </a:pPr>
            <a:r>
              <a:rPr lang="it-IT" sz="2400" dirty="0" smtClean="0">
                <a:solidFill>
                  <a:schemeClr val="bg1">
                    <a:lumMod val="75000"/>
                    <a:lumOff val="25000"/>
                  </a:schemeClr>
                </a:solidFill>
              </a:rPr>
              <a:t>Attualmente vi sono </a:t>
            </a:r>
            <a:r>
              <a:rPr lang="it-IT" sz="2400" b="1" dirty="0" smtClean="0">
                <a:solidFill>
                  <a:schemeClr val="bg1">
                    <a:lumMod val="75000"/>
                    <a:lumOff val="25000"/>
                  </a:schemeClr>
                </a:solidFill>
              </a:rPr>
              <a:t>41 capitoli Wikimedia</a:t>
            </a:r>
            <a:r>
              <a:rPr lang="it-IT" sz="2400" dirty="0" smtClean="0">
                <a:solidFill>
                  <a:schemeClr val="bg1">
                    <a:lumMod val="75000"/>
                    <a:lumOff val="25000"/>
                  </a:schemeClr>
                </a:solidFill>
              </a:rPr>
              <a:t>, che organizzano conferenze, progetti ed eventi globali.</a:t>
            </a:r>
          </a:p>
          <a:p>
            <a:pPr marL="90488" indent="-53975" algn="ctr">
              <a:buNone/>
            </a:pPr>
            <a:endParaRPr lang="it-IT" sz="1000" dirty="0" smtClean="0">
              <a:solidFill>
                <a:schemeClr val="bg1">
                  <a:lumMod val="75000"/>
                  <a:lumOff val="25000"/>
                </a:schemeClr>
              </a:solidFill>
            </a:endParaRPr>
          </a:p>
          <a:p>
            <a:pPr marL="0" indent="36513" algn="ctr">
              <a:buNone/>
            </a:pPr>
            <a:r>
              <a:rPr lang="it-IT" sz="2400" b="1" dirty="0" smtClean="0">
                <a:solidFill>
                  <a:schemeClr val="bg1">
                    <a:lumMod val="75000"/>
                    <a:lumOff val="25000"/>
                  </a:schemeClr>
                </a:solidFill>
              </a:rPr>
              <a:t>Wikimedia Italia</a:t>
            </a:r>
            <a:r>
              <a:rPr lang="it-IT" sz="2400" dirty="0" smtClean="0">
                <a:solidFill>
                  <a:schemeClr val="bg1">
                    <a:lumMod val="75000"/>
                    <a:lumOff val="25000"/>
                  </a:schemeClr>
                </a:solidFill>
              </a:rPr>
              <a:t>, nata il 17 giugno 2005, è un associazione culturale che si occupa di diffondere il sapere libero e i progetti Wiki.</a:t>
            </a:r>
          </a:p>
          <a:p>
            <a:pPr marL="90488" indent="-53975" algn="ctr">
              <a:buNone/>
            </a:pPr>
            <a:endParaRPr lang="it-IT" sz="1000" dirty="0" smtClean="0">
              <a:solidFill>
                <a:schemeClr val="bg1">
                  <a:lumMod val="75000"/>
                  <a:lumOff val="25000"/>
                </a:schemeClr>
              </a:solidFill>
            </a:endParaRPr>
          </a:p>
          <a:p>
            <a:pPr marL="0" indent="36513" algn="ctr">
              <a:buNone/>
            </a:pPr>
            <a:r>
              <a:rPr lang="it-IT" sz="2400" dirty="0" smtClean="0">
                <a:solidFill>
                  <a:schemeClr val="bg1">
                    <a:lumMod val="75000"/>
                    <a:lumOff val="25000"/>
                  </a:schemeClr>
                </a:solidFill>
              </a:rPr>
              <a:t>Organizza inoltre di numerose iniziative e progetti come </a:t>
            </a:r>
            <a:r>
              <a:rPr lang="it-IT" sz="2400" b="1" dirty="0" smtClean="0">
                <a:solidFill>
                  <a:schemeClr val="bg1">
                    <a:lumMod val="75000"/>
                    <a:lumOff val="25000"/>
                  </a:schemeClr>
                </a:solidFill>
              </a:rPr>
              <a:t>Wiki Loves </a:t>
            </a:r>
            <a:r>
              <a:rPr lang="it-IT" sz="2400" b="1" dirty="0" err="1" smtClean="0">
                <a:solidFill>
                  <a:schemeClr val="bg1">
                    <a:lumMod val="75000"/>
                    <a:lumOff val="25000"/>
                  </a:schemeClr>
                </a:solidFill>
              </a:rPr>
              <a:t>Monuments</a:t>
            </a:r>
            <a:r>
              <a:rPr lang="it-IT" sz="2400" b="1" dirty="0" smtClean="0">
                <a:solidFill>
                  <a:schemeClr val="bg1">
                    <a:lumMod val="75000"/>
                    <a:lumOff val="25000"/>
                  </a:schemeClr>
                </a:solidFill>
              </a:rPr>
              <a:t> </a:t>
            </a:r>
            <a:r>
              <a:rPr lang="it-IT" sz="2400" dirty="0" smtClean="0">
                <a:solidFill>
                  <a:schemeClr val="bg1">
                    <a:lumMod val="75000"/>
                    <a:lumOff val="25000"/>
                  </a:schemeClr>
                </a:solidFill>
              </a:rPr>
              <a:t>e </a:t>
            </a:r>
            <a:r>
              <a:rPr lang="it-IT" sz="2400" b="1" dirty="0" err="1" smtClean="0">
                <a:solidFill>
                  <a:schemeClr val="bg1">
                    <a:lumMod val="75000"/>
                    <a:lumOff val="25000"/>
                  </a:schemeClr>
                </a:solidFill>
              </a:rPr>
              <a:t>WikiAfrica</a:t>
            </a:r>
            <a:r>
              <a:rPr lang="it-IT" sz="2400" dirty="0" smtClean="0">
                <a:solidFill>
                  <a:schemeClr val="bg1">
                    <a:lumMod val="75000"/>
                    <a:lumOff val="25000"/>
                  </a:schemeClr>
                </a:solidFill>
              </a:rPr>
              <a:t>; nel 2016 organizzerà </a:t>
            </a:r>
            <a:r>
              <a:rPr lang="it-IT" sz="2400" b="1" dirty="0" err="1" smtClean="0">
                <a:solidFill>
                  <a:schemeClr val="bg1">
                    <a:lumMod val="75000"/>
                    <a:lumOff val="25000"/>
                  </a:schemeClr>
                </a:solidFill>
              </a:rPr>
              <a:t>Wikimania</a:t>
            </a:r>
            <a:r>
              <a:rPr lang="it-IT" sz="2400" dirty="0" smtClean="0">
                <a:solidFill>
                  <a:schemeClr val="bg1">
                    <a:lumMod val="75000"/>
                    <a:lumOff val="25000"/>
                  </a:schemeClr>
                </a:solidFill>
              </a:rPr>
              <a:t>, il raduno annuale mondiale degli utenti dei progetti Wiki, che si terrà ad </a:t>
            </a:r>
            <a:r>
              <a:rPr lang="it-IT" sz="2400" b="1" dirty="0" err="1" smtClean="0">
                <a:solidFill>
                  <a:schemeClr val="bg1">
                    <a:lumMod val="75000"/>
                    <a:lumOff val="25000"/>
                  </a:schemeClr>
                </a:solidFill>
              </a:rPr>
              <a:t>Esino</a:t>
            </a:r>
            <a:r>
              <a:rPr lang="it-IT" sz="2400" b="1" dirty="0" smtClean="0">
                <a:solidFill>
                  <a:schemeClr val="bg1">
                    <a:lumMod val="75000"/>
                    <a:lumOff val="25000"/>
                  </a:schemeClr>
                </a:solidFill>
              </a:rPr>
              <a:t> </a:t>
            </a:r>
            <a:r>
              <a:rPr lang="it-IT" sz="2400" b="1" dirty="0" err="1" smtClean="0">
                <a:solidFill>
                  <a:schemeClr val="bg1">
                    <a:lumMod val="75000"/>
                    <a:lumOff val="25000"/>
                  </a:schemeClr>
                </a:solidFill>
              </a:rPr>
              <a:t>Lario</a:t>
            </a:r>
            <a:r>
              <a:rPr lang="it-IT" sz="2400" b="1" dirty="0" smtClean="0">
                <a:solidFill>
                  <a:schemeClr val="bg1">
                    <a:lumMod val="75000"/>
                    <a:lumOff val="25000"/>
                  </a:schemeClr>
                </a:solidFill>
              </a:rPr>
              <a:t> </a:t>
            </a:r>
            <a:r>
              <a:rPr lang="it-IT" sz="2400" dirty="0" smtClean="0">
                <a:solidFill>
                  <a:schemeClr val="bg1">
                    <a:lumMod val="75000"/>
                    <a:lumOff val="25000"/>
                  </a:schemeClr>
                </a:solidFill>
              </a:rPr>
              <a:t>tra il 21 e il 28 giugno.</a:t>
            </a:r>
          </a:p>
          <a:p>
            <a:pPr>
              <a:buNone/>
            </a:pPr>
            <a:endParaRPr lang="it-IT" dirty="0">
              <a:solidFill>
                <a:schemeClr val="bg1">
                  <a:lumMod val="75000"/>
                  <a:lumOff val="25000"/>
                </a:schemeClr>
              </a:solidFill>
            </a:endParaRPr>
          </a:p>
        </p:txBody>
      </p:sp>
      <p:pic>
        <p:nvPicPr>
          <p:cNvPr id="4" name="Picture 2" descr="C:\Users\Lorenzo\Desktop\linuxday_fullcolor_2015.png"/>
          <p:cNvPicPr>
            <a:picLocks noChangeAspect="1" noChangeArrowheads="1"/>
          </p:cNvPicPr>
          <p:nvPr/>
        </p:nvPicPr>
        <p:blipFill>
          <a:blip r:embed="rId2" cstate="print"/>
          <a:srcRect/>
          <a:stretch>
            <a:fillRect/>
          </a:stretch>
        </p:blipFill>
        <p:spPr bwMode="auto">
          <a:xfrm>
            <a:off x="7715271" y="553946"/>
            <a:ext cx="512397" cy="731914"/>
          </a:xfrm>
          <a:prstGeom prst="rect">
            <a:avLst/>
          </a:prstGeom>
          <a:noFill/>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3600" b="1" dirty="0" smtClean="0">
                <a:solidFill>
                  <a:srgbClr val="0070C0"/>
                </a:solidFill>
                <a:latin typeface="+mn-lt"/>
              </a:rPr>
              <a:t>Cosa vuol dire “Wiki”?</a:t>
            </a:r>
            <a:endParaRPr lang="it-IT" sz="3600" b="1" dirty="0">
              <a:latin typeface="+mn-lt"/>
            </a:endParaRPr>
          </a:p>
        </p:txBody>
      </p:sp>
      <p:sp>
        <p:nvSpPr>
          <p:cNvPr id="3" name="Segnaposto contenuto 2"/>
          <p:cNvSpPr>
            <a:spLocks noGrp="1"/>
          </p:cNvSpPr>
          <p:nvPr>
            <p:ph idx="1"/>
          </p:nvPr>
        </p:nvSpPr>
        <p:spPr>
          <a:xfrm>
            <a:off x="457200" y="1600200"/>
            <a:ext cx="7615262" cy="4525963"/>
          </a:xfrm>
        </p:spPr>
        <p:txBody>
          <a:bodyPr>
            <a:normAutofit/>
          </a:bodyPr>
          <a:lstStyle/>
          <a:p>
            <a:pPr marL="0" indent="36513" algn="ctr">
              <a:buNone/>
            </a:pPr>
            <a:r>
              <a:rPr lang="it-IT" sz="2400" dirty="0" smtClean="0">
                <a:solidFill>
                  <a:schemeClr val="bg1">
                    <a:lumMod val="75000"/>
                    <a:lumOff val="25000"/>
                  </a:schemeClr>
                </a:solidFill>
              </a:rPr>
              <a:t>“</a:t>
            </a:r>
            <a:r>
              <a:rPr lang="it-IT" sz="2400" b="1" dirty="0" smtClean="0">
                <a:solidFill>
                  <a:schemeClr val="bg1">
                    <a:lumMod val="75000"/>
                    <a:lumOff val="25000"/>
                  </a:schemeClr>
                </a:solidFill>
              </a:rPr>
              <a:t>Wiki</a:t>
            </a:r>
            <a:r>
              <a:rPr lang="it-IT" sz="2400" dirty="0" smtClean="0">
                <a:solidFill>
                  <a:schemeClr val="bg1">
                    <a:lumMod val="75000"/>
                    <a:lumOff val="25000"/>
                  </a:schemeClr>
                </a:solidFill>
              </a:rPr>
              <a:t>” è una parola della lingua </a:t>
            </a:r>
            <a:r>
              <a:rPr lang="it-IT" sz="2400" dirty="0" err="1" smtClean="0">
                <a:solidFill>
                  <a:schemeClr val="bg1">
                    <a:lumMod val="75000"/>
                    <a:lumOff val="25000"/>
                  </a:schemeClr>
                </a:solidFill>
              </a:rPr>
              <a:t>hawaiiana</a:t>
            </a:r>
            <a:r>
              <a:rPr lang="it-IT" sz="2400" dirty="0" smtClean="0">
                <a:solidFill>
                  <a:schemeClr val="bg1">
                    <a:lumMod val="75000"/>
                    <a:lumOff val="25000"/>
                  </a:schemeClr>
                </a:solidFill>
              </a:rPr>
              <a:t> che significa “</a:t>
            </a:r>
            <a:r>
              <a:rPr lang="it-IT" sz="2400" b="1" dirty="0" smtClean="0">
                <a:solidFill>
                  <a:schemeClr val="bg1">
                    <a:lumMod val="75000"/>
                    <a:lumOff val="25000"/>
                  </a:schemeClr>
                </a:solidFill>
              </a:rPr>
              <a:t>veloce</a:t>
            </a:r>
            <a:r>
              <a:rPr lang="it-IT" sz="2400" dirty="0" smtClean="0">
                <a:solidFill>
                  <a:schemeClr val="bg1">
                    <a:lumMod val="75000"/>
                    <a:lumOff val="25000"/>
                  </a:schemeClr>
                </a:solidFill>
              </a:rPr>
              <a:t>”. Venne associata al web da </a:t>
            </a:r>
            <a:r>
              <a:rPr lang="it-IT" sz="2400" dirty="0" err="1" smtClean="0">
                <a:solidFill>
                  <a:schemeClr val="bg1">
                    <a:lumMod val="75000"/>
                    <a:lumOff val="25000"/>
                  </a:schemeClr>
                </a:solidFill>
              </a:rPr>
              <a:t>Ward</a:t>
            </a:r>
            <a:r>
              <a:rPr lang="it-IT" sz="2400" dirty="0" smtClean="0">
                <a:solidFill>
                  <a:schemeClr val="bg1">
                    <a:lumMod val="75000"/>
                    <a:lumOff val="25000"/>
                  </a:schemeClr>
                </a:solidFill>
              </a:rPr>
              <a:t> Cunningham notando i “</a:t>
            </a:r>
            <a:r>
              <a:rPr lang="it-IT" sz="2400" dirty="0" err="1" smtClean="0">
                <a:solidFill>
                  <a:schemeClr val="bg1">
                    <a:lumMod val="75000"/>
                    <a:lumOff val="25000"/>
                  </a:schemeClr>
                </a:solidFill>
              </a:rPr>
              <a:t>wiki</a:t>
            </a:r>
            <a:r>
              <a:rPr lang="it-IT" sz="2400" dirty="0" smtClean="0">
                <a:solidFill>
                  <a:schemeClr val="bg1">
                    <a:lumMod val="75000"/>
                    <a:lumOff val="25000"/>
                  </a:schemeClr>
                </a:solidFill>
              </a:rPr>
              <a:t> </a:t>
            </a:r>
            <a:r>
              <a:rPr lang="it-IT" sz="2400" dirty="0" err="1" smtClean="0">
                <a:solidFill>
                  <a:schemeClr val="bg1">
                    <a:lumMod val="75000"/>
                    <a:lumOff val="25000"/>
                  </a:schemeClr>
                </a:solidFill>
              </a:rPr>
              <a:t>wiki</a:t>
            </a:r>
            <a:r>
              <a:rPr lang="it-IT" sz="2400" dirty="0" smtClean="0">
                <a:solidFill>
                  <a:schemeClr val="bg1">
                    <a:lumMod val="75000"/>
                    <a:lumOff val="25000"/>
                  </a:schemeClr>
                </a:solidFill>
              </a:rPr>
              <a:t> bus” di </a:t>
            </a:r>
            <a:r>
              <a:rPr lang="it-IT" sz="2400" dirty="0" err="1" smtClean="0">
                <a:solidFill>
                  <a:schemeClr val="bg1">
                    <a:lumMod val="75000"/>
                    <a:lumOff val="25000"/>
                  </a:schemeClr>
                </a:solidFill>
              </a:rPr>
              <a:t>Honululu</a:t>
            </a:r>
            <a:r>
              <a:rPr lang="it-IT" sz="2400" dirty="0" smtClean="0">
                <a:solidFill>
                  <a:schemeClr val="bg1">
                    <a:lumMod val="75000"/>
                    <a:lumOff val="25000"/>
                  </a:schemeClr>
                </a:solidFill>
              </a:rPr>
              <a:t>.</a:t>
            </a:r>
          </a:p>
          <a:p>
            <a:pPr algn="ctr">
              <a:buNone/>
            </a:pPr>
            <a:endParaRPr lang="it-IT" sz="1000" dirty="0" smtClean="0">
              <a:solidFill>
                <a:schemeClr val="bg1">
                  <a:lumMod val="75000"/>
                  <a:lumOff val="25000"/>
                </a:schemeClr>
              </a:solidFill>
            </a:endParaRPr>
          </a:p>
          <a:p>
            <a:pPr>
              <a:buNone/>
            </a:pPr>
            <a:endParaRPr lang="it-IT" sz="2400" dirty="0" smtClean="0">
              <a:solidFill>
                <a:schemeClr val="bg1">
                  <a:lumMod val="75000"/>
                  <a:lumOff val="25000"/>
                </a:schemeClr>
              </a:solidFill>
            </a:endParaRPr>
          </a:p>
          <a:p>
            <a:pPr>
              <a:buNone/>
            </a:pPr>
            <a:endParaRPr lang="it-IT" dirty="0">
              <a:solidFill>
                <a:schemeClr val="bg1">
                  <a:lumMod val="75000"/>
                  <a:lumOff val="25000"/>
                </a:schemeClr>
              </a:solidFill>
            </a:endParaRPr>
          </a:p>
        </p:txBody>
      </p:sp>
      <p:pic>
        <p:nvPicPr>
          <p:cNvPr id="4" name="Picture 2" descr="C:\Users\Lorenzo\Desktop\linuxday_fullcolor_2015.png"/>
          <p:cNvPicPr>
            <a:picLocks noChangeAspect="1" noChangeArrowheads="1"/>
          </p:cNvPicPr>
          <p:nvPr/>
        </p:nvPicPr>
        <p:blipFill>
          <a:blip r:embed="rId2" cstate="print"/>
          <a:srcRect/>
          <a:stretch>
            <a:fillRect/>
          </a:stretch>
        </p:blipFill>
        <p:spPr bwMode="auto">
          <a:xfrm>
            <a:off x="7715271" y="553946"/>
            <a:ext cx="512397" cy="731914"/>
          </a:xfrm>
          <a:prstGeom prst="rect">
            <a:avLst/>
          </a:prstGeom>
          <a:noFill/>
        </p:spPr>
      </p:pic>
      <p:pic>
        <p:nvPicPr>
          <p:cNvPr id="1027" name="Picture 3" descr="C:\Users\Lorenzo\Desktop\1280px-HNL_Wiki_Wiki_Bus.jpg"/>
          <p:cNvPicPr>
            <a:picLocks noChangeAspect="1" noChangeArrowheads="1"/>
          </p:cNvPicPr>
          <p:nvPr/>
        </p:nvPicPr>
        <p:blipFill>
          <a:blip r:embed="rId3"/>
          <a:srcRect/>
          <a:stretch>
            <a:fillRect/>
          </a:stretch>
        </p:blipFill>
        <p:spPr bwMode="auto">
          <a:xfrm>
            <a:off x="2428860" y="3071778"/>
            <a:ext cx="4000528" cy="3000396"/>
          </a:xfrm>
          <a:prstGeom prst="rect">
            <a:avLst/>
          </a:prstGeom>
          <a:noFill/>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3600" b="1" dirty="0" smtClean="0">
                <a:solidFill>
                  <a:srgbClr val="0070C0"/>
                </a:solidFill>
                <a:latin typeface="+mn-lt"/>
              </a:rPr>
              <a:t>Cosa vuol dire “Wiki”?</a:t>
            </a:r>
            <a:endParaRPr lang="it-IT" sz="3600" b="1" dirty="0">
              <a:latin typeface="+mn-lt"/>
            </a:endParaRPr>
          </a:p>
        </p:txBody>
      </p:sp>
      <p:sp>
        <p:nvSpPr>
          <p:cNvPr id="3" name="Segnaposto contenuto 2"/>
          <p:cNvSpPr>
            <a:spLocks noGrp="1"/>
          </p:cNvSpPr>
          <p:nvPr>
            <p:ph idx="1"/>
          </p:nvPr>
        </p:nvSpPr>
        <p:spPr>
          <a:xfrm>
            <a:off x="457200" y="1600200"/>
            <a:ext cx="7686700" cy="4525963"/>
          </a:xfrm>
        </p:spPr>
        <p:txBody>
          <a:bodyPr>
            <a:normAutofit/>
          </a:bodyPr>
          <a:lstStyle/>
          <a:p>
            <a:pPr marL="0" indent="36513" algn="ctr">
              <a:buNone/>
            </a:pPr>
            <a:r>
              <a:rPr lang="it-IT" sz="2400" dirty="0" smtClean="0">
                <a:solidFill>
                  <a:schemeClr val="bg1">
                    <a:lumMod val="75000"/>
                    <a:lumOff val="25000"/>
                  </a:schemeClr>
                </a:solidFill>
              </a:rPr>
              <a:t>Un sito Wiki permettere ai propri utenti di </a:t>
            </a:r>
            <a:r>
              <a:rPr lang="it-IT" sz="2400" b="1" dirty="0" smtClean="0">
                <a:solidFill>
                  <a:schemeClr val="bg1">
                    <a:lumMod val="75000"/>
                    <a:lumOff val="25000"/>
                  </a:schemeClr>
                </a:solidFill>
              </a:rPr>
              <a:t>aggiungere, modificare o cancellare contenuti</a:t>
            </a:r>
            <a:r>
              <a:rPr lang="it-IT" sz="2400" dirty="0" smtClean="0">
                <a:solidFill>
                  <a:schemeClr val="bg1">
                    <a:lumMod val="75000"/>
                    <a:lumOff val="25000"/>
                  </a:schemeClr>
                </a:solidFill>
              </a:rPr>
              <a:t> attraverso un browser web, utilizzando di solito un editor di testo </a:t>
            </a:r>
            <a:r>
              <a:rPr lang="it-IT" sz="2400" b="1" dirty="0" smtClean="0">
                <a:solidFill>
                  <a:schemeClr val="bg1">
                    <a:lumMod val="75000"/>
                    <a:lumOff val="25000"/>
                  </a:schemeClr>
                </a:solidFill>
              </a:rPr>
              <a:t>semplificato e immediato</a:t>
            </a:r>
            <a:r>
              <a:rPr lang="it-IT" sz="2400" dirty="0" smtClean="0">
                <a:solidFill>
                  <a:schemeClr val="bg1">
                    <a:lumMod val="75000"/>
                    <a:lumOff val="25000"/>
                  </a:schemeClr>
                </a:solidFill>
              </a:rPr>
              <a:t>.</a:t>
            </a:r>
          </a:p>
          <a:p>
            <a:pPr marL="90488" indent="-53975" algn="ctr">
              <a:buNone/>
            </a:pPr>
            <a:endParaRPr lang="it-IT" sz="1000" dirty="0" smtClean="0">
              <a:solidFill>
                <a:schemeClr val="bg1">
                  <a:lumMod val="75000"/>
                  <a:lumOff val="25000"/>
                </a:schemeClr>
              </a:solidFill>
            </a:endParaRPr>
          </a:p>
          <a:p>
            <a:pPr marL="0" indent="36513" algn="ctr">
              <a:buNone/>
            </a:pPr>
            <a:r>
              <a:rPr lang="it-IT" sz="2400" dirty="0" smtClean="0">
                <a:solidFill>
                  <a:schemeClr val="bg1">
                    <a:lumMod val="75000"/>
                    <a:lumOff val="25000"/>
                  </a:schemeClr>
                </a:solidFill>
              </a:rPr>
              <a:t>Facilita quindi la raccolta di informazioni e documenti ipertestuali, che vengono aggiornati dagli stessi utilizzatori in collaborazione tra di loro (</a:t>
            </a:r>
            <a:r>
              <a:rPr lang="it-IT" sz="2400" b="1" dirty="0" smtClean="0">
                <a:solidFill>
                  <a:schemeClr val="bg1">
                    <a:lumMod val="75000"/>
                    <a:lumOff val="25000"/>
                  </a:schemeClr>
                </a:solidFill>
              </a:rPr>
              <a:t>contenuto generato dagli utenti</a:t>
            </a:r>
            <a:r>
              <a:rPr lang="it-IT" sz="2400" dirty="0" smtClean="0">
                <a:solidFill>
                  <a:schemeClr val="bg1">
                    <a:lumMod val="75000"/>
                    <a:lumOff val="25000"/>
                  </a:schemeClr>
                </a:solidFill>
              </a:rPr>
              <a:t>), per sviluppare le basi di una conoscenza pubblica.</a:t>
            </a:r>
          </a:p>
        </p:txBody>
      </p:sp>
      <p:pic>
        <p:nvPicPr>
          <p:cNvPr id="4" name="Picture 2" descr="C:\Users\Lorenzo\Desktop\linuxday_fullcolor_2015.png"/>
          <p:cNvPicPr>
            <a:picLocks noChangeAspect="1" noChangeArrowheads="1"/>
          </p:cNvPicPr>
          <p:nvPr/>
        </p:nvPicPr>
        <p:blipFill>
          <a:blip r:embed="rId2" cstate="print"/>
          <a:srcRect/>
          <a:stretch>
            <a:fillRect/>
          </a:stretch>
        </p:blipFill>
        <p:spPr bwMode="auto">
          <a:xfrm>
            <a:off x="7715271" y="553946"/>
            <a:ext cx="512397" cy="731914"/>
          </a:xfrm>
          <a:prstGeom prst="rect">
            <a:avLst/>
          </a:prstGeom>
          <a:noFill/>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3600" b="1" dirty="0" smtClean="0">
                <a:solidFill>
                  <a:srgbClr val="0070C0"/>
                </a:solidFill>
                <a:latin typeface="+mn-lt"/>
              </a:rPr>
              <a:t>Wikipedia</a:t>
            </a:r>
            <a:endParaRPr lang="it-IT" sz="3600" b="1" dirty="0">
              <a:latin typeface="+mn-lt"/>
            </a:endParaRPr>
          </a:p>
        </p:txBody>
      </p:sp>
      <p:sp>
        <p:nvSpPr>
          <p:cNvPr id="3" name="Segnaposto contenuto 2"/>
          <p:cNvSpPr>
            <a:spLocks noGrp="1"/>
          </p:cNvSpPr>
          <p:nvPr>
            <p:ph idx="1"/>
          </p:nvPr>
        </p:nvSpPr>
        <p:spPr>
          <a:xfrm>
            <a:off x="457200" y="1643050"/>
            <a:ext cx="7758138" cy="4483113"/>
          </a:xfrm>
        </p:spPr>
        <p:txBody>
          <a:bodyPr>
            <a:normAutofit lnSpcReduction="10000"/>
          </a:bodyPr>
          <a:lstStyle/>
          <a:p>
            <a:pPr marL="0" indent="36513" algn="ctr">
              <a:buNone/>
            </a:pPr>
            <a:r>
              <a:rPr lang="it-IT" sz="2400" b="1" dirty="0" smtClean="0">
                <a:solidFill>
                  <a:schemeClr val="bg1">
                    <a:lumMod val="75000"/>
                    <a:lumOff val="25000"/>
                  </a:schemeClr>
                </a:solidFill>
              </a:rPr>
              <a:t>Wikipedia </a:t>
            </a:r>
            <a:r>
              <a:rPr lang="it-IT" sz="2400" dirty="0" smtClean="0">
                <a:solidFill>
                  <a:schemeClr val="bg1">
                    <a:lumMod val="75000"/>
                    <a:lumOff val="25000"/>
                  </a:schemeClr>
                </a:solidFill>
              </a:rPr>
              <a:t>è un’enciclopedia online, libera, a contenuto aperto e multilingue, lanciata il </a:t>
            </a:r>
            <a:r>
              <a:rPr lang="it-IT" sz="2400" b="1" dirty="0" smtClean="0">
                <a:solidFill>
                  <a:schemeClr val="bg1">
                    <a:lumMod val="75000"/>
                    <a:lumOff val="25000"/>
                  </a:schemeClr>
                </a:solidFill>
              </a:rPr>
              <a:t>15 gennaio 2001 </a:t>
            </a:r>
            <a:r>
              <a:rPr lang="it-IT" sz="2400" dirty="0" smtClean="0">
                <a:solidFill>
                  <a:schemeClr val="bg1">
                    <a:lumMod val="75000"/>
                    <a:lumOff val="25000"/>
                  </a:schemeClr>
                </a:solidFill>
              </a:rPr>
              <a:t>da Jimmy Wales e Larry </a:t>
            </a:r>
            <a:r>
              <a:rPr lang="it-IT" sz="2400" dirty="0" err="1" smtClean="0">
                <a:solidFill>
                  <a:schemeClr val="bg1">
                    <a:lumMod val="75000"/>
                    <a:lumOff val="25000"/>
                  </a:schemeClr>
                </a:solidFill>
              </a:rPr>
              <a:t>Sanger</a:t>
            </a:r>
            <a:r>
              <a:rPr lang="it-IT" sz="2400" dirty="0" smtClean="0">
                <a:solidFill>
                  <a:schemeClr val="bg1">
                    <a:lumMod val="75000"/>
                    <a:lumOff val="25000"/>
                  </a:schemeClr>
                </a:solidFill>
              </a:rPr>
              <a:t>.</a:t>
            </a:r>
          </a:p>
          <a:p>
            <a:pPr marL="90488" indent="-53975" algn="ctr">
              <a:buNone/>
            </a:pPr>
            <a:endParaRPr lang="it-IT" sz="1000" dirty="0" smtClean="0">
              <a:solidFill>
                <a:schemeClr val="bg1">
                  <a:lumMod val="75000"/>
                  <a:lumOff val="25000"/>
                </a:schemeClr>
              </a:solidFill>
            </a:endParaRPr>
          </a:p>
          <a:p>
            <a:pPr marL="0" indent="36513" algn="ctr">
              <a:buNone/>
            </a:pPr>
            <a:r>
              <a:rPr lang="it-IT" sz="2400" dirty="0" smtClean="0">
                <a:solidFill>
                  <a:schemeClr val="bg1">
                    <a:lumMod val="75000"/>
                    <a:lumOff val="25000"/>
                  </a:schemeClr>
                </a:solidFill>
              </a:rPr>
              <a:t>Conta più di </a:t>
            </a:r>
            <a:r>
              <a:rPr lang="it-IT" sz="2400" b="1" dirty="0" smtClean="0">
                <a:solidFill>
                  <a:schemeClr val="bg1">
                    <a:lumMod val="75000"/>
                    <a:lumOff val="25000"/>
                  </a:schemeClr>
                </a:solidFill>
              </a:rPr>
              <a:t>35 milioni di voci </a:t>
            </a:r>
            <a:r>
              <a:rPr lang="it-IT" sz="2400" dirty="0" smtClean="0">
                <a:solidFill>
                  <a:schemeClr val="bg1">
                    <a:lumMod val="75000"/>
                    <a:lumOff val="25000"/>
                  </a:schemeClr>
                </a:solidFill>
              </a:rPr>
              <a:t>in </a:t>
            </a:r>
            <a:r>
              <a:rPr lang="it-IT" sz="2400" b="1" dirty="0" smtClean="0">
                <a:solidFill>
                  <a:schemeClr val="bg1">
                    <a:lumMod val="75000"/>
                    <a:lumOff val="25000"/>
                  </a:schemeClr>
                </a:solidFill>
              </a:rPr>
              <a:t>oltre 280 lingue</a:t>
            </a:r>
            <a:r>
              <a:rPr lang="it-IT" sz="2400" dirty="0" smtClean="0">
                <a:solidFill>
                  <a:schemeClr val="bg1">
                    <a:lumMod val="75000"/>
                    <a:lumOff val="25000"/>
                  </a:schemeClr>
                </a:solidFill>
              </a:rPr>
              <a:t>, risultando così l’enciclopedia più grande mai scritta e uno tra i </a:t>
            </a:r>
            <a:r>
              <a:rPr lang="it-IT" sz="2400" b="1" dirty="0" smtClean="0">
                <a:solidFill>
                  <a:schemeClr val="bg1">
                    <a:lumMod val="75000"/>
                    <a:lumOff val="25000"/>
                  </a:schemeClr>
                </a:solidFill>
              </a:rPr>
              <a:t>10 siti web </a:t>
            </a:r>
            <a:r>
              <a:rPr lang="it-IT" sz="2400" dirty="0" smtClean="0">
                <a:solidFill>
                  <a:schemeClr val="bg1">
                    <a:lumMod val="75000"/>
                    <a:lumOff val="25000"/>
                  </a:schemeClr>
                </a:solidFill>
              </a:rPr>
              <a:t>più visitati al mondo.</a:t>
            </a:r>
          </a:p>
          <a:p>
            <a:pPr marL="90488" indent="-53975" algn="ctr">
              <a:buNone/>
            </a:pPr>
            <a:endParaRPr lang="it-IT" sz="1000" dirty="0" smtClean="0">
              <a:solidFill>
                <a:schemeClr val="bg1">
                  <a:lumMod val="75000"/>
                  <a:lumOff val="25000"/>
                </a:schemeClr>
              </a:solidFill>
            </a:endParaRPr>
          </a:p>
          <a:p>
            <a:pPr marL="90488" indent="-53975" algn="ctr">
              <a:buNone/>
            </a:pPr>
            <a:r>
              <a:rPr lang="it-IT" sz="2400" dirty="0" smtClean="0">
                <a:solidFill>
                  <a:schemeClr val="bg1">
                    <a:lumMod val="75000"/>
                    <a:lumOff val="25000"/>
                  </a:schemeClr>
                </a:solidFill>
              </a:rPr>
              <a:t>L’edizione in</a:t>
            </a:r>
            <a:r>
              <a:rPr lang="it-IT" sz="2400" b="1" dirty="0" smtClean="0">
                <a:solidFill>
                  <a:schemeClr val="bg1">
                    <a:lumMod val="75000"/>
                    <a:lumOff val="25000"/>
                  </a:schemeClr>
                </a:solidFill>
              </a:rPr>
              <a:t> lingua italiana </a:t>
            </a:r>
            <a:r>
              <a:rPr lang="it-IT" sz="2400" dirty="0" smtClean="0">
                <a:solidFill>
                  <a:schemeClr val="bg1">
                    <a:lumMod val="75000"/>
                    <a:lumOff val="25000"/>
                  </a:schemeClr>
                </a:solidFill>
              </a:rPr>
              <a:t>di Wikipedia è nata l’11 maggio 2001 ed ha attualmente circa </a:t>
            </a:r>
            <a:r>
              <a:rPr lang="it-IT" sz="2400" b="1" dirty="0" smtClean="0">
                <a:solidFill>
                  <a:schemeClr val="bg1">
                    <a:lumMod val="75000"/>
                    <a:lumOff val="25000"/>
                  </a:schemeClr>
                </a:solidFill>
              </a:rPr>
              <a:t>1 230 000 articoli</a:t>
            </a:r>
            <a:r>
              <a:rPr lang="it-IT" sz="2400" dirty="0" smtClean="0">
                <a:solidFill>
                  <a:schemeClr val="bg1">
                    <a:lumMod val="75000"/>
                    <a:lumOff val="25000"/>
                  </a:schemeClr>
                </a:solidFill>
              </a:rPr>
              <a:t>. Arrivata al milione di voci nel gennaio 2013, al momento conta circa 1 280 000 utenti registrati e 105 amministratori.</a:t>
            </a:r>
          </a:p>
          <a:p>
            <a:pPr marL="0" indent="36513" algn="ctr">
              <a:buNone/>
            </a:pPr>
            <a:endParaRPr lang="it-IT" sz="1000" dirty="0" smtClean="0">
              <a:solidFill>
                <a:schemeClr val="bg1">
                  <a:lumMod val="75000"/>
                  <a:lumOff val="25000"/>
                </a:schemeClr>
              </a:solidFill>
            </a:endParaRPr>
          </a:p>
        </p:txBody>
      </p:sp>
      <p:pic>
        <p:nvPicPr>
          <p:cNvPr id="4" name="Picture 2" descr="C:\Users\Lorenzo\Desktop\linuxday_fullcolor_2015.png"/>
          <p:cNvPicPr>
            <a:picLocks noChangeAspect="1" noChangeArrowheads="1"/>
          </p:cNvPicPr>
          <p:nvPr/>
        </p:nvPicPr>
        <p:blipFill>
          <a:blip r:embed="rId2" cstate="print"/>
          <a:srcRect/>
          <a:stretch>
            <a:fillRect/>
          </a:stretch>
        </p:blipFill>
        <p:spPr bwMode="auto">
          <a:xfrm>
            <a:off x="7715271" y="553946"/>
            <a:ext cx="512397" cy="731914"/>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nologia">
  <a:themeElements>
    <a:clrScheme name="Satellit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Tecnologia">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nologia">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2847</TotalTime>
  <Words>1712</Words>
  <Application>Microsoft Office PowerPoint</Application>
  <PresentationFormat>Presentazione su schermo (4:3)</PresentationFormat>
  <Paragraphs>188</Paragraphs>
  <Slides>35</Slides>
  <Notes>0</Notes>
  <HiddenSlides>0</HiddenSlides>
  <MMClips>0</MMClips>
  <ScaleCrop>false</ScaleCrop>
  <HeadingPairs>
    <vt:vector size="4" baseType="variant">
      <vt:variant>
        <vt:lpstr>Tema</vt:lpstr>
      </vt:variant>
      <vt:variant>
        <vt:i4>1</vt:i4>
      </vt:variant>
      <vt:variant>
        <vt:lpstr>Titoli diapositive</vt:lpstr>
      </vt:variant>
      <vt:variant>
        <vt:i4>35</vt:i4>
      </vt:variant>
    </vt:vector>
  </HeadingPairs>
  <TitlesOfParts>
    <vt:vector size="36" baseType="lpstr">
      <vt:lpstr>Tecnologia</vt:lpstr>
      <vt:lpstr>A proposito di… Wikimedia e Wikipedia </vt:lpstr>
      <vt:lpstr>Cos’è Wikimedia?</vt:lpstr>
      <vt:lpstr>I progetti Wikimedia</vt:lpstr>
      <vt:lpstr>I progetti Wikimedia</vt:lpstr>
      <vt:lpstr>I progetti Wikimedia</vt:lpstr>
      <vt:lpstr>Wikimedia Italia</vt:lpstr>
      <vt:lpstr>Cosa vuol dire “Wiki”?</vt:lpstr>
      <vt:lpstr>Cosa vuol dire “Wiki”?</vt:lpstr>
      <vt:lpstr>Wikipedia</vt:lpstr>
      <vt:lpstr>Wikipedia</vt:lpstr>
      <vt:lpstr>Lo sviluppo di Wikipedia</vt:lpstr>
      <vt:lpstr>I 5 pilastri di Wikipedia</vt:lpstr>
      <vt:lpstr>I 5 pilastri di Wikipedia</vt:lpstr>
      <vt:lpstr>I 5 pilastri di Wikipedia</vt:lpstr>
      <vt:lpstr>I 5 pilastri di Wikipedia</vt:lpstr>
      <vt:lpstr>I 5 pilastri di Wikipedia</vt:lpstr>
      <vt:lpstr>Il concetto di verificabilità</vt:lpstr>
      <vt:lpstr>Il controllo dei contenuti</vt:lpstr>
      <vt:lpstr>I contenuti aperti di Wikipedia</vt:lpstr>
      <vt:lpstr>Il copyright di Wikipedia</vt:lpstr>
      <vt:lpstr>Il copyright di Wikipedia</vt:lpstr>
      <vt:lpstr>L’EDP e il fair use in Wikipedia</vt:lpstr>
      <vt:lpstr>Le leggi e Wikipedia</vt:lpstr>
      <vt:lpstr>Il Comma 29</vt:lpstr>
      <vt:lpstr>Lo sciopero di it.wiki</vt:lpstr>
      <vt:lpstr>Lo sciopero di it.wiki</vt:lpstr>
      <vt:lpstr>L’iniziativa SOPA e PIPA</vt:lpstr>
      <vt:lpstr>L’iniziativa SOPA e PIPA</vt:lpstr>
      <vt:lpstr>L’iniziativa SOPA e PIPA</vt:lpstr>
      <vt:lpstr>L’iniziativa SOPA e PIPA</vt:lpstr>
      <vt:lpstr>L’iniziativa SOPA e PIPA</vt:lpstr>
      <vt:lpstr>La censura in Russia</vt:lpstr>
      <vt:lpstr>La censura in Russia</vt:lpstr>
      <vt:lpstr>La censura in Russia</vt:lpstr>
      <vt:lpstr>Hic manebimus optime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Lorenzo Urbani</dc:creator>
  <cp:lastModifiedBy>Lorenzo Urbani</cp:lastModifiedBy>
  <cp:revision>270</cp:revision>
  <dcterms:created xsi:type="dcterms:W3CDTF">2015-10-14T10:11:31Z</dcterms:created>
  <dcterms:modified xsi:type="dcterms:W3CDTF">2015-10-23T16:08:24Z</dcterms:modified>
</cp:coreProperties>
</file>