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84" r:id="rId3"/>
    <p:sldId id="259" r:id="rId4"/>
    <p:sldId id="265" r:id="rId5"/>
    <p:sldId id="286" r:id="rId6"/>
    <p:sldId id="291" r:id="rId7"/>
    <p:sldId id="292" r:id="rId8"/>
    <p:sldId id="267" r:id="rId9"/>
    <p:sldId id="294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2527B-9E71-7B41-A0C7-D4F61D0295DC}">
          <p14:sldIdLst>
            <p14:sldId id="260"/>
            <p14:sldId id="284"/>
            <p14:sldId id="259"/>
            <p14:sldId id="265"/>
            <p14:sldId id="286"/>
            <p14:sldId id="291"/>
            <p14:sldId id="292"/>
            <p14:sldId id="267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70EBF-9213-1544-878A-A12E5A3CE3ED}" v="820" dt="2020-11-04T08:03:1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0"/>
    <p:restoredTop sz="94641"/>
  </p:normalViewPr>
  <p:slideViewPr>
    <p:cSldViewPr snapToGrid="0" snapToObjects="1">
      <p:cViewPr varScale="1">
        <p:scale>
          <a:sx n="206" d="100"/>
          <a:sy n="206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E0271D-FAD3-AD49-84A3-97FDC8D72D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9D9FB-1560-8148-9AA0-900D8331E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34B3-3804-E943-AD9F-CD05930F7BAA}" type="datetimeFigureOut">
              <a:rPr lang="nb-NO" smtClean="0"/>
              <a:t>04.11.2020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37735-A808-D644-8091-FE2AC5DB82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06F5C-4C58-0549-BC50-E72D8A238C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57F2-93D7-8C4F-933B-FF31EADE58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48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04E94-C3B7-974C-9761-051A67473B07}" type="datetimeFigureOut">
              <a:rPr lang="nb-NO" smtClean="0"/>
              <a:t>04.11.2020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C550-2B4A-F546-A91E-FE2370BC5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146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31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05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81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300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38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429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058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151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882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A69F-9235-7643-81BA-29708A5C1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FA219-7DD7-2A46-A418-8305A21AE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E5C0-39A6-1242-AE90-0056025B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A21-E8BC-6B46-91F3-184CAC563A9E}" type="datetime1">
              <a:rPr lang="nb-NO" smtClean="0"/>
              <a:t>04.11.2020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C227-FDD5-7040-BC8D-0ABA7FCA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4D1A-E115-C141-A7BC-CBD7D1D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716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467D-EA7E-C346-A131-4D77CA1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A1207-5FCA-8148-81CB-EEA09B88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5A98-07F9-DD44-865E-CE3FEF6F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19BF-4A26-1E4D-B791-CEE6E901959A}" type="datetime1">
              <a:rPr lang="nb-NO" smtClean="0"/>
              <a:t>04.11.2020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61B7-FBD1-8341-93D8-33B33195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1EF3-0FA3-2843-BD7B-8CC9010F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64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1EB15-5F58-0B4D-9903-E0B8E6F0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6FBB2-3CBC-154B-80B5-591A10DD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F427-EA78-2B4A-88AC-A0F8F18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DF2-4A9C-8D44-AFCB-1386CA4BB0F4}" type="datetime1">
              <a:rPr lang="nb-NO" smtClean="0"/>
              <a:t>04.11.2020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313B-9C5D-C74A-9A5C-1E612512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1863-452D-A64D-A6D9-425D2F20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37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7C5-BF5E-3A42-8BAA-0247A421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9B7D-7440-5247-8920-5D523506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D227-7ED2-C847-950D-8FA983C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6ECF-3F57-7241-B857-C4B08A19CDA7}" type="datetime1">
              <a:rPr lang="nb-NO" smtClean="0"/>
              <a:t>04.11.2020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5D13-6A20-2849-AB62-B3E7D42A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1CED-2D1D-1F47-84CE-2796A4D8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8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A6D-7586-794C-9700-AB50D5E9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8F96-FACD-914B-9030-FA516AE3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04C6-24CE-8E45-8E08-A39A92F3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B0-0FC8-1541-9DD6-E02C27284CBF}" type="datetime1">
              <a:rPr lang="nb-NO" smtClean="0"/>
              <a:t>04.11.2020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6E7D-5FB5-1F43-9B9C-7589B9B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CC6F-1053-1C4D-AA14-DBE7BB2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3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C6A8-2886-FD44-A738-9331D93A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00D7-31F0-8345-83C5-A18CACFAB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615F4-C850-784C-B39C-349E1719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D6333-622A-294E-9150-534A0688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5548-5433-934D-817E-96BE46578B41}" type="datetime1">
              <a:rPr lang="nb-NO" smtClean="0"/>
              <a:t>04.11.2020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9EED2-4C08-0A4E-AFCB-AC81395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7C5EC-A660-5948-AB78-5AA98409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85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E169-F193-114F-8D3A-76B2C4A9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C629-2622-9E4C-AEF5-A487D794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19ADB-0B89-1D4D-BDA1-C3443A57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4A65A-F803-A446-8A10-8D800D00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8015-35DA-0941-BB7A-C502D3F66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2C9D5-B6AE-654E-A200-B0053303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BF8B-8520-A846-B199-AF47709BDE8F}" type="datetime1">
              <a:rPr lang="nb-NO" smtClean="0"/>
              <a:t>04.11.2020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C5238-E93F-9A44-A937-A9C8D0E9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F12CE-C03D-0142-A7D0-39BA71A9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49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77B-1C14-5E4C-B481-E219DCE4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F5C92-CF18-5B4E-AD7D-66E5CBEE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EB5F-4086-0344-8916-48D23C79C390}" type="datetime1">
              <a:rPr lang="nb-NO" smtClean="0"/>
              <a:t>04.11.2020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674F-F9F3-8D48-96FA-9929E83A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DD95B-786B-794D-A2AB-AD0E15E7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9B697-18C9-C84B-AA71-148D9164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25CC-362B-C04D-9E85-35F221CCD4DB}" type="datetime1">
              <a:rPr lang="nb-NO" smtClean="0"/>
              <a:t>04.11.2020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DB575-B3AF-0C4D-AA16-A16D411D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E7AF-D6C2-5243-BEAA-44D140E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16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E6A0-364C-224B-A6B3-C5CF7DFC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0CAC-A3AE-554F-8201-FBED6813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F80E-858B-6845-BF8B-301119E49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2014-8183-C84D-92F3-41FB763F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1C2-DD0F-594B-91B4-8415209E12AE}" type="datetime1">
              <a:rPr lang="nb-NO" smtClean="0"/>
              <a:t>04.11.2020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5685B-4307-AF43-A500-4050DD7C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089B-FAB7-9D47-973F-347CA756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8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48A7-3A05-BF42-B697-C62FA1F3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F4F7C-A172-2F4D-8ABA-9BDE79218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B62D-76CB-7D4A-AFDF-F9EE5624E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8F68-E668-4B49-A852-47B29CF0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EB62-336E-C34A-B505-55ABE1B313D8}" type="datetime1">
              <a:rPr lang="nb-NO" smtClean="0"/>
              <a:t>04.11.2020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0B9F-8598-4D47-9F59-36C6FC47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141CB-1147-B743-8814-1FA0D6A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92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A5754-84FD-2B4D-9310-C425F5CD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8E7E-B949-9A4D-A077-6FA5C992C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C46D-0805-8E4E-8B03-0116E5FD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D6FF-DE9B-CF47-9151-C005E8B08372}" type="datetime1">
              <a:rPr lang="nb-NO" smtClean="0"/>
              <a:t>04.11.2020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70D2-B313-B446-BDA9-697F9D407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F875-4A3B-834E-9412-16596D48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lpipose/PGR102-H20-Intro-til-programme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orbgur18@egms.n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2AAE0-F898-0E44-BAB3-D4B57477512A}"/>
              </a:ext>
            </a:extLst>
          </p:cNvPr>
          <p:cNvSpPr txBox="1"/>
          <p:nvPr/>
        </p:nvSpPr>
        <p:spPr>
          <a:xfrm>
            <a:off x="802481" y="2505670"/>
            <a:ext cx="105870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latin typeface="Arial" panose="020B0604020202020204" pitchFamily="34" charset="0"/>
                <a:cs typeface="Arial" panose="020B0604020202020204" pitchFamily="34" charset="0"/>
              </a:rPr>
              <a:t>PGR102 – Intro til Programmering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Fjerde repetisjonsforelesning </a:t>
            </a:r>
          </a:p>
          <a:p>
            <a:pPr algn="ctr"/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D477-F967-6243-A736-2DB88BBA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5012"/>
            <a:ext cx="10787743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Kommer til å holde repetisjonsforelesninger cirka annenhver uke.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Opp til dere hva vi går gjennom! 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Jeg legger ut alt materialet fra forelesningene her: 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https://github.com/gulpipose/PGR102-H20-Intro-til-programmering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Kontakt meg på </a:t>
            </a: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eller: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orbgur18@egms.no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9C146B-05E4-0C43-9CB4-A8C65613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19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2695-39E1-374A-ABA7-7E8875D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Hva skal vi repetere i dag?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D477-F967-6243-A736-2DB88BBA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5012"/>
            <a:ext cx="70104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Objekter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Funksjoner med parametere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Switch case</a:t>
            </a: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Om vi rekker: Oppgaver og litt til?</a:t>
            </a:r>
          </a:p>
          <a:p>
            <a:endParaRPr lang="nb-NO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</p:spTree>
    <p:extLst>
      <p:ext uri="{BB962C8B-B14F-4D97-AF65-F5344CB8AC3E}">
        <p14:creationId xmlns:p14="http://schemas.microsoft.com/office/powerpoint/2010/main" val="38094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Datatype - Objekt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6B0AF-B295-114E-BB90-BFBF954A9F74}"/>
              </a:ext>
            </a:extLst>
          </p:cNvPr>
          <p:cNvSpPr txBox="1"/>
          <p:nvPr/>
        </p:nvSpPr>
        <p:spPr>
          <a:xfrm>
            <a:off x="685799" y="2213288"/>
            <a:ext cx="9710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En samling av verdier i én variabel</a:t>
            </a:r>
          </a:p>
          <a:p>
            <a:endParaRPr lang="nb-NO" sz="2400" dirty="0"/>
          </a:p>
          <a:p>
            <a:r>
              <a:rPr lang="nb-NO" sz="2400" dirty="0"/>
              <a:t>Verdiene i et objekt representerer gjerne et «virkelig» objekt</a:t>
            </a:r>
          </a:p>
          <a:p>
            <a:endParaRPr lang="nb-NO" sz="2400" dirty="0"/>
          </a:p>
          <a:p>
            <a:r>
              <a:rPr lang="nb-NO" sz="2400" dirty="0"/>
              <a:t>Kan inneholde alle datatyper</a:t>
            </a:r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46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9055" y="6249836"/>
            <a:ext cx="4114800" cy="365125"/>
          </a:xfrm>
        </p:spPr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2AD521-806A-D34F-8C35-47779DA97E7F}"/>
              </a:ext>
            </a:extLst>
          </p:cNvPr>
          <p:cNvSpPr txBox="1"/>
          <p:nvPr/>
        </p:nvSpPr>
        <p:spPr>
          <a:xfrm>
            <a:off x="843131" y="1658618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boks1 = «eple»;</a:t>
            </a:r>
          </a:p>
        </p:txBody>
      </p:sp>
      <p:pic>
        <p:nvPicPr>
          <p:cNvPr id="10" name="Graphic 9" descr="Packing Box Open">
            <a:extLst>
              <a:ext uri="{FF2B5EF4-FFF2-40B4-BE49-F238E27FC236}">
                <a16:creationId xmlns:a16="http://schemas.microsoft.com/office/drawing/2014/main" id="{92E735A4-1429-5F43-94D4-3FA89608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6754" y="2781296"/>
            <a:ext cx="2767012" cy="2767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115763-F422-184E-B1A3-D3CF8507B258}"/>
              </a:ext>
            </a:extLst>
          </p:cNvPr>
          <p:cNvSpPr txBox="1"/>
          <p:nvPr/>
        </p:nvSpPr>
        <p:spPr>
          <a:xfrm>
            <a:off x="8153400" y="5572118"/>
            <a:ext cx="11137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chemeClr val="accent1">
                    <a:lumMod val="75000"/>
                  </a:schemeClr>
                </a:solidFill>
              </a:rPr>
              <a:t>boks1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F76C8-7EAD-5B45-96DE-2A12218FA44B}"/>
              </a:ext>
            </a:extLst>
          </p:cNvPr>
          <p:cNvSpPr txBox="1"/>
          <p:nvPr/>
        </p:nvSpPr>
        <p:spPr>
          <a:xfrm>
            <a:off x="843130" y="2276467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epleFarge</a:t>
            </a:r>
            <a:r>
              <a:rPr lang="nb-NO" sz="2400" dirty="0">
                <a:latin typeface="Courier" pitchFamily="2" charset="0"/>
              </a:rPr>
              <a:t> = «grønn»;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D08A23-D94F-4547-BE49-8009CD218D35}"/>
              </a:ext>
            </a:extLst>
          </p:cNvPr>
          <p:cNvSpPr txBox="1"/>
          <p:nvPr/>
        </p:nvSpPr>
        <p:spPr>
          <a:xfrm>
            <a:off x="809904" y="2901791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epleVekt</a:t>
            </a:r>
            <a:r>
              <a:rPr lang="nb-NO" sz="2400" dirty="0">
                <a:latin typeface="Courier" pitchFamily="2" charset="0"/>
              </a:rPr>
              <a:t> = 150;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C321D-1C6A-944F-85A8-8E4E0103D7BB}"/>
              </a:ext>
            </a:extLst>
          </p:cNvPr>
          <p:cNvSpPr txBox="1"/>
          <p:nvPr/>
        </p:nvSpPr>
        <p:spPr>
          <a:xfrm>
            <a:off x="809904" y="3549634"/>
            <a:ext cx="479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erEpletModent</a:t>
            </a:r>
            <a:r>
              <a:rPr lang="nb-NO" sz="2400" dirty="0">
                <a:latin typeface="Courier" pitchFamily="2" charset="0"/>
              </a:rPr>
              <a:t> = true;</a:t>
            </a:r>
          </a:p>
        </p:txBody>
      </p:sp>
      <p:pic>
        <p:nvPicPr>
          <p:cNvPr id="20" name="Graphic 19" descr="Apple">
            <a:extLst>
              <a:ext uri="{FF2B5EF4-FFF2-40B4-BE49-F238E27FC236}">
                <a16:creationId xmlns:a16="http://schemas.microsoft.com/office/drawing/2014/main" id="{EF482E71-A0B1-704D-B5C2-FED05BBDC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4505" y="3429000"/>
            <a:ext cx="835820" cy="835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C8EDAC-3A3E-724B-9FB8-B8A09F412BFA}"/>
              </a:ext>
            </a:extLst>
          </p:cNvPr>
          <p:cNvSpPr txBox="1"/>
          <p:nvPr/>
        </p:nvSpPr>
        <p:spPr>
          <a:xfrm>
            <a:off x="792138" y="4903489"/>
            <a:ext cx="6818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Hvordan kan vi koble infoen om eplet vårt sammen?</a:t>
            </a:r>
          </a:p>
          <a:p>
            <a:endParaRPr lang="nb-NO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08E55-4309-C14F-8791-0885904D662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452084" y="2507300"/>
            <a:ext cx="2158392" cy="1042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77C555-5E14-9B43-B54B-B3279FD0D411}"/>
              </a:ext>
            </a:extLst>
          </p:cNvPr>
          <p:cNvCxnSpPr>
            <a:cxnSpLocks/>
          </p:cNvCxnSpPr>
          <p:nvPr/>
        </p:nvCxnSpPr>
        <p:spPr>
          <a:xfrm>
            <a:off x="4732150" y="3123241"/>
            <a:ext cx="3081833" cy="76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BF8236-7E7B-8B49-AAE0-D70F9EEBCAA1}"/>
              </a:ext>
            </a:extLst>
          </p:cNvPr>
          <p:cNvCxnSpPr>
            <a:cxnSpLocks/>
          </p:cNvCxnSpPr>
          <p:nvPr/>
        </p:nvCxnSpPr>
        <p:spPr>
          <a:xfrm>
            <a:off x="5487537" y="3794122"/>
            <a:ext cx="2506318" cy="18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9055" y="6249836"/>
            <a:ext cx="4114800" cy="365125"/>
          </a:xfrm>
        </p:spPr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2AD521-806A-D34F-8C35-47779DA97E7F}"/>
              </a:ext>
            </a:extLst>
          </p:cNvPr>
          <p:cNvSpPr txBox="1"/>
          <p:nvPr/>
        </p:nvSpPr>
        <p:spPr>
          <a:xfrm>
            <a:off x="843131" y="1658618"/>
            <a:ext cx="23968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eple = {</a:t>
            </a: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15763-F422-184E-B1A3-D3CF8507B258}"/>
              </a:ext>
            </a:extLst>
          </p:cNvPr>
          <p:cNvSpPr txBox="1"/>
          <p:nvPr/>
        </p:nvSpPr>
        <p:spPr>
          <a:xfrm>
            <a:off x="8501768" y="4380269"/>
            <a:ext cx="11137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chemeClr val="accent1">
                    <a:lumMod val="75000"/>
                  </a:schemeClr>
                </a:solidFill>
              </a:rPr>
              <a:t>eple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F76C8-7EAD-5B45-96DE-2A12218FA44B}"/>
              </a:ext>
            </a:extLst>
          </p:cNvPr>
          <p:cNvSpPr txBox="1"/>
          <p:nvPr/>
        </p:nvSpPr>
        <p:spPr>
          <a:xfrm>
            <a:off x="1128881" y="2172599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>
                <a:latin typeface="Courier" pitchFamily="2" charset="0"/>
              </a:rPr>
              <a:t>epleFarge</a:t>
            </a:r>
            <a:r>
              <a:rPr lang="nb-NO" sz="2400" dirty="0">
                <a:latin typeface="Courier" pitchFamily="2" charset="0"/>
              </a:rPr>
              <a:t>: «grønn»;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D08A23-D94F-4547-BE49-8009CD218D35}"/>
              </a:ext>
            </a:extLst>
          </p:cNvPr>
          <p:cNvSpPr txBox="1"/>
          <p:nvPr/>
        </p:nvSpPr>
        <p:spPr>
          <a:xfrm>
            <a:off x="1128881" y="2644298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>
                <a:latin typeface="Courier" pitchFamily="2" charset="0"/>
              </a:rPr>
              <a:t>epleVekt</a:t>
            </a:r>
            <a:r>
              <a:rPr lang="nb-NO" sz="2400" dirty="0">
                <a:latin typeface="Courier" pitchFamily="2" charset="0"/>
              </a:rPr>
              <a:t>: 150;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C321D-1C6A-944F-85A8-8E4E0103D7BB}"/>
              </a:ext>
            </a:extLst>
          </p:cNvPr>
          <p:cNvSpPr txBox="1"/>
          <p:nvPr/>
        </p:nvSpPr>
        <p:spPr>
          <a:xfrm>
            <a:off x="1164585" y="308541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>
                <a:latin typeface="Courier" pitchFamily="2" charset="0"/>
              </a:rPr>
              <a:t>erEpletModent</a:t>
            </a:r>
            <a:r>
              <a:rPr lang="nb-NO" sz="2400" dirty="0">
                <a:latin typeface="Courier" pitchFamily="2" charset="0"/>
              </a:rPr>
              <a:t>: true;</a:t>
            </a:r>
          </a:p>
        </p:txBody>
      </p:sp>
      <p:pic>
        <p:nvPicPr>
          <p:cNvPr id="20" name="Graphic 19" descr="Apple">
            <a:extLst>
              <a:ext uri="{FF2B5EF4-FFF2-40B4-BE49-F238E27FC236}">
                <a16:creationId xmlns:a16="http://schemas.microsoft.com/office/drawing/2014/main" id="{EF482E71-A0B1-704D-B5C2-FED05BBDC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2348" y="2941681"/>
            <a:ext cx="1323139" cy="13231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C8EDAC-3A3E-724B-9FB8-B8A09F412BFA}"/>
              </a:ext>
            </a:extLst>
          </p:cNvPr>
          <p:cNvSpPr txBox="1"/>
          <p:nvPr/>
        </p:nvSpPr>
        <p:spPr>
          <a:xfrm>
            <a:off x="692126" y="4641879"/>
            <a:ext cx="6818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Vi legger infoen om eplet i et «eple»-objekt!</a:t>
            </a:r>
          </a:p>
          <a:p>
            <a:r>
              <a:rPr lang="nb-NO" sz="2400" dirty="0"/>
              <a:t>Obs! Legg merke til </a:t>
            </a:r>
            <a:r>
              <a:rPr lang="nb-NO" sz="2400" dirty="0" err="1"/>
              <a:t>syntax</a:t>
            </a:r>
            <a:r>
              <a:rPr lang="nb-NO" sz="2400" dirty="0"/>
              <a:t>-forskjellene</a:t>
            </a:r>
          </a:p>
        </p:txBody>
      </p:sp>
    </p:spTree>
    <p:extLst>
      <p:ext uri="{BB962C8B-B14F-4D97-AF65-F5344CB8AC3E}">
        <p14:creationId xmlns:p14="http://schemas.microsoft.com/office/powerpoint/2010/main" val="51760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9055" y="6249836"/>
            <a:ext cx="4114800" cy="365125"/>
          </a:xfrm>
        </p:spPr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2AD521-806A-D34F-8C35-47779DA97E7F}"/>
              </a:ext>
            </a:extLst>
          </p:cNvPr>
          <p:cNvSpPr txBox="1"/>
          <p:nvPr/>
        </p:nvSpPr>
        <p:spPr>
          <a:xfrm>
            <a:off x="843131" y="1658618"/>
            <a:ext cx="23968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eple = {</a:t>
            </a: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15763-F422-184E-B1A3-D3CF8507B258}"/>
              </a:ext>
            </a:extLst>
          </p:cNvPr>
          <p:cNvSpPr txBox="1"/>
          <p:nvPr/>
        </p:nvSpPr>
        <p:spPr>
          <a:xfrm>
            <a:off x="7740049" y="5331332"/>
            <a:ext cx="11137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chemeClr val="accent1">
                    <a:lumMod val="75000"/>
                  </a:schemeClr>
                </a:solidFill>
              </a:rPr>
              <a:t>eple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F76C8-7EAD-5B45-96DE-2A12218FA44B}"/>
              </a:ext>
            </a:extLst>
          </p:cNvPr>
          <p:cNvSpPr txBox="1"/>
          <p:nvPr/>
        </p:nvSpPr>
        <p:spPr>
          <a:xfrm>
            <a:off x="1128881" y="2172599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>
                <a:latin typeface="Courier" pitchFamily="2" charset="0"/>
              </a:rPr>
              <a:t>epleFarge</a:t>
            </a:r>
            <a:r>
              <a:rPr lang="nb-NO" sz="2400" dirty="0">
                <a:latin typeface="Courier" pitchFamily="2" charset="0"/>
              </a:rPr>
              <a:t>: «grønn»;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D08A23-D94F-4547-BE49-8009CD218D35}"/>
              </a:ext>
            </a:extLst>
          </p:cNvPr>
          <p:cNvSpPr txBox="1"/>
          <p:nvPr/>
        </p:nvSpPr>
        <p:spPr>
          <a:xfrm>
            <a:off x="1128881" y="2644298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>
                <a:latin typeface="Courier" pitchFamily="2" charset="0"/>
              </a:rPr>
              <a:t>epleVekt</a:t>
            </a:r>
            <a:r>
              <a:rPr lang="nb-NO" sz="2400" dirty="0">
                <a:latin typeface="Courier" pitchFamily="2" charset="0"/>
              </a:rPr>
              <a:t>: 150;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C321D-1C6A-944F-85A8-8E4E0103D7BB}"/>
              </a:ext>
            </a:extLst>
          </p:cNvPr>
          <p:cNvSpPr txBox="1"/>
          <p:nvPr/>
        </p:nvSpPr>
        <p:spPr>
          <a:xfrm>
            <a:off x="1164585" y="308541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>
                <a:latin typeface="Courier" pitchFamily="2" charset="0"/>
              </a:rPr>
              <a:t>erEpletModent</a:t>
            </a:r>
            <a:r>
              <a:rPr lang="nb-NO" sz="2400" dirty="0">
                <a:latin typeface="Courier" pitchFamily="2" charset="0"/>
              </a:rPr>
              <a:t>: true;</a:t>
            </a:r>
          </a:p>
        </p:txBody>
      </p:sp>
      <p:pic>
        <p:nvPicPr>
          <p:cNvPr id="20" name="Graphic 19" descr="Apple">
            <a:extLst>
              <a:ext uri="{FF2B5EF4-FFF2-40B4-BE49-F238E27FC236}">
                <a16:creationId xmlns:a16="http://schemas.microsoft.com/office/drawing/2014/main" id="{EF482E71-A0B1-704D-B5C2-FED05BBDC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489" y="4010857"/>
            <a:ext cx="1323139" cy="13231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4F1946-B8C2-9E40-9197-C82BD18D77F8}"/>
              </a:ext>
            </a:extLst>
          </p:cNvPr>
          <p:cNvSpPr/>
          <p:nvPr/>
        </p:nvSpPr>
        <p:spPr>
          <a:xfrm>
            <a:off x="1108161" y="2099168"/>
            <a:ext cx="3927998" cy="144790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BC988-6748-DB45-9BBD-3C2496148B75}"/>
              </a:ext>
            </a:extLst>
          </p:cNvPr>
          <p:cNvSpPr txBox="1"/>
          <p:nvPr/>
        </p:nvSpPr>
        <p:spPr>
          <a:xfrm>
            <a:off x="843131" y="4600784"/>
            <a:ext cx="681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Properties / verdiene i et objekt er en samling variabler som sier noe om objektet.</a:t>
            </a:r>
          </a:p>
          <a:p>
            <a:endParaRPr lang="nb-NO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3A3895-FAAF-474C-BBC5-5E74A60F2421}"/>
              </a:ext>
            </a:extLst>
          </p:cNvPr>
          <p:cNvCxnSpPr>
            <a:cxnSpLocks/>
          </p:cNvCxnSpPr>
          <p:nvPr/>
        </p:nvCxnSpPr>
        <p:spPr>
          <a:xfrm flipH="1">
            <a:off x="1614488" y="3547075"/>
            <a:ext cx="1024861" cy="105370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Packing Box Open">
            <a:extLst>
              <a:ext uri="{FF2B5EF4-FFF2-40B4-BE49-F238E27FC236}">
                <a16:creationId xmlns:a16="http://schemas.microsoft.com/office/drawing/2014/main" id="{7A1D757B-4A92-3A4D-867C-3F201268E8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5911" y="3136503"/>
            <a:ext cx="2715385" cy="27153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EE7F2F-D6E1-A74F-9F8A-81F4C030591C}"/>
              </a:ext>
            </a:extLst>
          </p:cNvPr>
          <p:cNvSpPr txBox="1"/>
          <p:nvPr/>
        </p:nvSpPr>
        <p:spPr>
          <a:xfrm rot="2990874">
            <a:off x="8488092" y="3486878"/>
            <a:ext cx="2052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>
                <a:latin typeface="Courier" pitchFamily="2" charset="0"/>
              </a:rPr>
              <a:t>epleFarge</a:t>
            </a:r>
            <a:r>
              <a:rPr lang="nb-NO" sz="2400" dirty="0">
                <a:latin typeface="Courier" pitchFamily="2" charset="0"/>
              </a:rPr>
              <a:t>: «grønn»;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0B530A-5706-7941-8A65-971EEDFFE415}"/>
              </a:ext>
            </a:extLst>
          </p:cNvPr>
          <p:cNvSpPr txBox="1"/>
          <p:nvPr/>
        </p:nvSpPr>
        <p:spPr>
          <a:xfrm rot="19044487">
            <a:off x="9480384" y="3551443"/>
            <a:ext cx="192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>
                <a:latin typeface="Courier" pitchFamily="2" charset="0"/>
              </a:rPr>
              <a:t>epleVekt</a:t>
            </a:r>
            <a:r>
              <a:rPr lang="nb-NO" sz="2400" dirty="0">
                <a:latin typeface="Courier" pitchFamily="2" charset="0"/>
              </a:rPr>
              <a:t>: 150;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2E6B8-E509-B042-A2C6-08890C8322F4}"/>
              </a:ext>
            </a:extLst>
          </p:cNvPr>
          <p:cNvSpPr txBox="1"/>
          <p:nvPr/>
        </p:nvSpPr>
        <p:spPr>
          <a:xfrm rot="15960174">
            <a:off x="8591397" y="3013500"/>
            <a:ext cx="2819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>
                <a:latin typeface="Courier" pitchFamily="2" charset="0"/>
              </a:rPr>
              <a:t>erEpletModent</a:t>
            </a:r>
            <a:r>
              <a:rPr lang="nb-NO" sz="2400" dirty="0">
                <a:latin typeface="Courier" pitchFamily="2" charset="0"/>
              </a:rPr>
              <a:t>: true;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B9A8A4-D014-914A-88C3-BF8C6D839F2A}"/>
              </a:ext>
            </a:extLst>
          </p:cNvPr>
          <p:cNvCxnSpPr>
            <a:cxnSpLocks/>
          </p:cNvCxnSpPr>
          <p:nvPr/>
        </p:nvCxnSpPr>
        <p:spPr>
          <a:xfrm flipH="1" flipV="1">
            <a:off x="8435920" y="5211234"/>
            <a:ext cx="883659" cy="436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1" animBg="1"/>
      <p:bldP spid="14" grpId="0" build="allAtOnce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Funksjoner – forts.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D152E-8D0D-6941-88DB-D105FE66D4A2}"/>
              </a:ext>
            </a:extLst>
          </p:cNvPr>
          <p:cNvSpPr txBox="1"/>
          <p:nvPr/>
        </p:nvSpPr>
        <p:spPr>
          <a:xfrm>
            <a:off x="685799" y="2011582"/>
            <a:ext cx="971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Parameteriserte funksjoner </a:t>
            </a:r>
          </a:p>
          <a:p>
            <a:r>
              <a:rPr lang="nb-NO" sz="2400" dirty="0"/>
              <a:t>Tidligere har vi sett på funksjoner der vi ofte bruker variabler </a:t>
            </a:r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20C9C-7F12-A14A-9B6A-A4F8C4BDEAEF}"/>
              </a:ext>
            </a:extLst>
          </p:cNvPr>
          <p:cNvSpPr txBox="1"/>
          <p:nvPr/>
        </p:nvSpPr>
        <p:spPr>
          <a:xfrm>
            <a:off x="5057774" y="3118036"/>
            <a:ext cx="6282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>
                <a:solidFill>
                  <a:srgbClr val="0070C0"/>
                </a:solidFill>
                <a:latin typeface="Courier" pitchFamily="2" charset="0"/>
              </a:rPr>
              <a:t>function</a:t>
            </a:r>
            <a:r>
              <a:rPr lang="nb-NO" sz="2000" dirty="0">
                <a:latin typeface="Courier" pitchFamily="2" charset="0"/>
              </a:rPr>
              <a:t> </a:t>
            </a:r>
            <a:r>
              <a:rPr lang="nb-NO" sz="2000" dirty="0" err="1">
                <a:latin typeface="Courier" pitchFamily="2" charset="0"/>
              </a:rPr>
              <a:t>addNumbers</a:t>
            </a:r>
            <a:r>
              <a:rPr lang="nb-NO" sz="2000" dirty="0">
                <a:latin typeface="Courier" pitchFamily="2" charset="0"/>
              </a:rPr>
              <a:t>() {</a:t>
            </a:r>
          </a:p>
          <a:p>
            <a:r>
              <a:rPr lang="nb-NO" sz="2000" dirty="0">
                <a:latin typeface="Courier" pitchFamily="2" charset="0"/>
              </a:rPr>
              <a:t>	</a:t>
            </a:r>
            <a:r>
              <a:rPr lang="nb-NO" sz="20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000" dirty="0">
                <a:latin typeface="Courier" pitchFamily="2" charset="0"/>
              </a:rPr>
              <a:t> </a:t>
            </a:r>
            <a:r>
              <a:rPr lang="nb-NO" sz="2000" dirty="0" err="1">
                <a:latin typeface="Courier" pitchFamily="2" charset="0"/>
              </a:rPr>
              <a:t>result</a:t>
            </a:r>
            <a:r>
              <a:rPr lang="nb-NO" sz="2000" dirty="0">
                <a:latin typeface="Courier" pitchFamily="2" charset="0"/>
              </a:rPr>
              <a:t> = number1 + </a:t>
            </a:r>
            <a:r>
              <a:rPr lang="nb-NO" sz="2000" dirty="0" err="1">
                <a:latin typeface="Courier" pitchFamily="2" charset="0"/>
              </a:rPr>
              <a:t>number</a:t>
            </a:r>
            <a:r>
              <a:rPr lang="nb-NO" sz="2000" dirty="0">
                <a:latin typeface="Courier" pitchFamily="2" charset="0"/>
              </a:rPr>
              <a:t> 2;</a:t>
            </a:r>
          </a:p>
          <a:p>
            <a:endParaRPr lang="nb-NO" sz="2000" dirty="0">
              <a:latin typeface="Courier" pitchFamily="2" charset="0"/>
            </a:endParaRPr>
          </a:p>
          <a:p>
            <a:r>
              <a:rPr lang="nb-NO" sz="2000" dirty="0">
                <a:latin typeface="Courier" pitchFamily="2" charset="0"/>
              </a:rPr>
              <a:t>	alert(`</a:t>
            </a:r>
            <a:r>
              <a:rPr lang="nb-NO" sz="2000" dirty="0">
                <a:solidFill>
                  <a:srgbClr val="00B050"/>
                </a:solidFill>
                <a:latin typeface="Courier" pitchFamily="2" charset="0"/>
              </a:rPr>
              <a:t>${</a:t>
            </a:r>
            <a:r>
              <a:rPr lang="nb-NO" sz="2000" dirty="0" err="1">
                <a:solidFill>
                  <a:srgbClr val="00B050"/>
                </a:solidFill>
                <a:latin typeface="Courier" pitchFamily="2" charset="0"/>
              </a:rPr>
              <a:t>result</a:t>
            </a:r>
            <a:r>
              <a:rPr lang="nb-NO" sz="2000" dirty="0">
                <a:solidFill>
                  <a:srgbClr val="00B050"/>
                </a:solidFill>
                <a:latin typeface="Courier" pitchFamily="2" charset="0"/>
              </a:rPr>
              <a:t>}</a:t>
            </a:r>
            <a:r>
              <a:rPr lang="nb-NO" sz="2000" dirty="0">
                <a:latin typeface="Courier" pitchFamily="2" charset="0"/>
              </a:rPr>
              <a:t>`)</a:t>
            </a:r>
          </a:p>
          <a:p>
            <a:r>
              <a:rPr lang="nb-NO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FF563-5C73-8044-AB44-CB9350E6E0C1}"/>
              </a:ext>
            </a:extLst>
          </p:cNvPr>
          <p:cNvSpPr txBox="1"/>
          <p:nvPr/>
        </p:nvSpPr>
        <p:spPr>
          <a:xfrm>
            <a:off x="852020" y="3198167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number1 = 1;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FCB8E-A8F9-FC4F-9A32-D7548BBE550F}"/>
              </a:ext>
            </a:extLst>
          </p:cNvPr>
          <p:cNvSpPr txBox="1"/>
          <p:nvPr/>
        </p:nvSpPr>
        <p:spPr>
          <a:xfrm>
            <a:off x="852019" y="380392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number2 = 2;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06C8A-F335-A44D-A730-CA7919A87353}"/>
              </a:ext>
            </a:extLst>
          </p:cNvPr>
          <p:cNvSpPr txBox="1"/>
          <p:nvPr/>
        </p:nvSpPr>
        <p:spPr>
          <a:xfrm>
            <a:off x="852019" y="4463998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>
                <a:latin typeface="Courier" pitchFamily="2" charset="0"/>
              </a:rPr>
              <a:t>addNumbers</a:t>
            </a:r>
            <a:r>
              <a:rPr lang="nb-NO" sz="2400" dirty="0">
                <a:latin typeface="Courier" pitchFamily="2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F487D-CCAC-D54C-A0A8-240D3935ED90}"/>
              </a:ext>
            </a:extLst>
          </p:cNvPr>
          <p:cNvSpPr txBox="1"/>
          <p:nvPr/>
        </p:nvSpPr>
        <p:spPr>
          <a:xfrm>
            <a:off x="852019" y="4808584"/>
            <a:ext cx="10849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2400" dirty="0"/>
          </a:p>
          <a:p>
            <a:r>
              <a:rPr lang="nb-NO" sz="2400" dirty="0"/>
              <a:t>Funksjonen heter </a:t>
            </a:r>
            <a:r>
              <a:rPr lang="nb-NO" sz="2400" dirty="0" err="1"/>
              <a:t>addNumbers</a:t>
            </a:r>
            <a:r>
              <a:rPr lang="nb-NO" sz="2400" dirty="0"/>
              <a:t>, men kan bare legge sammen to spesifikke variabler.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8B9452-CD98-AD49-A82B-7223E805D334}"/>
              </a:ext>
            </a:extLst>
          </p:cNvPr>
          <p:cNvSpPr txBox="1"/>
          <p:nvPr/>
        </p:nvSpPr>
        <p:spPr>
          <a:xfrm>
            <a:off x="852019" y="5322154"/>
            <a:ext cx="608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2400" dirty="0"/>
          </a:p>
          <a:p>
            <a:r>
              <a:rPr lang="nb-NO" sz="2400" dirty="0"/>
              <a:t>La oss legge til parametere for å rydde opp!</a:t>
            </a:r>
          </a:p>
        </p:txBody>
      </p:sp>
    </p:spTree>
    <p:extLst>
      <p:ext uri="{BB962C8B-B14F-4D97-AF65-F5344CB8AC3E}">
        <p14:creationId xmlns:p14="http://schemas.microsoft.com/office/powerpoint/2010/main" val="115283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Funksjoner – forts.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D152E-8D0D-6941-88DB-D105FE66D4A2}"/>
              </a:ext>
            </a:extLst>
          </p:cNvPr>
          <p:cNvSpPr txBox="1"/>
          <p:nvPr/>
        </p:nvSpPr>
        <p:spPr>
          <a:xfrm>
            <a:off x="685799" y="2126227"/>
            <a:ext cx="5272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Hva er parametere?</a:t>
            </a:r>
          </a:p>
          <a:p>
            <a:endParaRPr lang="nb-NO" sz="2400" b="1" dirty="0"/>
          </a:p>
          <a:p>
            <a:r>
              <a:rPr lang="nb-NO" sz="2400" dirty="0"/>
              <a:t>Vi forteller funksjonen vår noe om hva den skal forvente av input</a:t>
            </a:r>
          </a:p>
          <a:p>
            <a:endParaRPr lang="nb-NO" sz="2400" b="1" dirty="0"/>
          </a:p>
          <a:p>
            <a:r>
              <a:rPr lang="nb-NO" sz="2400" dirty="0"/>
              <a:t>Trenger ikke si noe om hva en verdi er før funksjonen kalles på.</a:t>
            </a: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BD3BF-DA6B-0F43-BF50-18506CA23FA8}"/>
              </a:ext>
            </a:extLst>
          </p:cNvPr>
          <p:cNvSpPr txBox="1"/>
          <p:nvPr/>
        </p:nvSpPr>
        <p:spPr>
          <a:xfrm>
            <a:off x="5843588" y="2126227"/>
            <a:ext cx="6234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>
                <a:solidFill>
                  <a:srgbClr val="0070C0"/>
                </a:solidFill>
                <a:latin typeface="Courier" pitchFamily="2" charset="0"/>
              </a:rPr>
              <a:t>function</a:t>
            </a:r>
            <a:r>
              <a:rPr lang="nb-NO" sz="2000" dirty="0">
                <a:latin typeface="Courier" pitchFamily="2" charset="0"/>
              </a:rPr>
              <a:t> </a:t>
            </a:r>
            <a:r>
              <a:rPr lang="nb-NO" sz="2000" dirty="0" err="1">
                <a:latin typeface="Courier" pitchFamily="2" charset="0"/>
              </a:rPr>
              <a:t>addNumbers</a:t>
            </a:r>
            <a:r>
              <a:rPr lang="nb-NO" sz="2000" dirty="0">
                <a:latin typeface="Courier" pitchFamily="2" charset="0"/>
              </a:rPr>
              <a:t>(number1, number2) {</a:t>
            </a:r>
          </a:p>
          <a:p>
            <a:endParaRPr lang="nb-NO" sz="2000" dirty="0">
              <a:latin typeface="Courier" pitchFamily="2" charset="0"/>
            </a:endParaRPr>
          </a:p>
          <a:p>
            <a:r>
              <a:rPr lang="nb-NO" sz="2000" dirty="0">
                <a:latin typeface="Courier" pitchFamily="2" charset="0"/>
              </a:rPr>
              <a:t>	</a:t>
            </a:r>
            <a:r>
              <a:rPr lang="nb-NO" sz="20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000" dirty="0">
                <a:latin typeface="Courier" pitchFamily="2" charset="0"/>
              </a:rPr>
              <a:t> </a:t>
            </a:r>
            <a:r>
              <a:rPr lang="nb-NO" sz="2000" dirty="0" err="1">
                <a:latin typeface="Courier" pitchFamily="2" charset="0"/>
              </a:rPr>
              <a:t>result</a:t>
            </a:r>
            <a:r>
              <a:rPr lang="nb-NO" sz="2000" dirty="0">
                <a:latin typeface="Courier" pitchFamily="2" charset="0"/>
              </a:rPr>
              <a:t> = number1 + </a:t>
            </a:r>
            <a:r>
              <a:rPr lang="nb-NO" sz="2000" dirty="0" err="1">
                <a:latin typeface="Courier" pitchFamily="2" charset="0"/>
              </a:rPr>
              <a:t>number</a:t>
            </a:r>
            <a:r>
              <a:rPr lang="nb-NO" sz="2000" dirty="0">
                <a:latin typeface="Courier" pitchFamily="2" charset="0"/>
              </a:rPr>
              <a:t> 2;</a:t>
            </a:r>
          </a:p>
          <a:p>
            <a:endParaRPr lang="nb-NO" sz="2000" dirty="0">
              <a:latin typeface="Courier" pitchFamily="2" charset="0"/>
            </a:endParaRPr>
          </a:p>
          <a:p>
            <a:r>
              <a:rPr lang="nb-NO" sz="2000" dirty="0">
                <a:latin typeface="Courier" pitchFamily="2" charset="0"/>
              </a:rPr>
              <a:t>	alert(`</a:t>
            </a:r>
            <a:r>
              <a:rPr lang="nb-NO" sz="2000" dirty="0">
                <a:solidFill>
                  <a:srgbClr val="00B050"/>
                </a:solidFill>
                <a:latin typeface="Courier" pitchFamily="2" charset="0"/>
              </a:rPr>
              <a:t>${</a:t>
            </a:r>
            <a:r>
              <a:rPr lang="nb-NO" sz="2000" dirty="0" err="1">
                <a:solidFill>
                  <a:srgbClr val="00B050"/>
                </a:solidFill>
                <a:latin typeface="Courier" pitchFamily="2" charset="0"/>
              </a:rPr>
              <a:t>result</a:t>
            </a:r>
            <a:r>
              <a:rPr lang="nb-NO" sz="2000" dirty="0">
                <a:solidFill>
                  <a:srgbClr val="00B050"/>
                </a:solidFill>
                <a:latin typeface="Courier" pitchFamily="2" charset="0"/>
              </a:rPr>
              <a:t>}</a:t>
            </a:r>
            <a:r>
              <a:rPr lang="nb-NO" sz="2000" dirty="0">
                <a:latin typeface="Courier" pitchFamily="2" charset="0"/>
              </a:rPr>
              <a:t>`)</a:t>
            </a:r>
          </a:p>
          <a:p>
            <a:r>
              <a:rPr lang="nb-NO" sz="2000" dirty="0">
                <a:latin typeface="Courier" pitchFamily="2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D26C03-08C9-2B4E-B4A6-33B64CF9C925}"/>
              </a:ext>
            </a:extLst>
          </p:cNvPr>
          <p:cNvCxnSpPr>
            <a:cxnSpLocks/>
          </p:cNvCxnSpPr>
          <p:nvPr/>
        </p:nvCxnSpPr>
        <p:spPr>
          <a:xfrm flipV="1">
            <a:off x="4038600" y="2427272"/>
            <a:ext cx="5357813" cy="46253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757DEC-5707-D740-ABB6-13D0070CE297}"/>
              </a:ext>
            </a:extLst>
          </p:cNvPr>
          <p:cNvCxnSpPr>
            <a:cxnSpLocks/>
          </p:cNvCxnSpPr>
          <p:nvPr/>
        </p:nvCxnSpPr>
        <p:spPr>
          <a:xfrm flipV="1">
            <a:off x="5529262" y="2405062"/>
            <a:ext cx="5586415" cy="6906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2537-1432-6649-AA58-9F151B92C007}"/>
              </a:ext>
            </a:extLst>
          </p:cNvPr>
          <p:cNvSpPr/>
          <p:nvPr/>
        </p:nvSpPr>
        <p:spPr>
          <a:xfrm>
            <a:off x="5979319" y="4526883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 err="1">
                <a:latin typeface="Courier" pitchFamily="2" charset="0"/>
              </a:rPr>
              <a:t>addNumbers</a:t>
            </a:r>
            <a:r>
              <a:rPr lang="nb-NO" sz="2400" dirty="0">
                <a:latin typeface="Courier" pitchFamily="2" charset="0"/>
              </a:rPr>
              <a:t>(5, 10);</a:t>
            </a:r>
          </a:p>
        </p:txBody>
      </p:sp>
    </p:spTree>
    <p:extLst>
      <p:ext uri="{BB962C8B-B14F-4D97-AF65-F5344CB8AC3E}">
        <p14:creationId xmlns:p14="http://schemas.microsoft.com/office/powerpoint/2010/main" val="92572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391</Words>
  <Application>Microsoft Macintosh PowerPoint</Application>
  <PresentationFormat>Widescreen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Hva skal vi repetere i dag?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Guro Aurora Olsen Ørbech</dc:creator>
  <cp:lastModifiedBy>Guro Aurora Olsen Ørbech</cp:lastModifiedBy>
  <cp:revision>14</cp:revision>
  <dcterms:created xsi:type="dcterms:W3CDTF">2020-09-08T20:46:58Z</dcterms:created>
  <dcterms:modified xsi:type="dcterms:W3CDTF">2020-11-04T11:32:06Z</dcterms:modified>
</cp:coreProperties>
</file>