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305" r:id="rId11"/>
    <p:sldId id="306" r:id="rId12"/>
    <p:sldId id="30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72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4882C-F212-E84F-991C-40A5FF90BB6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299C5-723B-FB48-A68F-1AABE632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6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70F90D-A866-4AA0-9EB2-02659D783C7B}" type="slidenum">
              <a:rPr lang="en-US"/>
              <a:pPr/>
              <a:t>12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736-5E54-C149-B5D3-38DC0E779B8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4E9-8C00-B14D-ABE8-046830B5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736-5E54-C149-B5D3-38DC0E779B8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4E9-8C00-B14D-ABE8-046830B5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7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736-5E54-C149-B5D3-38DC0E779B8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4E9-8C00-B14D-ABE8-046830B5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8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736-5E54-C149-B5D3-38DC0E779B8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4E9-8C00-B14D-ABE8-046830B5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736-5E54-C149-B5D3-38DC0E779B8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4E9-8C00-B14D-ABE8-046830B5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736-5E54-C149-B5D3-38DC0E779B8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4E9-8C00-B14D-ABE8-046830B5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1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736-5E54-C149-B5D3-38DC0E779B8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4E9-8C00-B14D-ABE8-046830B5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736-5E54-C149-B5D3-38DC0E779B8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4E9-8C00-B14D-ABE8-046830B5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736-5E54-C149-B5D3-38DC0E779B8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4E9-8C00-B14D-ABE8-046830B5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736-5E54-C149-B5D3-38DC0E779B8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4E9-8C00-B14D-ABE8-046830B5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2736-5E54-C149-B5D3-38DC0E779B8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4E9-8C00-B14D-ABE8-046830B5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2736-5E54-C149-B5D3-38DC0E779B8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A4E9-8C00-B14D-ABE8-046830B5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CLASSIFICATION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9834"/>
              </p:ext>
            </p:extLst>
          </p:nvPr>
        </p:nvGraphicFramePr>
        <p:xfrm>
          <a:off x="1238991" y="234702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K=3, Instance (3,7)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7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would </a:t>
            </a:r>
            <a:r>
              <a:rPr lang="en-US" smtClean="0"/>
              <a:t>be True.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39622"/>
              </p:ext>
            </p:extLst>
          </p:nvPr>
        </p:nvGraphicFramePr>
        <p:xfrm>
          <a:off x="1238991" y="2347026"/>
          <a:ext cx="6473024" cy="267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256"/>
                <a:gridCol w="1618256"/>
                <a:gridCol w="1618256"/>
                <a:gridCol w="1618256"/>
              </a:tblGrid>
              <a:tr h="53471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GB" dirty="0"/>
                    </a:p>
                  </a:txBody>
                  <a:tcPr/>
                </a:tc>
              </a:tr>
              <a:tr h="53471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</a:tr>
              <a:tr h="53471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</a:tr>
              <a:tr h="53471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GB" dirty="0"/>
                    </a:p>
                  </a:txBody>
                  <a:tcPr/>
                </a:tc>
              </a:tr>
              <a:tr h="53471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2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Line 2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07" name="AutoShape 3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4800" y="6096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4D4D4D"/>
                </a:solidFill>
                <a:latin typeface="Tahoma" pitchFamily="34" charset="0"/>
              </a:rPr>
              <a:t>Questions 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2438400" y="2133600"/>
            <a:ext cx="32004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7700" b="1">
                <a:solidFill>
                  <a:srgbClr val="2727B1"/>
                </a:solidFill>
                <a:latin typeface="Lucida Handwriting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9954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3031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/>
      <p:bldP spid="303109" grpId="1"/>
      <p:bldP spid="30310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Instance-Based Classifiers</a:t>
            </a:r>
          </a:p>
        </p:txBody>
      </p:sp>
      <p:graphicFrame>
        <p:nvGraphicFramePr>
          <p:cNvPr id="1052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348525"/>
              </p:ext>
            </p:extLst>
          </p:nvPr>
        </p:nvGraphicFramePr>
        <p:xfrm>
          <a:off x="228600" y="1554162"/>
          <a:ext cx="4572000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4571640" imgH="5304600" progId="Visio.Drawing.6">
                  <p:embed/>
                </p:oleObj>
              </mc:Choice>
              <mc:Fallback>
                <p:oleObj name="VISIO" r:id="rId3" imgW="4571640" imgH="530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54162"/>
                        <a:ext cx="4572000" cy="530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585766"/>
              </p:ext>
            </p:extLst>
          </p:nvPr>
        </p:nvGraphicFramePr>
        <p:xfrm>
          <a:off x="4114800" y="3476625"/>
          <a:ext cx="2209800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5" imgW="2782440" imgH="2637360" progId="Visio.Drawing.6">
                  <p:embed/>
                </p:oleObj>
              </mc:Choice>
              <mc:Fallback>
                <p:oleObj name="VISIO" r:id="rId5" imgW="2782440" imgH="263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76625"/>
                        <a:ext cx="2209800" cy="242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092152"/>
              </p:ext>
            </p:extLst>
          </p:nvPr>
        </p:nvGraphicFramePr>
        <p:xfrm>
          <a:off x="6096000" y="3840162"/>
          <a:ext cx="3227388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7" imgW="3227400" imgH="2032920" progId="Visio.Drawing.6">
                  <p:embed/>
                </p:oleObj>
              </mc:Choice>
              <mc:Fallback>
                <p:oleObj name="VISIO" r:id="rId7" imgW="3227400" imgH="2032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40162"/>
                        <a:ext cx="3227388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678" name="Text Box 6"/>
          <p:cNvSpPr txBox="1">
            <a:spLocks noChangeArrowheads="1"/>
          </p:cNvSpPr>
          <p:nvPr/>
        </p:nvSpPr>
        <p:spPr bwMode="auto">
          <a:xfrm>
            <a:off x="5334000" y="1858962"/>
            <a:ext cx="35814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Store the training records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Use training records to </a:t>
            </a:r>
            <a:br>
              <a:rPr lang="en-US" sz="1800"/>
            </a:br>
            <a:r>
              <a:rPr lang="en-US" sz="1800"/>
              <a:t>   predict the class label of </a:t>
            </a:r>
            <a:br>
              <a:rPr lang="en-US" sz="1800"/>
            </a:br>
            <a:r>
              <a:rPr lang="en-US" sz="1800"/>
              <a:t>   unseen cases</a:t>
            </a:r>
          </a:p>
        </p:txBody>
      </p:sp>
    </p:spTree>
    <p:extLst>
      <p:ext uri="{BB962C8B-B14F-4D97-AF65-F5344CB8AC3E}">
        <p14:creationId xmlns:p14="http://schemas.microsoft.com/office/powerpoint/2010/main" val="13786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Based Classifiers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Rote-learner</a:t>
            </a:r>
          </a:p>
          <a:p>
            <a:pPr lvl="2"/>
            <a:r>
              <a:rPr lang="en-US" dirty="0"/>
              <a:t> Memorizes entire training data and performs classification only if attributes of record match one of the training examples exactly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Nearest neighbor</a:t>
            </a:r>
          </a:p>
          <a:p>
            <a:pPr lvl="2"/>
            <a:r>
              <a:rPr lang="en-US" dirty="0"/>
              <a:t> Uses k “closest” points (nearest neighbors) for performing classification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Classifiers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</a:p>
          <a:p>
            <a:pPr lvl="1"/>
            <a:r>
              <a:rPr lang="en-US"/>
              <a:t>If it walks like a duck, quacks like a duck, then it’s probably a duck</a:t>
            </a:r>
          </a:p>
        </p:txBody>
      </p:sp>
      <p:grpSp>
        <p:nvGrpSpPr>
          <p:cNvPr id="1054724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1054725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6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7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8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9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730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54731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32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Training Records</a:t>
              </a:r>
            </a:p>
          </p:txBody>
        </p:sp>
        <p:sp>
          <p:nvSpPr>
            <p:cNvPr id="1054733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Test Record</a:t>
              </a:r>
            </a:p>
          </p:txBody>
        </p:sp>
      </p:grpSp>
      <p:grpSp>
        <p:nvGrpSpPr>
          <p:cNvPr id="1054734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1054735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Compute Distance</a:t>
              </a:r>
            </a:p>
          </p:txBody>
        </p:sp>
        <p:grpSp>
          <p:nvGrpSpPr>
            <p:cNvPr id="1054736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1054737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8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9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0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1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4742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1054743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Choose k of the “nearest” records</a:t>
              </a:r>
            </a:p>
          </p:txBody>
        </p:sp>
        <p:grpSp>
          <p:nvGrpSpPr>
            <p:cNvPr id="1054744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1054745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6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296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Nearest-Neighbor Classifiers</a:t>
            </a:r>
          </a:p>
        </p:txBody>
      </p:sp>
      <p:sp>
        <p:nvSpPr>
          <p:cNvPr id="1055747" name="Rectangle 3"/>
          <p:cNvSpPr>
            <a:spLocks noChangeArrowheads="1"/>
          </p:cNvSpPr>
          <p:nvPr/>
        </p:nvSpPr>
        <p:spPr bwMode="auto">
          <a:xfrm>
            <a:off x="5029200" y="16002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/>
              <a:t>Requires three things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The set of stored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>
                <a:solidFill>
                  <a:srgbClr val="FF0000"/>
                </a:solidFill>
              </a:rPr>
              <a:t>Distance Metric </a:t>
            </a:r>
            <a:r>
              <a:rPr lang="en-US" sz="1800" b="0" dirty="0"/>
              <a:t>to compute distance between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The value of </a:t>
            </a:r>
            <a:r>
              <a:rPr lang="en-US" sz="1800" b="0" i="1" dirty="0">
                <a:solidFill>
                  <a:srgbClr val="FF0000"/>
                </a:solidFill>
              </a:rPr>
              <a:t>k</a:t>
            </a:r>
            <a:r>
              <a:rPr lang="en-US" sz="1800" b="0" dirty="0">
                <a:solidFill>
                  <a:srgbClr val="FF0000"/>
                </a:solidFill>
              </a:rPr>
              <a:t>, the number of nearest neighbors</a:t>
            </a:r>
            <a:r>
              <a:rPr lang="en-US" sz="1800" b="0" dirty="0"/>
              <a:t> to retrieve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sz="1800" b="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/>
              <a:t>To classify an unknown record: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>
                <a:solidFill>
                  <a:srgbClr val="0070C0"/>
                </a:solidFill>
              </a:rPr>
              <a:t>Compute distance </a:t>
            </a:r>
            <a:r>
              <a:rPr lang="en-US" sz="1800" b="0" dirty="0"/>
              <a:t>to other training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Identify </a:t>
            </a:r>
            <a:r>
              <a:rPr lang="en-US" sz="1800" b="0" i="1" dirty="0">
                <a:solidFill>
                  <a:srgbClr val="0070C0"/>
                </a:solidFill>
              </a:rPr>
              <a:t>k</a:t>
            </a:r>
            <a:r>
              <a:rPr lang="en-US" sz="1800" b="0" dirty="0"/>
              <a:t> nearest neighbors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1055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72105"/>
              </p:ext>
            </p:extLst>
          </p:nvPr>
        </p:nvGraphicFramePr>
        <p:xfrm>
          <a:off x="457200" y="16002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Nearest Neighbor</a:t>
            </a:r>
          </a:p>
        </p:txBody>
      </p:sp>
      <p:graphicFrame>
        <p:nvGraphicFramePr>
          <p:cNvPr id="1056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293562"/>
              </p:ext>
            </p:extLst>
          </p:nvPr>
        </p:nvGraphicFramePr>
        <p:xfrm>
          <a:off x="533400" y="17526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9756360" imgH="4523760" progId="Visio.Drawing.6">
                  <p:embed/>
                </p:oleObj>
              </mc:Choice>
              <mc:Fallback>
                <p:oleObj name="VISIO" r:id="rId3" imgW="9756360" imgH="452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2" name="Rectangle 4"/>
          <p:cNvSpPr>
            <a:spLocks noChangeArrowheads="1"/>
          </p:cNvSpPr>
          <p:nvPr/>
        </p:nvSpPr>
        <p:spPr bwMode="auto">
          <a:xfrm>
            <a:off x="762000" y="54102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    K-nearest neighbors of a record x are data points that have the k smallest distance to x</a:t>
            </a:r>
          </a:p>
        </p:txBody>
      </p:sp>
    </p:spTree>
    <p:extLst>
      <p:ext uri="{BB962C8B-B14F-4D97-AF65-F5344CB8AC3E}">
        <p14:creationId xmlns:p14="http://schemas.microsoft.com/office/powerpoint/2010/main" val="13779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 distance between two points:</a:t>
            </a:r>
          </a:p>
          <a:p>
            <a:pPr lvl="1"/>
            <a:r>
              <a:rPr lang="en-US" dirty="0"/>
              <a:t>Euclidean distance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Determine the class from nearest neighbor list</a:t>
            </a:r>
          </a:p>
          <a:p>
            <a:pPr lvl="1"/>
            <a:r>
              <a:rPr lang="en-US" dirty="0"/>
              <a:t>take the majority vote of class labels among the k-nearest neighbors</a:t>
            </a:r>
          </a:p>
          <a:p>
            <a:pPr lvl="1"/>
            <a:r>
              <a:rPr lang="en-US" dirty="0"/>
              <a:t>Weigh the vote according to distance</a:t>
            </a:r>
          </a:p>
          <a:p>
            <a:pPr lvl="2"/>
            <a:r>
              <a:rPr lang="en-US" dirty="0"/>
              <a:t> weight factor, w = 1/</a:t>
            </a:r>
            <a:r>
              <a:rPr lang="en-US" dirty="0" err="1"/>
              <a:t>d</a:t>
            </a:r>
            <a:r>
              <a:rPr lang="en-US" baseline="30000" dirty="0" err="1"/>
              <a:t>2</a:t>
            </a:r>
            <a:endParaRPr lang="en-US" baseline="30000" dirty="0"/>
          </a:p>
        </p:txBody>
      </p:sp>
      <p:graphicFrame>
        <p:nvGraphicFramePr>
          <p:cNvPr id="1058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09087"/>
              </p:ext>
            </p:extLst>
          </p:nvPr>
        </p:nvGraphicFramePr>
        <p:xfrm>
          <a:off x="1905000" y="2895601"/>
          <a:ext cx="4648200" cy="78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2705040" imgH="457200" progId="Equation.3">
                  <p:embed/>
                </p:oleObj>
              </mc:Choice>
              <mc:Fallback>
                <p:oleObj name="Equation" r:id="rId3" imgW="2705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1"/>
                        <a:ext cx="4648200" cy="785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2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Choosing the value of k:</a:t>
            </a:r>
          </a:p>
          <a:p>
            <a:pPr lvl="1"/>
            <a:r>
              <a:rPr lang="en-US" sz="2400"/>
              <a:t>If k is too small, sensitive to noise points</a:t>
            </a:r>
          </a:p>
          <a:p>
            <a:pPr lvl="1"/>
            <a:r>
              <a:rPr lang="en-US" sz="2400"/>
              <a:t>If k is too large, neighborhood may include points from other classes</a:t>
            </a:r>
          </a:p>
        </p:txBody>
      </p:sp>
      <p:graphicFrame>
        <p:nvGraphicFramePr>
          <p:cNvPr id="1059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024314"/>
              </p:ext>
            </p:extLst>
          </p:nvPr>
        </p:nvGraphicFramePr>
        <p:xfrm>
          <a:off x="3657600" y="3200400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00400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0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  <a:p>
            <a:pPr lvl="1"/>
            <a:r>
              <a:rPr lang="en-US" dirty="0"/>
              <a:t>Attributes may have to be scaled to prevent distance measures from being dominated by one of the attributes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 height of a person may vary from 1.5m to 1.8m</a:t>
            </a:r>
          </a:p>
          <a:p>
            <a:pPr lvl="2"/>
            <a:r>
              <a:rPr lang="en-US" dirty="0"/>
              <a:t> weight of a person may vary from 90lb to 300lb</a:t>
            </a:r>
          </a:p>
          <a:p>
            <a:pPr lvl="2"/>
            <a:r>
              <a:rPr lang="en-US" dirty="0"/>
              <a:t> income of a person may vary from $10K to $1M</a:t>
            </a:r>
          </a:p>
        </p:txBody>
      </p:sp>
    </p:spTree>
    <p:extLst>
      <p:ext uri="{BB962C8B-B14F-4D97-AF65-F5344CB8AC3E}">
        <p14:creationId xmlns:p14="http://schemas.microsoft.com/office/powerpoint/2010/main" val="42721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368</Words>
  <Application>Microsoft Office PowerPoint</Application>
  <PresentationFormat>On-screen Show (4:3)</PresentationFormat>
  <Paragraphs>91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Lucida Handwriting</vt:lpstr>
      <vt:lpstr>Monotype Sorts</vt:lpstr>
      <vt:lpstr>Tahoma</vt:lpstr>
      <vt:lpstr>Times New Roman</vt:lpstr>
      <vt:lpstr>Wingdings</vt:lpstr>
      <vt:lpstr>Office Theme</vt:lpstr>
      <vt:lpstr>VISIO</vt:lpstr>
      <vt:lpstr>Visio</vt:lpstr>
      <vt:lpstr>Equation</vt:lpstr>
      <vt:lpstr>NEAREST NEIGHBOR CLASSIFICATION</vt:lpstr>
      <vt:lpstr>Instance-Based Classifiers</vt:lpstr>
      <vt:lpstr>Instance Based Classifiers</vt:lpstr>
      <vt:lpstr>Nearest Neighbor Classifiers</vt:lpstr>
      <vt:lpstr>Nearest-Neighbor Classifiers</vt:lpstr>
      <vt:lpstr>Definition of Nearest Neighbor</vt:lpstr>
      <vt:lpstr>Nearest Neighbor Classification</vt:lpstr>
      <vt:lpstr>Nearest Neighbor Classification…</vt:lpstr>
      <vt:lpstr>Nearest Neighbor Classification…</vt:lpstr>
      <vt:lpstr>PowerPoint Presentation</vt:lpstr>
      <vt:lpstr>PowerPoint Presentation</vt:lpstr>
      <vt:lpstr>PowerPoint Presentation</vt:lpstr>
    </vt:vector>
  </TitlesOfParts>
  <Company>Ryerson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Shahbaz</dc:creator>
  <cp:lastModifiedBy>abdullah khan</cp:lastModifiedBy>
  <cp:revision>6</cp:revision>
  <dcterms:created xsi:type="dcterms:W3CDTF">2015-10-19T16:58:12Z</dcterms:created>
  <dcterms:modified xsi:type="dcterms:W3CDTF">2019-05-17T02:18:35Z</dcterms:modified>
</cp:coreProperties>
</file>