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71" r:id="rId6"/>
    <p:sldId id="272" r:id="rId7"/>
    <p:sldId id="273" r:id="rId8"/>
    <p:sldId id="274" r:id="rId9"/>
    <p:sldId id="295" r:id="rId10"/>
    <p:sldId id="297" r:id="rId11"/>
    <p:sldId id="298" r:id="rId12"/>
    <p:sldId id="330" r:id="rId13"/>
    <p:sldId id="333" r:id="rId14"/>
    <p:sldId id="334" r:id="rId15"/>
    <p:sldId id="335" r:id="rId16"/>
    <p:sldId id="340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008" y="636157"/>
            <a:ext cx="7011982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024" y="852331"/>
            <a:ext cx="3081655" cy="292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2411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81" y="0"/>
                </a:lnTo>
                <a:lnTo>
                  <a:pt x="9143981" y="519373"/>
                </a:lnTo>
                <a:lnTo>
                  <a:pt x="0" y="519373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333" y="552606"/>
            <a:ext cx="8581332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234" y="777013"/>
            <a:ext cx="812353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52" y="1078738"/>
            <a:ext cx="7076440" cy="2223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160905">
              <a:lnSpc>
                <a:spcPct val="100299"/>
              </a:lnSpc>
              <a:spcBef>
                <a:spcPts val="80"/>
              </a:spcBef>
            </a:pPr>
            <a:r>
              <a:rPr sz="4800" spc="15" dirty="0">
                <a:solidFill>
                  <a:srgbClr val="000000"/>
                </a:solidFill>
              </a:rPr>
              <a:t>Lecture </a:t>
            </a:r>
            <a:r>
              <a:rPr sz="4800" spc="-5" dirty="0">
                <a:solidFill>
                  <a:srgbClr val="000000"/>
                </a:solidFill>
              </a:rPr>
              <a:t>6:  </a:t>
            </a:r>
            <a:r>
              <a:rPr sz="4800" spc="-30" dirty="0">
                <a:solidFill>
                  <a:srgbClr val="000000"/>
                </a:solidFill>
              </a:rPr>
              <a:t>Training </a:t>
            </a:r>
            <a:r>
              <a:rPr sz="4800" spc="-35" dirty="0">
                <a:solidFill>
                  <a:srgbClr val="000000"/>
                </a:solidFill>
              </a:rPr>
              <a:t>Neural </a:t>
            </a:r>
            <a:r>
              <a:rPr sz="4800" spc="35" dirty="0">
                <a:solidFill>
                  <a:srgbClr val="000000"/>
                </a:solidFill>
              </a:rPr>
              <a:t>Networks,</a:t>
            </a:r>
            <a:endParaRPr sz="4800"/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4800" spc="-10" dirty="0">
                <a:solidFill>
                  <a:srgbClr val="000000"/>
                </a:solidFill>
              </a:rPr>
              <a:t>Part</a:t>
            </a:r>
            <a:r>
              <a:rPr sz="4800" spc="-25" dirty="0">
                <a:solidFill>
                  <a:srgbClr val="000000"/>
                </a:solidFill>
              </a:rPr>
              <a:t> </a:t>
            </a:r>
            <a:r>
              <a:rPr sz="4800" spc="-95" dirty="0">
                <a:solidFill>
                  <a:srgbClr val="000000"/>
                </a:solidFill>
              </a:rPr>
              <a:t>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73" y="361382"/>
            <a:ext cx="746061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>
                <a:solidFill>
                  <a:srgbClr val="000000"/>
                </a:solidFill>
              </a:rPr>
              <a:t>-	</a:t>
            </a:r>
            <a:r>
              <a:rPr spc="-5" dirty="0">
                <a:solidFill>
                  <a:srgbClr val="000000"/>
                </a:solidFill>
              </a:rPr>
              <a:t>First idea: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Small random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numbers</a:t>
            </a:r>
          </a:p>
          <a:p>
            <a:pPr marL="12700">
              <a:lnSpc>
                <a:spcPts val="2865"/>
              </a:lnSpc>
            </a:pPr>
            <a:r>
              <a:rPr spc="-5" dirty="0">
                <a:solidFill>
                  <a:srgbClr val="000000"/>
                </a:solidFill>
              </a:rPr>
              <a:t>(gaussian with </a:t>
            </a:r>
            <a:r>
              <a:rPr dirty="0">
                <a:solidFill>
                  <a:srgbClr val="000000"/>
                </a:solidFill>
              </a:rPr>
              <a:t>zero </a:t>
            </a:r>
            <a:r>
              <a:rPr spc="-5" dirty="0">
                <a:solidFill>
                  <a:srgbClr val="000000"/>
                </a:solidFill>
              </a:rPr>
              <a:t>mean and 1e-2 </a:t>
            </a:r>
            <a:r>
              <a:rPr dirty="0">
                <a:solidFill>
                  <a:srgbClr val="000000"/>
                </a:solidFill>
              </a:rPr>
              <a:t>standard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deviation)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1679169" y="1635019"/>
            <a:ext cx="5491214" cy="45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10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773" y="361382"/>
            <a:ext cx="746061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First idea: </a:t>
            </a:r>
            <a:r>
              <a:rPr sz="2400" b="1" spc="-5" dirty="0">
                <a:latin typeface="Arial"/>
                <a:cs typeface="Arial"/>
              </a:rPr>
              <a:t>Small random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(gaussian with </a:t>
            </a:r>
            <a:r>
              <a:rPr sz="2400" dirty="0">
                <a:latin typeface="Arial"/>
                <a:cs typeface="Arial"/>
              </a:rPr>
              <a:t>zero </a:t>
            </a:r>
            <a:r>
              <a:rPr sz="2400" spc="-5" dirty="0">
                <a:latin typeface="Arial"/>
                <a:cs typeface="Arial"/>
              </a:rPr>
              <a:t>mean and 1e-2 </a:t>
            </a:r>
            <a:r>
              <a:rPr sz="2400" dirty="0">
                <a:latin typeface="Arial"/>
                <a:cs typeface="Arial"/>
              </a:rPr>
              <a:t>standard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9169" y="1635019"/>
            <a:ext cx="5491214" cy="45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0771" y="2878093"/>
            <a:ext cx="688340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Works ~okay for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networks, but problems with  deeper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11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6652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Hyperparameter</a:t>
            </a:r>
            <a:r>
              <a:rPr sz="4000" spc="-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Optimization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12</a:t>
            </a:fld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Now run finer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search...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40029"/>
          </a:xfrm>
          <a:custGeom>
            <a:avLst/>
            <a:gdLst/>
            <a:ahLst/>
            <a:cxnLst/>
            <a:rect l="l" t="t" r="r" b="b"/>
            <a:pathLst>
              <a:path w="4481195" h="240030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1262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relatively 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13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Now run finer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search...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40029"/>
          </a:xfrm>
          <a:custGeom>
            <a:avLst/>
            <a:gdLst/>
            <a:ahLst/>
            <a:cxnLst/>
            <a:rect l="l" t="t" r="r" b="b"/>
            <a:pathLst>
              <a:path w="4481195" h="240030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2278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4604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relatively 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But this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best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cross-validation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 worrying.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5761" y="3539117"/>
            <a:ext cx="345574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14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99" y="294584"/>
            <a:ext cx="549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Random </a:t>
            </a:r>
            <a:r>
              <a:rPr sz="3000" spc="-10" dirty="0">
                <a:latin typeface="Arial"/>
                <a:cs typeface="Arial"/>
              </a:rPr>
              <a:t>Search </a:t>
            </a:r>
            <a:r>
              <a:rPr sz="3000" dirty="0">
                <a:latin typeface="Arial"/>
                <a:cs typeface="Arial"/>
              </a:rPr>
              <a:t>vs. </a:t>
            </a:r>
            <a:r>
              <a:rPr sz="3000" spc="-5" dirty="0">
                <a:latin typeface="Arial"/>
                <a:cs typeface="Arial"/>
              </a:rPr>
              <a:t>Grid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Search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2271" y="1705929"/>
          <a:ext cx="2134870" cy="21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523240"/>
                <a:gridCol w="523240"/>
                <a:gridCol w="544195"/>
              </a:tblGrid>
              <a:tr h="549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08416" y="1715419"/>
            <a:ext cx="124460" cy="2134870"/>
          </a:xfrm>
          <a:custGeom>
            <a:avLst/>
            <a:gdLst/>
            <a:ahLst/>
            <a:cxnLst/>
            <a:rect l="l" t="t" r="r" b="b"/>
            <a:pathLst>
              <a:path w="124460" h="2134870">
                <a:moveTo>
                  <a:pt x="124385" y="2134398"/>
                </a:moveTo>
                <a:lnTo>
                  <a:pt x="90534" y="2122518"/>
                </a:lnTo>
                <a:lnTo>
                  <a:pt x="71921" y="2092039"/>
                </a:lnTo>
                <a:lnTo>
                  <a:pt x="63027" y="2050703"/>
                </a:lnTo>
                <a:lnTo>
                  <a:pt x="58335" y="2006251"/>
                </a:lnTo>
                <a:lnTo>
                  <a:pt x="52327" y="1966423"/>
                </a:lnTo>
                <a:lnTo>
                  <a:pt x="41740" y="1918536"/>
                </a:lnTo>
                <a:lnTo>
                  <a:pt x="33162" y="1870311"/>
                </a:lnTo>
                <a:lnTo>
                  <a:pt x="26526" y="1821808"/>
                </a:lnTo>
                <a:lnTo>
                  <a:pt x="21766" y="1773082"/>
                </a:lnTo>
                <a:lnTo>
                  <a:pt x="18815" y="1724191"/>
                </a:lnTo>
                <a:lnTo>
                  <a:pt x="17605" y="1675192"/>
                </a:lnTo>
                <a:lnTo>
                  <a:pt x="18072" y="1626143"/>
                </a:lnTo>
                <a:lnTo>
                  <a:pt x="20147" y="1577101"/>
                </a:lnTo>
                <a:lnTo>
                  <a:pt x="23765" y="1528123"/>
                </a:lnTo>
                <a:lnTo>
                  <a:pt x="28859" y="1479267"/>
                </a:lnTo>
                <a:lnTo>
                  <a:pt x="35361" y="1430589"/>
                </a:lnTo>
                <a:lnTo>
                  <a:pt x="43206" y="1382148"/>
                </a:lnTo>
                <a:lnTo>
                  <a:pt x="52327" y="1333999"/>
                </a:lnTo>
                <a:lnTo>
                  <a:pt x="60248" y="1288404"/>
                </a:lnTo>
                <a:lnTo>
                  <a:pt x="65736" y="1242430"/>
                </a:lnTo>
                <a:lnTo>
                  <a:pt x="69012" y="1196117"/>
                </a:lnTo>
                <a:lnTo>
                  <a:pt x="70297" y="1149502"/>
                </a:lnTo>
                <a:lnTo>
                  <a:pt x="69811" y="1102626"/>
                </a:lnTo>
                <a:lnTo>
                  <a:pt x="67774" y="1055527"/>
                </a:lnTo>
                <a:lnTo>
                  <a:pt x="64408" y="1008243"/>
                </a:lnTo>
                <a:lnTo>
                  <a:pt x="59933" y="960814"/>
                </a:lnTo>
                <a:lnTo>
                  <a:pt x="54569" y="913278"/>
                </a:lnTo>
                <a:lnTo>
                  <a:pt x="48537" y="865674"/>
                </a:lnTo>
                <a:lnTo>
                  <a:pt x="42057" y="818042"/>
                </a:lnTo>
                <a:lnTo>
                  <a:pt x="35351" y="770419"/>
                </a:lnTo>
                <a:lnTo>
                  <a:pt x="28638" y="722845"/>
                </a:lnTo>
                <a:lnTo>
                  <a:pt x="22140" y="675359"/>
                </a:lnTo>
                <a:lnTo>
                  <a:pt x="16076" y="627999"/>
                </a:lnTo>
                <a:lnTo>
                  <a:pt x="10668" y="580805"/>
                </a:lnTo>
                <a:lnTo>
                  <a:pt x="6135" y="533815"/>
                </a:lnTo>
                <a:lnTo>
                  <a:pt x="2699" y="487068"/>
                </a:lnTo>
                <a:lnTo>
                  <a:pt x="581" y="440602"/>
                </a:lnTo>
                <a:lnTo>
                  <a:pt x="0" y="394458"/>
                </a:lnTo>
                <a:lnTo>
                  <a:pt x="1177" y="348673"/>
                </a:lnTo>
                <a:lnTo>
                  <a:pt x="4332" y="303286"/>
                </a:lnTo>
                <a:lnTo>
                  <a:pt x="9688" y="258337"/>
                </a:lnTo>
                <a:lnTo>
                  <a:pt x="17463" y="213864"/>
                </a:lnTo>
                <a:lnTo>
                  <a:pt x="27878" y="169906"/>
                </a:lnTo>
                <a:lnTo>
                  <a:pt x="41155" y="126501"/>
                </a:lnTo>
                <a:lnTo>
                  <a:pt x="57513" y="83690"/>
                </a:lnTo>
                <a:lnTo>
                  <a:pt x="77174" y="41509"/>
                </a:lnTo>
                <a:lnTo>
                  <a:pt x="100357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488" y="1344095"/>
            <a:ext cx="2124710" cy="361950"/>
          </a:xfrm>
          <a:custGeom>
            <a:avLst/>
            <a:gdLst/>
            <a:ahLst/>
            <a:cxnLst/>
            <a:rect l="l" t="t" r="r" b="b"/>
            <a:pathLst>
              <a:path w="2124710" h="361950">
                <a:moveTo>
                  <a:pt x="0" y="361738"/>
                </a:moveTo>
                <a:lnTo>
                  <a:pt x="43928" y="342124"/>
                </a:lnTo>
                <a:lnTo>
                  <a:pt x="88921" y="326476"/>
                </a:lnTo>
                <a:lnTo>
                  <a:pt x="134876" y="314389"/>
                </a:lnTo>
                <a:lnTo>
                  <a:pt x="181691" y="305458"/>
                </a:lnTo>
                <a:lnTo>
                  <a:pt x="229264" y="299277"/>
                </a:lnTo>
                <a:lnTo>
                  <a:pt x="277491" y="295443"/>
                </a:lnTo>
                <a:lnTo>
                  <a:pt x="326271" y="293549"/>
                </a:lnTo>
                <a:lnTo>
                  <a:pt x="375501" y="293191"/>
                </a:lnTo>
                <a:lnTo>
                  <a:pt x="425078" y="293965"/>
                </a:lnTo>
                <a:lnTo>
                  <a:pt x="474901" y="295464"/>
                </a:lnTo>
                <a:lnTo>
                  <a:pt x="524867" y="297284"/>
                </a:lnTo>
                <a:lnTo>
                  <a:pt x="574874" y="299021"/>
                </a:lnTo>
                <a:lnTo>
                  <a:pt x="624819" y="300269"/>
                </a:lnTo>
                <a:lnTo>
                  <a:pt x="674599" y="300623"/>
                </a:lnTo>
                <a:lnTo>
                  <a:pt x="724113" y="299679"/>
                </a:lnTo>
                <a:lnTo>
                  <a:pt x="773258" y="297031"/>
                </a:lnTo>
                <a:lnTo>
                  <a:pt x="821932" y="292274"/>
                </a:lnTo>
                <a:lnTo>
                  <a:pt x="870032" y="285004"/>
                </a:lnTo>
                <a:lnTo>
                  <a:pt x="917455" y="274815"/>
                </a:lnTo>
                <a:lnTo>
                  <a:pt x="955244" y="261291"/>
                </a:lnTo>
                <a:lnTo>
                  <a:pt x="991224" y="241141"/>
                </a:lnTo>
                <a:lnTo>
                  <a:pt x="1025722" y="215842"/>
                </a:lnTo>
                <a:lnTo>
                  <a:pt x="1059070" y="186869"/>
                </a:lnTo>
                <a:lnTo>
                  <a:pt x="1091595" y="155699"/>
                </a:lnTo>
                <a:lnTo>
                  <a:pt x="1123627" y="123809"/>
                </a:lnTo>
                <a:lnTo>
                  <a:pt x="1155495" y="92674"/>
                </a:lnTo>
                <a:lnTo>
                  <a:pt x="1187529" y="63770"/>
                </a:lnTo>
                <a:lnTo>
                  <a:pt x="1220058" y="38575"/>
                </a:lnTo>
                <a:lnTo>
                  <a:pt x="1253411" y="18564"/>
                </a:lnTo>
                <a:lnTo>
                  <a:pt x="1323904" y="0"/>
                </a:lnTo>
                <a:lnTo>
                  <a:pt x="1361704" y="4398"/>
                </a:lnTo>
                <a:lnTo>
                  <a:pt x="1399059" y="20031"/>
                </a:lnTo>
                <a:lnTo>
                  <a:pt x="1431130" y="44983"/>
                </a:lnTo>
                <a:lnTo>
                  <a:pt x="1459397" y="76690"/>
                </a:lnTo>
                <a:lnTo>
                  <a:pt x="1485342" y="112587"/>
                </a:lnTo>
                <a:lnTo>
                  <a:pt x="1510447" y="150109"/>
                </a:lnTo>
                <a:lnTo>
                  <a:pt x="1536195" y="186690"/>
                </a:lnTo>
                <a:lnTo>
                  <a:pt x="1564065" y="219767"/>
                </a:lnTo>
                <a:lnTo>
                  <a:pt x="1595541" y="246774"/>
                </a:lnTo>
                <a:lnTo>
                  <a:pt x="1632104" y="265145"/>
                </a:lnTo>
                <a:lnTo>
                  <a:pt x="1673592" y="275083"/>
                </a:lnTo>
                <a:lnTo>
                  <a:pt x="1718320" y="279537"/>
                </a:lnTo>
                <a:lnTo>
                  <a:pt x="1765290" y="280003"/>
                </a:lnTo>
                <a:lnTo>
                  <a:pt x="1813507" y="277982"/>
                </a:lnTo>
                <a:lnTo>
                  <a:pt x="1861976" y="274971"/>
                </a:lnTo>
                <a:lnTo>
                  <a:pt x="1909700" y="272470"/>
                </a:lnTo>
                <a:lnTo>
                  <a:pt x="1955684" y="271976"/>
                </a:lnTo>
                <a:lnTo>
                  <a:pt x="1998933" y="274988"/>
                </a:lnTo>
                <a:lnTo>
                  <a:pt x="2038449" y="283005"/>
                </a:lnTo>
                <a:lnTo>
                  <a:pt x="2102305" y="320046"/>
                </a:lnTo>
                <a:lnTo>
                  <a:pt x="2124653" y="352068"/>
                </a:lnTo>
              </a:path>
            </a:pathLst>
          </a:custGeom>
          <a:ln w="28574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13565" y="1705929"/>
          <a:ext cx="2134870" cy="21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523240"/>
                <a:gridCol w="523240"/>
                <a:gridCol w="544195"/>
              </a:tblGrid>
              <a:tr h="549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19703" y="1715419"/>
            <a:ext cx="124460" cy="2134870"/>
          </a:xfrm>
          <a:custGeom>
            <a:avLst/>
            <a:gdLst/>
            <a:ahLst/>
            <a:cxnLst/>
            <a:rect l="l" t="t" r="r" b="b"/>
            <a:pathLst>
              <a:path w="124460" h="2134870">
                <a:moveTo>
                  <a:pt x="124386" y="2134398"/>
                </a:moveTo>
                <a:lnTo>
                  <a:pt x="90539" y="2122518"/>
                </a:lnTo>
                <a:lnTo>
                  <a:pt x="71928" y="2092039"/>
                </a:lnTo>
                <a:lnTo>
                  <a:pt x="63035" y="2050703"/>
                </a:lnTo>
                <a:lnTo>
                  <a:pt x="58344" y="2006251"/>
                </a:lnTo>
                <a:lnTo>
                  <a:pt x="52336" y="1966423"/>
                </a:lnTo>
                <a:lnTo>
                  <a:pt x="41749" y="1918536"/>
                </a:lnTo>
                <a:lnTo>
                  <a:pt x="33171" y="1870311"/>
                </a:lnTo>
                <a:lnTo>
                  <a:pt x="26535" y="1821808"/>
                </a:lnTo>
                <a:lnTo>
                  <a:pt x="21774" y="1773082"/>
                </a:lnTo>
                <a:lnTo>
                  <a:pt x="18822" y="1724191"/>
                </a:lnTo>
                <a:lnTo>
                  <a:pt x="17612" y="1675192"/>
                </a:lnTo>
                <a:lnTo>
                  <a:pt x="18078" y="1626143"/>
                </a:lnTo>
                <a:lnTo>
                  <a:pt x="20153" y="1577101"/>
                </a:lnTo>
                <a:lnTo>
                  <a:pt x="23771" y="1528123"/>
                </a:lnTo>
                <a:lnTo>
                  <a:pt x="28865" y="1479267"/>
                </a:lnTo>
                <a:lnTo>
                  <a:pt x="35368" y="1430589"/>
                </a:lnTo>
                <a:lnTo>
                  <a:pt x="43214" y="1382148"/>
                </a:lnTo>
                <a:lnTo>
                  <a:pt x="52336" y="1333999"/>
                </a:lnTo>
                <a:lnTo>
                  <a:pt x="60256" y="1288404"/>
                </a:lnTo>
                <a:lnTo>
                  <a:pt x="65743" y="1242430"/>
                </a:lnTo>
                <a:lnTo>
                  <a:pt x="69019" y="1196117"/>
                </a:lnTo>
                <a:lnTo>
                  <a:pt x="70302" y="1149502"/>
                </a:lnTo>
                <a:lnTo>
                  <a:pt x="69815" y="1102626"/>
                </a:lnTo>
                <a:lnTo>
                  <a:pt x="67778" y="1055527"/>
                </a:lnTo>
                <a:lnTo>
                  <a:pt x="64411" y="1008243"/>
                </a:lnTo>
                <a:lnTo>
                  <a:pt x="59935" y="960814"/>
                </a:lnTo>
                <a:lnTo>
                  <a:pt x="54571" y="913278"/>
                </a:lnTo>
                <a:lnTo>
                  <a:pt x="48538" y="865674"/>
                </a:lnTo>
                <a:lnTo>
                  <a:pt x="42058" y="818042"/>
                </a:lnTo>
                <a:lnTo>
                  <a:pt x="35351" y="770419"/>
                </a:lnTo>
                <a:lnTo>
                  <a:pt x="28638" y="722845"/>
                </a:lnTo>
                <a:lnTo>
                  <a:pt x="22140" y="675359"/>
                </a:lnTo>
                <a:lnTo>
                  <a:pt x="16076" y="627999"/>
                </a:lnTo>
                <a:lnTo>
                  <a:pt x="10667" y="580805"/>
                </a:lnTo>
                <a:lnTo>
                  <a:pt x="6135" y="533815"/>
                </a:lnTo>
                <a:lnTo>
                  <a:pt x="2699" y="487068"/>
                </a:lnTo>
                <a:lnTo>
                  <a:pt x="580" y="440602"/>
                </a:lnTo>
                <a:lnTo>
                  <a:pt x="0" y="394458"/>
                </a:lnTo>
                <a:lnTo>
                  <a:pt x="1177" y="348673"/>
                </a:lnTo>
                <a:lnTo>
                  <a:pt x="4333" y="303286"/>
                </a:lnTo>
                <a:lnTo>
                  <a:pt x="9688" y="258337"/>
                </a:lnTo>
                <a:lnTo>
                  <a:pt x="17464" y="213864"/>
                </a:lnTo>
                <a:lnTo>
                  <a:pt x="27880" y="169906"/>
                </a:lnTo>
                <a:lnTo>
                  <a:pt x="41157" y="126501"/>
                </a:lnTo>
                <a:lnTo>
                  <a:pt x="57516" y="83690"/>
                </a:lnTo>
                <a:lnTo>
                  <a:pt x="77177" y="41509"/>
                </a:lnTo>
                <a:lnTo>
                  <a:pt x="100361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2789" y="1344095"/>
            <a:ext cx="2124710" cy="361950"/>
          </a:xfrm>
          <a:custGeom>
            <a:avLst/>
            <a:gdLst/>
            <a:ahLst/>
            <a:cxnLst/>
            <a:rect l="l" t="t" r="r" b="b"/>
            <a:pathLst>
              <a:path w="2124709" h="361950">
                <a:moveTo>
                  <a:pt x="0" y="361738"/>
                </a:moveTo>
                <a:lnTo>
                  <a:pt x="43928" y="342124"/>
                </a:lnTo>
                <a:lnTo>
                  <a:pt x="88920" y="326476"/>
                </a:lnTo>
                <a:lnTo>
                  <a:pt x="134874" y="314389"/>
                </a:lnTo>
                <a:lnTo>
                  <a:pt x="181688" y="305458"/>
                </a:lnTo>
                <a:lnTo>
                  <a:pt x="229260" y="299277"/>
                </a:lnTo>
                <a:lnTo>
                  <a:pt x="277486" y="295443"/>
                </a:lnTo>
                <a:lnTo>
                  <a:pt x="326264" y="293549"/>
                </a:lnTo>
                <a:lnTo>
                  <a:pt x="375492" y="293191"/>
                </a:lnTo>
                <a:lnTo>
                  <a:pt x="425068" y="293965"/>
                </a:lnTo>
                <a:lnTo>
                  <a:pt x="474890" y="295464"/>
                </a:lnTo>
                <a:lnTo>
                  <a:pt x="524854" y="297284"/>
                </a:lnTo>
                <a:lnTo>
                  <a:pt x="574858" y="299021"/>
                </a:lnTo>
                <a:lnTo>
                  <a:pt x="624801" y="300269"/>
                </a:lnTo>
                <a:lnTo>
                  <a:pt x="674579" y="300623"/>
                </a:lnTo>
                <a:lnTo>
                  <a:pt x="724091" y="299679"/>
                </a:lnTo>
                <a:lnTo>
                  <a:pt x="773234" y="297031"/>
                </a:lnTo>
                <a:lnTo>
                  <a:pt x="821905" y="292274"/>
                </a:lnTo>
                <a:lnTo>
                  <a:pt x="870002" y="285004"/>
                </a:lnTo>
                <a:lnTo>
                  <a:pt x="917423" y="274815"/>
                </a:lnTo>
                <a:lnTo>
                  <a:pt x="955217" y="261291"/>
                </a:lnTo>
                <a:lnTo>
                  <a:pt x="991201" y="241141"/>
                </a:lnTo>
                <a:lnTo>
                  <a:pt x="1025703" y="215842"/>
                </a:lnTo>
                <a:lnTo>
                  <a:pt x="1059054" y="186869"/>
                </a:lnTo>
                <a:lnTo>
                  <a:pt x="1091581" y="155699"/>
                </a:lnTo>
                <a:lnTo>
                  <a:pt x="1123615" y="123809"/>
                </a:lnTo>
                <a:lnTo>
                  <a:pt x="1155485" y="92674"/>
                </a:lnTo>
                <a:lnTo>
                  <a:pt x="1187520" y="63770"/>
                </a:lnTo>
                <a:lnTo>
                  <a:pt x="1220050" y="38575"/>
                </a:lnTo>
                <a:lnTo>
                  <a:pt x="1253403" y="18564"/>
                </a:lnTo>
                <a:lnTo>
                  <a:pt x="1323897" y="0"/>
                </a:lnTo>
                <a:lnTo>
                  <a:pt x="1361697" y="4398"/>
                </a:lnTo>
                <a:lnTo>
                  <a:pt x="1399052" y="20031"/>
                </a:lnTo>
                <a:lnTo>
                  <a:pt x="1431122" y="44983"/>
                </a:lnTo>
                <a:lnTo>
                  <a:pt x="1459389" y="76690"/>
                </a:lnTo>
                <a:lnTo>
                  <a:pt x="1485335" y="112587"/>
                </a:lnTo>
                <a:lnTo>
                  <a:pt x="1510440" y="150109"/>
                </a:lnTo>
                <a:lnTo>
                  <a:pt x="1536187" y="186690"/>
                </a:lnTo>
                <a:lnTo>
                  <a:pt x="1564058" y="219767"/>
                </a:lnTo>
                <a:lnTo>
                  <a:pt x="1595534" y="246774"/>
                </a:lnTo>
                <a:lnTo>
                  <a:pt x="1632096" y="265145"/>
                </a:lnTo>
                <a:lnTo>
                  <a:pt x="1673584" y="275083"/>
                </a:lnTo>
                <a:lnTo>
                  <a:pt x="1718310" y="279537"/>
                </a:lnTo>
                <a:lnTo>
                  <a:pt x="1765279" y="280003"/>
                </a:lnTo>
                <a:lnTo>
                  <a:pt x="1813494" y="277982"/>
                </a:lnTo>
                <a:lnTo>
                  <a:pt x="1861961" y="274971"/>
                </a:lnTo>
                <a:lnTo>
                  <a:pt x="1909683" y="272470"/>
                </a:lnTo>
                <a:lnTo>
                  <a:pt x="1955666" y="271976"/>
                </a:lnTo>
                <a:lnTo>
                  <a:pt x="1998914" y="274988"/>
                </a:lnTo>
                <a:lnTo>
                  <a:pt x="2038431" y="283005"/>
                </a:lnTo>
                <a:lnTo>
                  <a:pt x="2102292" y="320046"/>
                </a:lnTo>
                <a:lnTo>
                  <a:pt x="2124645" y="352068"/>
                </a:lnTo>
              </a:path>
            </a:pathLst>
          </a:custGeom>
          <a:ln w="28574">
            <a:solidFill>
              <a:srgbClr val="69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9910" y="2203237"/>
            <a:ext cx="134994" cy="13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9910" y="2726332"/>
            <a:ext cx="134994" cy="13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9910" y="3249405"/>
            <a:ext cx="134994" cy="134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2356" y="2203237"/>
            <a:ext cx="134974" cy="134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2356" y="2726332"/>
            <a:ext cx="134974" cy="134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356" y="3249405"/>
            <a:ext cx="134974" cy="134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780" y="2203237"/>
            <a:ext cx="134999" cy="134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4780" y="2726332"/>
            <a:ext cx="134999" cy="134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4780" y="3249405"/>
            <a:ext cx="134999" cy="134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34427" y="3915728"/>
            <a:ext cx="149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041" y="3915728"/>
            <a:ext cx="149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2847" y="1944687"/>
            <a:ext cx="222885" cy="1698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Times New Roman"/>
                <a:cs typeface="Times New Roman"/>
              </a:rPr>
              <a:t>Unimportant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3451" y="1944687"/>
            <a:ext cx="222885" cy="1698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Times New Roman"/>
                <a:cs typeface="Times New Roman"/>
              </a:rPr>
              <a:t>Unimportant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9910" y="1567404"/>
            <a:ext cx="134994" cy="134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2356" y="1482074"/>
            <a:ext cx="134974" cy="134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4780" y="1522261"/>
            <a:ext cx="134999" cy="1349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2852" y="2475225"/>
            <a:ext cx="134999" cy="13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6876" y="3297680"/>
            <a:ext cx="134999" cy="134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6051" y="1908566"/>
            <a:ext cx="134999" cy="1349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8725" y="2653757"/>
            <a:ext cx="134999" cy="134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0949" y="3638955"/>
            <a:ext cx="134999" cy="134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9626" y="3051406"/>
            <a:ext cx="134999" cy="134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2299" y="2942081"/>
            <a:ext cx="134999" cy="1349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58074" y="1977920"/>
            <a:ext cx="134999" cy="1349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8198" y="2328707"/>
            <a:ext cx="134999" cy="1349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2852" y="1567404"/>
            <a:ext cx="134999" cy="1349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6876" y="1567404"/>
            <a:ext cx="204174" cy="1349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9501" y="1567404"/>
            <a:ext cx="134999" cy="1349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92100" y="1462464"/>
            <a:ext cx="134999" cy="13499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0949" y="1280812"/>
            <a:ext cx="134999" cy="1349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28174" y="1482074"/>
            <a:ext cx="134974" cy="134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1374" y="1522261"/>
            <a:ext cx="134999" cy="1349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98198" y="1567404"/>
            <a:ext cx="134999" cy="13499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72741" y="4301560"/>
            <a:ext cx="1794510" cy="2368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7015" marR="5080" indent="-234950">
              <a:lnSpc>
                <a:spcPts val="819"/>
              </a:lnSpc>
              <a:spcBef>
                <a:spcPts val="140"/>
              </a:spcBef>
            </a:pPr>
            <a:r>
              <a:rPr sz="700" spc="-5" dirty="0">
                <a:latin typeface="Arial"/>
                <a:cs typeface="Arial"/>
              </a:rPr>
              <a:t>Illustration of Bergstra et al., 2012 by Shayne  Longpre, </a:t>
            </a:r>
            <a:r>
              <a:rPr sz="700" dirty="0">
                <a:latin typeface="Arial"/>
                <a:cs typeface="Arial"/>
              </a:rPr>
              <a:t>copyright </a:t>
            </a:r>
            <a:r>
              <a:rPr sz="700" spc="-5" dirty="0">
                <a:latin typeface="Arial"/>
                <a:cs typeface="Arial"/>
              </a:rPr>
              <a:t>CS231n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2017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15</a:t>
            </a:fld>
            <a:endParaRPr sz="200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6471211" y="229637"/>
            <a:ext cx="156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Random Search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0739" y="439187"/>
            <a:ext cx="6504305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2575">
              <a:lnSpc>
                <a:spcPts val="1664"/>
              </a:lnSpc>
              <a:spcBef>
                <a:spcPts val="100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Hyper-Parameter</a:t>
            </a:r>
            <a:r>
              <a:rPr sz="14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4092575">
              <a:lnSpc>
                <a:spcPts val="1664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Bergstra and Bengio,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974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Grid Layout</a:t>
            </a:r>
            <a:r>
              <a:rPr sz="1400" b="1" spc="-5" dirty="0">
                <a:latin typeface="Times New Roman"/>
                <a:cs typeface="Times New Roman"/>
              </a:rPr>
              <a:t>	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Random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6196" y="375649"/>
            <a:ext cx="0" cy="3076575"/>
          </a:xfrm>
          <a:custGeom>
            <a:avLst/>
            <a:gdLst/>
            <a:ahLst/>
            <a:cxnLst/>
            <a:rect l="l" t="t" r="r" b="b"/>
            <a:pathLst>
              <a:path h="3076575">
                <a:moveTo>
                  <a:pt x="0" y="307619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5206" y="279674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96" y="3451843"/>
            <a:ext cx="4558030" cy="0"/>
          </a:xfrm>
          <a:custGeom>
            <a:avLst/>
            <a:gdLst/>
            <a:ahLst/>
            <a:cxnLst/>
            <a:rect l="l" t="t" r="r" b="b"/>
            <a:pathLst>
              <a:path w="4558030">
                <a:moveTo>
                  <a:pt x="0" y="0"/>
                </a:moveTo>
                <a:lnTo>
                  <a:pt x="4557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4562" y="3410842"/>
            <a:ext cx="10549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921" y="1323652"/>
            <a:ext cx="4933950" cy="1946910"/>
          </a:xfrm>
          <a:custGeom>
            <a:avLst/>
            <a:gdLst/>
            <a:ahLst/>
            <a:cxnLst/>
            <a:rect l="l" t="t" r="r" b="b"/>
            <a:pathLst>
              <a:path w="4933950" h="1946910">
                <a:moveTo>
                  <a:pt x="0" y="1289"/>
                </a:moveTo>
                <a:lnTo>
                  <a:pt x="29313" y="1234"/>
                </a:lnTo>
                <a:lnTo>
                  <a:pt x="66346" y="1088"/>
                </a:lnTo>
                <a:lnTo>
                  <a:pt x="109916" y="881"/>
                </a:lnTo>
                <a:lnTo>
                  <a:pt x="158843" y="644"/>
                </a:lnTo>
                <a:lnTo>
                  <a:pt x="211948" y="408"/>
                </a:lnTo>
                <a:lnTo>
                  <a:pt x="268049" y="201"/>
                </a:lnTo>
                <a:lnTo>
                  <a:pt x="325966" y="55"/>
                </a:lnTo>
                <a:lnTo>
                  <a:pt x="384518" y="0"/>
                </a:lnTo>
                <a:lnTo>
                  <a:pt x="442525" y="65"/>
                </a:lnTo>
                <a:lnTo>
                  <a:pt x="498807" y="282"/>
                </a:lnTo>
                <a:lnTo>
                  <a:pt x="552184" y="680"/>
                </a:lnTo>
                <a:lnTo>
                  <a:pt x="601473" y="1289"/>
                </a:lnTo>
                <a:lnTo>
                  <a:pt x="656285" y="2405"/>
                </a:lnTo>
                <a:lnTo>
                  <a:pt x="708725" y="3939"/>
                </a:lnTo>
                <a:lnTo>
                  <a:pt x="759474" y="5786"/>
                </a:lnTo>
                <a:lnTo>
                  <a:pt x="809212" y="7842"/>
                </a:lnTo>
                <a:lnTo>
                  <a:pt x="858618" y="10003"/>
                </a:lnTo>
                <a:lnTo>
                  <a:pt x="908373" y="12164"/>
                </a:lnTo>
                <a:lnTo>
                  <a:pt x="959156" y="14220"/>
                </a:lnTo>
                <a:lnTo>
                  <a:pt x="1011646" y="16067"/>
                </a:lnTo>
                <a:lnTo>
                  <a:pt x="1066525" y="17600"/>
                </a:lnTo>
                <a:lnTo>
                  <a:pt x="1124472" y="18714"/>
                </a:lnTo>
                <a:lnTo>
                  <a:pt x="1172458" y="19143"/>
                </a:lnTo>
                <a:lnTo>
                  <a:pt x="1224020" y="19151"/>
                </a:lnTo>
                <a:lnTo>
                  <a:pt x="1278347" y="18833"/>
                </a:lnTo>
                <a:lnTo>
                  <a:pt x="1334631" y="18286"/>
                </a:lnTo>
                <a:lnTo>
                  <a:pt x="1392061" y="17604"/>
                </a:lnTo>
                <a:lnTo>
                  <a:pt x="1449829" y="16882"/>
                </a:lnTo>
                <a:lnTo>
                  <a:pt x="1507126" y="16215"/>
                </a:lnTo>
                <a:lnTo>
                  <a:pt x="1563141" y="15700"/>
                </a:lnTo>
                <a:lnTo>
                  <a:pt x="1617066" y="15430"/>
                </a:lnTo>
                <a:lnTo>
                  <a:pt x="1668091" y="15501"/>
                </a:lnTo>
                <a:lnTo>
                  <a:pt x="1715406" y="16009"/>
                </a:lnTo>
                <a:lnTo>
                  <a:pt x="1758202" y="17048"/>
                </a:lnTo>
                <a:lnTo>
                  <a:pt x="1795671" y="18714"/>
                </a:lnTo>
                <a:lnTo>
                  <a:pt x="1857965" y="21580"/>
                </a:lnTo>
                <a:lnTo>
                  <a:pt x="1900282" y="23234"/>
                </a:lnTo>
                <a:lnTo>
                  <a:pt x="1955493" y="33565"/>
                </a:lnTo>
                <a:lnTo>
                  <a:pt x="2022320" y="71014"/>
                </a:lnTo>
                <a:lnTo>
                  <a:pt x="2055393" y="92227"/>
                </a:lnTo>
                <a:lnTo>
                  <a:pt x="2091909" y="116954"/>
                </a:lnTo>
                <a:lnTo>
                  <a:pt x="2130793" y="144947"/>
                </a:lnTo>
                <a:lnTo>
                  <a:pt x="2170969" y="175952"/>
                </a:lnTo>
                <a:lnTo>
                  <a:pt x="2211359" y="209720"/>
                </a:lnTo>
                <a:lnTo>
                  <a:pt x="2250888" y="245998"/>
                </a:lnTo>
                <a:lnTo>
                  <a:pt x="2288480" y="284537"/>
                </a:lnTo>
                <a:lnTo>
                  <a:pt x="2323058" y="325084"/>
                </a:lnTo>
                <a:lnTo>
                  <a:pt x="2353545" y="367389"/>
                </a:lnTo>
                <a:lnTo>
                  <a:pt x="2377331" y="407957"/>
                </a:lnTo>
                <a:lnTo>
                  <a:pt x="2398451" y="451698"/>
                </a:lnTo>
                <a:lnTo>
                  <a:pt x="2417378" y="498036"/>
                </a:lnTo>
                <a:lnTo>
                  <a:pt x="2434579" y="546397"/>
                </a:lnTo>
                <a:lnTo>
                  <a:pt x="2450526" y="596204"/>
                </a:lnTo>
                <a:lnTo>
                  <a:pt x="2465688" y="646884"/>
                </a:lnTo>
                <a:lnTo>
                  <a:pt x="2480536" y="697859"/>
                </a:lnTo>
                <a:lnTo>
                  <a:pt x="2495540" y="748556"/>
                </a:lnTo>
                <a:lnTo>
                  <a:pt x="2511169" y="798399"/>
                </a:lnTo>
                <a:lnTo>
                  <a:pt x="2527894" y="846813"/>
                </a:lnTo>
                <a:lnTo>
                  <a:pt x="2544664" y="894356"/>
                </a:lnTo>
                <a:lnTo>
                  <a:pt x="2560395" y="941934"/>
                </a:lnTo>
                <a:lnTo>
                  <a:pt x="2575532" y="989495"/>
                </a:lnTo>
                <a:lnTo>
                  <a:pt x="2590520" y="1036986"/>
                </a:lnTo>
                <a:lnTo>
                  <a:pt x="2605804" y="1084356"/>
                </a:lnTo>
                <a:lnTo>
                  <a:pt x="2621827" y="1131551"/>
                </a:lnTo>
                <a:lnTo>
                  <a:pt x="2639036" y="1178520"/>
                </a:lnTo>
                <a:lnTo>
                  <a:pt x="2657874" y="1225209"/>
                </a:lnTo>
                <a:lnTo>
                  <a:pt x="2678787" y="1271568"/>
                </a:lnTo>
                <a:lnTo>
                  <a:pt x="2702219" y="1317542"/>
                </a:lnTo>
                <a:lnTo>
                  <a:pt x="2724726" y="1359987"/>
                </a:lnTo>
                <a:lnTo>
                  <a:pt x="2747358" y="1403735"/>
                </a:lnTo>
                <a:lnTo>
                  <a:pt x="2770527" y="1448216"/>
                </a:lnTo>
                <a:lnTo>
                  <a:pt x="2794646" y="1492859"/>
                </a:lnTo>
                <a:lnTo>
                  <a:pt x="2820128" y="1537097"/>
                </a:lnTo>
                <a:lnTo>
                  <a:pt x="2847386" y="1580358"/>
                </a:lnTo>
                <a:lnTo>
                  <a:pt x="2876831" y="1622074"/>
                </a:lnTo>
                <a:lnTo>
                  <a:pt x="2908877" y="1661675"/>
                </a:lnTo>
                <a:lnTo>
                  <a:pt x="2943936" y="1698591"/>
                </a:lnTo>
                <a:lnTo>
                  <a:pt x="2982421" y="1732253"/>
                </a:lnTo>
                <a:lnTo>
                  <a:pt x="3024743" y="1762091"/>
                </a:lnTo>
                <a:lnTo>
                  <a:pt x="3060602" y="1782863"/>
                </a:lnTo>
                <a:lnTo>
                  <a:pt x="3098396" y="1801687"/>
                </a:lnTo>
                <a:lnTo>
                  <a:pt x="3138057" y="1818707"/>
                </a:lnTo>
                <a:lnTo>
                  <a:pt x="3179520" y="1834066"/>
                </a:lnTo>
                <a:lnTo>
                  <a:pt x="3222717" y="1847906"/>
                </a:lnTo>
                <a:lnTo>
                  <a:pt x="3267581" y="1860371"/>
                </a:lnTo>
                <a:lnTo>
                  <a:pt x="3314046" y="1871603"/>
                </a:lnTo>
                <a:lnTo>
                  <a:pt x="3362045" y="1881746"/>
                </a:lnTo>
                <a:lnTo>
                  <a:pt x="3411511" y="1890941"/>
                </a:lnTo>
                <a:lnTo>
                  <a:pt x="3462378" y="1899332"/>
                </a:lnTo>
                <a:lnTo>
                  <a:pt x="3514579" y="1907063"/>
                </a:lnTo>
                <a:lnTo>
                  <a:pt x="3568047" y="1914275"/>
                </a:lnTo>
                <a:lnTo>
                  <a:pt x="3622715" y="1921111"/>
                </a:lnTo>
                <a:lnTo>
                  <a:pt x="3678517" y="1927716"/>
                </a:lnTo>
                <a:lnTo>
                  <a:pt x="3724017" y="1932380"/>
                </a:lnTo>
                <a:lnTo>
                  <a:pt x="3772571" y="1936251"/>
                </a:lnTo>
                <a:lnTo>
                  <a:pt x="3823736" y="1939395"/>
                </a:lnTo>
                <a:lnTo>
                  <a:pt x="3877066" y="1941881"/>
                </a:lnTo>
                <a:lnTo>
                  <a:pt x="3932119" y="1943775"/>
                </a:lnTo>
                <a:lnTo>
                  <a:pt x="3988450" y="1945144"/>
                </a:lnTo>
                <a:lnTo>
                  <a:pt x="4045615" y="1946056"/>
                </a:lnTo>
                <a:lnTo>
                  <a:pt x="4103171" y="1946579"/>
                </a:lnTo>
                <a:lnTo>
                  <a:pt x="4160672" y="1946778"/>
                </a:lnTo>
                <a:lnTo>
                  <a:pt x="4217676" y="1946722"/>
                </a:lnTo>
                <a:lnTo>
                  <a:pt x="4273739" y="1946477"/>
                </a:lnTo>
                <a:lnTo>
                  <a:pt x="4328416" y="1946112"/>
                </a:lnTo>
                <a:lnTo>
                  <a:pt x="4381263" y="1945692"/>
                </a:lnTo>
                <a:lnTo>
                  <a:pt x="4431837" y="1945286"/>
                </a:lnTo>
                <a:lnTo>
                  <a:pt x="4479693" y="1944961"/>
                </a:lnTo>
                <a:lnTo>
                  <a:pt x="4524387" y="1944783"/>
                </a:lnTo>
                <a:lnTo>
                  <a:pt x="4565476" y="1944821"/>
                </a:lnTo>
                <a:lnTo>
                  <a:pt x="4602515" y="1945141"/>
                </a:lnTo>
                <a:lnTo>
                  <a:pt x="4683837" y="1946054"/>
                </a:lnTo>
                <a:lnTo>
                  <a:pt x="4750011" y="1946409"/>
                </a:lnTo>
                <a:lnTo>
                  <a:pt x="4803327" y="1946358"/>
                </a:lnTo>
                <a:lnTo>
                  <a:pt x="4846070" y="1946054"/>
                </a:lnTo>
                <a:lnTo>
                  <a:pt x="4880529" y="1945648"/>
                </a:lnTo>
                <a:lnTo>
                  <a:pt x="4908990" y="1945293"/>
                </a:lnTo>
                <a:lnTo>
                  <a:pt x="4933740" y="1945141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22" y="377705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8789" y="3602925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798695" marR="5080">
              <a:lnSpc>
                <a:spcPts val="2850"/>
              </a:lnSpc>
              <a:spcBef>
                <a:spcPts val="219"/>
              </a:spcBef>
            </a:pPr>
            <a:r>
              <a:rPr spc="-5" dirty="0"/>
              <a:t>Bad</a:t>
            </a:r>
            <a:r>
              <a:rPr spc="-95" dirty="0"/>
              <a:t> </a:t>
            </a:r>
            <a:r>
              <a:rPr spc="-5" dirty="0"/>
              <a:t>initialization  </a:t>
            </a:r>
            <a:r>
              <a:rPr dirty="0"/>
              <a:t>a </a:t>
            </a:r>
            <a:r>
              <a:rPr spc="-5" dirty="0"/>
              <a:t>prime</a:t>
            </a:r>
            <a:r>
              <a:rPr spc="-85" dirty="0"/>
              <a:t> </a:t>
            </a:r>
            <a:r>
              <a:rPr dirty="0"/>
              <a:t>suspect</a:t>
            </a:r>
          </a:p>
        </p:txBody>
      </p:sp>
      <p:sp>
        <p:nvSpPr>
          <p:cNvPr id="10" name="object 10"/>
          <p:cNvSpPr/>
          <p:nvPr/>
        </p:nvSpPr>
        <p:spPr>
          <a:xfrm>
            <a:off x="4048792" y="1011172"/>
            <a:ext cx="1600200" cy="227965"/>
          </a:xfrm>
          <a:custGeom>
            <a:avLst/>
            <a:gdLst/>
            <a:ahLst/>
            <a:cxnLst/>
            <a:rect l="l" t="t" r="r" b="b"/>
            <a:pathLst>
              <a:path w="1600200" h="227965">
                <a:moveTo>
                  <a:pt x="1599721" y="0"/>
                </a:moveTo>
                <a:lnTo>
                  <a:pt x="0" y="22745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5991" y="1223052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45024" y="31149"/>
                </a:moveTo>
                <a:lnTo>
                  <a:pt x="0" y="21659"/>
                </a:lnTo>
                <a:lnTo>
                  <a:pt x="40599" y="0"/>
                </a:lnTo>
                <a:lnTo>
                  <a:pt x="45024" y="31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5991" y="1223052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40599" y="0"/>
                </a:moveTo>
                <a:lnTo>
                  <a:pt x="0" y="21659"/>
                </a:lnTo>
                <a:lnTo>
                  <a:pt x="45024" y="31149"/>
                </a:lnTo>
                <a:lnTo>
                  <a:pt x="405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16</a:t>
            </a:fld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49" y="112133"/>
            <a:ext cx="281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Where we 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898" y="632510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Mini-batch</a:t>
            </a:r>
            <a:r>
              <a:rPr sz="36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SGD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750" y="1402655"/>
            <a:ext cx="765873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Loop: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Sample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batch of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558800" marR="131953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Forward </a:t>
            </a:r>
            <a:r>
              <a:rPr sz="3000" spc="-5" dirty="0">
                <a:latin typeface="Arial"/>
                <a:cs typeface="Arial"/>
              </a:rPr>
              <a:t>prop it through the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graph  (network), get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loss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Backprop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calculate </a:t>
            </a:r>
            <a:r>
              <a:rPr sz="3000" spc="-5" dirty="0">
                <a:latin typeface="Arial"/>
                <a:cs typeface="Arial"/>
              </a:rPr>
              <a:t>the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Font typeface="Arial"/>
              <a:buAutoNum type="arabicPeriod"/>
              <a:tabLst>
                <a:tab pos="558800" algn="l"/>
                <a:tab pos="559435" algn="l"/>
              </a:tabLst>
            </a:pPr>
            <a:r>
              <a:rPr sz="3000" b="1" spc="-5" dirty="0">
                <a:latin typeface="Arial"/>
                <a:cs typeface="Arial"/>
              </a:rPr>
              <a:t>Update </a:t>
            </a:r>
            <a:r>
              <a:rPr sz="3000" spc="-5" dirty="0">
                <a:latin typeface="Arial"/>
                <a:cs typeface="Arial"/>
              </a:rPr>
              <a:t>the parameters using the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Activation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Functions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604521" y="959623"/>
            <a:ext cx="5799913" cy="330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5286"/>
            <a:ext cx="4104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Activation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1024" y="823006"/>
            <a:ext cx="1225550" cy="160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tanh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24" y="3328549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6636" y="760981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Leaky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817" y="2167301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Maxout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861" y="3252577"/>
            <a:ext cx="63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199" y="1285197"/>
            <a:ext cx="1650071" cy="382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99" y="2469030"/>
            <a:ext cx="1077552" cy="34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99" y="3759092"/>
            <a:ext cx="1335474" cy="349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4840" y="1161147"/>
            <a:ext cx="1650071" cy="32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1940" y="3644452"/>
            <a:ext cx="1897671" cy="712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1940" y="2533607"/>
            <a:ext cx="2964293" cy="30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6797" y="791373"/>
            <a:ext cx="1391516" cy="106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6807" y="2048883"/>
            <a:ext cx="1391506" cy="10601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5190" y="3234913"/>
            <a:ext cx="1330038" cy="1095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6673" y="772045"/>
            <a:ext cx="1391506" cy="1085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6673" y="3235930"/>
            <a:ext cx="1391506" cy="10822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</a:t>
            </a:fld>
            <a:endParaRPr sz="20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Activation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Functions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055">
              <a:lnSpc>
                <a:spcPct val="100000"/>
              </a:lnSpc>
              <a:spcBef>
                <a:spcPts val="100"/>
              </a:spcBef>
              <a:buChar char="-"/>
              <a:tabLst>
                <a:tab pos="4342130" algn="l"/>
                <a:tab pos="4342765" algn="l"/>
              </a:tabLst>
            </a:pPr>
            <a:r>
              <a:rPr spc="-5" dirty="0"/>
              <a:t>Squashes numbers to range</a:t>
            </a:r>
            <a:r>
              <a:rPr spc="-80" dirty="0"/>
              <a:t> </a:t>
            </a:r>
            <a:r>
              <a:rPr spc="-5" dirty="0"/>
              <a:t>[0,1]</a:t>
            </a:r>
          </a:p>
          <a:p>
            <a:pPr marL="4341495" marR="5080" indent="-313055">
              <a:lnSpc>
                <a:spcPct val="100000"/>
              </a:lnSpc>
              <a:buChar char="-"/>
              <a:tabLst>
                <a:tab pos="4342130" algn="l"/>
                <a:tab pos="4342765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</a:t>
            </a:r>
            <a:r>
              <a:rPr spc="-5" dirty="0"/>
              <a:t>“firing rate” of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neuron</a:t>
            </a:r>
          </a:p>
        </p:txBody>
      </p:sp>
      <p:sp>
        <p:nvSpPr>
          <p:cNvPr id="6" name="object 6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Activation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Functions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Squashes numbers to range</a:t>
            </a:r>
            <a:r>
              <a:rPr spc="-80" dirty="0"/>
              <a:t> </a:t>
            </a:r>
            <a:r>
              <a:rPr spc="-5" dirty="0"/>
              <a:t>[0,1]</a:t>
            </a:r>
          </a:p>
          <a:p>
            <a:pPr marL="4341495" marR="5080" indent="-313690">
              <a:lnSpc>
                <a:spcPct val="100000"/>
              </a:lnSpc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</a:t>
            </a:r>
            <a:r>
              <a:rPr spc="-5" dirty="0"/>
              <a:t>“firing rate” of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neuron</a:t>
            </a:r>
          </a:p>
          <a:p>
            <a:pPr marL="387159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84295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spc="-5" dirty="0"/>
              <a:t>problems: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8487" y="2914710"/>
            <a:ext cx="3508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69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1.	Saturated neurons “kill”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7" y="2021995"/>
                </a:move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7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2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8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1" y="1771361"/>
                </a:lnTo>
                <a:lnTo>
                  <a:pt x="1643321" y="1799891"/>
                </a:lnTo>
                <a:lnTo>
                  <a:pt x="1608076" y="1826932"/>
                </a:lnTo>
                <a:lnTo>
                  <a:pt x="1571633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7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1671" y="385874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7"/>
                </a:moveTo>
                <a:lnTo>
                  <a:pt x="1100" y="963405"/>
                </a:lnTo>
                <a:lnTo>
                  <a:pt x="4369" y="916379"/>
                </a:lnTo>
                <a:lnTo>
                  <a:pt x="9758" y="869968"/>
                </a:lnTo>
                <a:lnTo>
                  <a:pt x="17218" y="824220"/>
                </a:lnTo>
                <a:lnTo>
                  <a:pt x="26701" y="779185"/>
                </a:lnTo>
                <a:lnTo>
                  <a:pt x="38158" y="734910"/>
                </a:lnTo>
                <a:lnTo>
                  <a:pt x="51541" y="691444"/>
                </a:lnTo>
                <a:lnTo>
                  <a:pt x="66801" y="648836"/>
                </a:lnTo>
                <a:lnTo>
                  <a:pt x="83890" y="607133"/>
                </a:lnTo>
                <a:lnTo>
                  <a:pt x="102758" y="566386"/>
                </a:lnTo>
                <a:lnTo>
                  <a:pt x="123359" y="526642"/>
                </a:lnTo>
                <a:lnTo>
                  <a:pt x="145642" y="487950"/>
                </a:lnTo>
                <a:lnTo>
                  <a:pt x="169560" y="450358"/>
                </a:lnTo>
                <a:lnTo>
                  <a:pt x="195063" y="413915"/>
                </a:lnTo>
                <a:lnTo>
                  <a:pt x="222104" y="378670"/>
                </a:lnTo>
                <a:lnTo>
                  <a:pt x="250634" y="344670"/>
                </a:lnTo>
                <a:lnTo>
                  <a:pt x="280604" y="311966"/>
                </a:lnTo>
                <a:lnTo>
                  <a:pt x="311966" y="280604"/>
                </a:lnTo>
                <a:lnTo>
                  <a:pt x="344670" y="250634"/>
                </a:lnTo>
                <a:lnTo>
                  <a:pt x="378670" y="222104"/>
                </a:lnTo>
                <a:lnTo>
                  <a:pt x="413915" y="195063"/>
                </a:lnTo>
                <a:lnTo>
                  <a:pt x="450358" y="169560"/>
                </a:lnTo>
                <a:lnTo>
                  <a:pt x="487950" y="145642"/>
                </a:lnTo>
                <a:lnTo>
                  <a:pt x="526642" y="123359"/>
                </a:lnTo>
                <a:lnTo>
                  <a:pt x="566386" y="102758"/>
                </a:lnTo>
                <a:lnTo>
                  <a:pt x="607133" y="83890"/>
                </a:lnTo>
                <a:lnTo>
                  <a:pt x="648836" y="66801"/>
                </a:lnTo>
                <a:lnTo>
                  <a:pt x="691444" y="51541"/>
                </a:lnTo>
                <a:lnTo>
                  <a:pt x="734910" y="38158"/>
                </a:lnTo>
                <a:lnTo>
                  <a:pt x="779185" y="26701"/>
                </a:lnTo>
                <a:lnTo>
                  <a:pt x="824220" y="17218"/>
                </a:lnTo>
                <a:lnTo>
                  <a:pt x="869968" y="9758"/>
                </a:lnTo>
                <a:lnTo>
                  <a:pt x="916379" y="4369"/>
                </a:lnTo>
                <a:lnTo>
                  <a:pt x="963405" y="1100"/>
                </a:lnTo>
                <a:lnTo>
                  <a:pt x="1010997" y="0"/>
                </a:lnTo>
                <a:lnTo>
                  <a:pt x="1061128" y="1242"/>
                </a:lnTo>
                <a:lnTo>
                  <a:pt x="1110919" y="4947"/>
                </a:lnTo>
                <a:lnTo>
                  <a:pt x="1160287" y="11079"/>
                </a:lnTo>
                <a:lnTo>
                  <a:pt x="1209149" y="19605"/>
                </a:lnTo>
                <a:lnTo>
                  <a:pt x="1257422" y="30490"/>
                </a:lnTo>
                <a:lnTo>
                  <a:pt x="1305024" y="43700"/>
                </a:lnTo>
                <a:lnTo>
                  <a:pt x="1351871" y="59200"/>
                </a:lnTo>
                <a:lnTo>
                  <a:pt x="1397881" y="76957"/>
                </a:lnTo>
                <a:lnTo>
                  <a:pt x="1442971" y="96935"/>
                </a:lnTo>
                <a:lnTo>
                  <a:pt x="1487057" y="119101"/>
                </a:lnTo>
                <a:lnTo>
                  <a:pt x="1530058" y="143421"/>
                </a:lnTo>
                <a:lnTo>
                  <a:pt x="1571890" y="169859"/>
                </a:lnTo>
                <a:lnTo>
                  <a:pt x="1612470" y="198381"/>
                </a:lnTo>
                <a:lnTo>
                  <a:pt x="1651715" y="228954"/>
                </a:lnTo>
                <a:lnTo>
                  <a:pt x="1689543" y="261543"/>
                </a:lnTo>
                <a:lnTo>
                  <a:pt x="1725871" y="296114"/>
                </a:lnTo>
                <a:lnTo>
                  <a:pt x="1760442" y="332442"/>
                </a:lnTo>
                <a:lnTo>
                  <a:pt x="1793031" y="370270"/>
                </a:lnTo>
                <a:lnTo>
                  <a:pt x="1823604" y="409515"/>
                </a:lnTo>
                <a:lnTo>
                  <a:pt x="1852128" y="450095"/>
                </a:lnTo>
                <a:lnTo>
                  <a:pt x="1878567" y="491927"/>
                </a:lnTo>
                <a:lnTo>
                  <a:pt x="1902887" y="534928"/>
                </a:lnTo>
                <a:lnTo>
                  <a:pt x="1925054" y="579015"/>
                </a:lnTo>
                <a:lnTo>
                  <a:pt x="1945033" y="624105"/>
                </a:lnTo>
                <a:lnTo>
                  <a:pt x="1962791" y="670116"/>
                </a:lnTo>
                <a:lnTo>
                  <a:pt x="1978292" y="716963"/>
                </a:lnTo>
                <a:lnTo>
                  <a:pt x="1991503" y="764566"/>
                </a:lnTo>
                <a:lnTo>
                  <a:pt x="2002388" y="812840"/>
                </a:lnTo>
                <a:lnTo>
                  <a:pt x="2010915" y="861703"/>
                </a:lnTo>
                <a:lnTo>
                  <a:pt x="2017048" y="911072"/>
                </a:lnTo>
                <a:lnTo>
                  <a:pt x="2020753" y="960865"/>
                </a:lnTo>
                <a:lnTo>
                  <a:pt x="2021995" y="1010997"/>
                </a:lnTo>
                <a:lnTo>
                  <a:pt x="2020895" y="1058590"/>
                </a:lnTo>
                <a:lnTo>
                  <a:pt x="2017626" y="1105616"/>
                </a:lnTo>
                <a:lnTo>
                  <a:pt x="2012237" y="1152027"/>
                </a:lnTo>
                <a:lnTo>
                  <a:pt x="2004777" y="1197774"/>
                </a:lnTo>
                <a:lnTo>
                  <a:pt x="1995294" y="1242810"/>
                </a:lnTo>
                <a:lnTo>
                  <a:pt x="1983836" y="1287085"/>
                </a:lnTo>
                <a:lnTo>
                  <a:pt x="1970453" y="1330551"/>
                </a:lnTo>
                <a:lnTo>
                  <a:pt x="1955193" y="1373159"/>
                </a:lnTo>
                <a:lnTo>
                  <a:pt x="1938104" y="1414861"/>
                </a:lnTo>
                <a:lnTo>
                  <a:pt x="1919235" y="1455609"/>
                </a:lnTo>
                <a:lnTo>
                  <a:pt x="1898634" y="1495353"/>
                </a:lnTo>
                <a:lnTo>
                  <a:pt x="1876351" y="1534045"/>
                </a:lnTo>
                <a:lnTo>
                  <a:pt x="1852433" y="1571637"/>
                </a:lnTo>
                <a:lnTo>
                  <a:pt x="1826929" y="1608080"/>
                </a:lnTo>
                <a:lnTo>
                  <a:pt x="1799887" y="1643325"/>
                </a:lnTo>
                <a:lnTo>
                  <a:pt x="1771357" y="1677325"/>
                </a:lnTo>
                <a:lnTo>
                  <a:pt x="1741387" y="1710029"/>
                </a:lnTo>
                <a:lnTo>
                  <a:pt x="1710025" y="1741391"/>
                </a:lnTo>
                <a:lnTo>
                  <a:pt x="1677320" y="1771361"/>
                </a:lnTo>
                <a:lnTo>
                  <a:pt x="1643321" y="1799891"/>
                </a:lnTo>
                <a:lnTo>
                  <a:pt x="1608075" y="1826931"/>
                </a:lnTo>
                <a:lnTo>
                  <a:pt x="1571632" y="1852435"/>
                </a:lnTo>
                <a:lnTo>
                  <a:pt x="1534041" y="1876353"/>
                </a:lnTo>
                <a:lnTo>
                  <a:pt x="1495348" y="1898636"/>
                </a:lnTo>
                <a:lnTo>
                  <a:pt x="1455604" y="1919236"/>
                </a:lnTo>
                <a:lnTo>
                  <a:pt x="1414857" y="1938105"/>
                </a:lnTo>
                <a:lnTo>
                  <a:pt x="1373155" y="1955194"/>
                </a:lnTo>
                <a:lnTo>
                  <a:pt x="1330547" y="1970454"/>
                </a:lnTo>
                <a:lnTo>
                  <a:pt x="1287082" y="1983837"/>
                </a:lnTo>
                <a:lnTo>
                  <a:pt x="1242807" y="1995294"/>
                </a:lnTo>
                <a:lnTo>
                  <a:pt x="1197772" y="2004777"/>
                </a:lnTo>
                <a:lnTo>
                  <a:pt x="1152025" y="2012237"/>
                </a:lnTo>
                <a:lnTo>
                  <a:pt x="1105614" y="2017626"/>
                </a:lnTo>
                <a:lnTo>
                  <a:pt x="1058589" y="2020895"/>
                </a:lnTo>
                <a:lnTo>
                  <a:pt x="1010997" y="2021995"/>
                </a:lnTo>
                <a:lnTo>
                  <a:pt x="963405" y="2020895"/>
                </a:lnTo>
                <a:lnTo>
                  <a:pt x="916379" y="2017626"/>
                </a:lnTo>
                <a:lnTo>
                  <a:pt x="869968" y="2012237"/>
                </a:lnTo>
                <a:lnTo>
                  <a:pt x="824220" y="2004777"/>
                </a:lnTo>
                <a:lnTo>
                  <a:pt x="779185" y="1995294"/>
                </a:lnTo>
                <a:lnTo>
                  <a:pt x="734910" y="1983837"/>
                </a:lnTo>
                <a:lnTo>
                  <a:pt x="691444" y="1970454"/>
                </a:lnTo>
                <a:lnTo>
                  <a:pt x="648836" y="1955194"/>
                </a:lnTo>
                <a:lnTo>
                  <a:pt x="607133" y="1938105"/>
                </a:lnTo>
                <a:lnTo>
                  <a:pt x="566386" y="1919236"/>
                </a:lnTo>
                <a:lnTo>
                  <a:pt x="526642" y="1898636"/>
                </a:lnTo>
                <a:lnTo>
                  <a:pt x="487950" y="1876353"/>
                </a:lnTo>
                <a:lnTo>
                  <a:pt x="450358" y="1852435"/>
                </a:lnTo>
                <a:lnTo>
                  <a:pt x="413915" y="1826931"/>
                </a:lnTo>
                <a:lnTo>
                  <a:pt x="378670" y="1799891"/>
                </a:lnTo>
                <a:lnTo>
                  <a:pt x="344670" y="1771361"/>
                </a:lnTo>
                <a:lnTo>
                  <a:pt x="311966" y="1741391"/>
                </a:lnTo>
                <a:lnTo>
                  <a:pt x="280604" y="1710029"/>
                </a:lnTo>
                <a:lnTo>
                  <a:pt x="250634" y="1677325"/>
                </a:lnTo>
                <a:lnTo>
                  <a:pt x="222104" y="1643325"/>
                </a:lnTo>
                <a:lnTo>
                  <a:pt x="195063" y="1608080"/>
                </a:lnTo>
                <a:lnTo>
                  <a:pt x="169560" y="1571637"/>
                </a:lnTo>
                <a:lnTo>
                  <a:pt x="145642" y="1534045"/>
                </a:lnTo>
                <a:lnTo>
                  <a:pt x="123359" y="1495353"/>
                </a:lnTo>
                <a:lnTo>
                  <a:pt x="102758" y="1455609"/>
                </a:lnTo>
                <a:lnTo>
                  <a:pt x="83890" y="1414861"/>
                </a:lnTo>
                <a:lnTo>
                  <a:pt x="66801" y="1373159"/>
                </a:lnTo>
                <a:lnTo>
                  <a:pt x="51541" y="1330551"/>
                </a:lnTo>
                <a:lnTo>
                  <a:pt x="38158" y="1287085"/>
                </a:lnTo>
                <a:lnTo>
                  <a:pt x="26701" y="1242810"/>
                </a:lnTo>
                <a:lnTo>
                  <a:pt x="17218" y="1197774"/>
                </a:lnTo>
                <a:lnTo>
                  <a:pt x="9758" y="1152027"/>
                </a:lnTo>
                <a:lnTo>
                  <a:pt x="4369" y="1105616"/>
                </a:lnTo>
                <a:lnTo>
                  <a:pt x="1100" y="1058590"/>
                </a:lnTo>
                <a:lnTo>
                  <a:pt x="0" y="10109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9963" y="1128394"/>
            <a:ext cx="7258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4465" marR="5080" indent="-15240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00"/>
                </a:solidFill>
              </a:rPr>
              <a:t>sigmoid  </a:t>
            </a:r>
            <a:r>
              <a:rPr sz="1600" spc="-5" dirty="0">
                <a:solidFill>
                  <a:srgbClr val="000000"/>
                </a:solidFill>
              </a:rPr>
              <a:t>gate</a:t>
            </a:r>
            <a:endParaRPr sz="1600"/>
          </a:p>
        </p:txBody>
      </p:sp>
      <p:sp>
        <p:nvSpPr>
          <p:cNvPr id="5" name="object 5"/>
          <p:cNvSpPr/>
          <p:nvPr/>
        </p:nvSpPr>
        <p:spPr>
          <a:xfrm>
            <a:off x="364374" y="1396872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7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846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921" y="9293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3667" y="1396872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6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8238" y="1355882"/>
            <a:ext cx="105499" cy="8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3216" y="1023348"/>
            <a:ext cx="1666896" cy="28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8441" y="1018585"/>
            <a:ext cx="1677035" cy="292100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46" y="0"/>
                </a:lnTo>
                <a:lnTo>
                  <a:pt x="1676446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5306" y="436036"/>
            <a:ext cx="2863650" cy="1883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9813" y="431274"/>
            <a:ext cx="3024505" cy="193167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3" y="0"/>
                </a:lnTo>
                <a:lnTo>
                  <a:pt x="3023893" y="1931196"/>
                </a:lnTo>
                <a:lnTo>
                  <a:pt x="0" y="19311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1591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5617" y="1501534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469" y="1542524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494" y="1501534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7265" y="1642026"/>
            <a:ext cx="381199" cy="626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2490" y="1637264"/>
            <a:ext cx="391160" cy="675640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8"/>
                </a:lnTo>
                <a:lnTo>
                  <a:pt x="0" y="6750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2023" y="1179147"/>
            <a:ext cx="381199" cy="57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7260" y="1174385"/>
            <a:ext cx="391160" cy="584835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3"/>
                </a:lnTo>
                <a:lnTo>
                  <a:pt x="0" y="5842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861" y="1688166"/>
            <a:ext cx="1406119" cy="541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099" y="1683404"/>
            <a:ext cx="1416050" cy="584835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4" y="0"/>
                </a:lnTo>
                <a:lnTo>
                  <a:pt x="1415644" y="584248"/>
                </a:lnTo>
                <a:lnTo>
                  <a:pt x="0" y="5842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7499" y="2911497"/>
            <a:ext cx="399415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-10?  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What happens when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</a:t>
            </a:fld>
            <a:endParaRPr sz="20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74" y="148334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Activation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Functions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81598" y="3198628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015" y="156324"/>
            <a:ext cx="2673069" cy="4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149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Squashes numbers to range</a:t>
            </a:r>
            <a:r>
              <a:rPr spc="-80" dirty="0"/>
              <a:t> </a:t>
            </a:r>
            <a:r>
              <a:rPr spc="-5" dirty="0"/>
              <a:t>[0,1]</a:t>
            </a:r>
          </a:p>
          <a:p>
            <a:pPr marL="4341495" marR="5080" indent="-313690">
              <a:lnSpc>
                <a:spcPct val="100000"/>
              </a:lnSpc>
              <a:buChar char="-"/>
              <a:tabLst>
                <a:tab pos="4341495" algn="l"/>
                <a:tab pos="4342130" algn="l"/>
              </a:tabLst>
            </a:pPr>
            <a:r>
              <a:rPr spc="-5" dirty="0"/>
              <a:t>Historically popular </a:t>
            </a:r>
            <a:r>
              <a:rPr dirty="0"/>
              <a:t>since </a:t>
            </a:r>
            <a:r>
              <a:rPr spc="-5" dirty="0"/>
              <a:t>they  have nice interpretation as </a:t>
            </a:r>
            <a:r>
              <a:rPr dirty="0"/>
              <a:t>a  saturating </a:t>
            </a:r>
            <a:r>
              <a:rPr spc="-5" dirty="0"/>
              <a:t>“firing rate” of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neuron</a:t>
            </a:r>
          </a:p>
          <a:p>
            <a:pPr marL="387159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84295">
              <a:lnSpc>
                <a:spcPct val="100000"/>
              </a:lnSpc>
            </a:pPr>
            <a:r>
              <a:rPr dirty="0"/>
              <a:t>3</a:t>
            </a:r>
            <a:r>
              <a:rPr spc="-10" dirty="0"/>
              <a:t> </a:t>
            </a:r>
            <a:r>
              <a:rPr spc="-5" dirty="0"/>
              <a:t>problems: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8487" y="2914710"/>
            <a:ext cx="3508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5080" indent="-4400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Saturated neurons “kill”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sz="2000">
              <a:latin typeface="Arial"/>
              <a:cs typeface="Arial"/>
            </a:endParaRPr>
          </a:p>
          <a:p>
            <a:pPr marL="452755" marR="369570" indent="-440055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Sigmoid outputs are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360" y="1136613"/>
            <a:ext cx="2386928" cy="182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263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0000"/>
                </a:solidFill>
              </a:rPr>
              <a:t>Weight</a:t>
            </a:r>
            <a:r>
              <a:rPr sz="4800" spc="-10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Initialization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</a:t>
            </a:fld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678</Words>
  <Application>Microsoft Office PowerPoint</Application>
  <PresentationFormat>On-screen Show (16:9)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Lecture 6:  Training Neural Networks, Part I</vt:lpstr>
      <vt:lpstr>Mini-batch SGD</vt:lpstr>
      <vt:lpstr>Activation Functions</vt:lpstr>
      <vt:lpstr>Activation Functions</vt:lpstr>
      <vt:lpstr>Activation Functions</vt:lpstr>
      <vt:lpstr>Activation Functions</vt:lpstr>
      <vt:lpstr>sigmoid  gate</vt:lpstr>
      <vt:lpstr>Activation Functions</vt:lpstr>
      <vt:lpstr>Weight Initialization</vt:lpstr>
      <vt:lpstr>- First idea: Small random numbers (gaussian with zero mean and 1e-2 standard deviation)</vt:lpstr>
      <vt:lpstr>PowerPoint Presentation</vt:lpstr>
      <vt:lpstr>Hyperparameter Optimization</vt:lpstr>
      <vt:lpstr>Now run finer search...</vt:lpstr>
      <vt:lpstr>Now run finer search...</vt:lpstr>
      <vt:lpstr>Random Search for</vt:lpstr>
      <vt:lpstr>Bad initialization  a prime suspect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 Training Neural Networks, Part I</dc:title>
  <dc:creator>abdullah khan</dc:creator>
  <cp:lastModifiedBy>abdullah khan</cp:lastModifiedBy>
  <cp:revision>3</cp:revision>
  <dcterms:created xsi:type="dcterms:W3CDTF">2017-11-16T10:23:18Z</dcterms:created>
  <dcterms:modified xsi:type="dcterms:W3CDTF">2019-05-21T02:38:13Z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2017-11-16T00:00:00Z</vt:filetime>
  </property>
</Properties>
</file>