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8"/>
  </p:notesMasterIdLst>
  <p:sldIdLst>
    <p:sldId id="257" r:id="rId2"/>
    <p:sldId id="325" r:id="rId3"/>
    <p:sldId id="271" r:id="rId4"/>
    <p:sldId id="317" r:id="rId5"/>
    <p:sldId id="313" r:id="rId6"/>
    <p:sldId id="314" r:id="rId7"/>
    <p:sldId id="315" r:id="rId8"/>
    <p:sldId id="316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19" r:id="rId29"/>
    <p:sldId id="320" r:id="rId30"/>
    <p:sldId id="321" r:id="rId31"/>
    <p:sldId id="322" r:id="rId32"/>
    <p:sldId id="32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9" r:id="rId44"/>
    <p:sldId id="360" r:id="rId45"/>
    <p:sldId id="361" r:id="rId46"/>
    <p:sldId id="36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0"/>
    <p:restoredTop sz="92960"/>
  </p:normalViewPr>
  <p:slideViewPr>
    <p:cSldViewPr>
      <p:cViewPr varScale="1">
        <p:scale>
          <a:sx n="80" d="100"/>
          <a:sy n="80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D54C-1990-4DBA-B69D-8A4AA32C4701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C6207-0E25-43EE-BB8E-B0684DF28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6F37-353C-4B51-8615-E7121F78EC6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4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3C023-2524-48DB-9AEB-D86EDB1C31DE}" type="slidenum">
              <a:rPr lang="en-US"/>
              <a:pPr/>
              <a:t>17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A8C50-014C-411D-A980-D549F61AD80A}" type="slidenum">
              <a:rPr lang="en-US"/>
              <a:pPr/>
              <a:t>18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3143D-6BC8-4304-8BF2-9EE9AE57727A}" type="slidenum">
              <a:rPr lang="en-US"/>
              <a:pPr/>
              <a:t>19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07A92-BE37-4942-ADF5-A0126D10B710}" type="slidenum">
              <a:rPr lang="en-US"/>
              <a:pPr/>
              <a:t>20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9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DD79D-7530-493B-8B97-48609F3A0B4F}" type="slidenum">
              <a:rPr lang="en-US"/>
              <a:pPr/>
              <a:t>21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1A59A-5780-4DD3-AF13-5B8130E215D0}" type="slidenum">
              <a:rPr lang="en-US"/>
              <a:pPr/>
              <a:t>22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0A48F-3863-493A-92AA-DBA801AD68F3}" type="slidenum">
              <a:rPr lang="en-US"/>
              <a:pPr/>
              <a:t>23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1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65F0-4AD6-4593-AF4B-8B7DACE2AB0D}" type="slidenum">
              <a:rPr lang="en-US"/>
              <a:pPr/>
              <a:t>24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0BFE5-BD5A-4C47-A2CD-EACFB7DFDB8D}" type="slidenum">
              <a:rPr lang="en-US"/>
              <a:pPr/>
              <a:t>25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1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A2E9C-DA21-4E7B-8D9E-72B565776D87}" type="slidenum">
              <a:rPr lang="en-US"/>
              <a:pPr/>
              <a:t>26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29260-01F3-4F5B-9D96-51514CC5A7F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4A9DD-7292-4BFD-8811-93DB4B8CEA35}" type="slidenum">
              <a:rPr lang="en-US"/>
              <a:pPr/>
              <a:t>27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1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1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10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43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2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24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33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1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34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0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36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2DE5E-7060-4AB6-8666-86D50082DC3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37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3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39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5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40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0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41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0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5B61-6EAA-472C-99F7-2690C66E65D1}" type="slidenum">
              <a:rPr lang="en-US"/>
              <a:pPr/>
              <a:t>42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3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D5B85-D6D2-482B-A0DA-67D83D954FA9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2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C1561-5299-4994-9208-A3C3FB3846E9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1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227B8-097E-424F-A23B-1A1900121304}" type="slidenum">
              <a:rPr lang="en-US"/>
              <a:pPr/>
              <a:t>45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1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0F90D-A866-4AA0-9EB2-02659D783C7B}" type="slidenum">
              <a:rPr lang="en-US"/>
              <a:pPr/>
              <a:t>46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28C95-1FA9-4422-A201-6FF65134FA5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D8DBE-20C5-4E9B-A649-3A97F212E528}" type="slidenum">
              <a:rPr lang="en-US"/>
              <a:pPr/>
              <a:t>12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 w="12700" cap="flat">
            <a:solidFill>
              <a:schemeClr val="tx1"/>
            </a:solidFill>
          </a:ln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E0658-51E6-4BA2-A992-48F8369711E4}" type="slidenum">
              <a:rPr lang="en-US"/>
              <a:pPr/>
              <a:t>13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 w="12700" cap="flat">
            <a:solidFill>
              <a:schemeClr val="tx1"/>
            </a:solidFill>
          </a:ln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19101-AFD8-40D5-9DBD-CE57A1458361}" type="slidenum">
              <a:rPr lang="en-US"/>
              <a:pPr/>
              <a:t>14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CEC01-7635-4BE4-88A3-43A0AEAC0C04}" type="slidenum">
              <a:rPr lang="en-US"/>
              <a:pPr/>
              <a:t>15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8FE2E-B28F-44FF-B22E-FF6BAB0A5722}" type="slidenum">
              <a:rPr lang="en-US"/>
              <a:pPr/>
              <a:t>16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78B7A-936D-452B-AD73-713CC8B56C69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D3390-A49C-4F45-B014-A4D160F37805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4399F-A66E-4FBD-B52D-47A70CFC1A0B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06EB8-07D0-45BD-A44B-FE88731DBB9D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211A06-AC09-471E-B6FE-7D741BB32074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880B0-ADFF-4649-944A-F3BAED4FBF67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38AE3-EFBB-4297-A188-D09B49685F1C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E2130-BE34-457C-B773-2E70A12AE744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56D1-C56C-45F4-BC42-DE7BCB854299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4E3FA-1F9C-4FBD-89AA-41D7EFB567D5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19E14B-FAD7-49FC-98D7-D6248A251E8E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C11DC55E-2022-4C21-A4FD-F612E80222D6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An algorithm for clustering spatial-temporal data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1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Clustering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114300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2800" b="1"/>
              <a:t>Types of Clustering Algorithms</a:t>
            </a: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4292" name="AutoShape 4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78486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Clustering has been a popular area of research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Several methods and techniques have been developed to determine natural grouping among the objects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endParaRPr lang="en-US" sz="2400" b="1"/>
          </a:p>
          <a:p>
            <a:pPr marL="461963" indent="-461963" algn="just"/>
            <a:r>
              <a:rPr lang="en-US" b="1" i="1"/>
              <a:t>Jain, A. K., Murty, M. N., and Flynn, P. J., Data Clustering: A Survey. ACM Computing Surveys, 1999. 31: pp. 264-323.</a:t>
            </a:r>
          </a:p>
          <a:p>
            <a:pPr marL="461963" indent="-461963" algn="just"/>
            <a:endParaRPr lang="en-US" b="1" i="1"/>
          </a:p>
          <a:p>
            <a:pPr marL="461963" indent="-461963" algn="just"/>
            <a:r>
              <a:rPr lang="en-US" b="1" i="1"/>
              <a:t>Jain, A. K. and Dubes, R. C., Algorithms for Clustering Data. 1988,</a:t>
            </a:r>
          </a:p>
          <a:p>
            <a:pPr marL="461963" indent="-461963" algn="just"/>
            <a:r>
              <a:rPr lang="en-US" b="1" i="1"/>
              <a:t>Englewood Cliffs, NJ: Prentice Hall. 013022278X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25556249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6477000" cy="792162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Types of Clustering Algorithms</a:t>
            </a:r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3268" name="AutoShape 4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523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5344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2788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600200" y="4038600"/>
            <a:ext cx="2514600" cy="1295400"/>
          </a:xfrm>
          <a:prstGeom prst="rect">
            <a:avLst/>
          </a:prstGeom>
          <a:solidFill>
            <a:schemeClr val="folHlink">
              <a:alpha val="28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  <a:noFill/>
          <a:ln/>
        </p:spPr>
        <p:txBody>
          <a:bodyPr lIns="92075" tIns="46038" rIns="92075" bIns="46038" anchor="b"/>
          <a:lstStyle/>
          <a:p>
            <a:pPr algn="l"/>
            <a:r>
              <a:rPr lang="en-US" sz="3200" b="1"/>
              <a:t>Classification vs. Clustering</a:t>
            </a:r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>
            <a:off x="16002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1600200" y="5334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3054350" y="4425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3359150" y="41973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3282950" y="4425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3511550" y="47307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4191000" y="441960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2825750" y="46545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2" name="Oval 12"/>
          <p:cNvSpPr>
            <a:spLocks noChangeArrowheads="1"/>
          </p:cNvSpPr>
          <p:nvPr/>
        </p:nvSpPr>
        <p:spPr bwMode="auto">
          <a:xfrm>
            <a:off x="22923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3" name="Oval 13"/>
          <p:cNvSpPr>
            <a:spLocks noChangeArrowheads="1"/>
          </p:cNvSpPr>
          <p:nvPr/>
        </p:nvSpPr>
        <p:spPr bwMode="auto">
          <a:xfrm>
            <a:off x="2444750" y="37401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4" name="Oval 14"/>
          <p:cNvSpPr>
            <a:spLocks noChangeArrowheads="1"/>
          </p:cNvSpPr>
          <p:nvPr/>
        </p:nvSpPr>
        <p:spPr bwMode="auto">
          <a:xfrm>
            <a:off x="2749550" y="3663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30543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2216150" y="4273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3435350" y="3282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2597150" y="4044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3054350" y="3892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3435350" y="3816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2368550" y="4425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2" name="Oval 22"/>
          <p:cNvSpPr>
            <a:spLocks noChangeArrowheads="1"/>
          </p:cNvSpPr>
          <p:nvPr/>
        </p:nvSpPr>
        <p:spPr bwMode="auto">
          <a:xfrm>
            <a:off x="2139950" y="4654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3" name="Oval 23"/>
          <p:cNvSpPr>
            <a:spLocks noChangeArrowheads="1"/>
          </p:cNvSpPr>
          <p:nvPr/>
        </p:nvSpPr>
        <p:spPr bwMode="auto">
          <a:xfrm>
            <a:off x="2825750" y="3282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4" name="Rectangle 24"/>
          <p:cNvSpPr>
            <a:spLocks noChangeArrowheads="1"/>
          </p:cNvSpPr>
          <p:nvPr/>
        </p:nvSpPr>
        <p:spPr bwMode="auto">
          <a:xfrm>
            <a:off x="2597150" y="4806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5" name="Oval 25"/>
          <p:cNvSpPr>
            <a:spLocks noChangeArrowheads="1"/>
          </p:cNvSpPr>
          <p:nvPr/>
        </p:nvSpPr>
        <p:spPr bwMode="auto">
          <a:xfrm>
            <a:off x="3435350" y="3511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6" name="Oval 26"/>
          <p:cNvSpPr>
            <a:spLocks noChangeArrowheads="1"/>
          </p:cNvSpPr>
          <p:nvPr/>
        </p:nvSpPr>
        <p:spPr bwMode="auto">
          <a:xfrm>
            <a:off x="45021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7" name="Oval 27"/>
          <p:cNvSpPr>
            <a:spLocks noChangeArrowheads="1"/>
          </p:cNvSpPr>
          <p:nvPr/>
        </p:nvSpPr>
        <p:spPr bwMode="auto">
          <a:xfrm>
            <a:off x="4197350" y="3816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8" name="Oval 28"/>
          <p:cNvSpPr>
            <a:spLocks noChangeArrowheads="1"/>
          </p:cNvSpPr>
          <p:nvPr/>
        </p:nvSpPr>
        <p:spPr bwMode="auto">
          <a:xfrm>
            <a:off x="4121150" y="41211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9" name="Oval 29"/>
          <p:cNvSpPr>
            <a:spLocks noChangeArrowheads="1"/>
          </p:cNvSpPr>
          <p:nvPr/>
        </p:nvSpPr>
        <p:spPr bwMode="auto">
          <a:xfrm>
            <a:off x="4425950" y="4197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0" name="Oval 30"/>
          <p:cNvSpPr>
            <a:spLocks noChangeArrowheads="1"/>
          </p:cNvSpPr>
          <p:nvPr/>
        </p:nvSpPr>
        <p:spPr bwMode="auto">
          <a:xfrm>
            <a:off x="4578350" y="4349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1" name="Oval 31"/>
          <p:cNvSpPr>
            <a:spLocks noChangeArrowheads="1"/>
          </p:cNvSpPr>
          <p:nvPr/>
        </p:nvSpPr>
        <p:spPr bwMode="auto">
          <a:xfrm>
            <a:off x="4502150" y="3968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2" name="Rectangle 32"/>
          <p:cNvSpPr>
            <a:spLocks noChangeArrowheads="1"/>
          </p:cNvSpPr>
          <p:nvPr/>
        </p:nvSpPr>
        <p:spPr bwMode="auto">
          <a:xfrm>
            <a:off x="3206750" y="3282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3" name="Rectangle 33"/>
          <p:cNvSpPr>
            <a:spLocks noChangeArrowheads="1"/>
          </p:cNvSpPr>
          <p:nvPr/>
        </p:nvSpPr>
        <p:spPr bwMode="auto">
          <a:xfrm>
            <a:off x="4267200" y="1371600"/>
            <a:ext cx="51054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Classification: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Supervised learning: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Learns a method for predicting the instance class from pre-labeled (classified)  instances</a:t>
            </a:r>
          </a:p>
        </p:txBody>
      </p:sp>
      <p:sp>
        <p:nvSpPr>
          <p:cNvPr id="481314" name="Rectangle 34"/>
          <p:cNvSpPr>
            <a:spLocks noChangeArrowheads="1"/>
          </p:cNvSpPr>
          <p:nvPr/>
        </p:nvSpPr>
        <p:spPr bwMode="auto">
          <a:xfrm>
            <a:off x="4114800" y="2971800"/>
            <a:ext cx="914400" cy="23622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5" name="Rectangle 35"/>
          <p:cNvSpPr>
            <a:spLocks noChangeArrowheads="1"/>
          </p:cNvSpPr>
          <p:nvPr/>
        </p:nvSpPr>
        <p:spPr bwMode="auto">
          <a:xfrm>
            <a:off x="1600200" y="4038600"/>
            <a:ext cx="1219200" cy="1295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6" name="Line 3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17" name="AutoShape 3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Freeform 2"/>
          <p:cNvSpPr>
            <a:spLocks/>
          </p:cNvSpPr>
          <p:nvPr/>
        </p:nvSpPr>
        <p:spPr bwMode="auto">
          <a:xfrm>
            <a:off x="2406650" y="4019550"/>
            <a:ext cx="1403350" cy="1069975"/>
          </a:xfrm>
          <a:custGeom>
            <a:avLst/>
            <a:gdLst/>
            <a:ahLst/>
            <a:cxnLst>
              <a:cxn ang="0">
                <a:pos x="9" y="612"/>
              </a:cxn>
              <a:cxn ang="0">
                <a:pos x="102" y="418"/>
              </a:cxn>
              <a:cxn ang="0">
                <a:pos x="118" y="403"/>
              </a:cxn>
              <a:cxn ang="0">
                <a:pos x="226" y="286"/>
              </a:cxn>
              <a:cxn ang="0">
                <a:pos x="327" y="217"/>
              </a:cxn>
              <a:cxn ang="0">
                <a:pos x="389" y="201"/>
              </a:cxn>
              <a:cxn ang="0">
                <a:pos x="520" y="108"/>
              </a:cxn>
              <a:cxn ang="0">
                <a:pos x="644" y="70"/>
              </a:cxn>
              <a:cxn ang="0">
                <a:pos x="838" y="0"/>
              </a:cxn>
              <a:cxn ang="0">
                <a:pos x="938" y="8"/>
              </a:cxn>
              <a:cxn ang="0">
                <a:pos x="993" y="85"/>
              </a:cxn>
              <a:cxn ang="0">
                <a:pos x="1062" y="147"/>
              </a:cxn>
              <a:cxn ang="0">
                <a:pos x="1078" y="163"/>
              </a:cxn>
              <a:cxn ang="0">
                <a:pos x="1109" y="225"/>
              </a:cxn>
              <a:cxn ang="0">
                <a:pos x="1140" y="348"/>
              </a:cxn>
              <a:cxn ang="0">
                <a:pos x="1101" y="488"/>
              </a:cxn>
              <a:cxn ang="0">
                <a:pos x="807" y="612"/>
              </a:cxn>
              <a:cxn ang="0">
                <a:pos x="458" y="650"/>
              </a:cxn>
              <a:cxn ang="0">
                <a:pos x="303" y="674"/>
              </a:cxn>
              <a:cxn ang="0">
                <a:pos x="25" y="666"/>
              </a:cxn>
              <a:cxn ang="0">
                <a:pos x="9" y="612"/>
              </a:cxn>
            </a:cxnLst>
            <a:rect l="0" t="0" r="r" b="b"/>
            <a:pathLst>
              <a:path w="1140" h="674">
                <a:moveTo>
                  <a:pt x="9" y="612"/>
                </a:moveTo>
                <a:cubicBezTo>
                  <a:pt x="42" y="548"/>
                  <a:pt x="70" y="482"/>
                  <a:pt x="102" y="418"/>
                </a:cubicBezTo>
                <a:cubicBezTo>
                  <a:pt x="105" y="411"/>
                  <a:pt x="113" y="409"/>
                  <a:pt x="118" y="403"/>
                </a:cubicBezTo>
                <a:cubicBezTo>
                  <a:pt x="151" y="361"/>
                  <a:pt x="188" y="324"/>
                  <a:pt x="226" y="286"/>
                </a:cubicBezTo>
                <a:cubicBezTo>
                  <a:pt x="253" y="259"/>
                  <a:pt x="291" y="230"/>
                  <a:pt x="327" y="217"/>
                </a:cubicBezTo>
                <a:cubicBezTo>
                  <a:pt x="347" y="210"/>
                  <a:pt x="389" y="201"/>
                  <a:pt x="389" y="201"/>
                </a:cubicBezTo>
                <a:cubicBezTo>
                  <a:pt x="434" y="171"/>
                  <a:pt x="476" y="139"/>
                  <a:pt x="520" y="108"/>
                </a:cubicBezTo>
                <a:cubicBezTo>
                  <a:pt x="541" y="93"/>
                  <a:pt x="612" y="80"/>
                  <a:pt x="644" y="70"/>
                </a:cubicBezTo>
                <a:cubicBezTo>
                  <a:pt x="715" y="47"/>
                  <a:pt x="762" y="16"/>
                  <a:pt x="838" y="0"/>
                </a:cubicBezTo>
                <a:cubicBezTo>
                  <a:pt x="871" y="3"/>
                  <a:pt x="905" y="1"/>
                  <a:pt x="938" y="8"/>
                </a:cubicBezTo>
                <a:cubicBezTo>
                  <a:pt x="948" y="10"/>
                  <a:pt x="981" y="73"/>
                  <a:pt x="993" y="85"/>
                </a:cubicBezTo>
                <a:cubicBezTo>
                  <a:pt x="1011" y="103"/>
                  <a:pt x="1048" y="133"/>
                  <a:pt x="1062" y="147"/>
                </a:cubicBezTo>
                <a:cubicBezTo>
                  <a:pt x="1067" y="152"/>
                  <a:pt x="1078" y="163"/>
                  <a:pt x="1078" y="163"/>
                </a:cubicBezTo>
                <a:cubicBezTo>
                  <a:pt x="1086" y="189"/>
                  <a:pt x="1090" y="206"/>
                  <a:pt x="1109" y="225"/>
                </a:cubicBezTo>
                <a:cubicBezTo>
                  <a:pt x="1122" y="266"/>
                  <a:pt x="1133" y="305"/>
                  <a:pt x="1140" y="348"/>
                </a:cubicBezTo>
                <a:cubicBezTo>
                  <a:pt x="1134" y="395"/>
                  <a:pt x="1127" y="447"/>
                  <a:pt x="1101" y="488"/>
                </a:cubicBezTo>
                <a:cubicBezTo>
                  <a:pt x="1039" y="586"/>
                  <a:pt x="910" y="602"/>
                  <a:pt x="807" y="612"/>
                </a:cubicBezTo>
                <a:cubicBezTo>
                  <a:pt x="692" y="638"/>
                  <a:pt x="576" y="642"/>
                  <a:pt x="458" y="650"/>
                </a:cubicBezTo>
                <a:cubicBezTo>
                  <a:pt x="406" y="658"/>
                  <a:pt x="354" y="663"/>
                  <a:pt x="303" y="674"/>
                </a:cubicBezTo>
                <a:cubicBezTo>
                  <a:pt x="210" y="671"/>
                  <a:pt x="117" y="674"/>
                  <a:pt x="25" y="666"/>
                </a:cubicBezTo>
                <a:cubicBezTo>
                  <a:pt x="0" y="664"/>
                  <a:pt x="3" y="626"/>
                  <a:pt x="9" y="612"/>
                </a:cubicBezTo>
                <a:close/>
              </a:path>
            </a:pathLst>
          </a:custGeom>
          <a:pattFill prst="dashUpDiag">
            <a:fgClr>
              <a:srgbClr val="33CCCC"/>
            </a:fgClr>
            <a:bgClr>
              <a:srgbClr val="FFFFFF"/>
            </a:bgClr>
          </a:patt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Freeform 3"/>
          <p:cNvSpPr>
            <a:spLocks/>
          </p:cNvSpPr>
          <p:nvPr/>
        </p:nvSpPr>
        <p:spPr bwMode="auto">
          <a:xfrm>
            <a:off x="3968750" y="3503613"/>
            <a:ext cx="908050" cy="1449387"/>
          </a:xfrm>
          <a:custGeom>
            <a:avLst/>
            <a:gdLst/>
            <a:ahLst/>
            <a:cxnLst>
              <a:cxn ang="0">
                <a:pos x="47" y="433"/>
              </a:cxn>
              <a:cxn ang="0">
                <a:pos x="86" y="162"/>
              </a:cxn>
              <a:cxn ang="0">
                <a:pos x="179" y="93"/>
              </a:cxn>
              <a:cxn ang="0">
                <a:pos x="225" y="38"/>
              </a:cxn>
              <a:cxn ang="0">
                <a:pos x="357" y="0"/>
              </a:cxn>
              <a:cxn ang="0">
                <a:pos x="473" y="8"/>
              </a:cxn>
              <a:cxn ang="0">
                <a:pos x="558" y="108"/>
              </a:cxn>
              <a:cxn ang="0">
                <a:pos x="612" y="240"/>
              </a:cxn>
              <a:cxn ang="0">
                <a:pos x="636" y="302"/>
              </a:cxn>
              <a:cxn ang="0">
                <a:pos x="682" y="488"/>
              </a:cxn>
              <a:cxn ang="0">
                <a:pos x="605" y="728"/>
              </a:cxn>
              <a:cxn ang="0">
                <a:pos x="473" y="720"/>
              </a:cxn>
              <a:cxn ang="0">
                <a:pos x="450" y="697"/>
              </a:cxn>
              <a:cxn ang="0">
                <a:pos x="380" y="658"/>
              </a:cxn>
              <a:cxn ang="0">
                <a:pos x="295" y="596"/>
              </a:cxn>
              <a:cxn ang="0">
                <a:pos x="39" y="464"/>
              </a:cxn>
              <a:cxn ang="0">
                <a:pos x="24" y="441"/>
              </a:cxn>
              <a:cxn ang="0">
                <a:pos x="47" y="433"/>
              </a:cxn>
            </a:cxnLst>
            <a:rect l="0" t="0" r="r" b="b"/>
            <a:pathLst>
              <a:path w="702" h="729">
                <a:moveTo>
                  <a:pt x="47" y="433"/>
                </a:moveTo>
                <a:cubicBezTo>
                  <a:pt x="47" y="419"/>
                  <a:pt x="0" y="192"/>
                  <a:pt x="86" y="162"/>
                </a:cubicBezTo>
                <a:cubicBezTo>
                  <a:pt x="163" y="102"/>
                  <a:pt x="131" y="124"/>
                  <a:pt x="179" y="93"/>
                </a:cubicBezTo>
                <a:cubicBezTo>
                  <a:pt x="190" y="76"/>
                  <a:pt x="207" y="49"/>
                  <a:pt x="225" y="38"/>
                </a:cubicBezTo>
                <a:cubicBezTo>
                  <a:pt x="262" y="16"/>
                  <a:pt x="316" y="14"/>
                  <a:pt x="357" y="0"/>
                </a:cubicBezTo>
                <a:cubicBezTo>
                  <a:pt x="396" y="3"/>
                  <a:pt x="435" y="1"/>
                  <a:pt x="473" y="8"/>
                </a:cubicBezTo>
                <a:cubicBezTo>
                  <a:pt x="488" y="11"/>
                  <a:pt x="540" y="90"/>
                  <a:pt x="558" y="108"/>
                </a:cubicBezTo>
                <a:cubicBezTo>
                  <a:pt x="574" y="153"/>
                  <a:pt x="586" y="199"/>
                  <a:pt x="612" y="240"/>
                </a:cubicBezTo>
                <a:cubicBezTo>
                  <a:pt x="635" y="330"/>
                  <a:pt x="602" y="209"/>
                  <a:pt x="636" y="302"/>
                </a:cubicBezTo>
                <a:cubicBezTo>
                  <a:pt x="658" y="360"/>
                  <a:pt x="666" y="427"/>
                  <a:pt x="682" y="488"/>
                </a:cubicBezTo>
                <a:cubicBezTo>
                  <a:pt x="678" y="566"/>
                  <a:pt x="702" y="694"/>
                  <a:pt x="605" y="728"/>
                </a:cubicBezTo>
                <a:cubicBezTo>
                  <a:pt x="561" y="725"/>
                  <a:pt x="516" y="729"/>
                  <a:pt x="473" y="720"/>
                </a:cubicBezTo>
                <a:cubicBezTo>
                  <a:pt x="462" y="718"/>
                  <a:pt x="459" y="703"/>
                  <a:pt x="450" y="697"/>
                </a:cubicBezTo>
                <a:cubicBezTo>
                  <a:pt x="416" y="674"/>
                  <a:pt x="407" y="680"/>
                  <a:pt x="380" y="658"/>
                </a:cubicBezTo>
                <a:cubicBezTo>
                  <a:pt x="350" y="633"/>
                  <a:pt x="333" y="609"/>
                  <a:pt x="295" y="596"/>
                </a:cubicBezTo>
                <a:cubicBezTo>
                  <a:pt x="238" y="539"/>
                  <a:pt x="119" y="485"/>
                  <a:pt x="39" y="464"/>
                </a:cubicBezTo>
                <a:cubicBezTo>
                  <a:pt x="34" y="456"/>
                  <a:pt x="22" y="450"/>
                  <a:pt x="24" y="441"/>
                </a:cubicBezTo>
                <a:cubicBezTo>
                  <a:pt x="26" y="433"/>
                  <a:pt x="47" y="433"/>
                  <a:pt x="47" y="433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rgbClr val="FFFFFF"/>
            </a:bgClr>
          </a:patt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419600" cy="868362"/>
          </a:xfrm>
          <a:noFill/>
          <a:ln/>
        </p:spPr>
        <p:txBody>
          <a:bodyPr lIns="92075" tIns="46038" rIns="92075" bIns="46038" anchor="b"/>
          <a:lstStyle/>
          <a:p>
            <a:pPr algn="l"/>
            <a:r>
              <a:rPr lang="en-US" sz="3200" b="1"/>
              <a:t>Clustering</a:t>
            </a:r>
          </a:p>
        </p:txBody>
      </p:sp>
      <p:sp>
        <p:nvSpPr>
          <p:cNvPr id="483333" name="Line 5"/>
          <p:cNvSpPr>
            <a:spLocks noChangeShapeType="1"/>
          </p:cNvSpPr>
          <p:nvPr/>
        </p:nvSpPr>
        <p:spPr bwMode="auto">
          <a:xfrm>
            <a:off x="16002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1600200" y="5334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3054350" y="4425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3359150" y="41973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3282950" y="4425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3511550" y="47307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39" name="Rectangle 11"/>
          <p:cNvSpPr>
            <a:spLocks noChangeArrowheads="1"/>
          </p:cNvSpPr>
          <p:nvPr/>
        </p:nvSpPr>
        <p:spPr bwMode="auto">
          <a:xfrm>
            <a:off x="4191000" y="441960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0" name="Rectangle 12"/>
          <p:cNvSpPr>
            <a:spLocks noChangeArrowheads="1"/>
          </p:cNvSpPr>
          <p:nvPr/>
        </p:nvSpPr>
        <p:spPr bwMode="auto">
          <a:xfrm>
            <a:off x="2825750" y="46545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1" name="Oval 13"/>
          <p:cNvSpPr>
            <a:spLocks noChangeArrowheads="1"/>
          </p:cNvSpPr>
          <p:nvPr/>
        </p:nvSpPr>
        <p:spPr bwMode="auto">
          <a:xfrm>
            <a:off x="22923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2" name="Oval 14"/>
          <p:cNvSpPr>
            <a:spLocks noChangeArrowheads="1"/>
          </p:cNvSpPr>
          <p:nvPr/>
        </p:nvSpPr>
        <p:spPr bwMode="auto">
          <a:xfrm>
            <a:off x="2444750" y="37401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3" name="Oval 15"/>
          <p:cNvSpPr>
            <a:spLocks noChangeArrowheads="1"/>
          </p:cNvSpPr>
          <p:nvPr/>
        </p:nvSpPr>
        <p:spPr bwMode="auto">
          <a:xfrm>
            <a:off x="2749550" y="3663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4" name="Oval 16"/>
          <p:cNvSpPr>
            <a:spLocks noChangeArrowheads="1"/>
          </p:cNvSpPr>
          <p:nvPr/>
        </p:nvSpPr>
        <p:spPr bwMode="auto">
          <a:xfrm>
            <a:off x="30543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5" name="Oval 17"/>
          <p:cNvSpPr>
            <a:spLocks noChangeArrowheads="1"/>
          </p:cNvSpPr>
          <p:nvPr/>
        </p:nvSpPr>
        <p:spPr bwMode="auto">
          <a:xfrm>
            <a:off x="2216150" y="4273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6" name="Oval 18"/>
          <p:cNvSpPr>
            <a:spLocks noChangeArrowheads="1"/>
          </p:cNvSpPr>
          <p:nvPr/>
        </p:nvSpPr>
        <p:spPr bwMode="auto">
          <a:xfrm>
            <a:off x="3435350" y="3282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7" name="Oval 19"/>
          <p:cNvSpPr>
            <a:spLocks noChangeArrowheads="1"/>
          </p:cNvSpPr>
          <p:nvPr/>
        </p:nvSpPr>
        <p:spPr bwMode="auto">
          <a:xfrm>
            <a:off x="2597150" y="4044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8" name="Oval 20"/>
          <p:cNvSpPr>
            <a:spLocks noChangeArrowheads="1"/>
          </p:cNvSpPr>
          <p:nvPr/>
        </p:nvSpPr>
        <p:spPr bwMode="auto">
          <a:xfrm>
            <a:off x="3054350" y="3892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49" name="Oval 21"/>
          <p:cNvSpPr>
            <a:spLocks noChangeArrowheads="1"/>
          </p:cNvSpPr>
          <p:nvPr/>
        </p:nvSpPr>
        <p:spPr bwMode="auto">
          <a:xfrm>
            <a:off x="3435350" y="3816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0" name="Oval 22"/>
          <p:cNvSpPr>
            <a:spLocks noChangeArrowheads="1"/>
          </p:cNvSpPr>
          <p:nvPr/>
        </p:nvSpPr>
        <p:spPr bwMode="auto">
          <a:xfrm>
            <a:off x="2368550" y="4425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1" name="Oval 23"/>
          <p:cNvSpPr>
            <a:spLocks noChangeArrowheads="1"/>
          </p:cNvSpPr>
          <p:nvPr/>
        </p:nvSpPr>
        <p:spPr bwMode="auto">
          <a:xfrm>
            <a:off x="2139950" y="4654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2" name="Oval 24"/>
          <p:cNvSpPr>
            <a:spLocks noChangeArrowheads="1"/>
          </p:cNvSpPr>
          <p:nvPr/>
        </p:nvSpPr>
        <p:spPr bwMode="auto">
          <a:xfrm>
            <a:off x="2825750" y="3282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3" name="Rectangle 25"/>
          <p:cNvSpPr>
            <a:spLocks noChangeArrowheads="1"/>
          </p:cNvSpPr>
          <p:nvPr/>
        </p:nvSpPr>
        <p:spPr bwMode="auto">
          <a:xfrm>
            <a:off x="2597150" y="4806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4" name="Oval 26"/>
          <p:cNvSpPr>
            <a:spLocks noChangeArrowheads="1"/>
          </p:cNvSpPr>
          <p:nvPr/>
        </p:nvSpPr>
        <p:spPr bwMode="auto">
          <a:xfrm>
            <a:off x="3435350" y="3511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5" name="Oval 27"/>
          <p:cNvSpPr>
            <a:spLocks noChangeArrowheads="1"/>
          </p:cNvSpPr>
          <p:nvPr/>
        </p:nvSpPr>
        <p:spPr bwMode="auto">
          <a:xfrm>
            <a:off x="45021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6" name="Oval 28"/>
          <p:cNvSpPr>
            <a:spLocks noChangeArrowheads="1"/>
          </p:cNvSpPr>
          <p:nvPr/>
        </p:nvSpPr>
        <p:spPr bwMode="auto">
          <a:xfrm>
            <a:off x="4197350" y="3816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7" name="Oval 29"/>
          <p:cNvSpPr>
            <a:spLocks noChangeArrowheads="1"/>
          </p:cNvSpPr>
          <p:nvPr/>
        </p:nvSpPr>
        <p:spPr bwMode="auto">
          <a:xfrm>
            <a:off x="4121150" y="41211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8" name="Oval 30"/>
          <p:cNvSpPr>
            <a:spLocks noChangeArrowheads="1"/>
          </p:cNvSpPr>
          <p:nvPr/>
        </p:nvSpPr>
        <p:spPr bwMode="auto">
          <a:xfrm>
            <a:off x="4425950" y="4197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9" name="Oval 31"/>
          <p:cNvSpPr>
            <a:spLocks noChangeArrowheads="1"/>
          </p:cNvSpPr>
          <p:nvPr/>
        </p:nvSpPr>
        <p:spPr bwMode="auto">
          <a:xfrm>
            <a:off x="4578350" y="4349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60" name="Oval 32"/>
          <p:cNvSpPr>
            <a:spLocks noChangeArrowheads="1"/>
          </p:cNvSpPr>
          <p:nvPr/>
        </p:nvSpPr>
        <p:spPr bwMode="auto">
          <a:xfrm>
            <a:off x="4502150" y="3968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61" name="Rectangle 33"/>
          <p:cNvSpPr>
            <a:spLocks noChangeArrowheads="1"/>
          </p:cNvSpPr>
          <p:nvPr/>
        </p:nvSpPr>
        <p:spPr bwMode="auto">
          <a:xfrm>
            <a:off x="3206750" y="3282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4114800" y="1600200"/>
            <a:ext cx="464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Unsupervised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</a:rPr>
              <a:t>learning: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Finds “natural” grouping of instances given un-labeled data</a:t>
            </a:r>
          </a:p>
        </p:txBody>
      </p:sp>
      <p:sp>
        <p:nvSpPr>
          <p:cNvPr id="483363" name="Freeform 35" descr="Wide downward diagonal"/>
          <p:cNvSpPr>
            <a:spLocks/>
          </p:cNvSpPr>
          <p:nvPr/>
        </p:nvSpPr>
        <p:spPr bwMode="auto">
          <a:xfrm>
            <a:off x="1984375" y="3195638"/>
            <a:ext cx="1752600" cy="1684337"/>
          </a:xfrm>
          <a:custGeom>
            <a:avLst/>
            <a:gdLst/>
            <a:ahLst/>
            <a:cxnLst>
              <a:cxn ang="0">
                <a:pos x="12" y="945"/>
              </a:cxn>
              <a:cxn ang="0">
                <a:pos x="51" y="534"/>
              </a:cxn>
              <a:cxn ang="0">
                <a:pos x="66" y="457"/>
              </a:cxn>
              <a:cxn ang="0">
                <a:pos x="268" y="155"/>
              </a:cxn>
              <a:cxn ang="0">
                <a:pos x="360" y="101"/>
              </a:cxn>
              <a:cxn ang="0">
                <a:pos x="430" y="54"/>
              </a:cxn>
              <a:cxn ang="0">
                <a:pos x="647" y="0"/>
              </a:cxn>
              <a:cxn ang="0">
                <a:pos x="879" y="8"/>
              </a:cxn>
              <a:cxn ang="0">
                <a:pos x="949" y="31"/>
              </a:cxn>
              <a:cxn ang="0">
                <a:pos x="1065" y="54"/>
              </a:cxn>
              <a:cxn ang="0">
                <a:pos x="1104" y="124"/>
              </a:cxn>
              <a:cxn ang="0">
                <a:pos x="1096" y="349"/>
              </a:cxn>
              <a:cxn ang="0">
                <a:pos x="1057" y="418"/>
              </a:cxn>
              <a:cxn ang="0">
                <a:pos x="771" y="565"/>
              </a:cxn>
              <a:cxn ang="0">
                <a:pos x="693" y="604"/>
              </a:cxn>
              <a:cxn ang="0">
                <a:pos x="624" y="643"/>
              </a:cxn>
              <a:cxn ang="0">
                <a:pos x="453" y="782"/>
              </a:cxn>
              <a:cxn ang="0">
                <a:pos x="399" y="821"/>
              </a:cxn>
              <a:cxn ang="0">
                <a:pos x="275" y="929"/>
              </a:cxn>
              <a:cxn ang="0">
                <a:pos x="144" y="968"/>
              </a:cxn>
              <a:cxn ang="0">
                <a:pos x="120" y="976"/>
              </a:cxn>
              <a:cxn ang="0">
                <a:pos x="182" y="937"/>
              </a:cxn>
              <a:cxn ang="0">
                <a:pos x="198" y="1030"/>
              </a:cxn>
              <a:cxn ang="0">
                <a:pos x="120" y="1061"/>
              </a:cxn>
              <a:cxn ang="0">
                <a:pos x="20" y="1022"/>
              </a:cxn>
              <a:cxn ang="0">
                <a:pos x="12" y="945"/>
              </a:cxn>
            </a:cxnLst>
            <a:rect l="0" t="0" r="r" b="b"/>
            <a:pathLst>
              <a:path w="1104" h="1061">
                <a:moveTo>
                  <a:pt x="12" y="945"/>
                </a:moveTo>
                <a:cubicBezTo>
                  <a:pt x="21" y="808"/>
                  <a:pt x="19" y="668"/>
                  <a:pt x="51" y="534"/>
                </a:cubicBezTo>
                <a:cubicBezTo>
                  <a:pt x="53" y="525"/>
                  <a:pt x="63" y="465"/>
                  <a:pt x="66" y="457"/>
                </a:cubicBezTo>
                <a:cubicBezTo>
                  <a:pt x="108" y="349"/>
                  <a:pt x="179" y="231"/>
                  <a:pt x="268" y="155"/>
                </a:cubicBezTo>
                <a:cubicBezTo>
                  <a:pt x="328" y="104"/>
                  <a:pt x="265" y="164"/>
                  <a:pt x="360" y="101"/>
                </a:cubicBezTo>
                <a:cubicBezTo>
                  <a:pt x="383" y="86"/>
                  <a:pt x="403" y="63"/>
                  <a:pt x="430" y="54"/>
                </a:cubicBezTo>
                <a:cubicBezTo>
                  <a:pt x="502" y="31"/>
                  <a:pt x="572" y="11"/>
                  <a:pt x="647" y="0"/>
                </a:cubicBezTo>
                <a:cubicBezTo>
                  <a:pt x="724" y="3"/>
                  <a:pt x="802" y="3"/>
                  <a:pt x="879" y="8"/>
                </a:cubicBezTo>
                <a:cubicBezTo>
                  <a:pt x="902" y="9"/>
                  <a:pt x="927" y="26"/>
                  <a:pt x="949" y="31"/>
                </a:cubicBezTo>
                <a:cubicBezTo>
                  <a:pt x="987" y="40"/>
                  <a:pt x="1026" y="48"/>
                  <a:pt x="1065" y="54"/>
                </a:cubicBezTo>
                <a:cubicBezTo>
                  <a:pt x="1080" y="78"/>
                  <a:pt x="1088" y="101"/>
                  <a:pt x="1104" y="124"/>
                </a:cubicBezTo>
                <a:cubicBezTo>
                  <a:pt x="1101" y="199"/>
                  <a:pt x="1101" y="274"/>
                  <a:pt x="1096" y="349"/>
                </a:cubicBezTo>
                <a:cubicBezTo>
                  <a:pt x="1094" y="375"/>
                  <a:pt x="1057" y="418"/>
                  <a:pt x="1057" y="418"/>
                </a:cubicBezTo>
                <a:cubicBezTo>
                  <a:pt x="1010" y="559"/>
                  <a:pt x="899" y="557"/>
                  <a:pt x="771" y="565"/>
                </a:cubicBezTo>
                <a:cubicBezTo>
                  <a:pt x="737" y="574"/>
                  <a:pt x="725" y="593"/>
                  <a:pt x="693" y="604"/>
                </a:cubicBezTo>
                <a:cubicBezTo>
                  <a:pt x="672" y="626"/>
                  <a:pt x="650" y="626"/>
                  <a:pt x="624" y="643"/>
                </a:cubicBezTo>
                <a:cubicBezTo>
                  <a:pt x="570" y="678"/>
                  <a:pt x="512" y="765"/>
                  <a:pt x="453" y="782"/>
                </a:cubicBezTo>
                <a:cubicBezTo>
                  <a:pt x="435" y="802"/>
                  <a:pt x="425" y="812"/>
                  <a:pt x="399" y="821"/>
                </a:cubicBezTo>
                <a:cubicBezTo>
                  <a:pt x="369" y="867"/>
                  <a:pt x="324" y="905"/>
                  <a:pt x="275" y="929"/>
                </a:cubicBezTo>
                <a:cubicBezTo>
                  <a:pt x="243" y="964"/>
                  <a:pt x="189" y="961"/>
                  <a:pt x="144" y="968"/>
                </a:cubicBezTo>
                <a:cubicBezTo>
                  <a:pt x="136" y="971"/>
                  <a:pt x="124" y="983"/>
                  <a:pt x="120" y="976"/>
                </a:cubicBezTo>
                <a:cubicBezTo>
                  <a:pt x="109" y="954"/>
                  <a:pt x="182" y="937"/>
                  <a:pt x="182" y="937"/>
                </a:cubicBezTo>
                <a:cubicBezTo>
                  <a:pt x="228" y="952"/>
                  <a:pt x="233" y="994"/>
                  <a:pt x="198" y="1030"/>
                </a:cubicBezTo>
                <a:cubicBezTo>
                  <a:pt x="178" y="1051"/>
                  <a:pt x="147" y="1054"/>
                  <a:pt x="120" y="1061"/>
                </a:cubicBezTo>
                <a:cubicBezTo>
                  <a:pt x="52" y="1053"/>
                  <a:pt x="57" y="1061"/>
                  <a:pt x="20" y="1022"/>
                </a:cubicBezTo>
                <a:cubicBezTo>
                  <a:pt x="0" y="966"/>
                  <a:pt x="0" y="992"/>
                  <a:pt x="12" y="945"/>
                </a:cubicBezTo>
                <a:close/>
              </a:path>
            </a:pathLst>
          </a:custGeom>
          <a:pattFill prst="wdDnDiag">
            <a:fgClr>
              <a:srgbClr val="FF99CC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64" name="Line 3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5" name="AutoShape 3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88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nimBg="1"/>
      <p:bldP spid="483331" grpId="0" animBg="1"/>
      <p:bldP spid="4833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419600" cy="868362"/>
          </a:xfrm>
        </p:spPr>
        <p:txBody>
          <a:bodyPr/>
          <a:lstStyle/>
          <a:p>
            <a:pPr algn="l"/>
            <a:r>
              <a:rPr lang="en-US" sz="3200" b="1"/>
              <a:t>Clustering Evaluation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/>
              <a:t>Manual inspection</a:t>
            </a:r>
          </a:p>
          <a:p>
            <a:pPr marL="225425" indent="-225425"/>
            <a:r>
              <a:rPr lang="en-US"/>
              <a:t>Benchmarking on existing labels</a:t>
            </a:r>
          </a:p>
          <a:p>
            <a:pPr marL="225425" indent="-225425"/>
            <a:r>
              <a:rPr lang="en-US"/>
              <a:t>Cluster quality measures</a:t>
            </a:r>
          </a:p>
          <a:p>
            <a:pPr marL="566738" lvl="1" indent="-225425"/>
            <a:r>
              <a:rPr lang="en-US"/>
              <a:t>distance measures</a:t>
            </a:r>
          </a:p>
          <a:p>
            <a:pPr marL="566738" lvl="1" indent="-225425"/>
            <a:r>
              <a:rPr lang="en-US"/>
              <a:t>high similarity within a cluster, low across clusters</a:t>
            </a:r>
          </a:p>
        </p:txBody>
      </p:sp>
      <p:sp>
        <p:nvSpPr>
          <p:cNvPr id="487428" name="Line 4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65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572000" cy="868362"/>
          </a:xfrm>
        </p:spPr>
        <p:txBody>
          <a:bodyPr/>
          <a:lstStyle/>
          <a:p>
            <a:pPr algn="l"/>
            <a:r>
              <a:rPr lang="en-US" sz="3200" b="1"/>
              <a:t>The Distance Function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case: one numeric attribute A</a:t>
            </a:r>
          </a:p>
          <a:p>
            <a:pPr lvl="1"/>
            <a:r>
              <a:rPr lang="en-US"/>
              <a:t>Distance(X,Y) = A(X) – A(Y)</a:t>
            </a:r>
          </a:p>
          <a:p>
            <a:r>
              <a:rPr lang="en-US"/>
              <a:t>Several numeric attributes: </a:t>
            </a:r>
          </a:p>
          <a:p>
            <a:pPr lvl="1"/>
            <a:r>
              <a:rPr lang="en-US"/>
              <a:t>Distance(X,Y) = Euclidean distance between X,Y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Are all attributes equally important?</a:t>
            </a:r>
          </a:p>
          <a:p>
            <a:pPr lvl="1"/>
            <a:r>
              <a:rPr lang="en-US"/>
              <a:t>Weighting the attributes might be necessary</a:t>
            </a:r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868362"/>
          </a:xfrm>
        </p:spPr>
        <p:txBody>
          <a:bodyPr/>
          <a:lstStyle/>
          <a:p>
            <a:pPr algn="l"/>
            <a:r>
              <a:rPr lang="en-US" sz="3200" b="1"/>
              <a:t>Simple Clustering: K-means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Works with numeric data only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Pick a number (K) of cluster centers (at random)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Assign every item to its nearest cluster center (e.g. using Euclidean distance)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Move each cluster center to the mean of its assigned items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/>
              <a:t>Repeat steps 2,3 until convergence (change in cluster assignments less than a threshold)</a:t>
            </a:r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1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74638"/>
            <a:ext cx="5183187" cy="666750"/>
          </a:xfrm>
        </p:spPr>
        <p:txBody>
          <a:bodyPr/>
          <a:lstStyle/>
          <a:p>
            <a:pPr algn="l"/>
            <a:r>
              <a:rPr lang="en-US" sz="3200" b="1"/>
              <a:t>K-means example, step 1</a:t>
            </a:r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26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490527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90528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29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0530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90531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2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0533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90534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5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k</a:t>
                </a:r>
                <a:r>
                  <a:rPr lang="en-US" sz="2400" baseline="-2500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490536" name="Group 4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0537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0538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539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0540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0541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0542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554163" cy="2282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Pick 3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initial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cluster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centers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(randomly)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0544" name="AutoShape 4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00963" cy="666750"/>
          </a:xfrm>
        </p:spPr>
        <p:txBody>
          <a:bodyPr/>
          <a:lstStyle/>
          <a:p>
            <a:pPr algn="l"/>
            <a:r>
              <a:rPr lang="en-US" sz="3200" b="1"/>
              <a:t>K-means example, step 2</a:t>
            </a:r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91524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5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1529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1532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7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39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0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1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2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4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5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6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7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8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9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0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1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2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3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4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5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6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7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8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59" name="Group 39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1560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1561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562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563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1564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1565" name="Text Box 45"/>
          <p:cNvSpPr txBox="1">
            <a:spLocks noChangeArrowheads="1"/>
          </p:cNvSpPr>
          <p:nvPr/>
        </p:nvSpPr>
        <p:spPr bwMode="auto">
          <a:xfrm>
            <a:off x="381000" y="3657600"/>
            <a:ext cx="1773238" cy="2282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Assign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each point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to the closest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cluster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center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91566" name="Line 4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67" name="AutoShape 4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335588" cy="666750"/>
          </a:xfrm>
        </p:spPr>
        <p:txBody>
          <a:bodyPr/>
          <a:lstStyle/>
          <a:p>
            <a:pPr algn="l"/>
            <a:r>
              <a:rPr lang="en-US" sz="3200" b="1"/>
              <a:t>K-means example, step 3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7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7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7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7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574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492575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576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577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578" name="Group 34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2579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582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2583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2282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Move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each cluster center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to the mean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of each cluster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492585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92586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87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88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92589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1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92592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3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2594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92595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6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2597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92598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9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2600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92601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k</a:t>
              </a:r>
              <a:r>
                <a:rPr lang="en-US" sz="2400" b="1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2603" name="Line 59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604" name="AutoShape 60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Unsupervised learning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800600"/>
          </a:xfrm>
        </p:spPr>
        <p:txBody>
          <a:bodyPr/>
          <a:lstStyle/>
          <a:p>
            <a:r>
              <a:rPr lang="en-US" altLang="en-US" sz="2800" dirty="0" smtClean="0"/>
              <a:t>Supervised learning</a:t>
            </a:r>
          </a:p>
          <a:p>
            <a:pPr lvl="1"/>
            <a:r>
              <a:rPr lang="en-US" altLang="en-US" sz="2400" dirty="0" smtClean="0"/>
              <a:t>Predict target value (“y”) given features (“x”)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800" dirty="0" smtClean="0"/>
              <a:t>Unsupervised learning</a:t>
            </a:r>
          </a:p>
          <a:p>
            <a:pPr lvl="1"/>
            <a:r>
              <a:rPr lang="en-US" altLang="en-US" sz="2400" dirty="0" smtClean="0"/>
              <a:t>Understand patterns of data (just “x”)</a:t>
            </a:r>
          </a:p>
          <a:p>
            <a:pPr lvl="1"/>
            <a:r>
              <a:rPr lang="en-US" altLang="en-US" sz="2400" dirty="0" smtClean="0"/>
              <a:t>Useful for many reasons</a:t>
            </a:r>
          </a:p>
          <a:p>
            <a:pPr lvl="2"/>
            <a:r>
              <a:rPr lang="en-US" altLang="en-US" dirty="0" smtClean="0"/>
              <a:t>Data mining (“explain”)</a:t>
            </a:r>
          </a:p>
          <a:p>
            <a:pPr lvl="2"/>
            <a:r>
              <a:rPr lang="en-US" altLang="en-US" dirty="0" smtClean="0"/>
              <a:t>Missing data values (“impute”)</a:t>
            </a:r>
          </a:p>
          <a:p>
            <a:pPr lvl="2"/>
            <a:r>
              <a:rPr lang="en-US" altLang="en-US" dirty="0" smtClean="0"/>
              <a:t>Representation (feature generation or selection)</a:t>
            </a:r>
          </a:p>
          <a:p>
            <a:pPr lvl="2"/>
            <a:endParaRPr lang="en-US" altLang="en-US" sz="2000" dirty="0" smtClean="0"/>
          </a:p>
          <a:p>
            <a:r>
              <a:rPr lang="en-US" altLang="en-US" sz="2800" dirty="0" smtClean="0"/>
              <a:t>One example: </a:t>
            </a:r>
            <a:r>
              <a:rPr lang="en-US" altLang="en-US" sz="2800" i="1" dirty="0" smtClean="0"/>
              <a:t>clustering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858000" y="2514600"/>
            <a:ext cx="2151063" cy="2209800"/>
            <a:chOff x="-2971800" y="2438400"/>
            <a:chExt cx="2670175" cy="2743200"/>
          </a:xfrm>
        </p:grpSpPr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-2351088" y="2879725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17" name="Oval 7"/>
            <p:cNvSpPr>
              <a:spLocks noChangeArrowheads="1"/>
            </p:cNvSpPr>
            <p:nvPr/>
          </p:nvSpPr>
          <p:spPr bwMode="auto">
            <a:xfrm>
              <a:off x="-2590800" y="363696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-2005013" y="279241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-2366963" y="3222625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0" name="Oval 10"/>
            <p:cNvSpPr>
              <a:spLocks noChangeArrowheads="1"/>
            </p:cNvSpPr>
            <p:nvPr/>
          </p:nvSpPr>
          <p:spPr bwMode="auto">
            <a:xfrm>
              <a:off x="-2051050" y="31623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-2087563" y="3609975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2" name="Oval 12"/>
            <p:cNvSpPr>
              <a:spLocks noChangeArrowheads="1"/>
            </p:cNvSpPr>
            <p:nvPr/>
          </p:nvSpPr>
          <p:spPr bwMode="auto">
            <a:xfrm>
              <a:off x="-1135063" y="308451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3" name="Oval 13"/>
            <p:cNvSpPr>
              <a:spLocks noChangeArrowheads="1"/>
            </p:cNvSpPr>
            <p:nvPr/>
          </p:nvSpPr>
          <p:spPr bwMode="auto">
            <a:xfrm>
              <a:off x="-1146175" y="340836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4" name="Oval 14"/>
            <p:cNvSpPr>
              <a:spLocks noChangeArrowheads="1"/>
            </p:cNvSpPr>
            <p:nvPr/>
          </p:nvSpPr>
          <p:spPr bwMode="auto">
            <a:xfrm>
              <a:off x="-911225" y="360045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5" name="Oval 15"/>
            <p:cNvSpPr>
              <a:spLocks noChangeArrowheads="1"/>
            </p:cNvSpPr>
            <p:nvPr/>
          </p:nvSpPr>
          <p:spPr bwMode="auto">
            <a:xfrm>
              <a:off x="-609600" y="37338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Oval 16"/>
            <p:cNvSpPr>
              <a:spLocks noChangeArrowheads="1"/>
            </p:cNvSpPr>
            <p:nvPr/>
          </p:nvSpPr>
          <p:spPr bwMode="auto">
            <a:xfrm>
              <a:off x="-685800" y="30480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7" name="Oval 17"/>
            <p:cNvSpPr>
              <a:spLocks noChangeArrowheads="1"/>
            </p:cNvSpPr>
            <p:nvPr/>
          </p:nvSpPr>
          <p:spPr bwMode="auto">
            <a:xfrm>
              <a:off x="-914400" y="33528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Oval 18"/>
            <p:cNvSpPr>
              <a:spLocks noChangeArrowheads="1"/>
            </p:cNvSpPr>
            <p:nvPr/>
          </p:nvSpPr>
          <p:spPr bwMode="auto">
            <a:xfrm>
              <a:off x="-2195513" y="2936875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9" name="Oval 19"/>
            <p:cNvSpPr>
              <a:spLocks noChangeArrowheads="1"/>
            </p:cNvSpPr>
            <p:nvPr/>
          </p:nvSpPr>
          <p:spPr bwMode="auto">
            <a:xfrm>
              <a:off x="-2354263" y="355441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Oval 20"/>
            <p:cNvSpPr>
              <a:spLocks noChangeArrowheads="1"/>
            </p:cNvSpPr>
            <p:nvPr/>
          </p:nvSpPr>
          <p:spPr bwMode="auto">
            <a:xfrm>
              <a:off x="-2201863" y="33655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1" name="Oval 21"/>
            <p:cNvSpPr>
              <a:spLocks noChangeArrowheads="1"/>
            </p:cNvSpPr>
            <p:nvPr/>
          </p:nvSpPr>
          <p:spPr bwMode="auto">
            <a:xfrm>
              <a:off x="-2301875" y="368776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Oval 22"/>
            <p:cNvSpPr>
              <a:spLocks noChangeArrowheads="1"/>
            </p:cNvSpPr>
            <p:nvPr/>
          </p:nvSpPr>
          <p:spPr bwMode="auto">
            <a:xfrm>
              <a:off x="-762000" y="33528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3" name="Oval 23"/>
            <p:cNvSpPr>
              <a:spLocks noChangeArrowheads="1"/>
            </p:cNvSpPr>
            <p:nvPr/>
          </p:nvSpPr>
          <p:spPr bwMode="auto">
            <a:xfrm>
              <a:off x="-992188" y="3005138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Oval 24"/>
            <p:cNvSpPr>
              <a:spLocks noChangeArrowheads="1"/>
            </p:cNvSpPr>
            <p:nvPr/>
          </p:nvSpPr>
          <p:spPr bwMode="auto">
            <a:xfrm>
              <a:off x="-1885950" y="4430713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5" name="Oval 25"/>
            <p:cNvSpPr>
              <a:spLocks noChangeArrowheads="1"/>
            </p:cNvSpPr>
            <p:nvPr/>
          </p:nvSpPr>
          <p:spPr bwMode="auto">
            <a:xfrm>
              <a:off x="-1828800" y="47244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Oval 26"/>
            <p:cNvSpPr>
              <a:spLocks noChangeArrowheads="1"/>
            </p:cNvSpPr>
            <p:nvPr/>
          </p:nvSpPr>
          <p:spPr bwMode="auto">
            <a:xfrm>
              <a:off x="-1600200" y="4419600"/>
              <a:ext cx="88900" cy="106363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-2971800" y="2438400"/>
              <a:ext cx="2670175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207250" y="2667000"/>
            <a:ext cx="1631950" cy="1863725"/>
            <a:chOff x="7197124" y="2667000"/>
            <a:chExt cx="1633089" cy="1864200"/>
          </a:xfrm>
        </p:grpSpPr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 rot="1593332">
              <a:off x="7197124" y="2667000"/>
              <a:ext cx="588648" cy="107760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 rot="1593332">
              <a:off x="7608726" y="4009831"/>
              <a:ext cx="508476" cy="52136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 rot="-958251">
              <a:off x="8376483" y="2864316"/>
              <a:ext cx="453730" cy="90708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666750"/>
          </a:xfrm>
        </p:spPr>
        <p:txBody>
          <a:bodyPr/>
          <a:lstStyle/>
          <a:p>
            <a:pPr algn="l"/>
            <a:r>
              <a:rPr lang="en-US" sz="3200" b="1"/>
              <a:t>K-means example, step 4</a:t>
            </a:r>
          </a:p>
        </p:txBody>
      </p:sp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8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9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3598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3599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3600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01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602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3603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3604" name="Text Box 36"/>
          <p:cNvSpPr txBox="1">
            <a:spLocks noChangeArrowheads="1"/>
          </p:cNvSpPr>
          <p:nvPr/>
        </p:nvSpPr>
        <p:spPr bwMode="auto">
          <a:xfrm>
            <a:off x="152400" y="2286000"/>
            <a:ext cx="2133600" cy="4108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Reassign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points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closest to a different new cluster center</a:t>
            </a:r>
          </a:p>
          <a:p>
            <a:pPr eaLnBrk="0" hangingPunct="0"/>
            <a:endParaRPr lang="en-US" sz="2400" b="1" i="1">
              <a:solidFill>
                <a:srgbClr val="E5405D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2400" b="1" i="1">
                <a:solidFill>
                  <a:srgbClr val="E5405D"/>
                </a:solidFill>
                <a:latin typeface="Times New Roman" pitchFamily="18" charset="0"/>
              </a:rPr>
              <a:t>Q: Which points are reassigned?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493605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93606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07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3608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9360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3611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9361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1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3614" name="Line 4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3615" name="AutoShape 4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5562600" cy="533400"/>
          </a:xfrm>
        </p:spPr>
        <p:txBody>
          <a:bodyPr/>
          <a:lstStyle/>
          <a:p>
            <a:pPr algn="l"/>
            <a:r>
              <a:rPr lang="en-US" sz="3200" b="1"/>
              <a:t>K-means example, step 4 …</a:t>
            </a:r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2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4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5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09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0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5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6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22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462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462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62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462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 i="1">
                <a:latin typeface="Times New Roman" pitchFamily="18" charset="0"/>
              </a:rPr>
              <a:t>A: three points with animation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9" name="Line 37"/>
          <p:cNvSpPr>
            <a:spLocks noChangeShapeType="1"/>
          </p:cNvSpPr>
          <p:nvPr/>
        </p:nvSpPr>
        <p:spPr bwMode="auto">
          <a:xfrm flipV="1">
            <a:off x="1295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30" name="Line 38"/>
          <p:cNvSpPr>
            <a:spLocks noChangeShapeType="1"/>
          </p:cNvSpPr>
          <p:nvPr/>
        </p:nvSpPr>
        <p:spPr bwMode="auto">
          <a:xfrm>
            <a:off x="1371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631" name="Line 39"/>
          <p:cNvSpPr>
            <a:spLocks noChangeShapeType="1"/>
          </p:cNvSpPr>
          <p:nvPr/>
        </p:nvSpPr>
        <p:spPr bwMode="auto">
          <a:xfrm flipV="1">
            <a:off x="1371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4632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9463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4635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9463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3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4638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94639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40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4641" name="Line 49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42" name="AutoShape 50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45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946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946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 animBg="1"/>
      <p:bldP spid="494603" grpId="0" animBg="1"/>
      <p:bldP spid="494611" grpId="0" animBg="1"/>
      <p:bldP spid="494629" grpId="0" animBg="1"/>
      <p:bldP spid="494630" grpId="0" animBg="1"/>
      <p:bldP spid="4946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5334000" cy="533400"/>
          </a:xfrm>
        </p:spPr>
        <p:txBody>
          <a:bodyPr/>
          <a:lstStyle/>
          <a:p>
            <a:pPr algn="l"/>
            <a:r>
              <a:rPr lang="en-US" sz="3200" b="1"/>
              <a:t>K-means example, step 4b</a:t>
            </a:r>
          </a:p>
        </p:txBody>
      </p:sp>
      <p:sp>
        <p:nvSpPr>
          <p:cNvPr id="49561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95649" name="Group 33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5650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5651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52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653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re-compute cluster means</a:t>
            </a:r>
          </a:p>
        </p:txBody>
      </p:sp>
      <p:grpSp>
        <p:nvGrpSpPr>
          <p:cNvPr id="495656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95657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5659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95660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5662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95663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5665" name="Line 49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66" name="AutoShape 50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pPr algn="l"/>
            <a:r>
              <a:rPr lang="en-US" sz="3200" b="1"/>
              <a:t>K-means example, step 5</a:t>
            </a:r>
          </a:p>
        </p:txBody>
      </p:sp>
      <p:sp>
        <p:nvSpPr>
          <p:cNvPr id="496643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8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1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2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3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4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5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6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7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8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59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0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1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2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3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4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5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6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7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670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9667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9667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67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667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9667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move cluster centers to cluster means</a:t>
            </a:r>
          </a:p>
        </p:txBody>
      </p:sp>
      <p:grpSp>
        <p:nvGrpSpPr>
          <p:cNvPr id="496677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49667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7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96680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49668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6683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49668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8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k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96686" name="Line 4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7" name="AutoShape 4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6690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5562600" cy="1143000"/>
          </a:xfrm>
        </p:spPr>
        <p:txBody>
          <a:bodyPr/>
          <a:lstStyle/>
          <a:p>
            <a:pPr algn="l"/>
            <a:r>
              <a:rPr lang="en-US" sz="3200" b="1"/>
              <a:t>Squared Error Criterion</a:t>
            </a:r>
          </a:p>
        </p:txBody>
      </p:sp>
      <p:sp>
        <p:nvSpPr>
          <p:cNvPr id="532526" name="Line 46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27" name="AutoShape 47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532528" name="Picture 4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544638"/>
            <a:ext cx="8001000" cy="5121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833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5562600" cy="1143000"/>
          </a:xfrm>
        </p:spPr>
        <p:txBody>
          <a:bodyPr/>
          <a:lstStyle/>
          <a:p>
            <a:pPr algn="l"/>
            <a:r>
              <a:rPr lang="en-US" sz="3200" b="1"/>
              <a:t>Pros and cons of K-Means</a:t>
            </a:r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4532" name="AutoShape 4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53453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524000"/>
            <a:ext cx="7924800" cy="50149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255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4038600" cy="1143000"/>
          </a:xfrm>
        </p:spPr>
        <p:txBody>
          <a:bodyPr/>
          <a:lstStyle/>
          <a:p>
            <a:pPr algn="l"/>
            <a:r>
              <a:rPr lang="en-US" sz="3200" b="1"/>
              <a:t>K-means variations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b="1"/>
              <a:t>K-medoids</a:t>
            </a:r>
            <a:r>
              <a:rPr lang="en-US"/>
              <a:t> – instead of mean, use medians of each cluster</a:t>
            </a:r>
          </a:p>
          <a:p>
            <a:pPr marL="566738" lvl="1" indent="-225425"/>
            <a:r>
              <a:rPr lang="en-US"/>
              <a:t>Mean of 1, 3, 5, 7, 9 is </a:t>
            </a:r>
          </a:p>
          <a:p>
            <a:pPr marL="566738" lvl="1" indent="-225425"/>
            <a:r>
              <a:rPr lang="en-US"/>
              <a:t>Mean of 1, 3, 5, 7, 1009 is</a:t>
            </a:r>
          </a:p>
          <a:p>
            <a:pPr marL="566738" lvl="1" indent="-225425"/>
            <a:r>
              <a:rPr lang="en-US"/>
              <a:t>Median of 1, 3, 5, 7, 1009 is </a:t>
            </a:r>
          </a:p>
          <a:p>
            <a:pPr marL="566738" lvl="1" indent="-225425"/>
            <a:r>
              <a:rPr lang="en-US"/>
              <a:t>Median advantage: not affected by extreme values</a:t>
            </a:r>
          </a:p>
          <a:p>
            <a:pPr marL="225425" indent="-225425"/>
            <a:r>
              <a:rPr lang="en-US"/>
              <a:t>For large databases, use sampling</a:t>
            </a:r>
          </a:p>
          <a:p>
            <a:pPr marL="225425" indent="-225425">
              <a:buFontTx/>
              <a:buNone/>
            </a:pPr>
            <a:endParaRPr lang="en-US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4845050" y="2667000"/>
            <a:ext cx="393700" cy="514350"/>
          </a:xfrm>
          <a:prstGeom prst="rect">
            <a:avLst/>
          </a:prstGeom>
          <a:solidFill>
            <a:srgbClr val="FFCC99"/>
          </a:solidFill>
          <a:ln w="571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5454650" y="3124200"/>
            <a:ext cx="698500" cy="514350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205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5759450" y="3733800"/>
            <a:ext cx="393700" cy="514350"/>
          </a:xfrm>
          <a:prstGeom prst="rect">
            <a:avLst/>
          </a:prstGeom>
          <a:solidFill>
            <a:srgbClr val="FFCC99"/>
          </a:solidFill>
          <a:ln w="571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0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7" grpId="0" animBg="1"/>
      <p:bldP spid="4997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3505200" cy="1143000"/>
          </a:xfrm>
        </p:spPr>
        <p:txBody>
          <a:bodyPr/>
          <a:lstStyle/>
          <a:p>
            <a:pPr algn="l"/>
            <a:r>
              <a:rPr lang="en-US" sz="3200" b="1" i="1" dirty="0"/>
              <a:t>k</a:t>
            </a:r>
            <a:r>
              <a:rPr lang="en-US" sz="3200" b="1" dirty="0"/>
              <a:t>-</a:t>
            </a:r>
            <a:r>
              <a:rPr lang="en-US" sz="3200" b="1" dirty="0" err="1"/>
              <a:t>Medoids</a:t>
            </a:r>
            <a:endParaRPr lang="en-US" sz="3200" b="1" dirty="0"/>
          </a:p>
        </p:txBody>
      </p:sp>
      <p:sp>
        <p:nvSpPr>
          <p:cNvPr id="533507" name="Line 3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08" name="AutoShape 4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533519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600200"/>
            <a:ext cx="8229600" cy="2816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710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000" dirty="0" smtClean="0"/>
              <a:t>Hierarchical  Agglomerative Clustering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371600"/>
            <a:ext cx="4724400" cy="4800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Another simple clustering algorithm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Define a distance between clusters (return to this)</a:t>
            </a:r>
          </a:p>
          <a:p>
            <a:pPr eaLnBrk="1" hangingPunct="1"/>
            <a:r>
              <a:rPr lang="en-US" altLang="en-US" sz="2000" dirty="0" smtClean="0"/>
              <a:t>Initialize: every example is a cluster</a:t>
            </a:r>
          </a:p>
          <a:p>
            <a:pPr eaLnBrk="1" hangingPunct="1"/>
            <a:r>
              <a:rPr lang="en-US" altLang="en-US" sz="2000" dirty="0" smtClean="0"/>
              <a:t>Iterate:</a:t>
            </a:r>
          </a:p>
          <a:p>
            <a:pPr lvl="1" eaLnBrk="1" hangingPunct="1"/>
            <a:r>
              <a:rPr lang="en-US" altLang="en-US" sz="1800" dirty="0" smtClean="0"/>
              <a:t>Compute distances between all clusters </a:t>
            </a:r>
            <a:br>
              <a:rPr lang="en-US" altLang="en-US" sz="1800" dirty="0" smtClean="0"/>
            </a:br>
            <a:r>
              <a:rPr lang="en-US" altLang="en-US" sz="1800" dirty="0" smtClean="0"/>
              <a:t>(store for efficiency)</a:t>
            </a:r>
          </a:p>
          <a:p>
            <a:pPr lvl="1" eaLnBrk="1" hangingPunct="1"/>
            <a:r>
              <a:rPr lang="en-US" altLang="en-US" sz="1800" dirty="0" smtClean="0"/>
              <a:t>Merge two closest clusters</a:t>
            </a:r>
          </a:p>
          <a:p>
            <a:pPr eaLnBrk="1" hangingPunct="1"/>
            <a:r>
              <a:rPr lang="en-US" altLang="en-US" sz="2000" dirty="0" smtClean="0"/>
              <a:t>Save both clustering and </a:t>
            </a:r>
            <a:r>
              <a:rPr lang="en-US" altLang="en-US" sz="2000" i="1" dirty="0" smtClean="0"/>
              <a:t>sequence</a:t>
            </a:r>
            <a:r>
              <a:rPr lang="en-US" altLang="en-US" sz="2000" dirty="0" smtClean="0"/>
              <a:t> of cluster operations</a:t>
            </a:r>
          </a:p>
          <a:p>
            <a:pPr eaLnBrk="1" hangingPunct="1"/>
            <a:r>
              <a:rPr lang="ja-JP" altLang="en-US" sz="2000" dirty="0" smtClean="0"/>
              <a:t>“</a:t>
            </a:r>
            <a:r>
              <a:rPr lang="en-US" altLang="ja-JP" sz="2000" dirty="0" err="1" smtClean="0"/>
              <a:t>Dendrogram</a:t>
            </a:r>
            <a:r>
              <a:rPr lang="ja-JP" altLang="en-US" sz="2000" dirty="0" smtClean="0"/>
              <a:t>”</a:t>
            </a:r>
            <a:endParaRPr lang="en-US" altLang="en-US" sz="20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0538" y="2538413"/>
            <a:ext cx="2670175" cy="2743200"/>
            <a:chOff x="123" y="1028"/>
            <a:chExt cx="1682" cy="1728"/>
          </a:xfrm>
        </p:grpSpPr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514" y="1306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363" y="1783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732" y="1251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88" name="Oval 9"/>
            <p:cNvSpPr>
              <a:spLocks noChangeArrowheads="1"/>
            </p:cNvSpPr>
            <p:nvPr/>
          </p:nvSpPr>
          <p:spPr bwMode="auto">
            <a:xfrm>
              <a:off x="504" y="1522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89" name="Oval 10"/>
            <p:cNvSpPr>
              <a:spLocks noChangeArrowheads="1"/>
            </p:cNvSpPr>
            <p:nvPr/>
          </p:nvSpPr>
          <p:spPr bwMode="auto">
            <a:xfrm>
              <a:off x="703" y="1484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0" name="Oval 11"/>
            <p:cNvSpPr>
              <a:spLocks noChangeArrowheads="1"/>
            </p:cNvSpPr>
            <p:nvPr/>
          </p:nvSpPr>
          <p:spPr bwMode="auto">
            <a:xfrm>
              <a:off x="680" y="1766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1" name="Oval 12"/>
            <p:cNvSpPr>
              <a:spLocks noChangeArrowheads="1"/>
            </p:cNvSpPr>
            <p:nvPr/>
          </p:nvSpPr>
          <p:spPr bwMode="auto">
            <a:xfrm>
              <a:off x="1280" y="1435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2" name="Oval 13"/>
            <p:cNvSpPr>
              <a:spLocks noChangeArrowheads="1"/>
            </p:cNvSpPr>
            <p:nvPr/>
          </p:nvSpPr>
          <p:spPr bwMode="auto">
            <a:xfrm>
              <a:off x="1273" y="1639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3" name="Oval 14"/>
            <p:cNvSpPr>
              <a:spLocks noChangeArrowheads="1"/>
            </p:cNvSpPr>
            <p:nvPr/>
          </p:nvSpPr>
          <p:spPr bwMode="auto">
            <a:xfrm>
              <a:off x="1421" y="1760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4" name="Oval 15"/>
            <p:cNvSpPr>
              <a:spLocks noChangeArrowheads="1"/>
            </p:cNvSpPr>
            <p:nvPr/>
          </p:nvSpPr>
          <p:spPr bwMode="auto">
            <a:xfrm>
              <a:off x="1435" y="1934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5" name="Oval 16"/>
            <p:cNvSpPr>
              <a:spLocks noChangeArrowheads="1"/>
            </p:cNvSpPr>
            <p:nvPr/>
          </p:nvSpPr>
          <p:spPr bwMode="auto">
            <a:xfrm>
              <a:off x="1449" y="2106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6" name="Oval 17"/>
            <p:cNvSpPr>
              <a:spLocks noChangeArrowheads="1"/>
            </p:cNvSpPr>
            <p:nvPr/>
          </p:nvSpPr>
          <p:spPr bwMode="auto">
            <a:xfrm>
              <a:off x="1431" y="2244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7" name="Oval 18"/>
            <p:cNvSpPr>
              <a:spLocks noChangeArrowheads="1"/>
            </p:cNvSpPr>
            <p:nvPr/>
          </p:nvSpPr>
          <p:spPr bwMode="auto">
            <a:xfrm>
              <a:off x="612" y="1342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8" name="Oval 19"/>
            <p:cNvSpPr>
              <a:spLocks noChangeArrowheads="1"/>
            </p:cNvSpPr>
            <p:nvPr/>
          </p:nvSpPr>
          <p:spPr bwMode="auto">
            <a:xfrm>
              <a:off x="512" y="1731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Oval 20"/>
            <p:cNvSpPr>
              <a:spLocks noChangeArrowheads="1"/>
            </p:cNvSpPr>
            <p:nvPr/>
          </p:nvSpPr>
          <p:spPr bwMode="auto">
            <a:xfrm>
              <a:off x="608" y="1612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0" name="Oval 21"/>
            <p:cNvSpPr>
              <a:spLocks noChangeArrowheads="1"/>
            </p:cNvSpPr>
            <p:nvPr/>
          </p:nvSpPr>
          <p:spPr bwMode="auto">
            <a:xfrm>
              <a:off x="545" y="1815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Oval 22"/>
            <p:cNvSpPr>
              <a:spLocks noChangeArrowheads="1"/>
            </p:cNvSpPr>
            <p:nvPr/>
          </p:nvSpPr>
          <p:spPr bwMode="auto">
            <a:xfrm>
              <a:off x="1412" y="2389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2" name="Oval 23"/>
            <p:cNvSpPr>
              <a:spLocks noChangeArrowheads="1"/>
            </p:cNvSpPr>
            <p:nvPr/>
          </p:nvSpPr>
          <p:spPr bwMode="auto">
            <a:xfrm>
              <a:off x="1370" y="1385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Oval 24"/>
            <p:cNvSpPr>
              <a:spLocks noChangeArrowheads="1"/>
            </p:cNvSpPr>
            <p:nvPr/>
          </p:nvSpPr>
          <p:spPr bwMode="auto">
            <a:xfrm>
              <a:off x="807" y="2283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4" name="Oval 25"/>
            <p:cNvSpPr>
              <a:spLocks noChangeArrowheads="1"/>
            </p:cNvSpPr>
            <p:nvPr/>
          </p:nvSpPr>
          <p:spPr bwMode="auto">
            <a:xfrm>
              <a:off x="795" y="2394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Oval 26"/>
            <p:cNvSpPr>
              <a:spLocks noChangeArrowheads="1"/>
            </p:cNvSpPr>
            <p:nvPr/>
          </p:nvSpPr>
          <p:spPr bwMode="auto">
            <a:xfrm>
              <a:off x="1030" y="1966"/>
              <a:ext cx="56" cy="6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6" name="Rectangle 27"/>
            <p:cNvSpPr>
              <a:spLocks noChangeArrowheads="1"/>
            </p:cNvSpPr>
            <p:nvPr/>
          </p:nvSpPr>
          <p:spPr bwMode="auto">
            <a:xfrm>
              <a:off x="123" y="1028"/>
              <a:ext cx="1682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0484" name="Text Box 28"/>
          <p:cNvSpPr txBox="1">
            <a:spLocks noChangeArrowheads="1"/>
          </p:cNvSpPr>
          <p:nvPr/>
        </p:nvSpPr>
        <p:spPr bwMode="auto">
          <a:xfrm>
            <a:off x="390525" y="20431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</a:rPr>
              <a:t>Initially, every datum is a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 1</a:t>
            </a:r>
          </a:p>
        </p:txBody>
      </p:sp>
      <p:sp>
        <p:nvSpPr>
          <p:cNvPr id="22530" name="Oval 3"/>
          <p:cNvSpPr>
            <a:spLocks noChangeArrowheads="1"/>
          </p:cNvSpPr>
          <p:nvPr/>
        </p:nvSpPr>
        <p:spPr bwMode="auto">
          <a:xfrm>
            <a:off x="1111250" y="297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71538" y="37369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1457325" y="28924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1095375" y="33226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1411288" y="32623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1374775" y="37099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2327275" y="31845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2316163" y="35083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2551113" y="370046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2573338" y="39766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0" name="Oval 13"/>
          <p:cNvSpPr>
            <a:spLocks noChangeArrowheads="1"/>
          </p:cNvSpPr>
          <p:nvPr/>
        </p:nvSpPr>
        <p:spPr bwMode="auto">
          <a:xfrm>
            <a:off x="2595563" y="424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1" name="Oval 14"/>
          <p:cNvSpPr>
            <a:spLocks noChangeArrowheads="1"/>
          </p:cNvSpPr>
          <p:nvPr/>
        </p:nvSpPr>
        <p:spPr bwMode="auto">
          <a:xfrm>
            <a:off x="2566988" y="44688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2" name="Oval 15"/>
          <p:cNvSpPr>
            <a:spLocks noChangeArrowheads="1"/>
          </p:cNvSpPr>
          <p:nvPr/>
        </p:nvSpPr>
        <p:spPr bwMode="auto">
          <a:xfrm>
            <a:off x="1266825" y="30368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3" name="Oval 16"/>
          <p:cNvSpPr>
            <a:spLocks noChangeArrowheads="1"/>
          </p:cNvSpPr>
          <p:nvPr/>
        </p:nvSpPr>
        <p:spPr bwMode="auto">
          <a:xfrm>
            <a:off x="1108075" y="365442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4" name="Oval 17"/>
          <p:cNvSpPr>
            <a:spLocks noChangeArrowheads="1"/>
          </p:cNvSpPr>
          <p:nvPr/>
        </p:nvSpPr>
        <p:spPr bwMode="auto">
          <a:xfrm>
            <a:off x="1260475" y="34655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5" name="Oval 18"/>
          <p:cNvSpPr>
            <a:spLocks noChangeArrowheads="1"/>
          </p:cNvSpPr>
          <p:nvPr/>
        </p:nvSpPr>
        <p:spPr bwMode="auto">
          <a:xfrm>
            <a:off x="1160463" y="378777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6" name="Oval 19"/>
          <p:cNvSpPr>
            <a:spLocks noChangeArrowheads="1"/>
          </p:cNvSpPr>
          <p:nvPr/>
        </p:nvSpPr>
        <p:spPr bwMode="auto">
          <a:xfrm>
            <a:off x="2536825" y="469900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7" name="Oval 20"/>
          <p:cNvSpPr>
            <a:spLocks noChangeArrowheads="1"/>
          </p:cNvSpPr>
          <p:nvPr/>
        </p:nvSpPr>
        <p:spPr bwMode="auto">
          <a:xfrm>
            <a:off x="2470150" y="310515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8" name="Oval 21"/>
          <p:cNvSpPr>
            <a:spLocks noChangeArrowheads="1"/>
          </p:cNvSpPr>
          <p:nvPr/>
        </p:nvSpPr>
        <p:spPr bwMode="auto">
          <a:xfrm>
            <a:off x="1576388" y="45307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9" name="Oval 22"/>
          <p:cNvSpPr>
            <a:spLocks noChangeArrowheads="1"/>
          </p:cNvSpPr>
          <p:nvPr/>
        </p:nvSpPr>
        <p:spPr bwMode="auto">
          <a:xfrm>
            <a:off x="1557338" y="47069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0" name="Oval 23"/>
          <p:cNvSpPr>
            <a:spLocks noChangeArrowheads="1"/>
          </p:cNvSpPr>
          <p:nvPr/>
        </p:nvSpPr>
        <p:spPr bwMode="auto">
          <a:xfrm>
            <a:off x="1930400" y="40274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1" name="Rectangle 24"/>
          <p:cNvSpPr>
            <a:spLocks noChangeArrowheads="1"/>
          </p:cNvSpPr>
          <p:nvPr/>
        </p:nvSpPr>
        <p:spPr bwMode="auto">
          <a:xfrm>
            <a:off x="490538" y="2538413"/>
            <a:ext cx="267017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2" name="Oval 25"/>
          <p:cNvSpPr>
            <a:spLocks noChangeArrowheads="1"/>
          </p:cNvSpPr>
          <p:nvPr/>
        </p:nvSpPr>
        <p:spPr bwMode="auto">
          <a:xfrm rot="-1513710">
            <a:off x="1101725" y="3608388"/>
            <a:ext cx="163513" cy="342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3" name="Oval 26"/>
          <p:cNvSpPr>
            <a:spLocks noChangeArrowheads="1"/>
          </p:cNvSpPr>
          <p:nvPr/>
        </p:nvSpPr>
        <p:spPr bwMode="auto">
          <a:xfrm>
            <a:off x="4759325" y="3817938"/>
            <a:ext cx="88900" cy="106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4" name="Oval 27"/>
          <p:cNvSpPr>
            <a:spLocks noChangeArrowheads="1"/>
          </p:cNvSpPr>
          <p:nvPr/>
        </p:nvSpPr>
        <p:spPr bwMode="auto">
          <a:xfrm>
            <a:off x="4919663" y="3816350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 flipV="1">
            <a:off x="4800600" y="3624263"/>
            <a:ext cx="0" cy="188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9"/>
          <p:cNvSpPr>
            <a:spLocks noChangeShapeType="1"/>
          </p:cNvSpPr>
          <p:nvPr/>
        </p:nvSpPr>
        <p:spPr bwMode="auto">
          <a:xfrm>
            <a:off x="4800600" y="3624263"/>
            <a:ext cx="155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4956175" y="3616325"/>
            <a:ext cx="0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297737" cy="782638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Clustering 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Cluster</a:t>
            </a:r>
            <a:r>
              <a:rPr lang="en-US" dirty="0" smtClean="0"/>
              <a:t>: A collection of data objects</a:t>
            </a:r>
          </a:p>
          <a:p>
            <a:pPr lvl="1"/>
            <a:r>
              <a:rPr lang="en-US" sz="2000" dirty="0" smtClean="0"/>
              <a:t>Inter-clusters distance </a:t>
            </a:r>
            <a:r>
              <a:rPr lang="en-US" sz="2000" dirty="0" smtClean="0">
                <a:sym typeface="Symbol" pitchFamily="18" charset="2"/>
              </a:rPr>
              <a:t> maximization</a:t>
            </a:r>
          </a:p>
          <a:p>
            <a:pPr lvl="1"/>
            <a:r>
              <a:rPr lang="en-US" sz="2000" dirty="0" smtClean="0"/>
              <a:t>Intra-clusters distance </a:t>
            </a:r>
            <a:r>
              <a:rPr lang="en-US" sz="2000" dirty="0" smtClean="0">
                <a:sym typeface="Symbol" pitchFamily="18" charset="2"/>
              </a:rPr>
              <a:t> minimization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/>
              <a:t>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“Grouping a set of data objects into clusters according to their similarity”[</a:t>
            </a:r>
            <a:r>
              <a:rPr lang="en-US" baseline="30000" dirty="0" smtClean="0"/>
              <a:t>1</a:t>
            </a:r>
            <a:r>
              <a:rPr lang="en-US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Clustering is </a:t>
            </a:r>
            <a:r>
              <a:rPr lang="en-US" dirty="0" smtClean="0">
                <a:solidFill>
                  <a:schemeClr val="hlink"/>
                </a:solidFill>
              </a:rPr>
              <a:t>unsupervised classification</a:t>
            </a:r>
            <a:r>
              <a:rPr lang="en-US" dirty="0" smtClean="0"/>
              <a:t>: no predefined classes</a:t>
            </a:r>
          </a:p>
          <a:p>
            <a:endParaRPr lang="en-US" sz="1200" dirty="0" smtClean="0"/>
          </a:p>
          <a:p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 2</a:t>
            </a:r>
          </a:p>
        </p:txBody>
      </p:sp>
      <p:sp>
        <p:nvSpPr>
          <p:cNvPr id="24578" name="Oval 3"/>
          <p:cNvSpPr>
            <a:spLocks noChangeArrowheads="1"/>
          </p:cNvSpPr>
          <p:nvPr/>
        </p:nvSpPr>
        <p:spPr bwMode="auto">
          <a:xfrm>
            <a:off x="1111250" y="297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871538" y="37369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457325" y="28924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1095375" y="33226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1411288" y="32623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1374775" y="37099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327275" y="31845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316163" y="35083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2551113" y="370046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2573338" y="39766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2595563" y="424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9" name="Oval 14"/>
          <p:cNvSpPr>
            <a:spLocks noChangeArrowheads="1"/>
          </p:cNvSpPr>
          <p:nvPr/>
        </p:nvSpPr>
        <p:spPr bwMode="auto">
          <a:xfrm>
            <a:off x="2566988" y="44688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1266825" y="30368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1" name="Oval 16"/>
          <p:cNvSpPr>
            <a:spLocks noChangeArrowheads="1"/>
          </p:cNvSpPr>
          <p:nvPr/>
        </p:nvSpPr>
        <p:spPr bwMode="auto">
          <a:xfrm>
            <a:off x="1108075" y="365442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2" name="Oval 17"/>
          <p:cNvSpPr>
            <a:spLocks noChangeArrowheads="1"/>
          </p:cNvSpPr>
          <p:nvPr/>
        </p:nvSpPr>
        <p:spPr bwMode="auto">
          <a:xfrm>
            <a:off x="1260475" y="34655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1160463" y="378777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4" name="Oval 19"/>
          <p:cNvSpPr>
            <a:spLocks noChangeArrowheads="1"/>
          </p:cNvSpPr>
          <p:nvPr/>
        </p:nvSpPr>
        <p:spPr bwMode="auto">
          <a:xfrm>
            <a:off x="2536825" y="469900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5" name="Oval 20"/>
          <p:cNvSpPr>
            <a:spLocks noChangeArrowheads="1"/>
          </p:cNvSpPr>
          <p:nvPr/>
        </p:nvSpPr>
        <p:spPr bwMode="auto">
          <a:xfrm>
            <a:off x="2470150" y="310515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1576388" y="4530725"/>
            <a:ext cx="88900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7" name="Oval 22"/>
          <p:cNvSpPr>
            <a:spLocks noChangeArrowheads="1"/>
          </p:cNvSpPr>
          <p:nvPr/>
        </p:nvSpPr>
        <p:spPr bwMode="auto">
          <a:xfrm>
            <a:off x="1557338" y="4706938"/>
            <a:ext cx="88900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8" name="Oval 23"/>
          <p:cNvSpPr>
            <a:spLocks noChangeArrowheads="1"/>
          </p:cNvSpPr>
          <p:nvPr/>
        </p:nvSpPr>
        <p:spPr bwMode="auto">
          <a:xfrm>
            <a:off x="1930400" y="40274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490538" y="2538413"/>
            <a:ext cx="267017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0" name="Oval 25"/>
          <p:cNvSpPr>
            <a:spLocks noChangeArrowheads="1"/>
          </p:cNvSpPr>
          <p:nvPr/>
        </p:nvSpPr>
        <p:spPr bwMode="auto">
          <a:xfrm rot="-1513710">
            <a:off x="1101725" y="3608388"/>
            <a:ext cx="163513" cy="342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1" name="Oval 26"/>
          <p:cNvSpPr>
            <a:spLocks noChangeArrowheads="1"/>
          </p:cNvSpPr>
          <p:nvPr/>
        </p:nvSpPr>
        <p:spPr bwMode="auto">
          <a:xfrm>
            <a:off x="4759325" y="3817938"/>
            <a:ext cx="88900" cy="106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2" name="Oval 27"/>
          <p:cNvSpPr>
            <a:spLocks noChangeArrowheads="1"/>
          </p:cNvSpPr>
          <p:nvPr/>
        </p:nvSpPr>
        <p:spPr bwMode="auto">
          <a:xfrm>
            <a:off x="4919663" y="3816350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 flipV="1">
            <a:off x="4800600" y="3624263"/>
            <a:ext cx="0" cy="188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>
            <a:off x="4800600" y="3624263"/>
            <a:ext cx="155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>
            <a:off x="4956175" y="3616325"/>
            <a:ext cx="0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Oval 31"/>
          <p:cNvSpPr>
            <a:spLocks noChangeArrowheads="1"/>
          </p:cNvSpPr>
          <p:nvPr/>
        </p:nvSpPr>
        <p:spPr bwMode="auto">
          <a:xfrm>
            <a:off x="1503363" y="4491038"/>
            <a:ext cx="203200" cy="36671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7" name="Oval 32"/>
          <p:cNvSpPr>
            <a:spLocks noChangeArrowheads="1"/>
          </p:cNvSpPr>
          <p:nvPr/>
        </p:nvSpPr>
        <p:spPr bwMode="auto">
          <a:xfrm>
            <a:off x="5326063" y="3813175"/>
            <a:ext cx="88900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8" name="Oval 33"/>
          <p:cNvSpPr>
            <a:spLocks noChangeArrowheads="1"/>
          </p:cNvSpPr>
          <p:nvPr/>
        </p:nvSpPr>
        <p:spPr bwMode="auto">
          <a:xfrm>
            <a:off x="5145088" y="3811588"/>
            <a:ext cx="88900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09" name="Line 34"/>
          <p:cNvSpPr>
            <a:spLocks noChangeShapeType="1"/>
          </p:cNvSpPr>
          <p:nvPr/>
        </p:nvSpPr>
        <p:spPr bwMode="auto">
          <a:xfrm flipV="1">
            <a:off x="5200650" y="3608388"/>
            <a:ext cx="0" cy="2444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35"/>
          <p:cNvSpPr>
            <a:spLocks noChangeShapeType="1"/>
          </p:cNvSpPr>
          <p:nvPr/>
        </p:nvSpPr>
        <p:spPr bwMode="auto">
          <a:xfrm>
            <a:off x="5200650" y="3592513"/>
            <a:ext cx="1714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>
            <a:off x="5364163" y="3592513"/>
            <a:ext cx="0" cy="252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 3</a:t>
            </a:r>
          </a:p>
        </p:txBody>
      </p:sp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1111250" y="297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71538" y="37369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1457325" y="28924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1095375" y="33226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1411288" y="32623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1374775" y="3709988"/>
            <a:ext cx="88900" cy="106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327275" y="318452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316163" y="3508375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2551113" y="370046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5" name="Oval 12"/>
          <p:cNvSpPr>
            <a:spLocks noChangeArrowheads="1"/>
          </p:cNvSpPr>
          <p:nvPr/>
        </p:nvSpPr>
        <p:spPr bwMode="auto">
          <a:xfrm>
            <a:off x="2573338" y="39766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6" name="Oval 13"/>
          <p:cNvSpPr>
            <a:spLocks noChangeArrowheads="1"/>
          </p:cNvSpPr>
          <p:nvPr/>
        </p:nvSpPr>
        <p:spPr bwMode="auto">
          <a:xfrm>
            <a:off x="2595563" y="424973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7" name="Oval 14"/>
          <p:cNvSpPr>
            <a:spLocks noChangeArrowheads="1"/>
          </p:cNvSpPr>
          <p:nvPr/>
        </p:nvSpPr>
        <p:spPr bwMode="auto">
          <a:xfrm>
            <a:off x="2566988" y="44688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8" name="Oval 15"/>
          <p:cNvSpPr>
            <a:spLocks noChangeArrowheads="1"/>
          </p:cNvSpPr>
          <p:nvPr/>
        </p:nvSpPr>
        <p:spPr bwMode="auto">
          <a:xfrm>
            <a:off x="1266825" y="30368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9" name="Oval 16"/>
          <p:cNvSpPr>
            <a:spLocks noChangeArrowheads="1"/>
          </p:cNvSpPr>
          <p:nvPr/>
        </p:nvSpPr>
        <p:spPr bwMode="auto">
          <a:xfrm>
            <a:off x="1108075" y="365442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0" name="Oval 17"/>
          <p:cNvSpPr>
            <a:spLocks noChangeArrowheads="1"/>
          </p:cNvSpPr>
          <p:nvPr/>
        </p:nvSpPr>
        <p:spPr bwMode="auto">
          <a:xfrm>
            <a:off x="1260475" y="3465513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1" name="Oval 18"/>
          <p:cNvSpPr>
            <a:spLocks noChangeArrowheads="1"/>
          </p:cNvSpPr>
          <p:nvPr/>
        </p:nvSpPr>
        <p:spPr bwMode="auto">
          <a:xfrm>
            <a:off x="1160463" y="378777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2" name="Oval 19"/>
          <p:cNvSpPr>
            <a:spLocks noChangeArrowheads="1"/>
          </p:cNvSpPr>
          <p:nvPr/>
        </p:nvSpPr>
        <p:spPr bwMode="auto">
          <a:xfrm>
            <a:off x="2536825" y="469900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2470150" y="3105150"/>
            <a:ext cx="88900" cy="106363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4" name="Oval 21"/>
          <p:cNvSpPr>
            <a:spLocks noChangeArrowheads="1"/>
          </p:cNvSpPr>
          <p:nvPr/>
        </p:nvSpPr>
        <p:spPr bwMode="auto">
          <a:xfrm>
            <a:off x="1576388" y="4530725"/>
            <a:ext cx="88900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5" name="Oval 22"/>
          <p:cNvSpPr>
            <a:spLocks noChangeArrowheads="1"/>
          </p:cNvSpPr>
          <p:nvPr/>
        </p:nvSpPr>
        <p:spPr bwMode="auto">
          <a:xfrm>
            <a:off x="1557338" y="4706938"/>
            <a:ext cx="88900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6" name="Oval 23"/>
          <p:cNvSpPr>
            <a:spLocks noChangeArrowheads="1"/>
          </p:cNvSpPr>
          <p:nvPr/>
        </p:nvSpPr>
        <p:spPr bwMode="auto">
          <a:xfrm>
            <a:off x="1930400" y="4027488"/>
            <a:ext cx="88900" cy="106362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7" name="Rectangle 24"/>
          <p:cNvSpPr>
            <a:spLocks noChangeArrowheads="1"/>
          </p:cNvSpPr>
          <p:nvPr/>
        </p:nvSpPr>
        <p:spPr bwMode="auto">
          <a:xfrm>
            <a:off x="490538" y="2538413"/>
            <a:ext cx="267017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8" name="Oval 25"/>
          <p:cNvSpPr>
            <a:spLocks noChangeArrowheads="1"/>
          </p:cNvSpPr>
          <p:nvPr/>
        </p:nvSpPr>
        <p:spPr bwMode="auto">
          <a:xfrm rot="-648463">
            <a:off x="1028700" y="3563938"/>
            <a:ext cx="492125" cy="4238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9" name="Oval 26"/>
          <p:cNvSpPr>
            <a:spLocks noChangeArrowheads="1"/>
          </p:cNvSpPr>
          <p:nvPr/>
        </p:nvSpPr>
        <p:spPr bwMode="auto">
          <a:xfrm>
            <a:off x="4759325" y="3817938"/>
            <a:ext cx="88900" cy="106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50" name="Oval 27"/>
          <p:cNvSpPr>
            <a:spLocks noChangeArrowheads="1"/>
          </p:cNvSpPr>
          <p:nvPr/>
        </p:nvSpPr>
        <p:spPr bwMode="auto">
          <a:xfrm>
            <a:off x="4919663" y="3816350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 flipV="1">
            <a:off x="4800600" y="3624263"/>
            <a:ext cx="0" cy="188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>
            <a:off x="4800600" y="3624263"/>
            <a:ext cx="155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956175" y="3616325"/>
            <a:ext cx="0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Oval 31"/>
          <p:cNvSpPr>
            <a:spLocks noChangeArrowheads="1"/>
          </p:cNvSpPr>
          <p:nvPr/>
        </p:nvSpPr>
        <p:spPr bwMode="auto">
          <a:xfrm>
            <a:off x="1503363" y="4491038"/>
            <a:ext cx="203200" cy="36671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55" name="Oval 32"/>
          <p:cNvSpPr>
            <a:spLocks noChangeArrowheads="1"/>
          </p:cNvSpPr>
          <p:nvPr/>
        </p:nvSpPr>
        <p:spPr bwMode="auto">
          <a:xfrm>
            <a:off x="5326063" y="3813175"/>
            <a:ext cx="88900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56" name="Oval 33"/>
          <p:cNvSpPr>
            <a:spLocks noChangeArrowheads="1"/>
          </p:cNvSpPr>
          <p:nvPr/>
        </p:nvSpPr>
        <p:spPr bwMode="auto">
          <a:xfrm>
            <a:off x="5145088" y="3811588"/>
            <a:ext cx="88900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57" name="Line 34"/>
          <p:cNvSpPr>
            <a:spLocks noChangeShapeType="1"/>
          </p:cNvSpPr>
          <p:nvPr/>
        </p:nvSpPr>
        <p:spPr bwMode="auto">
          <a:xfrm flipV="1">
            <a:off x="5200650" y="3608388"/>
            <a:ext cx="0" cy="2444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5"/>
          <p:cNvSpPr>
            <a:spLocks noChangeShapeType="1"/>
          </p:cNvSpPr>
          <p:nvPr/>
        </p:nvSpPr>
        <p:spPr bwMode="auto">
          <a:xfrm>
            <a:off x="5200650" y="3592513"/>
            <a:ext cx="1714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5364163" y="3592513"/>
            <a:ext cx="0" cy="252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Oval 37"/>
          <p:cNvSpPr>
            <a:spLocks noChangeArrowheads="1"/>
          </p:cNvSpPr>
          <p:nvPr/>
        </p:nvSpPr>
        <p:spPr bwMode="auto">
          <a:xfrm>
            <a:off x="4556125" y="3829050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 flipV="1">
            <a:off x="4605338" y="3371850"/>
            <a:ext cx="0" cy="465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Line 39"/>
          <p:cNvSpPr>
            <a:spLocks noChangeShapeType="1"/>
          </p:cNvSpPr>
          <p:nvPr/>
        </p:nvSpPr>
        <p:spPr bwMode="auto">
          <a:xfrm>
            <a:off x="4605338" y="3363913"/>
            <a:ext cx="2603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Line 40"/>
          <p:cNvSpPr>
            <a:spLocks noChangeShapeType="1"/>
          </p:cNvSpPr>
          <p:nvPr/>
        </p:nvSpPr>
        <p:spPr bwMode="auto">
          <a:xfrm>
            <a:off x="4873625" y="3371850"/>
            <a:ext cx="0" cy="244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Rectangle 43"/>
          <p:cNvSpPr>
            <a:spLocks noChangeArrowheads="1"/>
          </p:cNvSpPr>
          <p:nvPr/>
        </p:nvSpPr>
        <p:spPr bwMode="auto">
          <a:xfrm>
            <a:off x="4648200" y="1371600"/>
            <a:ext cx="403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Builds up a sequence of clusters (</a:t>
            </a:r>
            <a:r>
              <a:rPr lang="ja-JP" altLang="en-US" sz="2000" b="0">
                <a:solidFill>
                  <a:schemeClr val="tx1"/>
                </a:solidFill>
                <a:latin typeface="Arial" pitchFamily="34" charset="0"/>
              </a:rPr>
              <a:t>“</a:t>
            </a:r>
            <a:r>
              <a:rPr lang="en-US" altLang="ja-JP" sz="2000" b="0">
                <a:solidFill>
                  <a:schemeClr val="tx1"/>
                </a:solidFill>
                <a:latin typeface="Arial" pitchFamily="34" charset="0"/>
              </a:rPr>
              <a:t>hierarchical</a:t>
            </a:r>
            <a:r>
              <a:rPr lang="ja-JP" altLang="en-US" sz="2000" b="0">
                <a:solidFill>
                  <a:schemeClr val="tx1"/>
                </a:solidFill>
                <a:latin typeface="Arial" pitchFamily="34" charset="0"/>
              </a:rPr>
              <a:t>”</a:t>
            </a:r>
            <a:r>
              <a:rPr lang="en-US" altLang="ja-JP" sz="2000" b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en-US" sz="2000" b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Algorithm complexity   O(N</a:t>
            </a:r>
            <a:r>
              <a:rPr lang="en-US" altLang="en-US" sz="2000" b="0" baseline="30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	(Why?)</a:t>
            </a:r>
          </a:p>
        </p:txBody>
      </p:sp>
      <p:sp>
        <p:nvSpPr>
          <p:cNvPr id="26665" name="Text Box 44"/>
          <p:cNvSpPr txBox="1">
            <a:spLocks noChangeArrowheads="1"/>
          </p:cNvSpPr>
          <p:nvPr/>
        </p:nvSpPr>
        <p:spPr bwMode="auto">
          <a:xfrm>
            <a:off x="3810000" y="5867400"/>
            <a:ext cx="474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In matlab:  </a:t>
            </a:r>
            <a:r>
              <a:rPr lang="ja-JP" altLang="en-US" sz="1800">
                <a:solidFill>
                  <a:schemeClr val="tx1"/>
                </a:solidFill>
              </a:rPr>
              <a:t>“</a:t>
            </a:r>
            <a:r>
              <a:rPr lang="en-US" altLang="ja-JP" sz="1800">
                <a:solidFill>
                  <a:schemeClr val="tx1"/>
                </a:solidFill>
              </a:rPr>
              <a:t>linkage</a:t>
            </a:r>
            <a:r>
              <a:rPr lang="ja-JP" altLang="en-US" sz="1800">
                <a:solidFill>
                  <a:schemeClr val="tx1"/>
                </a:solidFill>
              </a:rPr>
              <a:t>”</a:t>
            </a:r>
            <a:r>
              <a:rPr lang="en-US" altLang="ja-JP" sz="1800">
                <a:solidFill>
                  <a:schemeClr val="tx1"/>
                </a:solidFill>
              </a:rPr>
              <a:t>  function   (stats toolbox)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Dendrogram</a:t>
            </a:r>
          </a:p>
        </p:txBody>
      </p:sp>
      <p:pic>
        <p:nvPicPr>
          <p:cNvPr id="28674" name="Picture 3" descr="cahmx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655763"/>
            <a:ext cx="4000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1182688" y="3573463"/>
            <a:ext cx="88900" cy="106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1343025" y="357187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V="1">
            <a:off x="1223963" y="3379788"/>
            <a:ext cx="0" cy="188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1223963" y="3379788"/>
            <a:ext cx="155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1379538" y="3371850"/>
            <a:ext cx="0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1749425" y="3568700"/>
            <a:ext cx="88900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>
            <a:off x="1568450" y="3567113"/>
            <a:ext cx="88900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V="1">
            <a:off x="1624013" y="3363913"/>
            <a:ext cx="0" cy="2444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1624013" y="3348038"/>
            <a:ext cx="1714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787525" y="3348038"/>
            <a:ext cx="0" cy="252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979488" y="3584575"/>
            <a:ext cx="88900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V="1">
            <a:off x="1028700" y="3127375"/>
            <a:ext cx="0" cy="465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1028700" y="3119438"/>
            <a:ext cx="2603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>
            <a:off x="1296988" y="3127375"/>
            <a:ext cx="0" cy="244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2114550" y="349408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114800"/>
          </a:xfrm>
        </p:spPr>
        <p:txBody>
          <a:bodyPr/>
          <a:lstStyle/>
          <a:p>
            <a:pPr marL="457200" indent="-457200"/>
            <a:r>
              <a:rPr lang="en-US" sz="2800"/>
              <a:t>Agglomerative Clustering</a:t>
            </a:r>
          </a:p>
          <a:p>
            <a:pPr marL="1028700" lvl="1" indent="-457200"/>
            <a:r>
              <a:rPr lang="en-US" sz="2400"/>
              <a:t>Start with single-instance clusters</a:t>
            </a:r>
          </a:p>
          <a:p>
            <a:pPr marL="1028700" lvl="1" indent="-457200"/>
            <a:r>
              <a:rPr lang="en-US" sz="2400"/>
              <a:t>At each step, join the two closest clusters </a:t>
            </a:r>
          </a:p>
          <a:p>
            <a:pPr marL="1028700" lvl="1" indent="-457200"/>
            <a:r>
              <a:rPr lang="en-US" sz="2400"/>
              <a:t>Design decision: distance between clusters</a:t>
            </a:r>
          </a:p>
          <a:p>
            <a:pPr marL="457200" indent="-457200"/>
            <a:r>
              <a:rPr lang="en-US" sz="2800"/>
              <a:t>Divisive Clustering</a:t>
            </a:r>
          </a:p>
          <a:p>
            <a:pPr marL="1028700" lvl="1" indent="-457200"/>
            <a:r>
              <a:rPr lang="en-US" sz="2400"/>
              <a:t>Start with one universal cluster</a:t>
            </a:r>
          </a:p>
          <a:p>
            <a:pPr marL="1028700" lvl="1" indent="-457200"/>
            <a:r>
              <a:rPr lang="en-US" sz="2400"/>
              <a:t>Find two clusters</a:t>
            </a:r>
          </a:p>
          <a:p>
            <a:pPr marL="1028700" lvl="1" indent="-457200"/>
            <a:r>
              <a:rPr lang="en-US" sz="2400"/>
              <a:t>Proceed recursively on each subset</a:t>
            </a:r>
          </a:p>
          <a:p>
            <a:pPr marL="1028700" lvl="1" indent="-457200"/>
            <a:r>
              <a:rPr lang="en-US" sz="2400"/>
              <a:t>Can be very fast</a:t>
            </a:r>
          </a:p>
          <a:p>
            <a:pPr marL="457200" indent="-457200"/>
            <a:r>
              <a:rPr lang="en-US" sz="2800"/>
              <a:t>Both methods produce a</a:t>
            </a:r>
            <a:br>
              <a:rPr lang="en-US" sz="2800"/>
            </a:br>
            <a:r>
              <a:rPr lang="en-US" sz="2800" i="1"/>
              <a:t>dendrogram</a:t>
            </a:r>
            <a:r>
              <a:rPr lang="en-US" sz="2800"/>
              <a:t> </a:t>
            </a:r>
            <a:endParaRPr lang="en-AU" sz="280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248400" y="5486400"/>
            <a:ext cx="2209800" cy="12954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/>
        </p:nvGraphicFramePr>
        <p:xfrm>
          <a:off x="6400800" y="4876800"/>
          <a:ext cx="27432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2743200" imgH="1737360" progId="Word.Document.8">
                  <p:embed/>
                </p:oleObj>
              </mc:Choice>
              <mc:Fallback>
                <p:oleObj name="Document" r:id="rId4" imgW="274320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7432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4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2" r="-10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21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4" name="Content Placeholder 3" descr="Screen Shot 2015-11-03 at 8.26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1" r="-54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6.4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70" r="-18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20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6.5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4" r="-7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 dirty="0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7.0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8" r="-6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5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4" name="Content Placeholder 3" descr="Screen Shot 2015-11-03 at 8.27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2" r="-5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65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153400" cy="990600"/>
          </a:xfrm>
        </p:spPr>
        <p:txBody>
          <a:bodyPr/>
          <a:lstStyle/>
          <a:p>
            <a:r>
              <a:rPr lang="en-US" sz="4000"/>
              <a:t>Major Types of Clustering Algorithms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Partitioning</a:t>
            </a:r>
            <a:r>
              <a:rPr lang="en-US"/>
              <a:t>: 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Partition the database into k clusters which are represented by representative objects of them</a:t>
            </a:r>
          </a:p>
          <a:p>
            <a:r>
              <a:rPr lang="en-US" u="sng"/>
              <a:t>Hierarchical</a:t>
            </a:r>
            <a:r>
              <a:rPr lang="en-US"/>
              <a:t>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Decompose the database into several levels of partitioning which are represented by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7.2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8" r="-2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5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7.2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r="-1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7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4724400" cy="1143000"/>
          </a:xfrm>
        </p:spPr>
        <p:txBody>
          <a:bodyPr/>
          <a:lstStyle/>
          <a:p>
            <a:pPr algn="l"/>
            <a:r>
              <a:rPr lang="en-US" sz="3200" b="1"/>
              <a:t>Hierarchical clustering</a:t>
            </a:r>
            <a:endParaRPr lang="en-AU" sz="3200" b="1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3" name="Content Placeholder 2" descr="Screen Shot 2015-11-03 at 8.27.3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7" b="-44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29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3" y="228600"/>
            <a:ext cx="7315200" cy="93345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3200" b="1"/>
              <a:t>Research Problems</a:t>
            </a:r>
          </a:p>
        </p:txBody>
      </p:sp>
      <p:sp>
        <p:nvSpPr>
          <p:cNvPr id="519171" name="Line 3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2" name="AutoShape 4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7848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Effective and Efficient methods of Clustering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Scalability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Handling different types of data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Handling complex multidimensional data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Complex shapes of clusters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Subspace Clustering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Cluster overlapping etc.</a:t>
            </a:r>
          </a:p>
        </p:txBody>
      </p:sp>
    </p:spTree>
    <p:extLst>
      <p:ext uri="{BB962C8B-B14F-4D97-AF65-F5344CB8AC3E}">
        <p14:creationId xmlns:p14="http://schemas.microsoft.com/office/powerpoint/2010/main" val="95663114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3" y="152400"/>
            <a:ext cx="7315200" cy="93345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3200" b="1"/>
              <a:t>Examples of Clustering Applications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800" b="1"/>
              <a:t>Marketing:</a:t>
            </a:r>
            <a:r>
              <a:rPr lang="en-US" sz="2800"/>
              <a:t> discover customer groups and use them for targeted marketing and re-organization</a:t>
            </a:r>
          </a:p>
          <a:p>
            <a:pPr>
              <a:lnSpc>
                <a:spcPct val="110000"/>
              </a:lnSpc>
            </a:pPr>
            <a:r>
              <a:rPr lang="en-US" sz="2800" b="1"/>
              <a:t>Astronomy: </a:t>
            </a:r>
            <a:r>
              <a:rPr lang="en-US" sz="2800"/>
              <a:t>find groups of similar stars and galaxies</a:t>
            </a:r>
          </a:p>
          <a:p>
            <a:pPr>
              <a:lnSpc>
                <a:spcPct val="110000"/>
              </a:lnSpc>
            </a:pPr>
            <a:r>
              <a:rPr lang="en-US" sz="2800" b="1"/>
              <a:t>Earth-quake studies:</a:t>
            </a:r>
            <a:r>
              <a:rPr lang="en-US" sz="2800"/>
              <a:t> Observed earth quake epicenters should be clustered along continent faults</a:t>
            </a:r>
          </a:p>
          <a:p>
            <a:pPr>
              <a:lnSpc>
                <a:spcPct val="110000"/>
              </a:lnSpc>
            </a:pPr>
            <a:r>
              <a:rPr lang="en-US" sz="2800" b="1"/>
              <a:t>Genomics:</a:t>
            </a:r>
            <a:r>
              <a:rPr lang="en-US" sz="2800"/>
              <a:t> finding groups of gene with similar expressions</a:t>
            </a:r>
          </a:p>
          <a:p>
            <a:pPr>
              <a:lnSpc>
                <a:spcPct val="110000"/>
              </a:lnSpc>
            </a:pPr>
            <a:r>
              <a:rPr lang="en-US" sz="2800"/>
              <a:t>…</a:t>
            </a:r>
          </a:p>
        </p:txBody>
      </p:sp>
      <p:sp>
        <p:nvSpPr>
          <p:cNvPr id="512004" name="Line 4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05" name="AutoShape 5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760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Summary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/>
              <a:t>unsupervised</a:t>
            </a:r>
          </a:p>
          <a:p>
            <a:pPr marL="225425" indent="-225425"/>
            <a:r>
              <a:rPr lang="en-US"/>
              <a:t>many approaches</a:t>
            </a:r>
          </a:p>
          <a:p>
            <a:pPr marL="566738" lvl="1" indent="-225425"/>
            <a:r>
              <a:rPr lang="en-US"/>
              <a:t>K-means – simple, sometimes useful</a:t>
            </a:r>
          </a:p>
          <a:p>
            <a:pPr marL="914400" lvl="2" indent="-233363"/>
            <a:r>
              <a:rPr lang="en-US"/>
              <a:t>K-medoids is less sensitive to outliers</a:t>
            </a:r>
          </a:p>
          <a:p>
            <a:pPr marL="566738" lvl="1" indent="-225425"/>
            <a:r>
              <a:rPr lang="en-US"/>
              <a:t>Hierarchical clustering – works for symbolic attributes</a:t>
            </a:r>
          </a:p>
          <a:p>
            <a:pPr marL="566738" lvl="1" indent="-225425"/>
            <a:r>
              <a:rPr lang="en-US"/>
              <a:t>Can be used to fill in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98819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Line 2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07" name="AutoShape 3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Questions 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3200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7700" b="1">
                <a:solidFill>
                  <a:srgbClr val="2727B1"/>
                </a:solidFill>
                <a:latin typeface="Lucida Handwriting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733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03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09" grpId="1"/>
      <p:bldP spid="30310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define “similarity”?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Recall that the goal is to group together “similar” data – but what does this mean?</a:t>
            </a:r>
          </a:p>
          <a:p>
            <a:r>
              <a:rPr lang="en-US" sz="2800"/>
              <a:t>No single answer – it depends on what we want to find or emphasize in the data; this is one reason why clustering is an “art”</a:t>
            </a:r>
          </a:p>
          <a:p>
            <a:r>
              <a:rPr lang="en-US" sz="2800"/>
              <a:t>The similarity measure is often more important than the clustering algorithm used – don’t overlook this choice!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(Dis)similarity measures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Instead of talking about similarity measures, we often equivalently refer to dissimilarity measures (I’ll give an example of how to convert between them in a few slides…)</a:t>
            </a:r>
          </a:p>
          <a:p>
            <a:pPr>
              <a:lnSpc>
                <a:spcPct val="90000"/>
              </a:lnSpc>
            </a:pPr>
            <a:r>
              <a:rPr lang="en-US" sz="2800"/>
              <a:t>Jagota defines a dissimilarity measure as a function f(</a:t>
            </a:r>
            <a:r>
              <a:rPr lang="en-US" sz="2800" b="1"/>
              <a:t>x</a:t>
            </a:r>
            <a:r>
              <a:rPr lang="en-US" sz="2800"/>
              <a:t>,</a:t>
            </a:r>
            <a:r>
              <a:rPr lang="en-US" sz="2800" b="1"/>
              <a:t>y</a:t>
            </a:r>
            <a:r>
              <a:rPr lang="en-US" sz="2800"/>
              <a:t>) such that f(</a:t>
            </a:r>
            <a:r>
              <a:rPr lang="en-US" sz="2800" b="1"/>
              <a:t>x</a:t>
            </a:r>
            <a:r>
              <a:rPr lang="en-US" sz="2800"/>
              <a:t>,</a:t>
            </a:r>
            <a:r>
              <a:rPr lang="en-US" sz="2800" b="1"/>
              <a:t>y</a:t>
            </a:r>
            <a:r>
              <a:rPr lang="en-US" sz="2800"/>
              <a:t>) &gt; f(</a:t>
            </a:r>
            <a:r>
              <a:rPr lang="en-US" sz="2800" b="1"/>
              <a:t>w</a:t>
            </a:r>
            <a:r>
              <a:rPr lang="en-US" sz="2800"/>
              <a:t>,</a:t>
            </a:r>
            <a:r>
              <a:rPr lang="en-US" sz="2800" b="1"/>
              <a:t>z</a:t>
            </a:r>
            <a:r>
              <a:rPr lang="en-US" sz="2800"/>
              <a:t>) if and only if </a:t>
            </a:r>
            <a:r>
              <a:rPr lang="en-US" sz="2800" b="1"/>
              <a:t>x</a:t>
            </a:r>
            <a:r>
              <a:rPr lang="en-US" sz="2800"/>
              <a:t> is less similar to </a:t>
            </a:r>
            <a:r>
              <a:rPr lang="en-US" sz="2800" b="1"/>
              <a:t>y</a:t>
            </a:r>
            <a:r>
              <a:rPr lang="en-US" sz="2800"/>
              <a:t> than </a:t>
            </a:r>
            <a:r>
              <a:rPr lang="en-US" sz="2800" b="1"/>
              <a:t>w</a:t>
            </a:r>
            <a:r>
              <a:rPr lang="en-US" sz="2800"/>
              <a:t> is to </a:t>
            </a:r>
            <a:r>
              <a:rPr lang="en-US" sz="2800" b="1"/>
              <a:t>z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is always a </a:t>
            </a:r>
            <a:r>
              <a:rPr lang="en-US" sz="2800" i="1"/>
              <a:t>pair-wise</a:t>
            </a:r>
            <a:r>
              <a:rPr lang="en-US" sz="2800"/>
              <a:t> measure</a:t>
            </a:r>
          </a:p>
          <a:p>
            <a:pPr>
              <a:lnSpc>
                <a:spcPct val="90000"/>
              </a:lnSpc>
            </a:pPr>
            <a:r>
              <a:rPr lang="en-US" sz="2800"/>
              <a:t>Think of </a:t>
            </a:r>
            <a:r>
              <a:rPr lang="en-US" sz="2800" b="1"/>
              <a:t>x</a:t>
            </a:r>
            <a:r>
              <a:rPr lang="en-US" sz="2800"/>
              <a:t>, </a:t>
            </a:r>
            <a:r>
              <a:rPr lang="en-US" sz="2800" b="1"/>
              <a:t>y</a:t>
            </a:r>
            <a:r>
              <a:rPr lang="en-US" sz="2800"/>
              <a:t>, </a:t>
            </a:r>
            <a:r>
              <a:rPr lang="en-US" sz="2800" b="1"/>
              <a:t>w</a:t>
            </a:r>
            <a:r>
              <a:rPr lang="en-US" sz="2800"/>
              <a:t>, and </a:t>
            </a:r>
            <a:r>
              <a:rPr lang="en-US" sz="2800" b="1"/>
              <a:t>z</a:t>
            </a:r>
            <a:r>
              <a:rPr lang="en-US" sz="2800"/>
              <a:t> as gene expression profiles (rows or 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143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1430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Euclidean distance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7315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Here </a:t>
            </a:r>
            <a:r>
              <a:rPr lang="en-US" sz="2800" i="1" dirty="0"/>
              <a:t>n</a:t>
            </a:r>
            <a:r>
              <a:rPr lang="en-US" sz="2800" dirty="0"/>
              <a:t> is the number of dimensions in the data vector.  For instance</a:t>
            </a:r>
            <a:r>
              <a:rPr lang="en-US" sz="2800" dirty="0" smtClean="0"/>
              <a:t>: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762000" y="2209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762000" y="3429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143000" y="24384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066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4478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682875" y="2324100"/>
          <a:ext cx="41195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1587240" imgH="482400" progId="Equation.3">
                  <p:embed/>
                </p:oleObj>
              </mc:Choice>
              <mc:Fallback>
                <p:oleObj name="Equation" r:id="rId3" imgW="15872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324100"/>
                        <a:ext cx="4119563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J:\Xfer\northeastern\my_lectures\euc_dis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1813" cy="3251200"/>
          </a:xfrm>
          <a:prstGeom prst="rect">
            <a:avLst/>
          </a:prstGeom>
          <a:noFill/>
        </p:spPr>
      </p:pic>
      <p:pic>
        <p:nvPicPr>
          <p:cNvPr id="17415" name="Picture 7" descr="J:\Xfer\northeastern\my_lectures\euc_dis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0"/>
            <a:ext cx="4341813" cy="3251200"/>
          </a:xfrm>
          <a:prstGeom prst="rect">
            <a:avLst/>
          </a:prstGeom>
          <a:noFill/>
        </p:spPr>
      </p:pic>
      <p:pic>
        <p:nvPicPr>
          <p:cNvPr id="17416" name="Picture 8" descr="J:\Xfer\northeastern\my_lectures\euc_dis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341813" cy="3251200"/>
          </a:xfrm>
          <a:prstGeom prst="rect">
            <a:avLst/>
          </a:prstGeom>
          <a:noFill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d</a:t>
            </a:r>
            <a:r>
              <a:rPr lang="en-US" sz="2000" i="1" baseline="-25000"/>
              <a:t>euc</a:t>
            </a:r>
            <a:r>
              <a:rPr lang="en-US" sz="2000"/>
              <a:t>=0.5846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495800" y="3048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d</a:t>
            </a:r>
            <a:r>
              <a:rPr lang="en-US" sz="2000" i="1" baseline="-25000"/>
              <a:t>euc</a:t>
            </a:r>
            <a:r>
              <a:rPr lang="en-US" sz="2000"/>
              <a:t>=1.1345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57200" y="34290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d</a:t>
            </a:r>
            <a:r>
              <a:rPr lang="en-US" sz="2000" i="1" baseline="-25000"/>
              <a:t>euc</a:t>
            </a:r>
            <a:r>
              <a:rPr lang="en-US" sz="2000"/>
              <a:t>=2.6115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495800" y="3352800"/>
            <a:ext cx="3505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These examples of Euclidean distance match our intuition of dissimilarity pretty well…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93345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3200" b="1"/>
              <a:t>Clustering - Definition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>
            <a:off x="228600" y="1176338"/>
            <a:ext cx="6934200" cy="0"/>
          </a:xfrm>
          <a:prstGeom prst="line">
            <a:avLst/>
          </a:prstGeom>
          <a:noFill/>
          <a:ln w="57150" cmpd="thickThin">
            <a:solidFill>
              <a:srgbClr val="C71D1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7239000" y="838200"/>
            <a:ext cx="685800" cy="685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15087" name="Text Box 15"/>
          <p:cNvSpPr txBox="1">
            <a:spLocks noChangeArrowheads="1"/>
          </p:cNvSpPr>
          <p:nvPr/>
        </p:nvSpPr>
        <p:spPr bwMode="auto">
          <a:xfrm>
            <a:off x="381000" y="1600200"/>
            <a:ext cx="7848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Process of grouping similar items together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Clusters should be very similar to each other but…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Should be very different from the objects of other clusters/ other clusters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We can say that intra-cluster similarity between objects is high and inter-cluster similarity is low</a:t>
            </a:r>
          </a:p>
          <a:p>
            <a:pPr marL="461963" indent="-461963" algn="just">
              <a:spcBef>
                <a:spcPct val="50000"/>
              </a:spcBef>
              <a:buFont typeface="Arial" pitchFamily="34" charset="0"/>
              <a:buChar char="─"/>
            </a:pPr>
            <a:r>
              <a:rPr lang="en-US" sz="2400" b="1"/>
              <a:t>Important human activity --- used from early childhood in distinguishing between different items such as cars and cats, animals and plants etc.</a:t>
            </a:r>
          </a:p>
        </p:txBody>
      </p:sp>
    </p:spTree>
    <p:extLst>
      <p:ext uri="{BB962C8B-B14F-4D97-AF65-F5344CB8AC3E}">
        <p14:creationId xmlns:p14="http://schemas.microsoft.com/office/powerpoint/2010/main" val="53765388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 presentation</Template>
  <TotalTime>3441</TotalTime>
  <Words>1110</Words>
  <Application>Microsoft Office PowerPoint</Application>
  <PresentationFormat>On-screen Show (4:3)</PresentationFormat>
  <Paragraphs>268</Paragraphs>
  <Slides>46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MS PGothic</vt:lpstr>
      <vt:lpstr>Arial</vt:lpstr>
      <vt:lpstr>Calibri</vt:lpstr>
      <vt:lpstr>Constantia</vt:lpstr>
      <vt:lpstr>HGP明朝E</vt:lpstr>
      <vt:lpstr>Lucida Handwriting</vt:lpstr>
      <vt:lpstr>Monotype Sorts</vt:lpstr>
      <vt:lpstr>Symbol</vt:lpstr>
      <vt:lpstr>Tahoma</vt:lpstr>
      <vt:lpstr>Times New Roman</vt:lpstr>
      <vt:lpstr>Wingdings</vt:lpstr>
      <vt:lpstr>Wingdings 2</vt:lpstr>
      <vt:lpstr>Flow</vt:lpstr>
      <vt:lpstr>Equation</vt:lpstr>
      <vt:lpstr>Document</vt:lpstr>
      <vt:lpstr> Clustering  </vt:lpstr>
      <vt:lpstr>Unsupervised learning</vt:lpstr>
      <vt:lpstr>   What is Clustering ?</vt:lpstr>
      <vt:lpstr>Major Types of Clustering Algorithms</vt:lpstr>
      <vt:lpstr>How do we define “similarity”?</vt:lpstr>
      <vt:lpstr>(Dis)similarity measures</vt:lpstr>
      <vt:lpstr>Euclidean distance</vt:lpstr>
      <vt:lpstr>PowerPoint Presentation</vt:lpstr>
      <vt:lpstr>Clustering - Definition</vt:lpstr>
      <vt:lpstr>Types of Clustering Algorithms</vt:lpstr>
      <vt:lpstr>Types of Clustering Algorithms</vt:lpstr>
      <vt:lpstr>Classification vs. Clustering</vt:lpstr>
      <vt:lpstr>Clustering</vt:lpstr>
      <vt:lpstr>Clustering Evaluation</vt:lpstr>
      <vt:lpstr>The Distance Function</vt:lpstr>
      <vt:lpstr>Simple Clustering: K-means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Squared Error Criterion</vt:lpstr>
      <vt:lpstr>Pros and cons of K-Means</vt:lpstr>
      <vt:lpstr>K-means variations</vt:lpstr>
      <vt:lpstr>k-Medoids</vt:lpstr>
      <vt:lpstr>           Hierarchical  Agglomerative Clustering</vt:lpstr>
      <vt:lpstr>Iteration 1</vt:lpstr>
      <vt:lpstr>Iteration 2</vt:lpstr>
      <vt:lpstr>Iteration 3</vt:lpstr>
      <vt:lpstr>Dendrogram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Research Problems</vt:lpstr>
      <vt:lpstr>Examples of Clustering Applications</vt:lpstr>
      <vt:lpstr>Clustering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Ansari</dc:creator>
  <cp:lastModifiedBy>abdullah khan</cp:lastModifiedBy>
  <cp:revision>120</cp:revision>
  <dcterms:created xsi:type="dcterms:W3CDTF">2006-08-16T00:00:00Z</dcterms:created>
  <dcterms:modified xsi:type="dcterms:W3CDTF">2019-03-12T04:21:56Z</dcterms:modified>
</cp:coreProperties>
</file>