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1" r:id="rId17"/>
    <p:sldId id="262" r:id="rId18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1DA62-A573-4169-B491-2F48327FB0BA}" type="datetimeFigureOut">
              <a:rPr lang="tr-TR" smtClean="0"/>
              <a:t>16.02.2021</a:t>
            </a:fld>
            <a:endParaRPr lang="tr-T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B8D90-7213-43C9-9C32-027BD7405A59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94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B8D90-7213-43C9-9C32-027BD7405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5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C3455D6-1515-4390-B4FE-B6CB556FD067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F0752E2-CB53-42D8-A822-9EBEF8823D2E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AAD96B4-3F55-492D-8F65-1D1E35F13969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5EC70F22-1BEF-41AD-9617-43E9AC332A7E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ocaj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ocajs.com/#padLeft" TargetMode="External"/><Relationship Id="rId13" Type="http://schemas.openxmlformats.org/officeDocument/2006/relationships/hyperlink" Target="https://vocajs.com/#reverse" TargetMode="External"/><Relationship Id="rId18" Type="http://schemas.openxmlformats.org/officeDocument/2006/relationships/hyperlink" Target="https://vocajs.com/#trim" TargetMode="External"/><Relationship Id="rId3" Type="http://schemas.openxmlformats.org/officeDocument/2006/relationships/hyperlink" Target="https://vocajs.com/#lastIndexOf" TargetMode="External"/><Relationship Id="rId21" Type="http://schemas.openxmlformats.org/officeDocument/2006/relationships/hyperlink" Target="https://vocajs.com/#wordWrap" TargetMode="External"/><Relationship Id="rId7" Type="http://schemas.openxmlformats.org/officeDocument/2006/relationships/hyperlink" Target="https://vocajs.com/#pad" TargetMode="External"/><Relationship Id="rId12" Type="http://schemas.openxmlformats.org/officeDocument/2006/relationships/hyperlink" Target="https://vocajs.com/#replaceAll" TargetMode="External"/><Relationship Id="rId17" Type="http://schemas.openxmlformats.org/officeDocument/2006/relationships/hyperlink" Target="https://vocajs.com/#tr" TargetMode="External"/><Relationship Id="rId2" Type="http://schemas.openxmlformats.org/officeDocument/2006/relationships/hyperlink" Target="https://vocajs.com/#indexOf" TargetMode="External"/><Relationship Id="rId16" Type="http://schemas.openxmlformats.org/officeDocument/2006/relationships/hyperlink" Target="https://vocajs.com/#splice" TargetMode="External"/><Relationship Id="rId20" Type="http://schemas.openxmlformats.org/officeDocument/2006/relationships/hyperlink" Target="https://vocajs.com/#trimRight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vocajs.com/#latinise" TargetMode="External"/><Relationship Id="rId11" Type="http://schemas.openxmlformats.org/officeDocument/2006/relationships/hyperlink" Target="https://vocajs.com/#replace" TargetMode="External"/><Relationship Id="rId5" Type="http://schemas.openxmlformats.org/officeDocument/2006/relationships/hyperlink" Target="https://vocajs.com/#insert" TargetMode="External"/><Relationship Id="rId15" Type="http://schemas.openxmlformats.org/officeDocument/2006/relationships/hyperlink" Target="https://vocajs.com/#slugify" TargetMode="External"/><Relationship Id="rId10" Type="http://schemas.openxmlformats.org/officeDocument/2006/relationships/hyperlink" Target="https://vocajs.com/#repeat" TargetMode="External"/><Relationship Id="rId19" Type="http://schemas.openxmlformats.org/officeDocument/2006/relationships/hyperlink" Target="https://vocajs.com/#trimLeft" TargetMode="External"/><Relationship Id="rId4" Type="http://schemas.openxmlformats.org/officeDocument/2006/relationships/hyperlink" Target="https://vocajs.com/#search" TargetMode="External"/><Relationship Id="rId9" Type="http://schemas.openxmlformats.org/officeDocument/2006/relationships/hyperlink" Target="https://vocajs.com/#padRight" TargetMode="External"/><Relationship Id="rId14" Type="http://schemas.openxmlformats.org/officeDocument/2006/relationships/hyperlink" Target="https://vocajs.com/#reverseGraphem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ocajs.com/#isEmpty" TargetMode="External"/><Relationship Id="rId13" Type="http://schemas.openxmlformats.org/officeDocument/2006/relationships/hyperlink" Target="https://vocajs.com/#matches" TargetMode="External"/><Relationship Id="rId3" Type="http://schemas.openxmlformats.org/officeDocument/2006/relationships/hyperlink" Target="https://vocajs.com/#includes" TargetMode="External"/><Relationship Id="rId7" Type="http://schemas.openxmlformats.org/officeDocument/2006/relationships/hyperlink" Target="https://vocajs.com/#isDigit" TargetMode="External"/><Relationship Id="rId12" Type="http://schemas.openxmlformats.org/officeDocument/2006/relationships/hyperlink" Target="https://vocajs.com/#isUpperCase" TargetMode="External"/><Relationship Id="rId2" Type="http://schemas.openxmlformats.org/officeDocument/2006/relationships/hyperlink" Target="https://vocajs.com/#endsWith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vocajs.com/#isBlank" TargetMode="External"/><Relationship Id="rId11" Type="http://schemas.openxmlformats.org/officeDocument/2006/relationships/hyperlink" Target="https://vocajs.com/#isString" TargetMode="External"/><Relationship Id="rId5" Type="http://schemas.openxmlformats.org/officeDocument/2006/relationships/hyperlink" Target="https://vocajs.com/#isAlphaDigit" TargetMode="External"/><Relationship Id="rId10" Type="http://schemas.openxmlformats.org/officeDocument/2006/relationships/hyperlink" Target="https://vocajs.com/#isNumeric" TargetMode="External"/><Relationship Id="rId4" Type="http://schemas.openxmlformats.org/officeDocument/2006/relationships/hyperlink" Target="https://vocajs.com/#isAlpha" TargetMode="External"/><Relationship Id="rId9" Type="http://schemas.openxmlformats.org/officeDocument/2006/relationships/hyperlink" Target="https://vocajs.com/#isLowerCase" TargetMode="External"/><Relationship Id="rId14" Type="http://schemas.openxmlformats.org/officeDocument/2006/relationships/hyperlink" Target="https://vocajs.com/#startsWith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ocajs.com/#stripBom" TargetMode="External"/><Relationship Id="rId3" Type="http://schemas.openxmlformats.org/officeDocument/2006/relationships/hyperlink" Target="https://vocajs.com/#chars" TargetMode="External"/><Relationship Id="rId7" Type="http://schemas.openxmlformats.org/officeDocument/2006/relationships/hyperlink" Target="https://vocajs.com/#wor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vocajs.com/#split" TargetMode="External"/><Relationship Id="rId11" Type="http://schemas.openxmlformats.org/officeDocument/2006/relationships/hyperlink" Target="https://vocajs.com/#version" TargetMode="External"/><Relationship Id="rId5" Type="http://schemas.openxmlformats.org/officeDocument/2006/relationships/hyperlink" Target="https://vocajs.com/#graphemes" TargetMode="External"/><Relationship Id="rId10" Type="http://schemas.openxmlformats.org/officeDocument/2006/relationships/hyperlink" Target="https://vocajs.com/#noConflict" TargetMode="External"/><Relationship Id="rId4" Type="http://schemas.openxmlformats.org/officeDocument/2006/relationships/hyperlink" Target="https://vocajs.com/#codePoints" TargetMode="External"/><Relationship Id="rId9" Type="http://schemas.openxmlformats.org/officeDocument/2006/relationships/hyperlink" Target="https://vocajs.com/#stripTag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lsahatalan/DEMO.git" TargetMode="Externa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insoft.io/about-m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dmitri@rainsoft.io" TargetMode="External"/><Relationship Id="rId4" Type="http://schemas.openxmlformats.org/officeDocument/2006/relationships/hyperlink" Target="https://twitter.com/panzerd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vocajs.com/#swapCase" TargetMode="External"/><Relationship Id="rId3" Type="http://schemas.openxmlformats.org/officeDocument/2006/relationships/hyperlink" Target="https://vocajs.com/#capitalize" TargetMode="External"/><Relationship Id="rId7" Type="http://schemas.openxmlformats.org/officeDocument/2006/relationships/hyperlink" Target="https://vocajs.com/#snakeCase" TargetMode="External"/><Relationship Id="rId2" Type="http://schemas.openxmlformats.org/officeDocument/2006/relationships/hyperlink" Target="https://vocajs.com/#camelCase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vocajs.com/#lowerCase" TargetMode="External"/><Relationship Id="rId5" Type="http://schemas.openxmlformats.org/officeDocument/2006/relationships/hyperlink" Target="https://vocajs.com/#kebabCase" TargetMode="External"/><Relationship Id="rId10" Type="http://schemas.openxmlformats.org/officeDocument/2006/relationships/hyperlink" Target="https://vocajs.com/#upperCase" TargetMode="External"/><Relationship Id="rId4" Type="http://schemas.openxmlformats.org/officeDocument/2006/relationships/hyperlink" Target="https://vocajs.com/#decapitalize" TargetMode="External"/><Relationship Id="rId9" Type="http://schemas.openxmlformats.org/officeDocument/2006/relationships/hyperlink" Target="https://vocajs.com/#titleCas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ocajs.com/#codePointAt" TargetMode="External"/><Relationship Id="rId13" Type="http://schemas.openxmlformats.org/officeDocument/2006/relationships/hyperlink" Target="https://vocajs.com/#slice" TargetMode="External"/><Relationship Id="rId3" Type="http://schemas.openxmlformats.org/officeDocument/2006/relationships/hyperlink" Target="https://vocajs.com/#chain" TargetMode="External"/><Relationship Id="rId7" Type="http://schemas.openxmlformats.org/officeDocument/2006/relationships/hyperlink" Target="https://vocajs.com/#charAt" TargetMode="External"/><Relationship Id="rId12" Type="http://schemas.openxmlformats.org/officeDocument/2006/relationships/hyperlink" Target="https://vocajs.com/#prune" TargetMode="External"/><Relationship Id="rId2" Type="http://schemas.openxmlformats.org/officeDocument/2006/relationships/hyperlink" Target="https://vocajs.com/#v" TargetMode="External"/><Relationship Id="rId16" Type="http://schemas.openxmlformats.org/officeDocument/2006/relationships/hyperlink" Target="https://vocajs.com/#truncate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vocajs.com/#__proto__value" TargetMode="External"/><Relationship Id="rId11" Type="http://schemas.openxmlformats.org/officeDocument/2006/relationships/hyperlink" Target="https://vocajs.com/#-1,-1,LAST" TargetMode="External"/><Relationship Id="rId5" Type="http://schemas.openxmlformats.org/officeDocument/2006/relationships/hyperlink" Target="https://vocajs.com/#__proto__thru" TargetMode="External"/><Relationship Id="rId15" Type="http://schemas.openxmlformats.org/officeDocument/2006/relationships/hyperlink" Target="https://vocajs.com/#substring" TargetMode="External"/><Relationship Id="rId10" Type="http://schemas.openxmlformats.org/officeDocument/2006/relationships/hyperlink" Target="https://vocajs.com/#graphemeAt" TargetMode="External"/><Relationship Id="rId4" Type="http://schemas.openxmlformats.org/officeDocument/2006/relationships/hyperlink" Target="https://vocajs.com/#__proto__chain" TargetMode="External"/><Relationship Id="rId9" Type="http://schemas.openxmlformats.org/officeDocument/2006/relationships/hyperlink" Target="https://vocajs.com/#-1,-1,FIRST" TargetMode="External"/><Relationship Id="rId14" Type="http://schemas.openxmlformats.org/officeDocument/2006/relationships/hyperlink" Target="https://vocajs.com/#subst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ocajs.com/#escapeRegExp" TargetMode="External"/><Relationship Id="rId3" Type="http://schemas.openxmlformats.org/officeDocument/2006/relationships/hyperlink" Target="https://vocajs.com/#countGraphemes" TargetMode="External"/><Relationship Id="rId7" Type="http://schemas.openxmlformats.org/officeDocument/2006/relationships/hyperlink" Target="https://vocajs.com/#escapeHtml" TargetMode="External"/><Relationship Id="rId2" Type="http://schemas.openxmlformats.org/officeDocument/2006/relationships/hyperlink" Target="https://vocajs.com/#count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vocajs.com/#countWords" TargetMode="External"/><Relationship Id="rId11" Type="http://schemas.openxmlformats.org/officeDocument/2006/relationships/hyperlink" Target="https://vocajs.com/#vprintf" TargetMode="External"/><Relationship Id="rId5" Type="http://schemas.openxmlformats.org/officeDocument/2006/relationships/hyperlink" Target="https://vocajs.com/#countWhere" TargetMode="External"/><Relationship Id="rId10" Type="http://schemas.openxmlformats.org/officeDocument/2006/relationships/hyperlink" Target="https://vocajs.com/#sprintf" TargetMode="External"/><Relationship Id="rId4" Type="http://schemas.openxmlformats.org/officeDocument/2006/relationships/hyperlink" Target="https://vocajs.com/#countSubstrings" TargetMode="External"/><Relationship Id="rId9" Type="http://schemas.openxmlformats.org/officeDocument/2006/relationships/hyperlink" Target="https://vocajs.com/#unescape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-191160" y="1729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1" strike="noStrike" spc="-1" dirty="0">
                <a:solidFill>
                  <a:srgbClr val="FF0000"/>
                </a:solidFill>
                <a:latin typeface="Informal Roman" panose="030604020304060B0204" pitchFamily="66" charset="0"/>
                <a:ea typeface="Lilita One"/>
              </a:rPr>
              <a:t>    </a:t>
            </a:r>
            <a:r>
              <a:rPr lang="tr-TR" sz="4800" b="1" strike="noStrike" spc="-1" dirty="0">
                <a:solidFill>
                  <a:srgbClr val="FF0000"/>
                </a:solidFill>
                <a:latin typeface="Informal Roman" panose="030604020304060B0204" pitchFamily="66" charset="0"/>
                <a:ea typeface="Lilita One"/>
              </a:rPr>
              <a:t>V</a:t>
            </a:r>
            <a:r>
              <a:rPr lang="de-DE" sz="4800" b="1" strike="noStrike" spc="-1" dirty="0">
                <a:solidFill>
                  <a:srgbClr val="FF0000"/>
                </a:solidFill>
                <a:latin typeface="Informal Roman" panose="030604020304060B0204" pitchFamily="66" charset="0"/>
                <a:ea typeface="Lilita One"/>
              </a:rPr>
              <a:t>OCA </a:t>
            </a:r>
          </a:p>
          <a:p>
            <a:pPr algn="ctr"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FF0000"/>
                </a:solidFill>
                <a:latin typeface="Informal Roman" panose="030604020304060B0204" pitchFamily="66" charset="0"/>
                <a:ea typeface="Lilita One"/>
              </a:rPr>
              <a:t>JAVASCRIPT LIBRARY</a:t>
            </a:r>
            <a:br>
              <a:rPr dirty="0"/>
            </a:b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javascript voca library ile ilgili görsel sonucu">
            <a:extLst>
              <a:ext uri="{FF2B5EF4-FFF2-40B4-BE49-F238E27FC236}">
                <a16:creationId xmlns:a16="http://schemas.microsoft.com/office/drawing/2014/main" id="{027C7E4B-AAF6-4185-85B7-4CE68A81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90" y="1735104"/>
            <a:ext cx="5300093" cy="23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A29521C-5445-4808-BE51-05A951140A34}"/>
              </a:ext>
            </a:extLst>
          </p:cNvPr>
          <p:cNvSpPr/>
          <p:nvPr/>
        </p:nvSpPr>
        <p:spPr>
          <a:xfrm>
            <a:off x="3455613" y="4460813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3"/>
              </a:rPr>
              <a:t>https://vocajs.com/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0C02F23-6DC5-4300-8C88-75A5E42EF31F}"/>
              </a:ext>
            </a:extLst>
          </p:cNvPr>
          <p:cNvSpPr/>
          <p:nvPr/>
        </p:nvSpPr>
        <p:spPr>
          <a:xfrm>
            <a:off x="291498" y="309358"/>
            <a:ext cx="3276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" sz="3200" spc="-1" dirty="0">
                <a:solidFill>
                  <a:srgbClr val="E00700"/>
                </a:solidFill>
                <a:latin typeface="Lilita One"/>
              </a:rPr>
              <a:t>Functions of VOCA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43C17E5-4985-43F7-B55F-307E8495B0CE}"/>
              </a:ext>
            </a:extLst>
          </p:cNvPr>
          <p:cNvSpPr/>
          <p:nvPr/>
        </p:nvSpPr>
        <p:spPr>
          <a:xfrm>
            <a:off x="4931229" y="15570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717171"/>
                </a:solidFill>
                <a:latin typeface="Helvetica" panose="020B0604020202020204" pitchFamily="34" charset="0"/>
              </a:rPr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2"/>
              </a:rPr>
              <a:t>v.indexOf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3"/>
              </a:rPr>
              <a:t>v.lastIndexOf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4"/>
              </a:rPr>
              <a:t>v.search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717171"/>
                </a:solidFill>
                <a:latin typeface="Helvetica" panose="020B0604020202020204" pitchFamily="34" charset="0"/>
              </a:rPr>
              <a:t>Manipulate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5"/>
              </a:rPr>
              <a:t>v.insert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6"/>
              </a:rPr>
              <a:t>v.latinise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7"/>
              </a:rPr>
              <a:t>v.pad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8"/>
              </a:rPr>
              <a:t>v.padLeft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9"/>
              </a:rPr>
              <a:t>v.padRight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0"/>
              </a:rPr>
              <a:t>v.repeat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1"/>
              </a:rPr>
              <a:t>v.replace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2"/>
              </a:rPr>
              <a:t>v.replaceAll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3"/>
              </a:rPr>
              <a:t>v.reverse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4"/>
              </a:rPr>
              <a:t>v.reverseGrapheme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5"/>
              </a:rPr>
              <a:t>v.slugify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6"/>
              </a:rPr>
              <a:t>v.splice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7"/>
              </a:rPr>
              <a:t>v.tr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u="sng" dirty="0">
                <a:solidFill>
                  <a:srgbClr val="406887"/>
                </a:solidFill>
                <a:latin typeface="Consolas" panose="020B0609020204030204" pitchFamily="49" charset="0"/>
                <a:hlinkClick r:id="rId18"/>
              </a:rPr>
              <a:t>v.trim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19"/>
              </a:rPr>
              <a:t>v.trimLeft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20"/>
              </a:rPr>
              <a:t>v.trimRight</a:t>
            </a:r>
            <a:endParaRPr lang="tr-TR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6887"/>
                </a:solidFill>
                <a:latin typeface="Consolas" panose="020B0609020204030204" pitchFamily="49" charset="0"/>
                <a:hlinkClick r:id="rId21"/>
              </a:rPr>
              <a:t>v.wordWrap</a:t>
            </a:r>
            <a:endParaRPr lang="tr-TR" sz="14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8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0C02F23-6DC5-4300-8C88-75A5E42EF31F}"/>
              </a:ext>
            </a:extLst>
          </p:cNvPr>
          <p:cNvSpPr/>
          <p:nvPr/>
        </p:nvSpPr>
        <p:spPr>
          <a:xfrm>
            <a:off x="291498" y="309358"/>
            <a:ext cx="3276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" sz="3200" spc="-1" dirty="0">
                <a:solidFill>
                  <a:srgbClr val="E00700"/>
                </a:solidFill>
                <a:latin typeface="Lilita One"/>
              </a:rPr>
              <a:t>Functions of VOCA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F23FAD3-87C9-4F86-A71F-812B3EE9EB10}"/>
              </a:ext>
            </a:extLst>
          </p:cNvPr>
          <p:cNvSpPr/>
          <p:nvPr/>
        </p:nvSpPr>
        <p:spPr>
          <a:xfrm>
            <a:off x="5179031" y="453261"/>
            <a:ext cx="27758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2"/>
              </a:rPr>
              <a:t>v.endsWith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3"/>
              </a:rPr>
              <a:t>v.includes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4"/>
              </a:rPr>
              <a:t>v.isAlpha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5"/>
              </a:rPr>
              <a:t>v.isAlphaDigit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6"/>
              </a:rPr>
              <a:t>v.isBlank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7"/>
              </a:rPr>
              <a:t>v.isDigit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8"/>
              </a:rPr>
              <a:t>v.isEmpty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9"/>
              </a:rPr>
              <a:t>v.isLowerCase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0"/>
              </a:rPr>
              <a:t>v.isNumeric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1"/>
              </a:rPr>
              <a:t>v.isString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2"/>
              </a:rPr>
              <a:t>v.isUpperCase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3"/>
              </a:rPr>
              <a:t>v.matches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4"/>
              </a:rPr>
              <a:t>v.startsWith</a:t>
            </a:r>
            <a:endParaRPr lang="tr-T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6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0C02F23-6DC5-4300-8C88-75A5E42EF31F}"/>
              </a:ext>
            </a:extLst>
          </p:cNvPr>
          <p:cNvSpPr/>
          <p:nvPr/>
        </p:nvSpPr>
        <p:spPr>
          <a:xfrm>
            <a:off x="291498" y="309358"/>
            <a:ext cx="3276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" sz="3200" spc="-1" dirty="0">
                <a:solidFill>
                  <a:srgbClr val="E00700"/>
                </a:solidFill>
                <a:latin typeface="Lilita One"/>
              </a:rPr>
              <a:t>Functions of VOCA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5EF5E9-122D-4545-AF49-09D4D01E3F9C}"/>
              </a:ext>
            </a:extLst>
          </p:cNvPr>
          <p:cNvSpPr/>
          <p:nvPr/>
        </p:nvSpPr>
        <p:spPr>
          <a:xfrm>
            <a:off x="5004707" y="512525"/>
            <a:ext cx="27758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3"/>
              </a:rPr>
              <a:t>v.chars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4"/>
              </a:rPr>
              <a:t>v.codePoints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5"/>
              </a:rPr>
              <a:t>v.graphemes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6"/>
              </a:rPr>
              <a:t>v.split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7"/>
              </a:rPr>
              <a:t>v.words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Strip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8"/>
              </a:rPr>
              <a:t>v.stripBom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9"/>
              </a:rPr>
              <a:t>v.stripTags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Util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u="sng" dirty="0">
                <a:solidFill>
                  <a:srgbClr val="406887"/>
                </a:solidFill>
                <a:latin typeface="Consolas" panose="020B0609020204030204" pitchFamily="49" charset="0"/>
                <a:hlinkClick r:id="rId10"/>
              </a:rPr>
              <a:t>v.noConflict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1"/>
              </a:rPr>
              <a:t>v.version</a:t>
            </a:r>
            <a:endParaRPr lang="tr-T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48474" y="730414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4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Demo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661949D-E7F9-4B1D-BDF9-E1AE2285B90B}"/>
              </a:ext>
            </a:extLst>
          </p:cNvPr>
          <p:cNvSpPr/>
          <p:nvPr/>
        </p:nvSpPr>
        <p:spPr>
          <a:xfrm>
            <a:off x="2057400" y="2387084"/>
            <a:ext cx="4735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https://github.com/gulsahatalan/DEMO.git</a:t>
            </a:r>
            <a:endParaRPr lang="de-DE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Questions?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-DE" spc="-1" dirty="0" err="1">
                <a:solidFill>
                  <a:srgbClr val="000000"/>
                </a:solidFill>
                <a:latin typeface="Roboto"/>
              </a:rPr>
              <a:t>What</a:t>
            </a:r>
            <a:r>
              <a:rPr lang="de-DE" spc="-1" dirty="0">
                <a:solidFill>
                  <a:srgbClr val="000000"/>
                </a:solidFill>
                <a:latin typeface="Roboto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Roboto"/>
              </a:rPr>
              <a:t>is</a:t>
            </a:r>
            <a:r>
              <a:rPr lang="de-DE" spc="-1" dirty="0">
                <a:solidFill>
                  <a:srgbClr val="000000"/>
                </a:solidFill>
                <a:latin typeface="Roboto"/>
              </a:rPr>
              <a:t> </a:t>
            </a:r>
            <a:r>
              <a:rPr lang="de" spc="-1" dirty="0">
                <a:solidFill>
                  <a:srgbClr val="000000"/>
                </a:solidFill>
                <a:latin typeface="Roboto"/>
              </a:rPr>
              <a:t>Voca?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Usage of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Voca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Functions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Demo ...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Agenda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" spc="-1" dirty="0">
                <a:solidFill>
                  <a:srgbClr val="000000"/>
                </a:solidFill>
                <a:latin typeface="Roboto"/>
                <a:ea typeface="Roboto"/>
              </a:rPr>
              <a:t>You know VOCA library 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" spc="-1" dirty="0">
                <a:solidFill>
                  <a:srgbClr val="000000"/>
                </a:solidFill>
                <a:latin typeface="Roboto"/>
                <a:ea typeface="Roboto"/>
              </a:rPr>
              <a:t>You know </a:t>
            </a: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h</a:t>
            </a:r>
            <a:r>
              <a:rPr lang="de-DE" spc="-1" dirty="0" err="1">
                <a:solidFill>
                  <a:srgbClr val="000000"/>
                </a:solidFill>
                <a:latin typeface="Roboto"/>
                <a:ea typeface="Roboto"/>
              </a:rPr>
              <a:t>ow</a:t>
            </a:r>
            <a:r>
              <a:rPr lang="de-D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Roboto"/>
                <a:ea typeface="Roboto"/>
              </a:rPr>
              <a:t>you</a:t>
            </a:r>
            <a:r>
              <a:rPr lang="de-D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Roboto"/>
                <a:ea typeface="Roboto"/>
              </a:rPr>
              <a:t>can</a:t>
            </a:r>
            <a:r>
              <a:rPr lang="de-D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Roboto"/>
                <a:ea typeface="Roboto"/>
              </a:rPr>
              <a:t>use</a:t>
            </a:r>
            <a:r>
              <a:rPr lang="de-DE" spc="-1" dirty="0">
                <a:solidFill>
                  <a:srgbClr val="000000"/>
                </a:solidFill>
                <a:latin typeface="Roboto"/>
                <a:ea typeface="Roboto"/>
              </a:rPr>
              <a:t> .</a:t>
            </a:r>
            <a:endParaRPr lang="d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>
                <a:solidFill>
                  <a:srgbClr val="000000"/>
                </a:solidFill>
                <a:latin typeface="Roboto"/>
                <a:ea typeface="Roboto"/>
              </a:rPr>
              <a:t> DEMO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Learn Objectives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59481" y="816622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What is </a:t>
            </a:r>
            <a:r>
              <a:rPr lang="de" sz="3000" spc="-1" dirty="0">
                <a:solidFill>
                  <a:srgbClr val="E00700"/>
                </a:solidFill>
                <a:latin typeface="Lilita One"/>
                <a:ea typeface="Lilita One"/>
              </a:rPr>
              <a:t>VOCA</a:t>
            </a: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?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07800" y="195408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939561" y="724139"/>
            <a:ext cx="3836520" cy="3597615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/>
              <a:t>Voca, dizeleri işlemek için kullanılan bir JavaScript kitaplığıdır.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/>
              <a:t>Dizele</a:t>
            </a:r>
            <a:r>
              <a:rPr lang="de-DE" dirty="0" err="1"/>
              <a:t>rle</a:t>
            </a:r>
            <a:r>
              <a:rPr lang="de-DE" dirty="0"/>
              <a:t> </a:t>
            </a:r>
            <a:r>
              <a:rPr lang="de-DE" dirty="0" err="1"/>
              <a:t>ilgili</a:t>
            </a:r>
            <a:r>
              <a:rPr lang="de-DE" dirty="0"/>
              <a:t> </a:t>
            </a:r>
            <a:r>
              <a:rPr lang="de-DE" dirty="0" err="1"/>
              <a:t>bir</a:t>
            </a:r>
            <a:r>
              <a:rPr lang="de-DE" dirty="0"/>
              <a:t> </a:t>
            </a:r>
            <a:r>
              <a:rPr lang="de-DE" dirty="0" err="1"/>
              <a:t>cok</a:t>
            </a:r>
            <a:r>
              <a:rPr lang="de-DE" dirty="0"/>
              <a:t> </a:t>
            </a:r>
            <a:r>
              <a:rPr lang="de-DE" dirty="0" err="1"/>
              <a:t>yararli</a:t>
            </a:r>
            <a:r>
              <a:rPr lang="de-DE" dirty="0"/>
              <a:t> </a:t>
            </a:r>
            <a:r>
              <a:rPr lang="tr-TR" dirty="0"/>
              <a:t>işlev sağlar</a:t>
            </a:r>
            <a:r>
              <a:rPr lang="de-DE" dirty="0"/>
              <a:t>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/>
              <a:t>Kitaplık </a:t>
            </a:r>
            <a:r>
              <a:rPr lang="tr-TR" i="1" dirty="0"/>
              <a:t>tamamen test edilmiş</a:t>
            </a:r>
            <a:r>
              <a:rPr lang="de-DE" i="1" dirty="0" err="1"/>
              <a:t>tir</a:t>
            </a:r>
            <a:r>
              <a:rPr lang="de-DE" i="1" dirty="0"/>
              <a:t>.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tr-TR" dirty="0"/>
              <a:t> 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javascript voca library ile ilgili görsel sonucu">
            <a:extLst>
              <a:ext uri="{FF2B5EF4-FFF2-40B4-BE49-F238E27FC236}">
                <a16:creationId xmlns:a16="http://schemas.microsoft.com/office/drawing/2014/main" id="{1C5A8848-901A-441C-ABC5-1B3DE767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0" y="1857105"/>
            <a:ext cx="3200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DF205B5-9742-4F05-980D-F3EC09202F0C}"/>
              </a:ext>
            </a:extLst>
          </p:cNvPr>
          <p:cNvSpPr/>
          <p:nvPr/>
        </p:nvSpPr>
        <p:spPr>
          <a:xfrm>
            <a:off x="367919" y="4321755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https://vocajs.com/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mitri Pavlutin Profil Resmi">
            <a:extLst>
              <a:ext uri="{FF2B5EF4-FFF2-40B4-BE49-F238E27FC236}">
                <a16:creationId xmlns:a16="http://schemas.microsoft.com/office/drawing/2014/main" id="{EC4BC7AE-FA9B-4CC2-A029-1BAE9A19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" y="746760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AB2D1E1-A90E-43ED-80F1-EF846DA8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92662"/>
              </p:ext>
            </p:extLst>
          </p:nvPr>
        </p:nvGraphicFramePr>
        <p:xfrm>
          <a:off x="4700270" y="1389856"/>
          <a:ext cx="3792220" cy="1559085"/>
        </p:xfrm>
        <a:graphic>
          <a:graphicData uri="http://schemas.openxmlformats.org/drawingml/2006/table">
            <a:tbl>
              <a:tblPr/>
              <a:tblGrid>
                <a:gridCol w="3792220">
                  <a:extLst>
                    <a:ext uri="{9D8B030D-6E8A-4147-A177-3AD203B41FA5}">
                      <a16:colId xmlns:a16="http://schemas.microsoft.com/office/drawing/2014/main" val="2765940723"/>
                    </a:ext>
                  </a:extLst>
                </a:gridCol>
              </a:tblGrid>
              <a:tr h="519695">
                <a:tc>
                  <a:txBody>
                    <a:bodyPr/>
                    <a:lstStyle/>
                    <a:p>
                      <a:pPr algn="ctr"/>
                      <a:r>
                        <a:rPr lang="tr-TR" u="sng">
                          <a:solidFill>
                            <a:srgbClr val="408BAA"/>
                          </a:solidFill>
                          <a:effectLst/>
                          <a:hlinkClick r:id="rId3"/>
                        </a:rPr>
                        <a:t>Dmitri Pavlutin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90652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 algn="ctr"/>
                      <a:r>
                        <a:rPr lang="tr-TR" u="none" strike="noStrike">
                          <a:solidFill>
                            <a:srgbClr val="408BAA"/>
                          </a:solidFill>
                          <a:effectLst/>
                          <a:hlinkClick r:id="rId4"/>
                        </a:rPr>
                        <a:t>@papatyavesigara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41655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 algn="ctr"/>
                      <a:r>
                        <a:rPr lang="tr-TR" u="none" strike="noStrike" dirty="0">
                          <a:solidFill>
                            <a:srgbClr val="408BAA"/>
                          </a:solidFill>
                          <a:effectLst/>
                          <a:hlinkClick r:id="rId5"/>
                        </a:rPr>
                        <a:t>dmitri@rainsoft.io</a:t>
                      </a:r>
                      <a:endParaRPr lang="tr-TR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1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6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59481" y="628842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3000" spc="-1" dirty="0">
                <a:solidFill>
                  <a:srgbClr val="E00700"/>
                </a:solidFill>
                <a:latin typeface="Lilita One"/>
              </a:rPr>
              <a:t>Usage of VOCA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572000" y="574137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/>
              <a:t>Node.js 0.10+, Chrome, Firefox, Safari 7+, Edge 13+, IE 9+</a:t>
            </a:r>
            <a:r>
              <a:rPr lang="de-DE" dirty="0"/>
              <a:t> </a:t>
            </a:r>
            <a:r>
              <a:rPr lang="de-DE" dirty="0" err="1"/>
              <a:t>tarafindan</a:t>
            </a:r>
            <a:r>
              <a:rPr lang="de-DE" dirty="0"/>
              <a:t> </a:t>
            </a:r>
            <a:r>
              <a:rPr lang="de-DE" dirty="0" err="1"/>
              <a:t>desteklenir</a:t>
            </a:r>
            <a:r>
              <a:rPr lang="de-DE" dirty="0"/>
              <a:t>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Voca JavaScript kitaplığı desteği Node.js, Toplama, Webpack, Browserify">
            <a:extLst>
              <a:ext uri="{FF2B5EF4-FFF2-40B4-BE49-F238E27FC236}">
                <a16:creationId xmlns:a16="http://schemas.microsoft.com/office/drawing/2014/main" id="{CB5E28AA-EF42-48E7-8B0F-5A2C3ABB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9" y="2224559"/>
            <a:ext cx="2571782" cy="69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40B4DF7-DF86-49B3-BA1B-B1B10A9D3B59}"/>
              </a:ext>
            </a:extLst>
          </p:cNvPr>
          <p:cNvSpPr/>
          <p:nvPr/>
        </p:nvSpPr>
        <p:spPr>
          <a:xfrm>
            <a:off x="0" y="1251543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script 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="https://cdnjs.cloudflare.com/ajax/libs/voca/1.4.0/voca.min.js" 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integrity</a:t>
            </a:r>
            <a:r>
              <a:rPr lang="tr-TR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="sha256-MgDj6U2805jL4DJY2QoJbZi1AqlNDTNRGjWJfuKUNq8=" 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crossorigin</a:t>
            </a:r>
            <a:r>
              <a:rPr lang="tr-TR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="anonymous"&gt;&lt;/script&gt;</a:t>
            </a:r>
            <a:endParaRPr lang="tr-TR" sz="1400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1EA6FA1-851F-4DAD-B807-331FBE28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" y="3252877"/>
            <a:ext cx="2476500" cy="43724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npm install voca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87FA09B-2A12-4E74-ABEF-B3B26526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4080970"/>
            <a:ext cx="2583180" cy="37569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voca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'voca'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3193963-0565-4238-9B49-F3A99ADE3B20}"/>
              </a:ext>
            </a:extLst>
          </p:cNvPr>
          <p:cNvSpPr/>
          <p:nvPr/>
        </p:nvSpPr>
        <p:spPr>
          <a:xfrm>
            <a:off x="291498" y="309358"/>
            <a:ext cx="3276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" sz="3200" spc="-1" dirty="0">
                <a:solidFill>
                  <a:srgbClr val="E00700"/>
                </a:solidFill>
                <a:latin typeface="Lilita One"/>
              </a:rPr>
              <a:t>Functions of VOCA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6E9C7E-2F84-43C5-8EE8-A7111D3D91A7}"/>
              </a:ext>
            </a:extLst>
          </p:cNvPr>
          <p:cNvSpPr/>
          <p:nvPr/>
        </p:nvSpPr>
        <p:spPr>
          <a:xfrm>
            <a:off x="4874080" y="469591"/>
            <a:ext cx="27513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717171"/>
                </a:solidFill>
                <a:latin typeface="Helvetica" panose="020B0604020202020204" pitchFamily="34" charset="0"/>
              </a:rPr>
              <a:t>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2"/>
              </a:rPr>
              <a:t>v.camelCase</a:t>
            </a:r>
            <a:r>
              <a:rPr lang="de-DE" dirty="0">
                <a:solidFill>
                  <a:srgbClr val="406887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3"/>
              </a:rPr>
              <a:t>v.capitalize</a:t>
            </a:r>
            <a:r>
              <a:rPr lang="de-DE" dirty="0">
                <a:solidFill>
                  <a:srgbClr val="406887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4"/>
              </a:rPr>
              <a:t>v.decapitalize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5"/>
              </a:rPr>
              <a:t>v.kebabCase</a:t>
            </a:r>
            <a:r>
              <a:rPr lang="de-DE" dirty="0">
                <a:solidFill>
                  <a:srgbClr val="406887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6"/>
              </a:rPr>
              <a:t>v.lowerCase</a:t>
            </a:r>
            <a:r>
              <a:rPr lang="de-DE" dirty="0">
                <a:solidFill>
                  <a:srgbClr val="406887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7"/>
              </a:rPr>
              <a:t>v.snakeCase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8"/>
              </a:rPr>
              <a:t>v.swapCase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9"/>
              </a:rPr>
              <a:t>v.titleCase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0"/>
              </a:rPr>
              <a:t>v.upperCase</a:t>
            </a:r>
            <a:endParaRPr lang="tr-T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2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8F204B-761D-441E-9E8B-79868787CD6E}"/>
              </a:ext>
            </a:extLst>
          </p:cNvPr>
          <p:cNvSpPr/>
          <p:nvPr/>
        </p:nvSpPr>
        <p:spPr>
          <a:xfrm>
            <a:off x="291498" y="309358"/>
            <a:ext cx="3276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" sz="3200" spc="-1" dirty="0">
                <a:solidFill>
                  <a:srgbClr val="E00700"/>
                </a:solidFill>
                <a:latin typeface="Lilita One"/>
              </a:rPr>
              <a:t>Functions of VOCA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CAD528-2595-4905-98AF-07686C705DE5}"/>
              </a:ext>
            </a:extLst>
          </p:cNvPr>
          <p:cNvSpPr/>
          <p:nvPr/>
        </p:nvSpPr>
        <p:spPr>
          <a:xfrm>
            <a:off x="4710793" y="17109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2"/>
              </a:rPr>
              <a:t>v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3"/>
              </a:rPr>
              <a:t>v.chain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4"/>
              </a:rPr>
              <a:t>v.prototype.chain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5"/>
              </a:rPr>
              <a:t>v.prototype.thru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6"/>
              </a:rPr>
              <a:t>v.prototype.value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Chop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7"/>
              </a:rPr>
              <a:t>v.charAt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8"/>
              </a:rPr>
              <a:t>v.codePointAt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9"/>
              </a:rPr>
              <a:t>v.first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0"/>
              </a:rPr>
              <a:t>v.graphemeAt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1"/>
              </a:rPr>
              <a:t>v.last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2"/>
              </a:rPr>
              <a:t>v.prune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3"/>
              </a:rPr>
              <a:t>v.slice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u="sng" dirty="0">
                <a:solidFill>
                  <a:srgbClr val="406887"/>
                </a:solidFill>
                <a:latin typeface="Consolas" panose="020B0609020204030204" pitchFamily="49" charset="0"/>
                <a:hlinkClick r:id="rId14"/>
              </a:rPr>
              <a:t>v.substr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5"/>
              </a:rPr>
              <a:t>v.substring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6"/>
              </a:rPr>
              <a:t>v.truncate</a:t>
            </a:r>
            <a:endParaRPr lang="tr-T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4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0C02F23-6DC5-4300-8C88-75A5E42EF31F}"/>
              </a:ext>
            </a:extLst>
          </p:cNvPr>
          <p:cNvSpPr/>
          <p:nvPr/>
        </p:nvSpPr>
        <p:spPr>
          <a:xfrm>
            <a:off x="291498" y="309358"/>
            <a:ext cx="3276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" sz="3200" spc="-1" dirty="0">
                <a:solidFill>
                  <a:srgbClr val="E00700"/>
                </a:solidFill>
                <a:latin typeface="Lilita One"/>
              </a:rPr>
              <a:t>Functions of VOCA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6B3A74-90E8-4EE8-9F43-1F166B44D44D}"/>
              </a:ext>
            </a:extLst>
          </p:cNvPr>
          <p:cNvSpPr/>
          <p:nvPr/>
        </p:nvSpPr>
        <p:spPr>
          <a:xfrm>
            <a:off x="5094514" y="480163"/>
            <a:ext cx="33718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2"/>
              </a:rPr>
              <a:t>v.count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3"/>
              </a:rPr>
              <a:t>v.countGraphemes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4"/>
              </a:rPr>
              <a:t>v.countSubstrings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5"/>
              </a:rPr>
              <a:t>v.countWhere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u="sng" dirty="0">
                <a:solidFill>
                  <a:srgbClr val="406887"/>
                </a:solidFill>
                <a:latin typeface="Consolas" panose="020B0609020204030204" pitchFamily="49" charset="0"/>
                <a:hlinkClick r:id="rId6"/>
              </a:rPr>
              <a:t>v.countWords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Escape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7"/>
              </a:rPr>
              <a:t>v.escapeHtml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8"/>
              </a:rPr>
              <a:t>v.escapeRegExp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9"/>
              </a:rPr>
              <a:t>v.unescapeHtml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7171"/>
                </a:solidFill>
                <a:latin typeface="Helvetica" panose="020B0604020202020204" pitchFamily="34" charset="0"/>
              </a:rPr>
              <a:t>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0"/>
              </a:rPr>
              <a:t>v.sprintf</a:t>
            </a:r>
            <a:endParaRPr lang="tr-T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6887"/>
                </a:solidFill>
                <a:latin typeface="Consolas" panose="020B0609020204030204" pitchFamily="49" charset="0"/>
                <a:hlinkClick r:id="rId11"/>
              </a:rPr>
              <a:t>v.vprintf</a:t>
            </a:r>
            <a:endParaRPr lang="tr-T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0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Bildschirmpräsentation (16:9)</PresentationFormat>
  <Paragraphs>127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14</vt:i4>
      </vt:variant>
    </vt:vector>
  </HeadingPairs>
  <TitlesOfParts>
    <vt:vector size="29" baseType="lpstr">
      <vt:lpstr>Arial</vt:lpstr>
      <vt:lpstr>Calibri</vt:lpstr>
      <vt:lpstr>Consolas</vt:lpstr>
      <vt:lpstr>DejaVu Sans</vt:lpstr>
      <vt:lpstr>Helvetica</vt:lpstr>
      <vt:lpstr>Informal Roman</vt:lpstr>
      <vt:lpstr>Lilita One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yusuf</cp:lastModifiedBy>
  <cp:revision>12</cp:revision>
  <dcterms:modified xsi:type="dcterms:W3CDTF">2021-02-16T21:50:10Z</dcterms:modified>
  <dc:language>en-US</dc:language>
</cp:coreProperties>
</file>