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74"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p:cViewPr varScale="1">
        <p:scale>
          <a:sx n="78" d="100"/>
          <a:sy n="78" d="100"/>
        </p:scale>
        <p:origin x="85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68CCA4-CF09-4AF6-AADC-7E02CD1D2CC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711BB98-7114-4363-A78E-4970B8092569}">
      <dgm:prSet/>
      <dgm:spPr/>
      <dgm:t>
        <a:bodyPr/>
        <a:lstStyle/>
        <a:p>
          <a:r>
            <a:rPr lang="tr-TR" b="1" i="1" u="sng"/>
            <a:t>1-</a:t>
          </a:r>
          <a:r>
            <a:rPr lang="tr-TR" b="0" i="0"/>
            <a:t>İlk olarak, K adet küme için rastgele başlangıç küme merkezleri belirlenmektedir,</a:t>
          </a:r>
          <a:endParaRPr lang="en-US"/>
        </a:p>
      </dgm:t>
    </dgm:pt>
    <dgm:pt modelId="{4388A541-8F38-4A21-9A00-F7E59176F4F6}" type="parTrans" cxnId="{45DC0BE2-C118-4E8F-8E1F-57F2AA867E44}">
      <dgm:prSet/>
      <dgm:spPr/>
      <dgm:t>
        <a:bodyPr/>
        <a:lstStyle/>
        <a:p>
          <a:endParaRPr lang="en-US"/>
        </a:p>
      </dgm:t>
    </dgm:pt>
    <dgm:pt modelId="{25B1C3EF-191A-44EF-AEA6-587CB56BACE8}" type="sibTrans" cxnId="{45DC0BE2-C118-4E8F-8E1F-57F2AA867E44}">
      <dgm:prSet/>
      <dgm:spPr/>
      <dgm:t>
        <a:bodyPr/>
        <a:lstStyle/>
        <a:p>
          <a:endParaRPr lang="en-US"/>
        </a:p>
      </dgm:t>
    </dgm:pt>
    <dgm:pt modelId="{6CBD68D5-05AE-4FEC-9072-5DB968B54690}">
      <dgm:prSet/>
      <dgm:spPr/>
      <dgm:t>
        <a:bodyPr/>
        <a:lstStyle/>
        <a:p>
          <a:r>
            <a:rPr lang="tr-TR" b="1" i="1" u="sng"/>
            <a:t>2-</a:t>
          </a:r>
          <a:r>
            <a:rPr lang="tr-TR"/>
            <a:t>küme merkez noktalarına olan uzaklık hesaplanmaktadır.Bu uzaklıklarına göre tüm nesneler k adet kümeden en yakın olan kümeye yerleştirilir,</a:t>
          </a:r>
          <a:endParaRPr lang="en-US"/>
        </a:p>
      </dgm:t>
    </dgm:pt>
    <dgm:pt modelId="{92ABDC59-6681-42BC-B58E-6E1B8DD08648}" type="parTrans" cxnId="{C2164248-A23F-4A2F-B556-CA6E36343A24}">
      <dgm:prSet/>
      <dgm:spPr/>
      <dgm:t>
        <a:bodyPr/>
        <a:lstStyle/>
        <a:p>
          <a:endParaRPr lang="en-US"/>
        </a:p>
      </dgm:t>
    </dgm:pt>
    <dgm:pt modelId="{E62C4345-75F5-4633-8936-CB41C3E15CAE}" type="sibTrans" cxnId="{C2164248-A23F-4A2F-B556-CA6E36343A24}">
      <dgm:prSet/>
      <dgm:spPr/>
      <dgm:t>
        <a:bodyPr/>
        <a:lstStyle/>
        <a:p>
          <a:endParaRPr lang="en-US"/>
        </a:p>
      </dgm:t>
    </dgm:pt>
    <dgm:pt modelId="{22B7E965-4F75-410C-85B0-A2094125632D}">
      <dgm:prSet/>
      <dgm:spPr/>
      <dgm:t>
        <a:bodyPr/>
        <a:lstStyle/>
        <a:p>
          <a:r>
            <a:rPr lang="tr-TR" b="1" i="1" u="sng"/>
            <a:t>3-</a:t>
          </a:r>
          <a:r>
            <a:rPr lang="tr-TR"/>
            <a:t>Yeni oluşan kümelerin merkez noktaları, o kümedeki tüm nesnelerin ortalama değerlerinden elde edilmiş veriye göre değiştirilmektedir,</a:t>
          </a:r>
          <a:endParaRPr lang="en-US"/>
        </a:p>
      </dgm:t>
    </dgm:pt>
    <dgm:pt modelId="{0C35B3B7-48BF-4154-83EC-5FAD3FADAC5D}" type="parTrans" cxnId="{C71D9356-20A8-4542-A1FE-E92FEC0B9221}">
      <dgm:prSet/>
      <dgm:spPr/>
      <dgm:t>
        <a:bodyPr/>
        <a:lstStyle/>
        <a:p>
          <a:endParaRPr lang="en-US"/>
        </a:p>
      </dgm:t>
    </dgm:pt>
    <dgm:pt modelId="{AA251340-5FAC-4BA7-8006-4B52539A8D91}" type="sibTrans" cxnId="{C71D9356-20A8-4542-A1FE-E92FEC0B9221}">
      <dgm:prSet/>
      <dgm:spPr/>
      <dgm:t>
        <a:bodyPr/>
        <a:lstStyle/>
        <a:p>
          <a:endParaRPr lang="en-US"/>
        </a:p>
      </dgm:t>
    </dgm:pt>
    <dgm:pt modelId="{0447DF1B-7345-400A-A2C5-0EF21FB68B45}">
      <dgm:prSet/>
      <dgm:spPr/>
      <dgm:t>
        <a:bodyPr/>
        <a:lstStyle/>
        <a:p>
          <a:r>
            <a:rPr lang="tr-TR" b="1" i="1" u="sng"/>
            <a:t>4-</a:t>
          </a:r>
          <a:r>
            <a:rPr lang="tr-TR"/>
            <a:t>Küme merkez noktaları sabit olmadığı sürece 2. ve 3. adımlar tekrarlanmaktadır</a:t>
          </a:r>
          <a:endParaRPr lang="en-US"/>
        </a:p>
      </dgm:t>
    </dgm:pt>
    <dgm:pt modelId="{D92CA95F-D02C-46C7-ACDF-4D439D4EC464}" type="parTrans" cxnId="{4653C403-CF32-4F5F-9D7A-C945E17A0986}">
      <dgm:prSet/>
      <dgm:spPr/>
      <dgm:t>
        <a:bodyPr/>
        <a:lstStyle/>
        <a:p>
          <a:endParaRPr lang="en-US"/>
        </a:p>
      </dgm:t>
    </dgm:pt>
    <dgm:pt modelId="{966677EF-12CD-4047-8676-1EEE9C019B08}" type="sibTrans" cxnId="{4653C403-CF32-4F5F-9D7A-C945E17A0986}">
      <dgm:prSet/>
      <dgm:spPr/>
      <dgm:t>
        <a:bodyPr/>
        <a:lstStyle/>
        <a:p>
          <a:endParaRPr lang="en-US"/>
        </a:p>
      </dgm:t>
    </dgm:pt>
    <dgm:pt modelId="{1375217F-D620-4A83-8758-316B1BD2AE94}" type="pres">
      <dgm:prSet presAssocID="{C768CCA4-CF09-4AF6-AADC-7E02CD1D2CC4}" presName="linear" presStyleCnt="0">
        <dgm:presLayoutVars>
          <dgm:animLvl val="lvl"/>
          <dgm:resizeHandles val="exact"/>
        </dgm:presLayoutVars>
      </dgm:prSet>
      <dgm:spPr/>
    </dgm:pt>
    <dgm:pt modelId="{84DA30A1-7A89-4E0C-80E0-518E45A6A5CF}" type="pres">
      <dgm:prSet presAssocID="{1711BB98-7114-4363-A78E-4970B8092569}" presName="parentText" presStyleLbl="node1" presStyleIdx="0" presStyleCnt="4">
        <dgm:presLayoutVars>
          <dgm:chMax val="0"/>
          <dgm:bulletEnabled val="1"/>
        </dgm:presLayoutVars>
      </dgm:prSet>
      <dgm:spPr/>
    </dgm:pt>
    <dgm:pt modelId="{083EBEE4-50FF-4C8C-A7F1-F637AC902624}" type="pres">
      <dgm:prSet presAssocID="{25B1C3EF-191A-44EF-AEA6-587CB56BACE8}" presName="spacer" presStyleCnt="0"/>
      <dgm:spPr/>
    </dgm:pt>
    <dgm:pt modelId="{066478C7-DEFE-493E-B2CB-F77F61603F66}" type="pres">
      <dgm:prSet presAssocID="{6CBD68D5-05AE-4FEC-9072-5DB968B54690}" presName="parentText" presStyleLbl="node1" presStyleIdx="1" presStyleCnt="4">
        <dgm:presLayoutVars>
          <dgm:chMax val="0"/>
          <dgm:bulletEnabled val="1"/>
        </dgm:presLayoutVars>
      </dgm:prSet>
      <dgm:spPr/>
    </dgm:pt>
    <dgm:pt modelId="{9676E03C-D33F-43B2-9325-B0ECD6751F92}" type="pres">
      <dgm:prSet presAssocID="{E62C4345-75F5-4633-8936-CB41C3E15CAE}" presName="spacer" presStyleCnt="0"/>
      <dgm:spPr/>
    </dgm:pt>
    <dgm:pt modelId="{F0468795-1947-40F9-A744-A6752A2A6A74}" type="pres">
      <dgm:prSet presAssocID="{22B7E965-4F75-410C-85B0-A2094125632D}" presName="parentText" presStyleLbl="node1" presStyleIdx="2" presStyleCnt="4">
        <dgm:presLayoutVars>
          <dgm:chMax val="0"/>
          <dgm:bulletEnabled val="1"/>
        </dgm:presLayoutVars>
      </dgm:prSet>
      <dgm:spPr/>
    </dgm:pt>
    <dgm:pt modelId="{EF026E6F-ECE1-4C48-A9EF-19BFBF271795}" type="pres">
      <dgm:prSet presAssocID="{AA251340-5FAC-4BA7-8006-4B52539A8D91}" presName="spacer" presStyleCnt="0"/>
      <dgm:spPr/>
    </dgm:pt>
    <dgm:pt modelId="{DE27A4DD-0F4F-41FF-9099-C6265ED984BD}" type="pres">
      <dgm:prSet presAssocID="{0447DF1B-7345-400A-A2C5-0EF21FB68B45}" presName="parentText" presStyleLbl="node1" presStyleIdx="3" presStyleCnt="4">
        <dgm:presLayoutVars>
          <dgm:chMax val="0"/>
          <dgm:bulletEnabled val="1"/>
        </dgm:presLayoutVars>
      </dgm:prSet>
      <dgm:spPr/>
    </dgm:pt>
  </dgm:ptLst>
  <dgm:cxnLst>
    <dgm:cxn modelId="{4653C403-CF32-4F5F-9D7A-C945E17A0986}" srcId="{C768CCA4-CF09-4AF6-AADC-7E02CD1D2CC4}" destId="{0447DF1B-7345-400A-A2C5-0EF21FB68B45}" srcOrd="3" destOrd="0" parTransId="{D92CA95F-D02C-46C7-ACDF-4D439D4EC464}" sibTransId="{966677EF-12CD-4047-8676-1EEE9C019B08}"/>
    <dgm:cxn modelId="{A12E8516-C0ED-4E98-B0EE-B4C3F7C5D13D}" type="presOf" srcId="{22B7E965-4F75-410C-85B0-A2094125632D}" destId="{F0468795-1947-40F9-A744-A6752A2A6A74}" srcOrd="0" destOrd="0" presId="urn:microsoft.com/office/officeart/2005/8/layout/vList2"/>
    <dgm:cxn modelId="{C2164248-A23F-4A2F-B556-CA6E36343A24}" srcId="{C768CCA4-CF09-4AF6-AADC-7E02CD1D2CC4}" destId="{6CBD68D5-05AE-4FEC-9072-5DB968B54690}" srcOrd="1" destOrd="0" parTransId="{92ABDC59-6681-42BC-B58E-6E1B8DD08648}" sibTransId="{E62C4345-75F5-4633-8936-CB41C3E15CAE}"/>
    <dgm:cxn modelId="{18FE6F4A-783A-47A7-A1E7-D852AFBC72C8}" type="presOf" srcId="{6CBD68D5-05AE-4FEC-9072-5DB968B54690}" destId="{066478C7-DEFE-493E-B2CB-F77F61603F66}" srcOrd="0" destOrd="0" presId="urn:microsoft.com/office/officeart/2005/8/layout/vList2"/>
    <dgm:cxn modelId="{6E9E0273-673B-4F1E-BD68-CB1D2F1554C6}" type="presOf" srcId="{C768CCA4-CF09-4AF6-AADC-7E02CD1D2CC4}" destId="{1375217F-D620-4A83-8758-316B1BD2AE94}" srcOrd="0" destOrd="0" presId="urn:microsoft.com/office/officeart/2005/8/layout/vList2"/>
    <dgm:cxn modelId="{C71D9356-20A8-4542-A1FE-E92FEC0B9221}" srcId="{C768CCA4-CF09-4AF6-AADC-7E02CD1D2CC4}" destId="{22B7E965-4F75-410C-85B0-A2094125632D}" srcOrd="2" destOrd="0" parTransId="{0C35B3B7-48BF-4154-83EC-5FAD3FADAC5D}" sibTransId="{AA251340-5FAC-4BA7-8006-4B52539A8D91}"/>
    <dgm:cxn modelId="{8B0A8C57-1E52-4366-9F3A-763F3A2A01A7}" type="presOf" srcId="{0447DF1B-7345-400A-A2C5-0EF21FB68B45}" destId="{DE27A4DD-0F4F-41FF-9099-C6265ED984BD}" srcOrd="0" destOrd="0" presId="urn:microsoft.com/office/officeart/2005/8/layout/vList2"/>
    <dgm:cxn modelId="{F5993A88-8A1C-4EFF-9F84-A7B2623F5747}" type="presOf" srcId="{1711BB98-7114-4363-A78E-4970B8092569}" destId="{84DA30A1-7A89-4E0C-80E0-518E45A6A5CF}" srcOrd="0" destOrd="0" presId="urn:microsoft.com/office/officeart/2005/8/layout/vList2"/>
    <dgm:cxn modelId="{45DC0BE2-C118-4E8F-8E1F-57F2AA867E44}" srcId="{C768CCA4-CF09-4AF6-AADC-7E02CD1D2CC4}" destId="{1711BB98-7114-4363-A78E-4970B8092569}" srcOrd="0" destOrd="0" parTransId="{4388A541-8F38-4A21-9A00-F7E59176F4F6}" sibTransId="{25B1C3EF-191A-44EF-AEA6-587CB56BACE8}"/>
    <dgm:cxn modelId="{CAD72E67-F3D2-4B15-AE5B-92ACA6C272CB}" type="presParOf" srcId="{1375217F-D620-4A83-8758-316B1BD2AE94}" destId="{84DA30A1-7A89-4E0C-80E0-518E45A6A5CF}" srcOrd="0" destOrd="0" presId="urn:microsoft.com/office/officeart/2005/8/layout/vList2"/>
    <dgm:cxn modelId="{3C24540D-C078-4234-8040-CEEB78102AF3}" type="presParOf" srcId="{1375217F-D620-4A83-8758-316B1BD2AE94}" destId="{083EBEE4-50FF-4C8C-A7F1-F637AC902624}" srcOrd="1" destOrd="0" presId="urn:microsoft.com/office/officeart/2005/8/layout/vList2"/>
    <dgm:cxn modelId="{BFA543EA-D23D-4622-AD0B-0D3C3EE88C4C}" type="presParOf" srcId="{1375217F-D620-4A83-8758-316B1BD2AE94}" destId="{066478C7-DEFE-493E-B2CB-F77F61603F66}" srcOrd="2" destOrd="0" presId="urn:microsoft.com/office/officeart/2005/8/layout/vList2"/>
    <dgm:cxn modelId="{FB0FA624-EB74-4AF8-BDD6-401DB4B6F8D2}" type="presParOf" srcId="{1375217F-D620-4A83-8758-316B1BD2AE94}" destId="{9676E03C-D33F-43B2-9325-B0ECD6751F92}" srcOrd="3" destOrd="0" presId="urn:microsoft.com/office/officeart/2005/8/layout/vList2"/>
    <dgm:cxn modelId="{06FDD7D3-DDC8-45F8-8C5A-3EC021090BF1}" type="presParOf" srcId="{1375217F-D620-4A83-8758-316B1BD2AE94}" destId="{F0468795-1947-40F9-A744-A6752A2A6A74}" srcOrd="4" destOrd="0" presId="urn:microsoft.com/office/officeart/2005/8/layout/vList2"/>
    <dgm:cxn modelId="{B504BBB4-FD59-4F51-8E47-91B72BE66D20}" type="presParOf" srcId="{1375217F-D620-4A83-8758-316B1BD2AE94}" destId="{EF026E6F-ECE1-4C48-A9EF-19BFBF271795}" srcOrd="5" destOrd="0" presId="urn:microsoft.com/office/officeart/2005/8/layout/vList2"/>
    <dgm:cxn modelId="{87E67040-4F7D-4F20-BA16-15D5BE0EB97B}" type="presParOf" srcId="{1375217F-D620-4A83-8758-316B1BD2AE94}" destId="{DE27A4DD-0F4F-41FF-9099-C6265ED984B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DA30A1-7A89-4E0C-80E0-518E45A6A5CF}">
      <dsp:nvSpPr>
        <dsp:cNvPr id="0" name=""/>
        <dsp:cNvSpPr/>
      </dsp:nvSpPr>
      <dsp:spPr>
        <a:xfrm>
          <a:off x="0" y="207461"/>
          <a:ext cx="4444181" cy="1214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b="1" i="1" u="sng" kern="1200"/>
            <a:t>1-</a:t>
          </a:r>
          <a:r>
            <a:rPr lang="tr-TR" sz="1800" b="0" i="0" kern="1200"/>
            <a:t>İlk olarak, K adet küme için rastgele başlangıç küme merkezleri belirlenmektedir,</a:t>
          </a:r>
          <a:endParaRPr lang="en-US" sz="1800" kern="1200"/>
        </a:p>
      </dsp:txBody>
      <dsp:txXfrm>
        <a:off x="59274" y="266735"/>
        <a:ext cx="4325633" cy="1095692"/>
      </dsp:txXfrm>
    </dsp:sp>
    <dsp:sp modelId="{066478C7-DEFE-493E-B2CB-F77F61603F66}">
      <dsp:nvSpPr>
        <dsp:cNvPr id="0" name=""/>
        <dsp:cNvSpPr/>
      </dsp:nvSpPr>
      <dsp:spPr>
        <a:xfrm>
          <a:off x="0" y="1473542"/>
          <a:ext cx="4444181" cy="1214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b="1" i="1" u="sng" kern="1200"/>
            <a:t>2-</a:t>
          </a:r>
          <a:r>
            <a:rPr lang="tr-TR" sz="1800" kern="1200"/>
            <a:t>küme merkez noktalarına olan uzaklık hesaplanmaktadır.Bu uzaklıklarına göre tüm nesneler k adet kümeden en yakın olan kümeye yerleştirilir,</a:t>
          </a:r>
          <a:endParaRPr lang="en-US" sz="1800" kern="1200"/>
        </a:p>
      </dsp:txBody>
      <dsp:txXfrm>
        <a:off x="59274" y="1532816"/>
        <a:ext cx="4325633" cy="1095692"/>
      </dsp:txXfrm>
    </dsp:sp>
    <dsp:sp modelId="{F0468795-1947-40F9-A744-A6752A2A6A74}">
      <dsp:nvSpPr>
        <dsp:cNvPr id="0" name=""/>
        <dsp:cNvSpPr/>
      </dsp:nvSpPr>
      <dsp:spPr>
        <a:xfrm>
          <a:off x="0" y="2739622"/>
          <a:ext cx="4444181" cy="1214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b="1" i="1" u="sng" kern="1200"/>
            <a:t>3-</a:t>
          </a:r>
          <a:r>
            <a:rPr lang="tr-TR" sz="1800" kern="1200"/>
            <a:t>Yeni oluşan kümelerin merkez noktaları, o kümedeki tüm nesnelerin ortalama değerlerinden elde edilmiş veriye göre değiştirilmektedir,</a:t>
          </a:r>
          <a:endParaRPr lang="en-US" sz="1800" kern="1200"/>
        </a:p>
      </dsp:txBody>
      <dsp:txXfrm>
        <a:off x="59274" y="2798896"/>
        <a:ext cx="4325633" cy="1095692"/>
      </dsp:txXfrm>
    </dsp:sp>
    <dsp:sp modelId="{DE27A4DD-0F4F-41FF-9099-C6265ED984BD}">
      <dsp:nvSpPr>
        <dsp:cNvPr id="0" name=""/>
        <dsp:cNvSpPr/>
      </dsp:nvSpPr>
      <dsp:spPr>
        <a:xfrm>
          <a:off x="0" y="4005703"/>
          <a:ext cx="4444181" cy="1214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b="1" i="1" u="sng" kern="1200"/>
            <a:t>4-</a:t>
          </a:r>
          <a:r>
            <a:rPr lang="tr-TR" sz="1800" kern="1200"/>
            <a:t>Küme merkez noktaları sabit olmadığı sürece 2. ve 3. adımlar tekrarlanmaktadır</a:t>
          </a:r>
          <a:endParaRPr lang="en-US" sz="1800" kern="1200"/>
        </a:p>
      </dsp:txBody>
      <dsp:txXfrm>
        <a:off x="59274" y="4064977"/>
        <a:ext cx="4325633" cy="10956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4C8B8A27-DF03-4546-BA93-21C967D57E5C}" type="slidenum">
              <a:rPr lang="en-US" smtClean="0"/>
              <a:pPr/>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1780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423355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348875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7950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5898F52-2787-4BA2-BBBC-9395E9F86D50}" type="datetimeFigureOut">
              <a:rPr lang="en-US" smtClean="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05099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5898F52-2787-4BA2-BBBC-9395E9F86D50}" type="datetimeFigureOut">
              <a:rPr lang="en-US" smtClean="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3530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609285" y="2851331"/>
            <a:ext cx="3893623" cy="307143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666635" y="2851331"/>
            <a:ext cx="3899798" cy="307143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pPr/>
              <a:t>12/15/2022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43155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pPr/>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8B8A27-DF03-4546-BA93-21C967D57E5C}" type="slidenum">
              <a:rPr lang="en-US" smtClean="0"/>
              <a:pPr/>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06562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5898F52-2787-4BA2-BBBC-9395E9F86D50}" type="datetimeFigureOut">
              <a:rPr lang="en-US" smtClean="0"/>
              <a:pPr/>
              <a:t>12/15/2022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21290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5898F52-2787-4BA2-BBBC-9395E9F86D50}" type="datetimeFigureOut">
              <a:rPr lang="en-US" smtClean="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298162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5898F52-2787-4BA2-BBBC-9395E9F86D50}" type="datetimeFigureOut">
              <a:rPr lang="en-US" smtClean="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406304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5898F52-2787-4BA2-BBBC-9395E9F86D50}" type="datetimeFigureOut">
              <a:rPr lang="en-US" smtClean="0"/>
              <a:pPr/>
              <a:t>12/15/2022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4C8B8A27-DF03-4546-BA93-21C967D57E5C}" type="slidenum">
              <a:rPr lang="en-US" smtClean="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3067696"/>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8.pn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53">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55">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5" name="Picture 4" descr="metin, örümcek ağı içeren bir resim&#10;&#10;Açıklama otomatik olarak oluşturuldu">
            <a:extLst>
              <a:ext uri="{FF2B5EF4-FFF2-40B4-BE49-F238E27FC236}">
                <a16:creationId xmlns:a16="http://schemas.microsoft.com/office/drawing/2014/main" id="{CA3BE921-051D-9EBD-1C79-E26EB48CA625}"/>
              </a:ext>
            </a:extLst>
          </p:cNvPr>
          <p:cNvPicPr>
            <a:picLocks noChangeAspect="1"/>
          </p:cNvPicPr>
          <p:nvPr/>
        </p:nvPicPr>
        <p:blipFill rotWithShape="1">
          <a:blip r:embed="rId3">
            <a:alphaModFix amt="35000"/>
          </a:blip>
          <a:srcRect r="-1" b="6247"/>
          <a:stretch/>
        </p:blipFill>
        <p:spPr>
          <a:xfrm>
            <a:off x="19965" y="78656"/>
            <a:ext cx="12191695" cy="6858000"/>
          </a:xfrm>
          <a:prstGeom prst="rect">
            <a:avLst/>
          </a:prstGeom>
        </p:spPr>
      </p:pic>
      <p:pic>
        <p:nvPicPr>
          <p:cNvPr id="70" name="Picture 57">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Başlık 1">
            <a:extLst>
              <a:ext uri="{FF2B5EF4-FFF2-40B4-BE49-F238E27FC236}">
                <a16:creationId xmlns:a16="http://schemas.microsoft.com/office/drawing/2014/main" id="{BB2E5AFF-9C25-7BA7-47C9-FE8C4E8E9111}"/>
              </a:ext>
            </a:extLst>
          </p:cNvPr>
          <p:cNvSpPr>
            <a:spLocks noGrp="1"/>
          </p:cNvSpPr>
          <p:nvPr>
            <p:ph type="ctrTitle"/>
          </p:nvPr>
        </p:nvSpPr>
        <p:spPr>
          <a:xfrm>
            <a:off x="2045826" y="3311502"/>
            <a:ext cx="8139972" cy="2623459"/>
          </a:xfrm>
        </p:spPr>
        <p:txBody>
          <a:bodyPr>
            <a:normAutofit/>
          </a:bodyPr>
          <a:lstStyle/>
          <a:p>
            <a:r>
              <a:rPr lang="tr-TR" sz="3100" b="1" i="1" dirty="0">
                <a:solidFill>
                  <a:schemeClr val="accent1">
                    <a:lumMod val="40000"/>
                    <a:lumOff val="60000"/>
                  </a:schemeClr>
                </a:solidFill>
                <a:effectLst>
                  <a:outerShdw blurRad="38100" dist="38100" dir="2700000" algn="tl">
                    <a:srgbClr val="000000">
                      <a:alpha val="43137"/>
                    </a:srgbClr>
                  </a:outerShdw>
                </a:effectLst>
              </a:rPr>
              <a:t>Görüntü işleme teknikleri ve kümeleme yöntemleri kullanılarak fındık meyvesinin tespit ve sınıflandırılması</a:t>
            </a:r>
            <a:br>
              <a:rPr lang="tr-TR" sz="3100" b="1" i="1" dirty="0">
                <a:effectLst>
                  <a:outerShdw blurRad="38100" dist="38100" dir="2700000" algn="tl">
                    <a:srgbClr val="000000">
                      <a:alpha val="43137"/>
                    </a:srgbClr>
                  </a:outerShdw>
                </a:effectLst>
              </a:rPr>
            </a:br>
            <a:endParaRPr lang="tr-TR" sz="3100" dirty="0"/>
          </a:p>
        </p:txBody>
      </p:sp>
      <p:sp>
        <p:nvSpPr>
          <p:cNvPr id="3" name="Alt Başlık 2">
            <a:extLst>
              <a:ext uri="{FF2B5EF4-FFF2-40B4-BE49-F238E27FC236}">
                <a16:creationId xmlns:a16="http://schemas.microsoft.com/office/drawing/2014/main" id="{80947145-46F7-2142-FE89-BB8DAC3CA383}"/>
              </a:ext>
            </a:extLst>
          </p:cNvPr>
          <p:cNvSpPr>
            <a:spLocks noGrp="1"/>
          </p:cNvSpPr>
          <p:nvPr>
            <p:ph type="subTitle" idx="1"/>
          </p:nvPr>
        </p:nvSpPr>
        <p:spPr>
          <a:xfrm>
            <a:off x="4469526" y="5157009"/>
            <a:ext cx="5676648" cy="1160213"/>
          </a:xfrm>
        </p:spPr>
        <p:txBody>
          <a:bodyPr>
            <a:normAutofit/>
          </a:bodyPr>
          <a:lstStyle/>
          <a:p>
            <a:r>
              <a:rPr lang="tr-TR" sz="2000" b="1" i="1" dirty="0">
                <a:effectLst>
                  <a:outerShdw blurRad="38100" dist="38100" dir="2700000" algn="tl">
                    <a:srgbClr val="000000">
                      <a:alpha val="43137"/>
                    </a:srgbClr>
                  </a:outerShdw>
                </a:effectLst>
              </a:rPr>
              <a:t>GÜL SEVİM BÜLBÜL 02205076058</a:t>
            </a:r>
          </a:p>
        </p:txBody>
      </p:sp>
      <p:sp>
        <p:nvSpPr>
          <p:cNvPr id="71" name="Rectangle 59">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1">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503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65D7DA8-4586-569F-2E2E-E948FA3EBF3F}"/>
              </a:ext>
            </a:extLst>
          </p:cNvPr>
          <p:cNvSpPr>
            <a:spLocks noGrp="1"/>
          </p:cNvSpPr>
          <p:nvPr>
            <p:ph sz="half" idx="1"/>
          </p:nvPr>
        </p:nvSpPr>
        <p:spPr>
          <a:xfrm>
            <a:off x="6735097" y="783219"/>
            <a:ext cx="4176921" cy="5263363"/>
          </a:xfrm>
        </p:spPr>
        <p:txBody>
          <a:bodyPr>
            <a:normAutofit/>
          </a:bodyPr>
          <a:lstStyle/>
          <a:p>
            <a:r>
              <a:rPr lang="tr-TR" sz="1800" b="1" i="1" u="sng" dirty="0">
                <a:solidFill>
                  <a:schemeClr val="accent1">
                    <a:lumMod val="40000"/>
                    <a:lumOff val="60000"/>
                  </a:schemeClr>
                </a:solidFill>
                <a:effectLst>
                  <a:outerShdw blurRad="38100" dist="38100" dir="2700000" algn="tl">
                    <a:srgbClr val="000000">
                      <a:alpha val="43137"/>
                    </a:srgbClr>
                  </a:outerShdw>
                </a:effectLst>
                <a:latin typeface="Raleway" pitchFamily="2" charset="-94"/>
              </a:rPr>
              <a:t>2.3.1. Ortalama tabanlı sınıflandırma (</a:t>
            </a:r>
            <a:r>
              <a:rPr lang="tr-TR" sz="1800" b="1" i="1" u="sng" dirty="0" err="1">
                <a:solidFill>
                  <a:schemeClr val="accent1">
                    <a:lumMod val="40000"/>
                    <a:lumOff val="60000"/>
                  </a:schemeClr>
                </a:solidFill>
                <a:effectLst>
                  <a:outerShdw blurRad="38100" dist="38100" dir="2700000" algn="tl">
                    <a:srgbClr val="000000">
                      <a:alpha val="43137"/>
                    </a:srgbClr>
                  </a:outerShdw>
                </a:effectLst>
                <a:latin typeface="Raleway" pitchFamily="2" charset="-94"/>
              </a:rPr>
              <a:t>Mean-based</a:t>
            </a:r>
            <a:r>
              <a:rPr lang="tr-TR" sz="1800" b="1" i="1" u="sng" dirty="0">
                <a:solidFill>
                  <a:schemeClr val="accent1">
                    <a:lumMod val="40000"/>
                    <a:lumOff val="60000"/>
                  </a:schemeClr>
                </a:solidFill>
                <a:effectLst>
                  <a:outerShdw blurRad="38100" dist="38100" dir="2700000" algn="tl">
                    <a:srgbClr val="000000">
                      <a:alpha val="43137"/>
                    </a:srgbClr>
                  </a:outerShdw>
                </a:effectLst>
                <a:latin typeface="Raleway" pitchFamily="2" charset="-94"/>
              </a:rPr>
              <a:t> </a:t>
            </a:r>
            <a:r>
              <a:rPr lang="tr-TR" sz="1800" b="1" i="1" u="sng" dirty="0" err="1">
                <a:solidFill>
                  <a:schemeClr val="accent1">
                    <a:lumMod val="40000"/>
                    <a:lumOff val="60000"/>
                  </a:schemeClr>
                </a:solidFill>
                <a:effectLst>
                  <a:outerShdw blurRad="38100" dist="38100" dir="2700000" algn="tl">
                    <a:srgbClr val="000000">
                      <a:alpha val="43137"/>
                    </a:srgbClr>
                  </a:outerShdw>
                </a:effectLst>
                <a:latin typeface="Raleway" pitchFamily="2" charset="-94"/>
              </a:rPr>
              <a:t>classification</a:t>
            </a:r>
            <a:r>
              <a:rPr lang="tr-TR" sz="1800" b="1" i="1" u="sng" dirty="0">
                <a:solidFill>
                  <a:schemeClr val="accent1">
                    <a:lumMod val="40000"/>
                    <a:lumOff val="60000"/>
                  </a:schemeClr>
                </a:solidFill>
                <a:effectLst>
                  <a:outerShdw blurRad="38100" dist="38100" dir="2700000" algn="tl">
                    <a:srgbClr val="000000">
                      <a:alpha val="43137"/>
                    </a:srgbClr>
                  </a:outerShdw>
                </a:effectLst>
                <a:latin typeface="Raleway" pitchFamily="2" charset="-94"/>
              </a:rPr>
              <a:t>)</a:t>
            </a:r>
            <a:endParaRPr lang="tr-TR" sz="1800" b="0" i="0" dirty="0">
              <a:effectLst/>
              <a:latin typeface="Raleway" pitchFamily="2" charset="-94"/>
            </a:endParaRPr>
          </a:p>
          <a:p>
            <a:r>
              <a:rPr lang="tr-TR" sz="1800" b="0" i="0" dirty="0">
                <a:effectLst/>
                <a:latin typeface="Raleway" pitchFamily="2" charset="-94"/>
              </a:rPr>
              <a:t>Denklemde K2</a:t>
            </a:r>
            <a:r>
              <a:rPr lang="tr-TR" sz="1800" b="0" i="0" dirty="0">
                <a:effectLst/>
                <a:latin typeface="Arial" panose="020B0604020202020204" pitchFamily="34" charset="0"/>
              </a:rPr>
              <a:t>,</a:t>
            </a:r>
            <a:r>
              <a:rPr lang="tr-TR" sz="1800" b="0" i="0" dirty="0">
                <a:effectLst/>
                <a:latin typeface="Raleway" pitchFamily="2" charset="-94"/>
              </a:rPr>
              <a:t> ortanca küme merkezini</a:t>
            </a:r>
            <a:r>
              <a:rPr lang="tr-TR" sz="1800" b="0" i="0" dirty="0">
                <a:effectLst/>
                <a:latin typeface="Arial" panose="020B0604020202020204" pitchFamily="34" charset="0"/>
              </a:rPr>
              <a:t>,</a:t>
            </a:r>
            <a:r>
              <a:rPr lang="tr-TR" sz="1800" b="0" i="0" dirty="0">
                <a:effectLst/>
                <a:latin typeface="Raleway" pitchFamily="2" charset="-94"/>
              </a:rPr>
              <a:t> N ortamda bulunan nesne sayısını</a:t>
            </a:r>
            <a:r>
              <a:rPr lang="tr-TR" sz="1800" b="0" i="0" dirty="0">
                <a:effectLst/>
                <a:latin typeface="Arial" panose="020B0604020202020204" pitchFamily="34" charset="0"/>
              </a:rPr>
              <a:t>,</a:t>
            </a:r>
            <a:r>
              <a:rPr lang="tr-TR" sz="1800" b="0" i="0" dirty="0">
                <a:effectLst/>
                <a:latin typeface="Raleway" pitchFamily="2" charset="-94"/>
              </a:rPr>
              <a:t> </a:t>
            </a:r>
            <a:r>
              <a:rPr lang="tr-TR" sz="1800" b="0" i="0" dirty="0" err="1">
                <a:effectLst/>
                <a:latin typeface="Raleway" pitchFamily="2" charset="-94"/>
              </a:rPr>
              <a:t>Ax</a:t>
            </a:r>
            <a:r>
              <a:rPr lang="tr-TR" sz="1800" b="0" i="0" dirty="0">
                <a:effectLst/>
                <a:latin typeface="Raleway" pitchFamily="2" charset="-94"/>
              </a:rPr>
              <a:t> x </a:t>
            </a:r>
            <a:r>
              <a:rPr lang="tr-TR" sz="1800" b="0" i="0" dirty="0" err="1">
                <a:effectLst/>
                <a:latin typeface="Raleway" pitchFamily="2" charset="-94"/>
              </a:rPr>
              <a:t>indisli</a:t>
            </a:r>
            <a:r>
              <a:rPr lang="tr-TR" sz="1800" b="0" i="0" dirty="0">
                <a:effectLst/>
                <a:latin typeface="Raleway" pitchFamily="2" charset="-94"/>
              </a:rPr>
              <a:t> nesnenin alanını ifade etmektedir</a:t>
            </a:r>
            <a:r>
              <a:rPr lang="tr-TR" sz="1800" b="0" i="0" dirty="0">
                <a:effectLst/>
                <a:latin typeface="Arial" panose="020B0604020202020204" pitchFamily="34" charset="0"/>
              </a:rPr>
              <a:t>.</a:t>
            </a:r>
          </a:p>
          <a:p>
            <a:endParaRPr lang="tr-TR" sz="1800" dirty="0"/>
          </a:p>
          <a:p>
            <a:r>
              <a:rPr lang="tr-TR" sz="1800" dirty="0"/>
              <a:t>Diğer iki küme merkezi hesaplanırken ilk olarak en büyük (</a:t>
            </a:r>
            <a:r>
              <a:rPr lang="tr-TR" sz="1800" dirty="0" err="1"/>
              <a:t>maksAlan</a:t>
            </a:r>
            <a:r>
              <a:rPr lang="tr-TR" sz="1800" dirty="0"/>
              <a:t>) ve en küçük (</a:t>
            </a:r>
            <a:r>
              <a:rPr lang="tr-TR" sz="1800" dirty="0" err="1"/>
              <a:t>minAlan</a:t>
            </a:r>
            <a:r>
              <a:rPr lang="tr-TR" sz="1800" dirty="0"/>
              <a:t>) alan hesaplanmaktadır. K</a:t>
            </a:r>
          </a:p>
          <a:p>
            <a:endParaRPr lang="tr-TR" sz="1800" dirty="0"/>
          </a:p>
        </p:txBody>
      </p:sp>
      <p:sp>
        <p:nvSpPr>
          <p:cNvPr id="4" name="İçerik Yer Tutucusu 3">
            <a:extLst>
              <a:ext uri="{FF2B5EF4-FFF2-40B4-BE49-F238E27FC236}">
                <a16:creationId xmlns:a16="http://schemas.microsoft.com/office/drawing/2014/main" id="{26F730DB-F8F4-CF6B-CDEE-8FB6AE619F56}"/>
              </a:ext>
            </a:extLst>
          </p:cNvPr>
          <p:cNvSpPr>
            <a:spLocks noGrp="1"/>
          </p:cNvSpPr>
          <p:nvPr>
            <p:ph sz="half" idx="2"/>
          </p:nvPr>
        </p:nvSpPr>
        <p:spPr>
          <a:xfrm>
            <a:off x="2035277" y="875073"/>
            <a:ext cx="4306529" cy="5263362"/>
          </a:xfrm>
        </p:spPr>
        <p:txBody>
          <a:bodyPr>
            <a:normAutofit/>
          </a:bodyPr>
          <a:lstStyle/>
          <a:p>
            <a:r>
              <a:rPr lang="tr-TR" sz="1800" b="1" i="1" dirty="0">
                <a:solidFill>
                  <a:schemeClr val="accent1">
                    <a:lumMod val="40000"/>
                    <a:lumOff val="60000"/>
                  </a:schemeClr>
                </a:solidFill>
                <a:effectLst>
                  <a:outerShdw blurRad="38100" dist="38100" dir="2700000" algn="tl">
                    <a:srgbClr val="000000">
                      <a:alpha val="43137"/>
                    </a:srgbClr>
                  </a:outerShdw>
                </a:effectLst>
              </a:rPr>
              <a:t>2.3. Sınıflandırma işlemi aşamasına ait adımlar(</a:t>
            </a:r>
            <a:r>
              <a:rPr lang="tr-TR" sz="1800" b="1" i="1" dirty="0" err="1">
                <a:solidFill>
                  <a:schemeClr val="accent1">
                    <a:lumMod val="40000"/>
                    <a:lumOff val="60000"/>
                  </a:schemeClr>
                </a:solidFill>
                <a:effectLst>
                  <a:outerShdw blurRad="38100" dist="38100" dir="2700000" algn="tl">
                    <a:srgbClr val="000000">
                      <a:alpha val="43137"/>
                    </a:srgbClr>
                  </a:outerShdw>
                </a:effectLst>
              </a:rPr>
              <a:t>Classification</a:t>
            </a:r>
            <a:r>
              <a:rPr lang="tr-TR" sz="1800" b="1" i="1" dirty="0">
                <a:solidFill>
                  <a:schemeClr val="accent1">
                    <a:lumMod val="40000"/>
                    <a:lumOff val="60000"/>
                  </a:schemeClr>
                </a:solidFill>
                <a:effectLst>
                  <a:outerShdw blurRad="38100" dist="38100" dir="2700000" algn="tl">
                    <a:srgbClr val="000000">
                      <a:alpha val="43137"/>
                    </a:srgbClr>
                  </a:outerShdw>
                </a:effectLst>
              </a:rPr>
              <a:t> </a:t>
            </a:r>
            <a:r>
              <a:rPr lang="tr-TR" sz="1800" b="1" i="1" dirty="0" err="1">
                <a:solidFill>
                  <a:schemeClr val="accent1">
                    <a:lumMod val="40000"/>
                    <a:lumOff val="60000"/>
                  </a:schemeClr>
                </a:solidFill>
                <a:effectLst>
                  <a:outerShdw blurRad="38100" dist="38100" dir="2700000" algn="tl">
                    <a:srgbClr val="000000">
                      <a:alpha val="43137"/>
                    </a:srgbClr>
                  </a:outerShdw>
                </a:effectLst>
              </a:rPr>
              <a:t>stage</a:t>
            </a:r>
            <a:r>
              <a:rPr lang="tr-TR" sz="1800" b="1" i="1" dirty="0">
                <a:solidFill>
                  <a:schemeClr val="accent1">
                    <a:lumMod val="40000"/>
                    <a:lumOff val="60000"/>
                  </a:schemeClr>
                </a:solidFill>
                <a:effectLst>
                  <a:outerShdw blurRad="38100" dist="38100" dir="2700000" algn="tl">
                    <a:srgbClr val="000000">
                      <a:alpha val="43137"/>
                    </a:srgbClr>
                  </a:outerShdw>
                </a:effectLst>
              </a:rPr>
              <a:t> </a:t>
            </a:r>
            <a:r>
              <a:rPr lang="tr-TR" sz="1800" b="1" i="1" dirty="0" err="1">
                <a:solidFill>
                  <a:schemeClr val="accent1">
                    <a:lumMod val="40000"/>
                    <a:lumOff val="60000"/>
                  </a:schemeClr>
                </a:solidFill>
                <a:effectLst>
                  <a:outerShdw blurRad="38100" dist="38100" dir="2700000" algn="tl">
                    <a:srgbClr val="000000">
                      <a:alpha val="43137"/>
                    </a:srgbClr>
                  </a:outerShdw>
                </a:effectLst>
              </a:rPr>
              <a:t>steps</a:t>
            </a:r>
            <a:r>
              <a:rPr lang="tr-TR" sz="1800" b="1" i="1" dirty="0">
                <a:solidFill>
                  <a:schemeClr val="accent1">
                    <a:lumMod val="40000"/>
                    <a:lumOff val="60000"/>
                  </a:schemeClr>
                </a:solidFill>
                <a:effectLst>
                  <a:outerShdw blurRad="38100" dist="38100" dir="2700000" algn="tl">
                    <a:srgbClr val="000000">
                      <a:alpha val="43137"/>
                    </a:srgbClr>
                  </a:outerShdw>
                </a:effectLst>
              </a:rPr>
              <a:t>)</a:t>
            </a:r>
          </a:p>
          <a:p>
            <a:endParaRPr lang="tr-TR" sz="1800" b="1" i="1" dirty="0">
              <a:solidFill>
                <a:schemeClr val="accent1">
                  <a:lumMod val="40000"/>
                  <a:lumOff val="60000"/>
                </a:schemeClr>
              </a:solidFill>
              <a:effectLst>
                <a:outerShdw blurRad="38100" dist="38100" dir="2700000" algn="tl">
                  <a:srgbClr val="000000">
                    <a:alpha val="43137"/>
                  </a:srgbClr>
                </a:outerShdw>
              </a:effectLst>
            </a:endParaRPr>
          </a:p>
          <a:p>
            <a:r>
              <a:rPr lang="tr-TR" sz="1800" b="0" i="0" dirty="0">
                <a:effectLst/>
                <a:latin typeface="Raleway" pitchFamily="2" charset="-94"/>
              </a:rPr>
              <a:t>Kümeleme</a:t>
            </a:r>
            <a:r>
              <a:rPr lang="tr-TR" sz="1800" b="0" i="0" dirty="0">
                <a:effectLst/>
                <a:latin typeface="Arial" panose="020B0604020202020204" pitchFamily="34" charset="0"/>
              </a:rPr>
              <a:t>,</a:t>
            </a:r>
            <a:r>
              <a:rPr lang="tr-TR" sz="1800" b="0" i="0" dirty="0">
                <a:effectLst/>
                <a:latin typeface="Raleway" pitchFamily="2" charset="-94"/>
              </a:rPr>
              <a:t> fiziksel veya soyut nesneleri benzer nesne sınıfları içerisinde gruplama sürecidir </a:t>
            </a:r>
            <a:r>
              <a:rPr lang="tr-TR" sz="1800" b="0" i="0" dirty="0">
                <a:effectLst/>
                <a:latin typeface="Arial" panose="020B0604020202020204" pitchFamily="34" charset="0"/>
              </a:rPr>
              <a:t>.</a:t>
            </a:r>
            <a:br>
              <a:rPr lang="tr-TR" sz="1800" dirty="0"/>
            </a:br>
            <a:r>
              <a:rPr lang="tr-TR" sz="1800" b="0" i="0" dirty="0">
                <a:effectLst/>
                <a:latin typeface="Raleway" pitchFamily="2" charset="-94"/>
              </a:rPr>
              <a:t>Kümeleme analizi ile çok değişkenli özellikler içeren veriler </a:t>
            </a:r>
            <a:r>
              <a:rPr lang="tr-TR" sz="1800" b="0" i="0" dirty="0" err="1">
                <a:effectLst/>
                <a:latin typeface="Raleway" pitchFamily="2" charset="-94"/>
              </a:rPr>
              <a:t>kümelendirilebilmektedir</a:t>
            </a:r>
            <a:r>
              <a:rPr lang="tr-TR" sz="1800" b="0" i="0" dirty="0">
                <a:effectLst/>
                <a:latin typeface="Arial" panose="020B0604020202020204" pitchFamily="34" charset="0"/>
              </a:rPr>
              <a:t>.</a:t>
            </a:r>
            <a:r>
              <a:rPr lang="tr-TR" sz="1800" b="0" i="0" dirty="0">
                <a:effectLst/>
                <a:latin typeface="Raleway" pitchFamily="2" charset="-94"/>
              </a:rPr>
              <a:t> özellikleri kullanılarak sınıflandırılmaktadır</a:t>
            </a:r>
            <a:r>
              <a:rPr lang="tr-TR" sz="1800" b="0" i="0" dirty="0">
                <a:effectLst/>
                <a:latin typeface="Arial" panose="020B0604020202020204" pitchFamily="34" charset="0"/>
              </a:rPr>
              <a:t>.</a:t>
            </a:r>
            <a:endParaRPr lang="tr-TR" sz="1800" dirty="0"/>
          </a:p>
          <a:p>
            <a:endParaRPr lang="tr-TR" sz="1600" dirty="0"/>
          </a:p>
        </p:txBody>
      </p:sp>
      <p:pic>
        <p:nvPicPr>
          <p:cNvPr id="6" name="Resim 5">
            <a:extLst>
              <a:ext uri="{FF2B5EF4-FFF2-40B4-BE49-F238E27FC236}">
                <a16:creationId xmlns:a16="http://schemas.microsoft.com/office/drawing/2014/main" id="{2D0BEEA1-5BDE-4C58-DD86-8A5C2C5B2AC0}"/>
              </a:ext>
            </a:extLst>
          </p:cNvPr>
          <p:cNvPicPr>
            <a:picLocks noChangeAspect="1"/>
          </p:cNvPicPr>
          <p:nvPr/>
        </p:nvPicPr>
        <p:blipFill>
          <a:blip r:embed="rId2"/>
          <a:stretch>
            <a:fillRect/>
          </a:stretch>
        </p:blipFill>
        <p:spPr>
          <a:xfrm>
            <a:off x="8187745" y="3414900"/>
            <a:ext cx="1226926" cy="533446"/>
          </a:xfrm>
          <a:prstGeom prst="rect">
            <a:avLst/>
          </a:prstGeom>
        </p:spPr>
      </p:pic>
      <p:pic>
        <p:nvPicPr>
          <p:cNvPr id="8" name="Resim 7">
            <a:extLst>
              <a:ext uri="{FF2B5EF4-FFF2-40B4-BE49-F238E27FC236}">
                <a16:creationId xmlns:a16="http://schemas.microsoft.com/office/drawing/2014/main" id="{1B10B04C-977A-FF6F-32A8-51C7A4FE82AB}"/>
              </a:ext>
            </a:extLst>
          </p:cNvPr>
          <p:cNvPicPr>
            <a:picLocks noChangeAspect="1"/>
          </p:cNvPicPr>
          <p:nvPr/>
        </p:nvPicPr>
        <p:blipFill>
          <a:blip r:embed="rId3"/>
          <a:stretch>
            <a:fillRect/>
          </a:stretch>
        </p:blipFill>
        <p:spPr>
          <a:xfrm>
            <a:off x="8076038" y="5067629"/>
            <a:ext cx="1699407" cy="891617"/>
          </a:xfrm>
          <a:prstGeom prst="rect">
            <a:avLst/>
          </a:prstGeom>
        </p:spPr>
      </p:pic>
    </p:spTree>
    <p:extLst>
      <p:ext uri="{BB962C8B-B14F-4D97-AF65-F5344CB8AC3E}">
        <p14:creationId xmlns:p14="http://schemas.microsoft.com/office/powerpoint/2010/main" val="94167705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AA10E2-7B73-AC51-96BA-6AD91DFFD805}"/>
              </a:ext>
            </a:extLst>
          </p:cNvPr>
          <p:cNvSpPr>
            <a:spLocks noGrp="1"/>
          </p:cNvSpPr>
          <p:nvPr>
            <p:ph type="title"/>
          </p:nvPr>
        </p:nvSpPr>
        <p:spPr>
          <a:xfrm>
            <a:off x="1443555" y="1388160"/>
            <a:ext cx="8400321" cy="1077229"/>
          </a:xfrm>
        </p:spPr>
        <p:txBody>
          <a:bodyPr>
            <a:normAutofit/>
          </a:bodyPr>
          <a:lstStyle/>
          <a:p>
            <a:r>
              <a:rPr lang="en-US" sz="2800" b="1" i="1" dirty="0">
                <a:solidFill>
                  <a:schemeClr val="accent1">
                    <a:lumMod val="40000"/>
                    <a:lumOff val="60000"/>
                  </a:schemeClr>
                </a:solidFill>
                <a:effectLst>
                  <a:outerShdw blurRad="38100" dist="38100" dir="2700000" algn="tl">
                    <a:srgbClr val="000000">
                      <a:alpha val="43137"/>
                    </a:srgbClr>
                  </a:outerShdw>
                </a:effectLst>
              </a:rPr>
              <a:t>2.3.2. K-means </a:t>
            </a:r>
            <a:r>
              <a:rPr lang="en-US" sz="2800" b="1" i="1" dirty="0" err="1">
                <a:solidFill>
                  <a:schemeClr val="accent1">
                    <a:lumMod val="40000"/>
                    <a:lumOff val="60000"/>
                  </a:schemeClr>
                </a:solidFill>
                <a:effectLst>
                  <a:outerShdw blurRad="38100" dist="38100" dir="2700000" algn="tl">
                    <a:srgbClr val="000000">
                      <a:alpha val="43137"/>
                    </a:srgbClr>
                  </a:outerShdw>
                </a:effectLst>
              </a:rPr>
              <a:t>kümeleme</a:t>
            </a:r>
            <a:r>
              <a:rPr lang="en-US" sz="2800" b="1" i="1" dirty="0">
                <a:solidFill>
                  <a:schemeClr val="accent1">
                    <a:lumMod val="40000"/>
                    <a:lumOff val="60000"/>
                  </a:schemeClr>
                </a:solidFill>
                <a:effectLst>
                  <a:outerShdw blurRad="38100" dist="38100" dir="2700000" algn="tl">
                    <a:srgbClr val="000000">
                      <a:alpha val="43137"/>
                    </a:srgbClr>
                  </a:outerShdw>
                </a:effectLst>
              </a:rPr>
              <a:t> </a:t>
            </a:r>
            <a:r>
              <a:rPr lang="en-US" sz="2800" b="1" i="1" dirty="0" err="1">
                <a:solidFill>
                  <a:schemeClr val="accent1">
                    <a:lumMod val="40000"/>
                    <a:lumOff val="60000"/>
                  </a:schemeClr>
                </a:solidFill>
                <a:effectLst>
                  <a:outerShdw blurRad="38100" dist="38100" dir="2700000" algn="tl">
                    <a:srgbClr val="000000">
                      <a:alpha val="43137"/>
                    </a:srgbClr>
                  </a:outerShdw>
                </a:effectLst>
              </a:rPr>
              <a:t>yöntemi</a:t>
            </a:r>
            <a:r>
              <a:rPr lang="en-US" sz="2800" b="1" i="1" dirty="0">
                <a:solidFill>
                  <a:schemeClr val="accent1">
                    <a:lumMod val="40000"/>
                    <a:lumOff val="60000"/>
                  </a:schemeClr>
                </a:solidFill>
                <a:effectLst>
                  <a:outerShdw blurRad="38100" dist="38100" dir="2700000" algn="tl">
                    <a:srgbClr val="000000">
                      <a:alpha val="43137"/>
                    </a:srgbClr>
                  </a:outerShdw>
                </a:effectLst>
              </a:rPr>
              <a:t> (K-means clustering method)</a:t>
            </a:r>
            <a:endParaRPr lang="tr-TR" sz="4800" b="1" i="1" dirty="0">
              <a:solidFill>
                <a:schemeClr val="accent1">
                  <a:lumMod val="40000"/>
                  <a:lumOff val="60000"/>
                </a:schemeClr>
              </a:solidFill>
              <a:effectLst>
                <a:outerShdw blurRad="38100" dist="38100" dir="2700000" algn="tl">
                  <a:srgbClr val="000000">
                    <a:alpha val="43137"/>
                  </a:srgbClr>
                </a:outerShdw>
              </a:effectLst>
            </a:endParaRPr>
          </a:p>
        </p:txBody>
      </p:sp>
      <p:sp>
        <p:nvSpPr>
          <p:cNvPr id="3" name="İçerik Yer Tutucusu 2">
            <a:extLst>
              <a:ext uri="{FF2B5EF4-FFF2-40B4-BE49-F238E27FC236}">
                <a16:creationId xmlns:a16="http://schemas.microsoft.com/office/drawing/2014/main" id="{DE6CE2B8-70A3-A57E-EF35-0ADF8687A842}"/>
              </a:ext>
            </a:extLst>
          </p:cNvPr>
          <p:cNvSpPr>
            <a:spLocks noGrp="1"/>
          </p:cNvSpPr>
          <p:nvPr>
            <p:ph idx="1"/>
          </p:nvPr>
        </p:nvSpPr>
        <p:spPr>
          <a:xfrm>
            <a:off x="1305903" y="3271633"/>
            <a:ext cx="10048568" cy="4554844"/>
          </a:xfrm>
        </p:spPr>
        <p:txBody>
          <a:bodyPr>
            <a:normAutofit/>
          </a:bodyPr>
          <a:lstStyle/>
          <a:p>
            <a:r>
              <a:rPr lang="tr-TR" sz="1800" b="0" i="0" dirty="0">
                <a:effectLst/>
                <a:latin typeface="Raleway" pitchFamily="2" charset="-94"/>
              </a:rPr>
              <a:t>K-</a:t>
            </a:r>
            <a:r>
              <a:rPr lang="tr-TR" sz="1800" b="0" i="0" dirty="0" err="1">
                <a:effectLst/>
                <a:latin typeface="Raleway" pitchFamily="2" charset="-94"/>
              </a:rPr>
              <a:t>means</a:t>
            </a:r>
            <a:r>
              <a:rPr lang="tr-TR" sz="1800" b="0" i="0" dirty="0">
                <a:effectLst/>
                <a:latin typeface="Raleway" pitchFamily="2" charset="-94"/>
              </a:rPr>
              <a:t> algoritması</a:t>
            </a:r>
            <a:r>
              <a:rPr lang="tr-TR" sz="1800" b="0" i="0" dirty="0">
                <a:effectLst/>
                <a:latin typeface="Arial" panose="020B0604020202020204" pitchFamily="34" charset="0"/>
              </a:rPr>
              <a:t>,</a:t>
            </a:r>
            <a:r>
              <a:rPr lang="tr-TR" sz="1800" b="0" i="0" dirty="0">
                <a:effectLst/>
                <a:latin typeface="Raleway" pitchFamily="2" charset="-94"/>
              </a:rPr>
              <a:t> N adet veri nesnesinin K adet kümeye bölünmesidir</a:t>
            </a:r>
            <a:r>
              <a:rPr lang="tr-TR" sz="1800" b="0" i="0" dirty="0">
                <a:effectLst/>
                <a:latin typeface="Arial" panose="020B0604020202020204" pitchFamily="34" charset="0"/>
              </a:rPr>
              <a:t>.</a:t>
            </a:r>
            <a:br>
              <a:rPr lang="tr-TR" sz="1800" dirty="0"/>
            </a:br>
            <a:r>
              <a:rPr lang="tr-TR" sz="1800" b="0" i="0" dirty="0">
                <a:effectLst/>
                <a:latin typeface="Raleway" pitchFamily="2" charset="-94"/>
              </a:rPr>
              <a:t>K adet kümeye bölümlemeyi amaçlamaktadır </a:t>
            </a:r>
            <a:r>
              <a:rPr lang="tr-TR" sz="1800" b="0" i="0" dirty="0">
                <a:effectLst/>
                <a:latin typeface="Arial" panose="020B0604020202020204" pitchFamily="34" charset="0"/>
              </a:rPr>
              <a:t>.</a:t>
            </a:r>
            <a:r>
              <a:rPr lang="tr-TR" sz="1800" b="0" i="0" dirty="0">
                <a:effectLst/>
                <a:latin typeface="Raleway" pitchFamily="2" charset="-94"/>
              </a:rPr>
              <a:t> K-</a:t>
            </a:r>
            <a:r>
              <a:rPr lang="tr-TR" sz="1800" b="0" i="0" dirty="0" err="1">
                <a:effectLst/>
                <a:latin typeface="Raleway" pitchFamily="2" charset="-94"/>
              </a:rPr>
              <a:t>means</a:t>
            </a:r>
            <a:r>
              <a:rPr lang="tr-TR" sz="1800" b="0" i="0" dirty="0">
                <a:effectLst/>
                <a:latin typeface="Raleway" pitchFamily="2" charset="-94"/>
              </a:rPr>
              <a:t> algoritmasının temel amacı bölümleme sonucunda elde edilen küme içindeki verilerin benzerliklerinin maksimum</a:t>
            </a:r>
            <a:r>
              <a:rPr lang="tr-TR" sz="1800" b="0" i="0" dirty="0">
                <a:effectLst/>
                <a:latin typeface="Arial" panose="020B0604020202020204" pitchFamily="34" charset="0"/>
              </a:rPr>
              <a:t>,</a:t>
            </a:r>
            <a:r>
              <a:rPr lang="tr-TR" sz="1800" b="0" i="0" dirty="0">
                <a:effectLst/>
                <a:latin typeface="Raleway" pitchFamily="2" charset="-94"/>
              </a:rPr>
              <a:t> kümeler arasındaki benzerliklerin ise minimum olmasıdır</a:t>
            </a:r>
            <a:r>
              <a:rPr lang="tr-TR" sz="1800" b="0" i="0" dirty="0">
                <a:effectLst/>
                <a:latin typeface="Arial" panose="020B0604020202020204" pitchFamily="34" charset="0"/>
              </a:rPr>
              <a:t>.</a:t>
            </a:r>
          </a:p>
          <a:p>
            <a:r>
              <a:rPr lang="tr-TR" sz="1800" b="0" i="0" dirty="0">
                <a:effectLst/>
                <a:latin typeface="Arial" panose="020B0604020202020204" pitchFamily="34" charset="0"/>
              </a:rPr>
              <a:t>4 aşamada gerçekleşir</a:t>
            </a:r>
          </a:p>
          <a:p>
            <a:endParaRPr lang="tr-TR" dirty="0">
              <a:latin typeface="Arial" panose="020B0604020202020204" pitchFamily="34" charset="0"/>
            </a:endParaRPr>
          </a:p>
          <a:p>
            <a:endParaRPr lang="tr-TR" sz="2400" dirty="0">
              <a:latin typeface="Arial" panose="020B0604020202020204" pitchFamily="34" charset="0"/>
            </a:endParaRPr>
          </a:p>
          <a:p>
            <a:endParaRPr lang="tr-TR" sz="2400" dirty="0">
              <a:latin typeface="Arial" panose="020B0604020202020204" pitchFamily="34" charset="0"/>
            </a:endParaRPr>
          </a:p>
          <a:p>
            <a:endParaRPr lang="tr-TR" sz="2400" dirty="0">
              <a:latin typeface="Arial" panose="020B0604020202020204" pitchFamily="34" charset="0"/>
            </a:endParaRPr>
          </a:p>
          <a:p>
            <a:endParaRPr lang="tr-TR" sz="2400" dirty="0"/>
          </a:p>
        </p:txBody>
      </p:sp>
    </p:spTree>
    <p:extLst>
      <p:ext uri="{BB962C8B-B14F-4D97-AF65-F5344CB8AC3E}">
        <p14:creationId xmlns:p14="http://schemas.microsoft.com/office/powerpoint/2010/main" val="50926279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Yer Tutucusu 5">
            <a:extLst>
              <a:ext uri="{FF2B5EF4-FFF2-40B4-BE49-F238E27FC236}">
                <a16:creationId xmlns:a16="http://schemas.microsoft.com/office/drawing/2014/main" id="{6424AF80-679F-74CA-098D-343739FDDAB3}"/>
              </a:ext>
            </a:extLst>
          </p:cNvPr>
          <p:cNvPicPr>
            <a:picLocks noGrp="1" noChangeAspect="1"/>
          </p:cNvPicPr>
          <p:nvPr>
            <p:ph type="pic" idx="1"/>
          </p:nvPr>
        </p:nvPicPr>
        <p:blipFill rotWithShape="1">
          <a:blip r:embed="rId2"/>
          <a:srcRect l="7240" r="7240"/>
          <a:stretch/>
        </p:blipFill>
        <p:spPr/>
      </p:pic>
      <p:graphicFrame>
        <p:nvGraphicFramePr>
          <p:cNvPr id="8" name="Metin Yer Tutucusu 3">
            <a:extLst>
              <a:ext uri="{FF2B5EF4-FFF2-40B4-BE49-F238E27FC236}">
                <a16:creationId xmlns:a16="http://schemas.microsoft.com/office/drawing/2014/main" id="{290A259F-DCBB-E1F5-B5B3-5D19CA3F9482}"/>
              </a:ext>
            </a:extLst>
          </p:cNvPr>
          <p:cNvGraphicFramePr/>
          <p:nvPr/>
        </p:nvGraphicFramePr>
        <p:xfrm>
          <a:off x="1868129" y="1140542"/>
          <a:ext cx="4444181" cy="54274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10930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1509020-3543-0426-646D-0CC4B5D6679F}"/>
              </a:ext>
            </a:extLst>
          </p:cNvPr>
          <p:cNvSpPr>
            <a:spLocks noGrp="1"/>
          </p:cNvSpPr>
          <p:nvPr>
            <p:ph idx="1"/>
          </p:nvPr>
        </p:nvSpPr>
        <p:spPr>
          <a:xfrm>
            <a:off x="1415845" y="2684206"/>
            <a:ext cx="9920749" cy="5909187"/>
          </a:xfrm>
        </p:spPr>
        <p:txBody>
          <a:bodyPr>
            <a:normAutofit/>
          </a:bodyPr>
          <a:lstStyle/>
          <a:p>
            <a:r>
              <a:rPr lang="tr-TR" sz="1800" dirty="0"/>
              <a:t>en yaygın olarak kullanılan mesafe ölçüm yöntemleri </a:t>
            </a:r>
            <a:r>
              <a:rPr lang="tr-TR" sz="1800" dirty="0" err="1"/>
              <a:t>Euclidean</a:t>
            </a:r>
            <a:r>
              <a:rPr lang="tr-TR" sz="1800" dirty="0"/>
              <a:t>, Manhattan ve </a:t>
            </a:r>
            <a:r>
              <a:rPr lang="tr-TR" sz="1800" dirty="0" err="1"/>
              <a:t>Minkowski</a:t>
            </a:r>
            <a:r>
              <a:rPr lang="tr-TR" sz="1800" dirty="0"/>
              <a:t> yöntemleridir. </a:t>
            </a:r>
            <a:r>
              <a:rPr lang="tr-TR" sz="1800" dirty="0" err="1"/>
              <a:t>Euclidean</a:t>
            </a:r>
            <a:r>
              <a:rPr lang="tr-TR" sz="1800" dirty="0"/>
              <a:t>, Manhattan ve </a:t>
            </a:r>
            <a:r>
              <a:rPr lang="tr-TR" sz="1800" dirty="0" err="1"/>
              <a:t>Minkowski</a:t>
            </a:r>
            <a:r>
              <a:rPr lang="tr-TR" sz="1800" dirty="0"/>
              <a:t> mesafelerinin hesaplanması Denklem 16, 17 ve 18’de sırası ile gösterilmektedir </a:t>
            </a:r>
          </a:p>
          <a:p>
            <a:endParaRPr lang="tr-TR" sz="1800" dirty="0"/>
          </a:p>
          <a:p>
            <a:endParaRPr lang="tr-TR" sz="1800" dirty="0"/>
          </a:p>
          <a:p>
            <a:endParaRPr lang="tr-TR" sz="1800" dirty="0"/>
          </a:p>
          <a:p>
            <a:r>
              <a:rPr lang="tr-TR" sz="1800" b="0" i="0" dirty="0">
                <a:effectLst/>
                <a:latin typeface="Raleway" pitchFamily="2" charset="-94"/>
              </a:rPr>
              <a:t>Bu çalışmada nesneleri kümeleme işlemi aşamasında benzerliklerinden yararlanılmıştır</a:t>
            </a:r>
            <a:r>
              <a:rPr lang="tr-TR" sz="1800" b="0" i="0" dirty="0">
                <a:effectLst/>
                <a:latin typeface="Arial" panose="020B0604020202020204" pitchFamily="34" charset="0"/>
              </a:rPr>
              <a:t>.</a:t>
            </a:r>
            <a:br>
              <a:rPr lang="tr-TR" sz="1800" dirty="0"/>
            </a:br>
            <a:r>
              <a:rPr lang="tr-TR" sz="1800" b="0" i="0" dirty="0">
                <a:effectLst/>
                <a:latin typeface="Raleway" pitchFamily="2" charset="-94"/>
              </a:rPr>
              <a:t>Nesnelerin küme merkezlerine uzaklıklarının hesaplanmasında ve kümeleme işleminin gerçekleştirilmesinde Denklem 16'da gösterilmekte olan </a:t>
            </a:r>
            <a:r>
              <a:rPr lang="tr-TR" sz="1800" b="0" i="0" dirty="0" err="1">
                <a:effectLst/>
                <a:latin typeface="Raleway" pitchFamily="2" charset="-94"/>
              </a:rPr>
              <a:t>Euclidean</a:t>
            </a:r>
            <a:r>
              <a:rPr lang="tr-TR" sz="1800" b="0" i="0" dirty="0">
                <a:effectLst/>
                <a:latin typeface="Raleway" pitchFamily="2" charset="-94"/>
              </a:rPr>
              <a:t> mesafe ölçümü kullanılmaktadır</a:t>
            </a:r>
            <a:r>
              <a:rPr lang="tr-TR" sz="1800" b="0" i="0" dirty="0">
                <a:effectLst/>
                <a:latin typeface="Arial" panose="020B0604020202020204" pitchFamily="34" charset="0"/>
              </a:rPr>
              <a:t>.</a:t>
            </a:r>
            <a:br>
              <a:rPr lang="tr-TR" sz="1800" dirty="0"/>
            </a:br>
            <a:r>
              <a:rPr lang="tr-TR" sz="1800" b="0" i="0" dirty="0">
                <a:effectLst/>
                <a:latin typeface="Raleway" pitchFamily="2" charset="-94"/>
              </a:rPr>
              <a:t>Bilgi </a:t>
            </a:r>
            <a:r>
              <a:rPr lang="tr-TR" sz="1800" b="0" i="0" dirty="0" err="1">
                <a:effectLst/>
                <a:latin typeface="Raleway" pitchFamily="2" charset="-94"/>
              </a:rPr>
              <a:t>veritabanında</a:t>
            </a:r>
            <a:r>
              <a:rPr lang="tr-TR" sz="1800" b="0" i="0" dirty="0">
                <a:effectLst/>
                <a:latin typeface="Raleway" pitchFamily="2" charset="-94"/>
              </a:rPr>
              <a:t> toplanmış olan veriler K-</a:t>
            </a:r>
            <a:r>
              <a:rPr lang="tr-TR" sz="1800" b="0" i="0" dirty="0" err="1">
                <a:effectLst/>
                <a:latin typeface="Raleway" pitchFamily="2" charset="-94"/>
              </a:rPr>
              <a:t>means</a:t>
            </a:r>
            <a:r>
              <a:rPr lang="tr-TR" sz="1800" b="0" i="0" dirty="0">
                <a:effectLst/>
                <a:latin typeface="Raleway" pitchFamily="2" charset="-94"/>
              </a:rPr>
              <a:t> kümeleme yöntemi kullanılarak 3 kümeye ayrılmakta ve bu kümelerin merkez noktaları belirlenmektedir</a:t>
            </a:r>
            <a:r>
              <a:rPr lang="tr-TR" sz="1800" b="0" i="0" dirty="0">
                <a:effectLst/>
                <a:latin typeface="Arial" panose="020B0604020202020204" pitchFamily="34" charset="0"/>
              </a:rPr>
              <a:t>.</a:t>
            </a:r>
            <a:r>
              <a:rPr lang="tr-TR" sz="1800" b="0" i="0" dirty="0">
                <a:effectLst/>
                <a:latin typeface="Raleway" pitchFamily="2" charset="-94"/>
              </a:rPr>
              <a:t> Hesaplanan</a:t>
            </a:r>
            <a:br>
              <a:rPr lang="tr-TR" sz="1800" dirty="0"/>
            </a:br>
            <a:r>
              <a:rPr lang="tr-TR" sz="1800" b="0" i="0" dirty="0" err="1">
                <a:effectLst/>
                <a:latin typeface="Raleway" pitchFamily="2" charset="-94"/>
              </a:rPr>
              <a:t>Euclidean</a:t>
            </a:r>
            <a:r>
              <a:rPr lang="tr-TR" sz="1800" b="0" i="0" dirty="0">
                <a:effectLst/>
                <a:latin typeface="Raleway" pitchFamily="2" charset="-94"/>
              </a:rPr>
              <a:t> uzaklıkları arasında en düşük olan değer hangi kümeye aitse</a:t>
            </a:r>
            <a:r>
              <a:rPr lang="tr-TR" sz="1800" b="0" i="0" dirty="0">
                <a:effectLst/>
                <a:latin typeface="Arial" panose="020B0604020202020204" pitchFamily="34" charset="0"/>
              </a:rPr>
              <a:t>,</a:t>
            </a:r>
            <a:r>
              <a:rPr lang="tr-TR" sz="1800" b="0" i="0" dirty="0">
                <a:effectLst/>
                <a:latin typeface="Raleway" pitchFamily="2" charset="-94"/>
              </a:rPr>
              <a:t> nesne o kümeye yerleştirilmektedir</a:t>
            </a:r>
            <a:r>
              <a:rPr lang="tr-TR" sz="1800" b="0" i="0" dirty="0">
                <a:effectLst/>
                <a:latin typeface="Arial" panose="020B0604020202020204" pitchFamily="34" charset="0"/>
              </a:rPr>
              <a:t>.</a:t>
            </a:r>
            <a:endParaRPr lang="tr-TR" sz="1800" dirty="0"/>
          </a:p>
          <a:p>
            <a:endParaRPr lang="tr-TR" sz="1800" dirty="0"/>
          </a:p>
          <a:p>
            <a:pPr marL="0" indent="0">
              <a:buNone/>
            </a:pPr>
            <a:endParaRPr lang="tr-TR" sz="1600" dirty="0"/>
          </a:p>
          <a:p>
            <a:pPr marL="0" indent="0">
              <a:buNone/>
            </a:pPr>
            <a:endParaRPr lang="tr-TR" sz="1600" dirty="0"/>
          </a:p>
          <a:p>
            <a:pPr marL="0" indent="0">
              <a:buNone/>
            </a:pPr>
            <a:endParaRPr lang="tr-TR" sz="1600" dirty="0"/>
          </a:p>
          <a:p>
            <a:pPr marL="0" indent="0">
              <a:buNone/>
            </a:pPr>
            <a:endParaRPr lang="tr-TR" dirty="0"/>
          </a:p>
          <a:p>
            <a:endParaRPr lang="tr-TR" dirty="0"/>
          </a:p>
          <a:p>
            <a:endParaRPr lang="tr-TR" dirty="0"/>
          </a:p>
        </p:txBody>
      </p:sp>
      <p:pic>
        <p:nvPicPr>
          <p:cNvPr id="5" name="Resim 4">
            <a:extLst>
              <a:ext uri="{FF2B5EF4-FFF2-40B4-BE49-F238E27FC236}">
                <a16:creationId xmlns:a16="http://schemas.microsoft.com/office/drawing/2014/main" id="{D814B15C-360F-DADD-8A02-64115CC63615}"/>
              </a:ext>
            </a:extLst>
          </p:cNvPr>
          <p:cNvPicPr>
            <a:picLocks noChangeAspect="1"/>
          </p:cNvPicPr>
          <p:nvPr/>
        </p:nvPicPr>
        <p:blipFill>
          <a:blip r:embed="rId2"/>
          <a:stretch>
            <a:fillRect/>
          </a:stretch>
        </p:blipFill>
        <p:spPr>
          <a:xfrm>
            <a:off x="4118838" y="2356938"/>
            <a:ext cx="3246401" cy="1150720"/>
          </a:xfrm>
          <a:prstGeom prst="rect">
            <a:avLst/>
          </a:prstGeom>
        </p:spPr>
      </p:pic>
    </p:spTree>
    <p:extLst>
      <p:ext uri="{BB962C8B-B14F-4D97-AF65-F5344CB8AC3E}">
        <p14:creationId xmlns:p14="http://schemas.microsoft.com/office/powerpoint/2010/main" val="8952923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0B90C3-56E5-CCA5-0E79-19F42050B659}"/>
              </a:ext>
            </a:extLst>
          </p:cNvPr>
          <p:cNvSpPr>
            <a:spLocks noGrp="1"/>
          </p:cNvSpPr>
          <p:nvPr>
            <p:ph type="title"/>
          </p:nvPr>
        </p:nvSpPr>
        <p:spPr>
          <a:xfrm>
            <a:off x="2408903" y="1024365"/>
            <a:ext cx="5822482" cy="1077229"/>
          </a:xfrm>
        </p:spPr>
        <p:txBody>
          <a:bodyPr>
            <a:normAutofit fontScale="90000"/>
          </a:bodyPr>
          <a:lstStyle/>
          <a:p>
            <a:r>
              <a:rPr lang="en-US" sz="3600" b="1" i="1" dirty="0">
                <a:solidFill>
                  <a:schemeClr val="accent1">
                    <a:lumMod val="40000"/>
                    <a:lumOff val="60000"/>
                  </a:schemeClr>
                </a:solidFill>
                <a:effectLst>
                  <a:outerShdw blurRad="38100" dist="38100" dir="2700000" algn="tl">
                    <a:srgbClr val="000000">
                      <a:alpha val="43137"/>
                    </a:srgbClr>
                  </a:outerShdw>
                </a:effectLst>
              </a:rPr>
              <a:t>3. DENEYSEL ÇALIŞMA (EXPERIMENTAL STUDY)</a:t>
            </a:r>
            <a:endParaRPr lang="tr-TR" sz="3600" b="1" i="1" dirty="0">
              <a:solidFill>
                <a:schemeClr val="accent1">
                  <a:lumMod val="40000"/>
                  <a:lumOff val="60000"/>
                </a:schemeClr>
              </a:solidFill>
              <a:effectLst>
                <a:outerShdw blurRad="38100" dist="38100" dir="2700000" algn="tl">
                  <a:srgbClr val="000000">
                    <a:alpha val="43137"/>
                  </a:srgbClr>
                </a:outerShdw>
              </a:effectLst>
            </a:endParaRPr>
          </a:p>
        </p:txBody>
      </p:sp>
      <p:sp>
        <p:nvSpPr>
          <p:cNvPr id="3" name="İçerik Yer Tutucusu 2">
            <a:extLst>
              <a:ext uri="{FF2B5EF4-FFF2-40B4-BE49-F238E27FC236}">
                <a16:creationId xmlns:a16="http://schemas.microsoft.com/office/drawing/2014/main" id="{D7763767-328A-644B-6AB8-305B5309B98B}"/>
              </a:ext>
            </a:extLst>
          </p:cNvPr>
          <p:cNvSpPr>
            <a:spLocks noGrp="1"/>
          </p:cNvSpPr>
          <p:nvPr>
            <p:ph idx="1"/>
          </p:nvPr>
        </p:nvSpPr>
        <p:spPr>
          <a:xfrm>
            <a:off x="1563328" y="2403987"/>
            <a:ext cx="9330813" cy="4454013"/>
          </a:xfrm>
        </p:spPr>
        <p:txBody>
          <a:bodyPr>
            <a:normAutofit lnSpcReduction="10000"/>
          </a:bodyPr>
          <a:lstStyle/>
          <a:p>
            <a:r>
              <a:rPr lang="tr-TR" sz="1900" b="0" i="0" dirty="0">
                <a:effectLst/>
                <a:latin typeface="Raleway" pitchFamily="2" charset="-94"/>
              </a:rPr>
              <a:t>Önerilen yöntem ile ortamda bulunan fındıkların tespit edilerek kümelenmesine yönelik deneysel çalışma yapılmaktadır</a:t>
            </a:r>
            <a:r>
              <a:rPr lang="tr-TR" sz="1900" b="0" i="0" dirty="0">
                <a:effectLst/>
                <a:latin typeface="Arial" panose="020B0604020202020204" pitchFamily="34" charset="0"/>
              </a:rPr>
              <a:t>.</a:t>
            </a:r>
          </a:p>
          <a:p>
            <a:r>
              <a:rPr lang="tr-TR" sz="1900" b="0" i="0" dirty="0">
                <a:effectLst/>
                <a:latin typeface="Raleway" pitchFamily="2" charset="-94"/>
              </a:rPr>
              <a:t>CMOS</a:t>
            </a:r>
            <a:r>
              <a:rPr lang="tr-TR" sz="1900" b="0" i="0" dirty="0">
                <a:effectLst/>
                <a:latin typeface="Arial" panose="020B0604020202020204" pitchFamily="34" charset="0"/>
              </a:rPr>
              <a:t>,</a:t>
            </a:r>
            <a:r>
              <a:rPr lang="tr-TR" sz="1900" b="0" i="0" dirty="0">
                <a:effectLst/>
                <a:latin typeface="Raleway" pitchFamily="2" charset="-94"/>
              </a:rPr>
              <a:t> 640 x 480 çözünürlükteki </a:t>
            </a:r>
            <a:r>
              <a:rPr lang="tr-TR" sz="1900" b="0" i="0" dirty="0" err="1">
                <a:effectLst/>
                <a:latin typeface="Raleway" pitchFamily="2" charset="-94"/>
              </a:rPr>
              <a:t>Logitech</a:t>
            </a:r>
            <a:r>
              <a:rPr lang="tr-TR" sz="1900" b="0" i="0" dirty="0">
                <a:effectLst/>
                <a:latin typeface="Raleway" pitchFamily="2" charset="-94"/>
              </a:rPr>
              <a:t> C110 USB kamera kullanılarak görüntüler alınmaktadır</a:t>
            </a:r>
            <a:r>
              <a:rPr lang="tr-TR" sz="1900" b="0" i="0" dirty="0">
                <a:effectLst/>
                <a:latin typeface="Arial" panose="020B0604020202020204" pitchFamily="34" charset="0"/>
              </a:rPr>
              <a:t>.</a:t>
            </a:r>
          </a:p>
          <a:p>
            <a:r>
              <a:rPr lang="tr-TR" sz="1900" b="0" i="0" dirty="0">
                <a:effectLst/>
                <a:latin typeface="Raleway" pitchFamily="2" charset="-94"/>
              </a:rPr>
              <a:t>Alınan görüntüler</a:t>
            </a:r>
            <a:r>
              <a:rPr lang="tr-TR" sz="1900" b="0" i="0" dirty="0">
                <a:effectLst/>
                <a:latin typeface="Arial" panose="020B0604020202020204" pitchFamily="34" charset="0"/>
              </a:rPr>
              <a:t>,</a:t>
            </a:r>
            <a:r>
              <a:rPr lang="tr-TR" sz="1900" b="0" i="0" dirty="0">
                <a:effectLst/>
                <a:latin typeface="Raleway" pitchFamily="2" charset="-94"/>
              </a:rPr>
              <a:t> Ubuntu 12</a:t>
            </a:r>
            <a:r>
              <a:rPr lang="tr-TR" sz="1900" b="0" i="0" dirty="0">
                <a:effectLst/>
                <a:latin typeface="Arial" panose="020B0604020202020204" pitchFamily="34" charset="0"/>
              </a:rPr>
              <a:t>.</a:t>
            </a:r>
            <a:r>
              <a:rPr lang="tr-TR" sz="1900" b="0" i="0" dirty="0">
                <a:effectLst/>
                <a:latin typeface="Raleway" pitchFamily="2" charset="-94"/>
              </a:rPr>
              <a:t>04 işletim sistemine sahip bir bilgisayar üzerinde işlenmektedir</a:t>
            </a:r>
            <a:r>
              <a:rPr lang="tr-TR" sz="1900" b="0" i="0" dirty="0">
                <a:effectLst/>
                <a:latin typeface="Arial" panose="020B0604020202020204" pitchFamily="34" charset="0"/>
              </a:rPr>
              <a:t>.</a:t>
            </a:r>
            <a:br>
              <a:rPr lang="tr-TR" sz="1900" dirty="0"/>
            </a:br>
            <a:r>
              <a:rPr lang="tr-TR" sz="1900" b="0" i="0" dirty="0">
                <a:effectLst/>
                <a:latin typeface="Raleway" pitchFamily="2" charset="-94"/>
              </a:rPr>
              <a:t>Görüntülerin işlenmesi ve sınıflandırılması aşamalarında </a:t>
            </a:r>
            <a:r>
              <a:rPr lang="tr-TR" sz="1900" b="0" i="0" dirty="0" err="1">
                <a:effectLst/>
                <a:latin typeface="Raleway" pitchFamily="2" charset="-94"/>
              </a:rPr>
              <a:t>OpenCV</a:t>
            </a:r>
            <a:r>
              <a:rPr lang="tr-TR" sz="1900" b="0" i="0" dirty="0">
                <a:effectLst/>
                <a:latin typeface="Raleway" pitchFamily="2" charset="-94"/>
              </a:rPr>
              <a:t> Kütüphanesi ve </a:t>
            </a:r>
            <a:r>
              <a:rPr lang="tr-TR" sz="1900" b="0" i="0" dirty="0" err="1">
                <a:effectLst/>
                <a:latin typeface="Raleway" pitchFamily="2" charset="-94"/>
              </a:rPr>
              <a:t>Weka</a:t>
            </a:r>
            <a:r>
              <a:rPr lang="tr-TR" sz="1900" b="0" i="0" dirty="0">
                <a:effectLst/>
                <a:latin typeface="Raleway" pitchFamily="2" charset="-94"/>
              </a:rPr>
              <a:t> yazılımları kullanılmaktadır</a:t>
            </a:r>
            <a:r>
              <a:rPr lang="tr-TR" sz="1900" b="0" i="0" dirty="0">
                <a:effectLst/>
                <a:latin typeface="Arial" panose="020B0604020202020204" pitchFamily="34" charset="0"/>
              </a:rPr>
              <a:t>.</a:t>
            </a:r>
            <a:br>
              <a:rPr lang="tr-TR" sz="1900" dirty="0"/>
            </a:br>
            <a:br>
              <a:rPr lang="tr-TR" sz="1900" dirty="0"/>
            </a:br>
            <a:br>
              <a:rPr lang="tr-TR" sz="1900" dirty="0"/>
            </a:br>
            <a:br>
              <a:rPr lang="tr-TR" dirty="0"/>
            </a:br>
            <a:endParaRPr lang="tr-TR" dirty="0"/>
          </a:p>
        </p:txBody>
      </p:sp>
    </p:spTree>
    <p:extLst>
      <p:ext uri="{BB962C8B-B14F-4D97-AF65-F5344CB8AC3E}">
        <p14:creationId xmlns:p14="http://schemas.microsoft.com/office/powerpoint/2010/main" val="3606411924"/>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16F6EAB0-2D72-3D43-7062-5F14A0D85103}"/>
              </a:ext>
            </a:extLst>
          </p:cNvPr>
          <p:cNvPicPr>
            <a:picLocks noGrp="1" noChangeAspect="1"/>
          </p:cNvPicPr>
          <p:nvPr>
            <p:ph idx="1"/>
          </p:nvPr>
        </p:nvPicPr>
        <p:blipFill>
          <a:blip r:embed="rId2"/>
          <a:stretch>
            <a:fillRect/>
          </a:stretch>
        </p:blipFill>
        <p:spPr>
          <a:xfrm>
            <a:off x="3153237" y="137899"/>
            <a:ext cx="5446712" cy="3291101"/>
          </a:xfrm>
        </p:spPr>
      </p:pic>
      <p:sp>
        <p:nvSpPr>
          <p:cNvPr id="4" name="Metin Yer Tutucusu 3">
            <a:extLst>
              <a:ext uri="{FF2B5EF4-FFF2-40B4-BE49-F238E27FC236}">
                <a16:creationId xmlns:a16="http://schemas.microsoft.com/office/drawing/2014/main" id="{7F71C00C-8855-3AE3-A013-3FE6A7002C59}"/>
              </a:ext>
            </a:extLst>
          </p:cNvPr>
          <p:cNvSpPr>
            <a:spLocks noGrp="1"/>
          </p:cNvSpPr>
          <p:nvPr>
            <p:ph type="body" sz="half" idx="2"/>
          </p:nvPr>
        </p:nvSpPr>
        <p:spPr>
          <a:xfrm>
            <a:off x="985161" y="3648270"/>
            <a:ext cx="10221678" cy="2870517"/>
          </a:xfrm>
        </p:spPr>
        <p:txBody>
          <a:bodyPr>
            <a:normAutofit/>
          </a:bodyPr>
          <a:lstStyle/>
          <a:p>
            <a:r>
              <a:rPr lang="tr-TR" sz="1800" b="1" i="1" u="sng" dirty="0">
                <a:solidFill>
                  <a:schemeClr val="accent1">
                    <a:lumMod val="40000"/>
                    <a:lumOff val="60000"/>
                  </a:schemeClr>
                </a:solidFill>
                <a:effectLst>
                  <a:outerShdw blurRad="38100" dist="38100" dir="2700000" algn="tl">
                    <a:srgbClr val="000000">
                      <a:alpha val="43137"/>
                    </a:srgbClr>
                  </a:outerShdw>
                </a:effectLst>
              </a:rPr>
              <a:t>Şekil (a): </a:t>
            </a:r>
            <a:r>
              <a:rPr lang="tr-TR" sz="1800" b="0" i="0" dirty="0">
                <a:effectLst/>
                <a:latin typeface="Raleway" pitchFamily="2" charset="-94"/>
              </a:rPr>
              <a:t>Kameradan alınan ham görüntüde</a:t>
            </a:r>
            <a:r>
              <a:rPr lang="tr-TR" sz="1800" b="0" i="0" dirty="0">
                <a:effectLst/>
                <a:latin typeface="Arial" panose="020B0604020202020204" pitchFamily="34" charset="0"/>
              </a:rPr>
              <a:t>,</a:t>
            </a:r>
            <a:r>
              <a:rPr lang="tr-TR" sz="1800" b="0" i="0" dirty="0">
                <a:effectLst/>
                <a:latin typeface="Raleway" pitchFamily="2" charset="-94"/>
              </a:rPr>
              <a:t> çalışma alanı dışında kalan dörtgenin bulunduğu alan kesilmiştir</a:t>
            </a:r>
            <a:r>
              <a:rPr lang="tr-TR" sz="1800" b="0" i="0" dirty="0">
                <a:effectLst/>
                <a:latin typeface="Arial" panose="020B0604020202020204" pitchFamily="34" charset="0"/>
              </a:rPr>
              <a:t>.</a:t>
            </a:r>
            <a:r>
              <a:rPr lang="tr-TR" sz="1800" b="0" i="0" dirty="0">
                <a:effectLst/>
                <a:latin typeface="Raleway" pitchFamily="2" charset="-94"/>
              </a:rPr>
              <a:t> Bu işlemden sonra görüntü ön işleme aşamasına geçilmektedir</a:t>
            </a:r>
            <a:r>
              <a:rPr lang="tr-TR" sz="1800" b="0" i="0" dirty="0">
                <a:effectLst/>
                <a:latin typeface="Arial" panose="020B0604020202020204" pitchFamily="34" charset="0"/>
              </a:rPr>
              <a:t>.</a:t>
            </a:r>
            <a:r>
              <a:rPr lang="tr-TR" sz="1800" dirty="0"/>
              <a:t> Elde edilen görüntü şekil b de sunulur</a:t>
            </a:r>
          </a:p>
          <a:p>
            <a:r>
              <a:rPr lang="tr-TR" sz="1800" b="1" i="1" u="sng" dirty="0">
                <a:solidFill>
                  <a:schemeClr val="accent1">
                    <a:lumMod val="40000"/>
                    <a:lumOff val="60000"/>
                  </a:schemeClr>
                </a:solidFill>
                <a:effectLst>
                  <a:outerShdw blurRad="38100" dist="38100" dir="2700000" algn="tl">
                    <a:srgbClr val="000000">
                      <a:alpha val="43137"/>
                    </a:srgbClr>
                  </a:outerShdw>
                </a:effectLst>
              </a:rPr>
              <a:t>Şekil (b):</a:t>
            </a:r>
            <a:r>
              <a:rPr lang="tr-TR" sz="1800" dirty="0"/>
              <a:t>Ortamda bulunan ve ilgilenilen nesnelerin dış hatları belirlenmektedir. Çalışmada kullanılacak alan, çap, yarıçap ve merkez noktasına ait koordinatlar elde edilmektedir.</a:t>
            </a:r>
          </a:p>
          <a:p>
            <a:r>
              <a:rPr lang="tr-TR" sz="1800" b="1" i="1" u="sng" dirty="0">
                <a:solidFill>
                  <a:schemeClr val="accent1">
                    <a:lumMod val="40000"/>
                    <a:lumOff val="60000"/>
                  </a:schemeClr>
                </a:solidFill>
                <a:effectLst>
                  <a:outerShdw blurRad="38100" dist="38100" dir="2700000" algn="tl">
                    <a:srgbClr val="000000">
                      <a:alpha val="43137"/>
                    </a:srgbClr>
                  </a:outerShdw>
                </a:effectLst>
              </a:rPr>
              <a:t>Şekil (c):  </a:t>
            </a:r>
            <a:r>
              <a:rPr lang="tr-TR" sz="1800" dirty="0"/>
              <a:t>ortamda bulunan nesnelerin dış hatları ve indis numaraları sunulmaktadır</a:t>
            </a:r>
            <a:endParaRPr lang="tr-TR" sz="1800"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21425427"/>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78D651A1-A373-C93A-B5B8-5D520DE9D6FF}"/>
              </a:ext>
            </a:extLst>
          </p:cNvPr>
          <p:cNvSpPr txBox="1"/>
          <p:nvPr/>
        </p:nvSpPr>
        <p:spPr>
          <a:xfrm>
            <a:off x="1853999" y="1268532"/>
            <a:ext cx="4310827" cy="2308324"/>
          </a:xfrm>
          <a:prstGeom prst="rect">
            <a:avLst/>
          </a:prstGeom>
          <a:noFill/>
        </p:spPr>
        <p:txBody>
          <a:bodyPr wrap="square">
            <a:spAutoFit/>
          </a:bodyPr>
          <a:lstStyle/>
          <a:p>
            <a:r>
              <a:rPr lang="tr-TR" dirty="0"/>
              <a:t>Ortalama tabanlı ve K-</a:t>
            </a:r>
            <a:r>
              <a:rPr lang="tr-TR" dirty="0" err="1"/>
              <a:t>means</a:t>
            </a:r>
            <a:r>
              <a:rPr lang="tr-TR" dirty="0"/>
              <a:t> algoritmasına göre kümeleme işleminde, piksel cinsinden bulunan alan değerleri kullanılarak küme merkezleri elde edilmektedir. Ortalama tabanlı ve K-</a:t>
            </a:r>
            <a:r>
              <a:rPr lang="tr-TR" dirty="0" err="1"/>
              <a:t>means</a:t>
            </a:r>
            <a:r>
              <a:rPr lang="tr-TR" dirty="0"/>
              <a:t> algoritmaları kullanılarak elde edilen küme merkezleri tablo 1’de sunulmaktadır.</a:t>
            </a:r>
          </a:p>
        </p:txBody>
      </p:sp>
      <p:pic>
        <p:nvPicPr>
          <p:cNvPr id="8" name="Resim 7">
            <a:extLst>
              <a:ext uri="{FF2B5EF4-FFF2-40B4-BE49-F238E27FC236}">
                <a16:creationId xmlns:a16="http://schemas.microsoft.com/office/drawing/2014/main" id="{D6A853F6-4400-D44C-2451-0713E20707B4}"/>
              </a:ext>
            </a:extLst>
          </p:cNvPr>
          <p:cNvPicPr>
            <a:picLocks noChangeAspect="1"/>
          </p:cNvPicPr>
          <p:nvPr/>
        </p:nvPicPr>
        <p:blipFill>
          <a:blip r:embed="rId2"/>
          <a:stretch>
            <a:fillRect/>
          </a:stretch>
        </p:blipFill>
        <p:spPr>
          <a:xfrm>
            <a:off x="7350702" y="967148"/>
            <a:ext cx="2987299" cy="1455546"/>
          </a:xfrm>
          <a:prstGeom prst="rect">
            <a:avLst/>
          </a:prstGeom>
        </p:spPr>
      </p:pic>
      <p:sp>
        <p:nvSpPr>
          <p:cNvPr id="10" name="Metin kutusu 9">
            <a:extLst>
              <a:ext uri="{FF2B5EF4-FFF2-40B4-BE49-F238E27FC236}">
                <a16:creationId xmlns:a16="http://schemas.microsoft.com/office/drawing/2014/main" id="{EA2D0DB8-9ACF-1821-D7DD-1B9F653FDF6F}"/>
              </a:ext>
            </a:extLst>
          </p:cNvPr>
          <p:cNvSpPr txBox="1"/>
          <p:nvPr/>
        </p:nvSpPr>
        <p:spPr>
          <a:xfrm>
            <a:off x="1640322" y="3966764"/>
            <a:ext cx="5319251" cy="2031325"/>
          </a:xfrm>
          <a:prstGeom prst="rect">
            <a:avLst/>
          </a:prstGeom>
          <a:noFill/>
        </p:spPr>
        <p:txBody>
          <a:bodyPr wrap="square">
            <a:spAutoFit/>
          </a:bodyPr>
          <a:lstStyle/>
          <a:p>
            <a:r>
              <a:rPr lang="tr-TR" b="0" i="0" dirty="0">
                <a:effectLst/>
                <a:latin typeface="Raleway" pitchFamily="2" charset="-94"/>
              </a:rPr>
              <a:t>Deneysel çalışmada</a:t>
            </a:r>
            <a:r>
              <a:rPr lang="tr-TR" b="0" i="0" dirty="0">
                <a:effectLst/>
                <a:latin typeface="Arial" panose="020B0604020202020204" pitchFamily="34" charset="0"/>
              </a:rPr>
              <a:t>,</a:t>
            </a:r>
            <a:r>
              <a:rPr lang="tr-TR" b="0" i="0" dirty="0">
                <a:effectLst/>
                <a:latin typeface="Raleway" pitchFamily="2" charset="-94"/>
              </a:rPr>
              <a:t> ortalama tabanlı yöntem kullanılarak 3 adet küçük</a:t>
            </a:r>
            <a:r>
              <a:rPr lang="tr-TR" b="0" i="0" dirty="0">
                <a:effectLst/>
                <a:latin typeface="Arial" panose="020B0604020202020204" pitchFamily="34" charset="0"/>
              </a:rPr>
              <a:t>,</a:t>
            </a:r>
            <a:r>
              <a:rPr lang="tr-TR" b="0" i="0" dirty="0">
                <a:effectLst/>
                <a:latin typeface="Raleway" pitchFamily="2" charset="-94"/>
              </a:rPr>
              <a:t> 12 adet orta ve 10 adet büyük sınıf fındık bulunmaktadır</a:t>
            </a:r>
            <a:r>
              <a:rPr lang="tr-TR" b="0" i="0" dirty="0">
                <a:effectLst/>
                <a:latin typeface="Arial" panose="020B0604020202020204" pitchFamily="34" charset="0"/>
              </a:rPr>
              <a:t>.</a:t>
            </a:r>
            <a:r>
              <a:rPr lang="tr-TR" b="0" i="0" dirty="0">
                <a:effectLst/>
                <a:latin typeface="Raleway" pitchFamily="2" charset="-94"/>
              </a:rPr>
              <a:t> Tablo 2’de örnek çalışmada elde edilen bazı veriler sunulmaktadır</a:t>
            </a:r>
            <a:r>
              <a:rPr lang="tr-TR" b="0" i="0" dirty="0">
                <a:effectLst/>
                <a:latin typeface="Arial" panose="020B0604020202020204" pitchFamily="34" charset="0"/>
              </a:rPr>
              <a:t>.</a:t>
            </a:r>
            <a:r>
              <a:rPr lang="tr-TR" b="0" i="0" dirty="0">
                <a:effectLst/>
                <a:latin typeface="Raleway" pitchFamily="2" charset="-94"/>
              </a:rPr>
              <a:t> Sunulan örnek çalışmada</a:t>
            </a:r>
            <a:r>
              <a:rPr lang="tr-TR" b="0" i="0" dirty="0">
                <a:effectLst/>
                <a:latin typeface="Arial" panose="020B0604020202020204" pitchFamily="34" charset="0"/>
              </a:rPr>
              <a:t>,</a:t>
            </a:r>
            <a:r>
              <a:rPr lang="tr-TR" b="0" i="0" dirty="0">
                <a:effectLst/>
                <a:latin typeface="Raleway" pitchFamily="2" charset="-94"/>
              </a:rPr>
              <a:t> iki yöntem ile kümelemenin %92 oranda benzerlik gösterdiği gözlenmektedir</a:t>
            </a:r>
            <a:r>
              <a:rPr lang="tr-TR" b="0" i="0" dirty="0">
                <a:effectLst/>
                <a:latin typeface="Arial" panose="020B0604020202020204" pitchFamily="34" charset="0"/>
              </a:rPr>
              <a:t>.</a:t>
            </a:r>
            <a:endParaRPr lang="tr-TR" dirty="0"/>
          </a:p>
        </p:txBody>
      </p:sp>
      <p:pic>
        <p:nvPicPr>
          <p:cNvPr id="12" name="Resim 11">
            <a:extLst>
              <a:ext uri="{FF2B5EF4-FFF2-40B4-BE49-F238E27FC236}">
                <a16:creationId xmlns:a16="http://schemas.microsoft.com/office/drawing/2014/main" id="{DAAA14A8-8FFD-02A9-46E6-7D2EA952194F}"/>
              </a:ext>
            </a:extLst>
          </p:cNvPr>
          <p:cNvPicPr>
            <a:picLocks noChangeAspect="1"/>
          </p:cNvPicPr>
          <p:nvPr/>
        </p:nvPicPr>
        <p:blipFill>
          <a:blip r:embed="rId3"/>
          <a:stretch>
            <a:fillRect/>
          </a:stretch>
        </p:blipFill>
        <p:spPr>
          <a:xfrm>
            <a:off x="7901805" y="3172545"/>
            <a:ext cx="2323573" cy="3405236"/>
          </a:xfrm>
          <a:prstGeom prst="rect">
            <a:avLst/>
          </a:prstGeom>
        </p:spPr>
      </p:pic>
    </p:spTree>
    <p:extLst>
      <p:ext uri="{BB962C8B-B14F-4D97-AF65-F5344CB8AC3E}">
        <p14:creationId xmlns:p14="http://schemas.microsoft.com/office/powerpoint/2010/main" val="148954146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E4EF0A0C-D953-E918-84A3-2DDA57AF33CF}"/>
              </a:ext>
            </a:extLst>
          </p:cNvPr>
          <p:cNvSpPr txBox="1"/>
          <p:nvPr/>
        </p:nvSpPr>
        <p:spPr>
          <a:xfrm>
            <a:off x="1750141" y="1327353"/>
            <a:ext cx="8927692" cy="2308324"/>
          </a:xfrm>
          <a:prstGeom prst="rect">
            <a:avLst/>
          </a:prstGeom>
          <a:noFill/>
        </p:spPr>
        <p:txBody>
          <a:bodyPr wrap="square">
            <a:spAutoFit/>
          </a:bodyPr>
          <a:lstStyle/>
          <a:p>
            <a:r>
              <a:rPr lang="tr-TR" b="0" i="0" dirty="0">
                <a:effectLst/>
                <a:latin typeface="Raleway" pitchFamily="2" charset="-94"/>
              </a:rPr>
              <a:t>Tablo 3’te deneysel çalışma ortamına farklı sayıda fındıklar yerleştirilerek kümeleme işlemi gerçekleştirilmekte ve elde edilen sonuçlar özet halinde sunulmaktadır</a:t>
            </a:r>
            <a:r>
              <a:rPr lang="tr-TR" b="0" i="0" dirty="0">
                <a:effectLst/>
                <a:latin typeface="Arial" panose="020B0604020202020204" pitchFamily="34" charset="0"/>
              </a:rPr>
              <a:t>.</a:t>
            </a:r>
            <a:r>
              <a:rPr lang="tr-TR" b="0" i="0" dirty="0">
                <a:effectLst/>
                <a:latin typeface="Raleway" pitchFamily="2" charset="-94"/>
              </a:rPr>
              <a:t> </a:t>
            </a:r>
            <a:r>
              <a:rPr lang="tr-TR" b="0" i="0" dirty="0" err="1">
                <a:effectLst/>
                <a:latin typeface="Raleway" pitchFamily="2" charset="-94"/>
              </a:rPr>
              <a:t>Kmeans</a:t>
            </a:r>
            <a:r>
              <a:rPr lang="tr-TR" b="0" i="0" dirty="0">
                <a:effectLst/>
                <a:latin typeface="Raleway" pitchFamily="2" charset="-94"/>
              </a:rPr>
              <a:t> ve ortalama tabanlı kümeleme yöntemleri kullanılarak yapılan sınıflama sonuçlarındaki benzeşen fındık sayısı ve iki yöntemin benzerlik oranları tablo 3’te sunulmaktadır</a:t>
            </a:r>
            <a:r>
              <a:rPr lang="tr-TR" b="0" i="0" dirty="0">
                <a:effectLst/>
                <a:latin typeface="Arial" panose="020B0604020202020204" pitchFamily="34" charset="0"/>
              </a:rPr>
              <a:t>.</a:t>
            </a:r>
            <a:br>
              <a:rPr lang="tr-TR" dirty="0"/>
            </a:br>
            <a:r>
              <a:rPr lang="tr-TR" b="0" i="0" dirty="0">
                <a:effectLst/>
                <a:latin typeface="Raleway" pitchFamily="2" charset="-94"/>
              </a:rPr>
              <a:t>4’te ortama yerleştirilen fındıkların tamamı iri tespit edilmiş ve benzerlik oranı %100 olarak bulunmuştur</a:t>
            </a:r>
            <a:r>
              <a:rPr lang="tr-TR" b="0" i="0" dirty="0">
                <a:effectLst/>
                <a:latin typeface="Arial" panose="020B0604020202020204" pitchFamily="34" charset="0"/>
              </a:rPr>
              <a:t>.</a:t>
            </a:r>
            <a:r>
              <a:rPr lang="tr-TR" b="0" i="0" dirty="0">
                <a:effectLst/>
                <a:latin typeface="Raleway" pitchFamily="2" charset="-94"/>
              </a:rPr>
              <a:t> Benzerlik oranlarının düşük olduğu durumlarda</a:t>
            </a:r>
            <a:r>
              <a:rPr lang="tr-TR" b="0" i="0" dirty="0">
                <a:effectLst/>
                <a:latin typeface="Arial" panose="020B0604020202020204" pitchFamily="34" charset="0"/>
              </a:rPr>
              <a:t>,</a:t>
            </a:r>
            <a:r>
              <a:rPr lang="tr-TR" b="0" i="0" dirty="0">
                <a:effectLst/>
                <a:latin typeface="Raleway" pitchFamily="2" charset="-94"/>
              </a:rPr>
              <a:t> uç noktalarda olan fındıklarda sınıflama kayması olduğu gözlenmektedir</a:t>
            </a:r>
            <a:r>
              <a:rPr lang="tr-TR" b="0" i="0" dirty="0">
                <a:effectLst/>
                <a:latin typeface="Arial" panose="020B0604020202020204" pitchFamily="34" charset="0"/>
              </a:rPr>
              <a:t>.</a:t>
            </a:r>
            <a:endParaRPr lang="tr-TR" dirty="0"/>
          </a:p>
        </p:txBody>
      </p:sp>
      <p:pic>
        <p:nvPicPr>
          <p:cNvPr id="8" name="Resim 7">
            <a:extLst>
              <a:ext uri="{FF2B5EF4-FFF2-40B4-BE49-F238E27FC236}">
                <a16:creationId xmlns:a16="http://schemas.microsoft.com/office/drawing/2014/main" id="{FBE5342C-A267-52DE-725B-F02A2BC307F0}"/>
              </a:ext>
            </a:extLst>
          </p:cNvPr>
          <p:cNvPicPr>
            <a:picLocks noChangeAspect="1"/>
          </p:cNvPicPr>
          <p:nvPr/>
        </p:nvPicPr>
        <p:blipFill>
          <a:blip r:embed="rId2"/>
          <a:stretch>
            <a:fillRect/>
          </a:stretch>
        </p:blipFill>
        <p:spPr>
          <a:xfrm>
            <a:off x="2480263" y="4052030"/>
            <a:ext cx="6759526" cy="2057578"/>
          </a:xfrm>
          <a:prstGeom prst="rect">
            <a:avLst/>
          </a:prstGeom>
        </p:spPr>
      </p:pic>
    </p:spTree>
    <p:extLst>
      <p:ext uri="{BB962C8B-B14F-4D97-AF65-F5344CB8AC3E}">
        <p14:creationId xmlns:p14="http://schemas.microsoft.com/office/powerpoint/2010/main" val="3761899324"/>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D27EC6-0F7E-8857-E2B8-D83A569D5B24}"/>
              </a:ext>
            </a:extLst>
          </p:cNvPr>
          <p:cNvSpPr>
            <a:spLocks noGrp="1"/>
          </p:cNvSpPr>
          <p:nvPr>
            <p:ph type="title"/>
          </p:nvPr>
        </p:nvSpPr>
        <p:spPr>
          <a:xfrm>
            <a:off x="1766234" y="808056"/>
            <a:ext cx="7958331" cy="1077229"/>
          </a:xfrm>
        </p:spPr>
        <p:txBody>
          <a:bodyPr>
            <a:normAutofit/>
          </a:bodyPr>
          <a:lstStyle/>
          <a:p>
            <a:r>
              <a:rPr lang="tr-TR" sz="3600" b="1" i="1" dirty="0">
                <a:solidFill>
                  <a:schemeClr val="bg2">
                    <a:lumMod val="25000"/>
                    <a:lumOff val="75000"/>
                  </a:schemeClr>
                </a:solidFill>
                <a:effectLst>
                  <a:outerShdw blurRad="38100" dist="38100" dir="2700000" algn="tl">
                    <a:srgbClr val="000000">
                      <a:alpha val="43137"/>
                    </a:srgbClr>
                  </a:outerShdw>
                </a:effectLst>
              </a:rPr>
              <a:t>4. SONUÇLAR (CONCLUSIONS) </a:t>
            </a:r>
          </a:p>
        </p:txBody>
      </p:sp>
      <p:sp>
        <p:nvSpPr>
          <p:cNvPr id="3" name="İçerik Yer Tutucusu 2">
            <a:extLst>
              <a:ext uri="{FF2B5EF4-FFF2-40B4-BE49-F238E27FC236}">
                <a16:creationId xmlns:a16="http://schemas.microsoft.com/office/drawing/2014/main" id="{E57D5708-080C-5B31-AEFA-B45A8AAC2017}"/>
              </a:ext>
            </a:extLst>
          </p:cNvPr>
          <p:cNvSpPr>
            <a:spLocks noGrp="1"/>
          </p:cNvSpPr>
          <p:nvPr>
            <p:ph idx="1"/>
          </p:nvPr>
        </p:nvSpPr>
        <p:spPr>
          <a:xfrm>
            <a:off x="1621861" y="1885285"/>
            <a:ext cx="9390268" cy="4164659"/>
          </a:xfrm>
        </p:spPr>
        <p:txBody>
          <a:bodyPr/>
          <a:lstStyle/>
          <a:p>
            <a:r>
              <a:rPr lang="tr-TR" b="0" i="0" dirty="0">
                <a:effectLst/>
                <a:latin typeface="Raleway" pitchFamily="2" charset="-94"/>
              </a:rPr>
              <a:t>Makalede</a:t>
            </a:r>
            <a:r>
              <a:rPr lang="tr-TR" b="0" i="0" dirty="0">
                <a:effectLst/>
                <a:latin typeface="Arial" panose="020B0604020202020204" pitchFamily="34" charset="0"/>
              </a:rPr>
              <a:t>,</a:t>
            </a:r>
            <a:r>
              <a:rPr lang="tr-TR" b="0" i="0" dirty="0">
                <a:effectLst/>
                <a:latin typeface="Raleway" pitchFamily="2" charset="-94"/>
              </a:rPr>
              <a:t> görüntü işleme teknikleri kullanılarak ortamda bulunan nesnelerin tespit ve sınıflandırılmasına yönelik çalışma sunulmaktadır</a:t>
            </a:r>
            <a:r>
              <a:rPr lang="tr-TR" b="0" i="0" dirty="0">
                <a:effectLst/>
                <a:latin typeface="Arial" panose="020B0604020202020204" pitchFamily="34" charset="0"/>
              </a:rPr>
              <a:t>.</a:t>
            </a:r>
            <a:r>
              <a:rPr lang="tr-TR" b="0" i="0" dirty="0">
                <a:effectLst/>
                <a:latin typeface="Raleway" pitchFamily="2" charset="-94"/>
              </a:rPr>
              <a:t> Çalışma ortamında bulunan nesnelerin tespit ve sınıflandırılması amacıyla üç aşamalı bir yöntem önerilmektedir</a:t>
            </a:r>
            <a:r>
              <a:rPr lang="tr-TR" b="0" i="0" dirty="0">
                <a:effectLst/>
                <a:latin typeface="Arial" panose="020B0604020202020204" pitchFamily="34" charset="0"/>
              </a:rPr>
              <a:t>.</a:t>
            </a:r>
            <a:r>
              <a:rPr lang="tr-TR" b="0" i="0" dirty="0">
                <a:effectLst/>
                <a:latin typeface="Raleway" pitchFamily="2" charset="-94"/>
              </a:rPr>
              <a:t> Çalışma ortamında bulunan fındık meyveleri gerçek zamanlı olarak %100 başarımla tespit edilmektedir</a:t>
            </a:r>
            <a:r>
              <a:rPr lang="tr-TR" b="0" i="0" dirty="0">
                <a:effectLst/>
                <a:latin typeface="Arial" panose="020B0604020202020204" pitchFamily="34" charset="0"/>
              </a:rPr>
              <a:t>.</a:t>
            </a:r>
            <a:r>
              <a:rPr lang="tr-TR" b="0" i="0" dirty="0">
                <a:effectLst/>
                <a:latin typeface="Raleway" pitchFamily="2" charset="-94"/>
              </a:rPr>
              <a:t> Yapılan deneysel çalışmalarda</a:t>
            </a:r>
            <a:r>
              <a:rPr lang="tr-TR" b="0" i="0" dirty="0">
                <a:effectLst/>
                <a:latin typeface="Arial" panose="020B0604020202020204" pitchFamily="34" charset="0"/>
              </a:rPr>
              <a:t>,</a:t>
            </a:r>
            <a:r>
              <a:rPr lang="tr-TR" b="0" i="0" dirty="0">
                <a:effectLst/>
                <a:latin typeface="Raleway" pitchFamily="2" charset="-94"/>
              </a:rPr>
              <a:t> gerçeklenen iki algoritma ile sınıflandırmanın %90 ile %100 oranlarında benzerlik gösterdiği tespit edilmektedir</a:t>
            </a:r>
            <a:r>
              <a:rPr lang="tr-TR" b="0" i="0" dirty="0">
                <a:effectLst/>
                <a:latin typeface="Arial" panose="020B0604020202020204" pitchFamily="34" charset="0"/>
              </a:rPr>
              <a:t>.</a:t>
            </a:r>
            <a:br>
              <a:rPr lang="tr-TR" dirty="0"/>
            </a:br>
            <a:br>
              <a:rPr lang="tr-TR" dirty="0"/>
            </a:br>
            <a:r>
              <a:rPr lang="tr-TR" b="0" i="0" dirty="0">
                <a:effectLst/>
                <a:latin typeface="Raleway" pitchFamily="2" charset="-94"/>
              </a:rPr>
              <a:t>Önerilen yöntemin deneysel çalışmasında farklı nesneler kullanılarak tespit ve sınıflandırma işlemleri de gerçekleştirilebilmektedir</a:t>
            </a:r>
            <a:r>
              <a:rPr lang="tr-TR" b="0" i="0" dirty="0">
                <a:effectLst/>
                <a:latin typeface="Arial" panose="020B0604020202020204" pitchFamily="34" charset="0"/>
              </a:rPr>
              <a:t>.</a:t>
            </a:r>
            <a:endParaRPr lang="tr-TR" dirty="0"/>
          </a:p>
        </p:txBody>
      </p:sp>
    </p:spTree>
    <p:extLst>
      <p:ext uri="{BB962C8B-B14F-4D97-AF65-F5344CB8AC3E}">
        <p14:creationId xmlns:p14="http://schemas.microsoft.com/office/powerpoint/2010/main" val="179181575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B86A7E1-DBEA-5550-F036-488F6FBBB58F}"/>
              </a:ext>
            </a:extLst>
          </p:cNvPr>
          <p:cNvSpPr>
            <a:spLocks noGrp="1"/>
          </p:cNvSpPr>
          <p:nvPr>
            <p:ph idx="1"/>
          </p:nvPr>
        </p:nvSpPr>
        <p:spPr>
          <a:xfrm>
            <a:off x="2025444" y="580103"/>
            <a:ext cx="9094839" cy="6096000"/>
          </a:xfrm>
        </p:spPr>
        <p:txBody>
          <a:bodyPr>
            <a:normAutofit/>
          </a:bodyPr>
          <a:lstStyle/>
          <a:p>
            <a:r>
              <a:rPr lang="tr-TR" sz="1800" b="0" i="0" dirty="0">
                <a:effectLst/>
                <a:latin typeface="Raleway" pitchFamily="2" charset="-94"/>
              </a:rPr>
              <a:t>Görüntü işleme ve bilgisayarlı görme uygulamaları son yıllarda ciddi bir artış göstermektedir</a:t>
            </a:r>
            <a:r>
              <a:rPr lang="tr-TR" sz="1800" b="0" i="0" dirty="0">
                <a:effectLst/>
                <a:latin typeface="Arial" panose="020B0604020202020204" pitchFamily="34" charset="0"/>
              </a:rPr>
              <a:t>.</a:t>
            </a:r>
            <a:r>
              <a:rPr lang="tr-TR" sz="1800" b="0" i="0" dirty="0">
                <a:effectLst/>
                <a:latin typeface="Raleway" pitchFamily="2" charset="-94"/>
              </a:rPr>
              <a:t> Görüntü işleme teknikleri kullanılarak yapılan çalışmalarda</a:t>
            </a:r>
            <a:r>
              <a:rPr lang="tr-TR" sz="1800" b="0" i="0" dirty="0">
                <a:effectLst/>
                <a:latin typeface="Arial" panose="020B0604020202020204" pitchFamily="34" charset="0"/>
              </a:rPr>
              <a:t>,</a:t>
            </a:r>
            <a:r>
              <a:rPr lang="tr-TR" sz="1800" b="0" i="0" dirty="0">
                <a:effectLst/>
                <a:latin typeface="Raleway" pitchFamily="2" charset="-94"/>
              </a:rPr>
              <a:t> ilk olarak kameradan görüntüler alınmaktadır</a:t>
            </a:r>
            <a:r>
              <a:rPr lang="tr-TR" sz="1800" b="0" i="0" dirty="0">
                <a:effectLst/>
                <a:latin typeface="Arial" panose="020B0604020202020204" pitchFamily="34" charset="0"/>
              </a:rPr>
              <a:t>.</a:t>
            </a:r>
            <a:r>
              <a:rPr lang="tr-TR" sz="1800" b="0" i="0" dirty="0">
                <a:effectLst/>
                <a:latin typeface="Raleway" pitchFamily="2" charset="-94"/>
              </a:rPr>
              <a:t> Alınan görüntüler üzerinde</a:t>
            </a:r>
            <a:r>
              <a:rPr lang="tr-TR" sz="1800" b="0" i="0" dirty="0">
                <a:effectLst/>
                <a:latin typeface="Arial" panose="020B0604020202020204" pitchFamily="34" charset="0"/>
              </a:rPr>
              <a:t>,</a:t>
            </a:r>
            <a:r>
              <a:rPr lang="tr-TR" sz="1800" b="0" i="0" dirty="0">
                <a:effectLst/>
                <a:latin typeface="Raleway" pitchFamily="2" charset="-94"/>
              </a:rPr>
              <a:t> görüntü ön işleme adımları uygulanmakta ve ilgilenilen nesnelere ait özellik çıkartımı gerçekleştirilmektedir</a:t>
            </a:r>
            <a:r>
              <a:rPr lang="tr-TR" sz="1800" b="0" i="0" dirty="0">
                <a:effectLst/>
                <a:latin typeface="Arial" panose="020B0604020202020204" pitchFamily="34" charset="0"/>
              </a:rPr>
              <a:t>.</a:t>
            </a:r>
            <a:r>
              <a:rPr lang="tr-TR" sz="1800" b="0" i="0" dirty="0">
                <a:effectLst/>
                <a:latin typeface="Raleway" pitchFamily="2" charset="-94"/>
              </a:rPr>
              <a:t> Ortamda bulunan nesnelerin doğru bir şekilde tespit edilmesi</a:t>
            </a:r>
            <a:r>
              <a:rPr lang="tr-TR" sz="1800" b="0" i="0" dirty="0">
                <a:effectLst/>
                <a:latin typeface="Arial" panose="020B0604020202020204" pitchFamily="34" charset="0"/>
              </a:rPr>
              <a:t>,</a:t>
            </a:r>
            <a:r>
              <a:rPr lang="tr-TR" sz="1800" b="0" i="0" dirty="0">
                <a:effectLst/>
                <a:latin typeface="Raleway" pitchFamily="2" charset="-94"/>
              </a:rPr>
              <a:t> özellik çıkarımı aşaması için çok önemlidir</a:t>
            </a:r>
            <a:r>
              <a:rPr lang="tr-TR" sz="1800" b="0" i="0" dirty="0">
                <a:effectLst/>
                <a:latin typeface="Arial" panose="020B0604020202020204" pitchFamily="34" charset="0"/>
              </a:rPr>
              <a:t>.</a:t>
            </a:r>
            <a:br>
              <a:rPr lang="tr-TR" sz="1800" dirty="0"/>
            </a:br>
            <a:br>
              <a:rPr lang="tr-TR" sz="1800" dirty="0"/>
            </a:br>
            <a:r>
              <a:rPr lang="tr-TR" sz="1800" b="0" i="0" dirty="0">
                <a:effectLst/>
                <a:latin typeface="Raleway" pitchFamily="2" charset="-94"/>
              </a:rPr>
              <a:t>Nesnelerin tespit edilmesi veya tanınması amacıyla yapılan çalışmalarda farklı yöntemler önerilmektedir</a:t>
            </a:r>
            <a:r>
              <a:rPr lang="tr-TR" sz="1800" b="0" i="0" dirty="0">
                <a:effectLst/>
                <a:latin typeface="Arial" panose="020B0604020202020204" pitchFamily="34" charset="0"/>
              </a:rPr>
              <a:t>.</a:t>
            </a:r>
            <a:r>
              <a:rPr lang="tr-TR" sz="1800" b="0" i="0" dirty="0">
                <a:effectLst/>
                <a:latin typeface="Raleway" pitchFamily="2" charset="-94"/>
              </a:rPr>
              <a:t> Ayrıca tarım alanında</a:t>
            </a:r>
            <a:r>
              <a:rPr lang="tr-TR" sz="1800" b="0" i="0" dirty="0">
                <a:effectLst/>
                <a:latin typeface="Arial" panose="020B0604020202020204" pitchFamily="34" charset="0"/>
              </a:rPr>
              <a:t>,</a:t>
            </a:r>
            <a:r>
              <a:rPr lang="tr-TR" sz="1800" b="0" i="0" dirty="0">
                <a:effectLst/>
                <a:latin typeface="Raleway" pitchFamily="2" charset="-94"/>
              </a:rPr>
              <a:t> görüntü işleme tekniklerinin kullanılması ile yapılan çeşitli çalışmalarda şeftali</a:t>
            </a:r>
            <a:r>
              <a:rPr lang="tr-TR" sz="1800" b="0" i="0" dirty="0">
                <a:effectLst/>
                <a:latin typeface="Arial" panose="020B0604020202020204" pitchFamily="34" charset="0"/>
              </a:rPr>
              <a:t>,</a:t>
            </a:r>
            <a:r>
              <a:rPr lang="tr-TR" sz="1800" b="0" i="0" dirty="0">
                <a:effectLst/>
                <a:latin typeface="Raleway" pitchFamily="2" charset="-94"/>
              </a:rPr>
              <a:t> elma </a:t>
            </a:r>
            <a:r>
              <a:rPr lang="tr-TR" sz="1800" b="0" i="0" dirty="0">
                <a:effectLst/>
                <a:latin typeface="Arial" panose="020B0604020202020204" pitchFamily="34" charset="0"/>
              </a:rPr>
              <a:t>,</a:t>
            </a:r>
            <a:r>
              <a:rPr lang="tr-TR" sz="1800" b="0" i="0" dirty="0">
                <a:effectLst/>
                <a:latin typeface="Raleway" pitchFamily="2" charset="-94"/>
              </a:rPr>
              <a:t> buğday </a:t>
            </a:r>
            <a:r>
              <a:rPr lang="tr-TR" sz="1800" b="0" i="0" dirty="0">
                <a:effectLst/>
                <a:latin typeface="Arial" panose="020B0604020202020204" pitchFamily="34" charset="0"/>
              </a:rPr>
              <a:t>,</a:t>
            </a:r>
            <a:r>
              <a:rPr lang="tr-TR" sz="1800" b="0" i="0" dirty="0">
                <a:effectLst/>
                <a:latin typeface="Raleway" pitchFamily="2" charset="-94"/>
              </a:rPr>
              <a:t> fındık </a:t>
            </a:r>
            <a:r>
              <a:rPr lang="tr-TR" sz="1800" b="0" i="0" dirty="0">
                <a:effectLst/>
                <a:latin typeface="Arial" panose="020B0604020202020204" pitchFamily="34" charset="0"/>
              </a:rPr>
              <a:t>,</a:t>
            </a:r>
            <a:r>
              <a:rPr lang="tr-TR" sz="1800" b="0" i="0" dirty="0">
                <a:effectLst/>
                <a:latin typeface="Raleway" pitchFamily="2" charset="-94"/>
              </a:rPr>
              <a:t> kiraz </a:t>
            </a:r>
            <a:r>
              <a:rPr lang="tr-TR" sz="1800" b="0" i="0" dirty="0">
                <a:effectLst/>
                <a:latin typeface="Arial" panose="020B0604020202020204" pitchFamily="34" charset="0"/>
              </a:rPr>
              <a:t>,</a:t>
            </a:r>
            <a:r>
              <a:rPr lang="tr-TR" sz="1800" b="0" i="0" dirty="0">
                <a:effectLst/>
                <a:latin typeface="Raleway" pitchFamily="2" charset="-94"/>
              </a:rPr>
              <a:t> ceviz </a:t>
            </a:r>
            <a:r>
              <a:rPr lang="tr-TR" sz="1800" b="0" i="0" dirty="0">
                <a:effectLst/>
                <a:latin typeface="Arial" panose="020B0604020202020204" pitchFamily="34" charset="0"/>
              </a:rPr>
              <a:t>,</a:t>
            </a:r>
            <a:r>
              <a:rPr lang="tr-TR" sz="1800" b="0" i="0" dirty="0">
                <a:effectLst/>
                <a:latin typeface="Raleway" pitchFamily="2" charset="-94"/>
              </a:rPr>
              <a:t> badem vb</a:t>
            </a:r>
            <a:r>
              <a:rPr lang="tr-TR" sz="1800" b="0" i="0" dirty="0">
                <a:effectLst/>
                <a:latin typeface="Arial" panose="020B0604020202020204" pitchFamily="34" charset="0"/>
              </a:rPr>
              <a:t>.</a:t>
            </a:r>
            <a:r>
              <a:rPr lang="tr-TR" sz="1800" b="0" i="0" dirty="0">
                <a:effectLst/>
                <a:latin typeface="Raleway" pitchFamily="2" charset="-94"/>
              </a:rPr>
              <a:t> Bu özelliklerin belirlenmesinde sayısal görüntü analizi</a:t>
            </a:r>
            <a:r>
              <a:rPr lang="tr-TR" sz="1800" b="0" i="0" dirty="0">
                <a:effectLst/>
                <a:latin typeface="Arial" panose="020B0604020202020204" pitchFamily="34" charset="0"/>
              </a:rPr>
              <a:t>,</a:t>
            </a:r>
            <a:r>
              <a:rPr lang="tr-TR" sz="1800" b="0" i="0" dirty="0">
                <a:effectLst/>
                <a:latin typeface="Raleway" pitchFamily="2" charset="-94"/>
              </a:rPr>
              <a:t> sınıflama</a:t>
            </a:r>
            <a:r>
              <a:rPr lang="tr-TR" sz="1800" b="0" i="0" dirty="0">
                <a:effectLst/>
                <a:latin typeface="Arial" panose="020B0604020202020204" pitchFamily="34" charset="0"/>
              </a:rPr>
              <a:t>,</a:t>
            </a:r>
            <a:r>
              <a:rPr lang="tr-TR" sz="1800" b="0" i="0" dirty="0">
                <a:effectLst/>
                <a:latin typeface="Raleway" pitchFamily="2" charset="-94"/>
              </a:rPr>
              <a:t> kümeleme gibi yöntemler kullanılarak</a:t>
            </a:r>
            <a:r>
              <a:rPr lang="tr-TR" sz="1800" b="0" i="0" dirty="0">
                <a:effectLst/>
                <a:latin typeface="Arial" panose="020B0604020202020204" pitchFamily="34" charset="0"/>
              </a:rPr>
              <a:t>,</a:t>
            </a:r>
            <a:r>
              <a:rPr lang="tr-TR" sz="1800" b="0" i="0" dirty="0">
                <a:effectLst/>
                <a:latin typeface="Raleway" pitchFamily="2" charset="-94"/>
              </a:rPr>
              <a:t> araştırılan nesnelerin boyut</a:t>
            </a:r>
            <a:r>
              <a:rPr lang="tr-TR" sz="1800" b="0" i="0" dirty="0">
                <a:effectLst/>
                <a:latin typeface="Arial" panose="020B0604020202020204" pitchFamily="34" charset="0"/>
              </a:rPr>
              <a:t>,</a:t>
            </a:r>
            <a:r>
              <a:rPr lang="tr-TR" sz="1800" b="0" i="0" dirty="0">
                <a:effectLst/>
                <a:latin typeface="Raleway" pitchFamily="2" charset="-94"/>
              </a:rPr>
              <a:t> cins veya kalite bakımından sınıflandırılması gerçekleştirilmektedir</a:t>
            </a:r>
            <a:r>
              <a:rPr lang="tr-TR" sz="1800" b="0" i="0" dirty="0">
                <a:effectLst/>
                <a:latin typeface="Arial" panose="020B0604020202020204" pitchFamily="34" charset="0"/>
              </a:rPr>
              <a:t>.</a:t>
            </a:r>
            <a:r>
              <a:rPr lang="tr-TR" sz="1800" b="0" i="0" dirty="0">
                <a:effectLst/>
                <a:latin typeface="Raleway" pitchFamily="2" charset="-94"/>
              </a:rPr>
              <a:t> Görüntü işleme süreci ile özellikleri belirlenmiş olan nesneler</a:t>
            </a:r>
            <a:r>
              <a:rPr lang="tr-TR" sz="1800" b="0" i="0" dirty="0">
                <a:effectLst/>
                <a:latin typeface="Arial" panose="020B0604020202020204" pitchFamily="34" charset="0"/>
              </a:rPr>
              <a:t>,</a:t>
            </a:r>
            <a:r>
              <a:rPr lang="tr-TR" sz="1800" b="0" i="0" dirty="0">
                <a:effectLst/>
                <a:latin typeface="Raleway" pitchFamily="2" charset="-94"/>
              </a:rPr>
              <a:t> benzerlik veya benzemezlik oranlarına göre farklı sınıflarda kümelenmektedirler</a:t>
            </a:r>
            <a:r>
              <a:rPr lang="tr-TR" sz="1800" b="0" i="0" dirty="0">
                <a:effectLst/>
                <a:latin typeface="Arial" panose="020B0604020202020204" pitchFamily="34" charset="0"/>
              </a:rPr>
              <a:t>.</a:t>
            </a:r>
            <a:endParaRPr lang="tr-TR" sz="1800" dirty="0"/>
          </a:p>
        </p:txBody>
      </p:sp>
    </p:spTree>
    <p:extLst>
      <p:ext uri="{BB962C8B-B14F-4D97-AF65-F5344CB8AC3E}">
        <p14:creationId xmlns:p14="http://schemas.microsoft.com/office/powerpoint/2010/main" val="371600960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5502115-665B-6DCE-B63D-145D5422CEEF}"/>
              </a:ext>
            </a:extLst>
          </p:cNvPr>
          <p:cNvSpPr>
            <a:spLocks noGrp="1"/>
          </p:cNvSpPr>
          <p:nvPr>
            <p:ph idx="1"/>
          </p:nvPr>
        </p:nvSpPr>
        <p:spPr>
          <a:xfrm>
            <a:off x="1897626" y="157315"/>
            <a:ext cx="8849032" cy="6508955"/>
          </a:xfrm>
        </p:spPr>
        <p:txBody>
          <a:bodyPr>
            <a:normAutofit/>
          </a:bodyPr>
          <a:lstStyle/>
          <a:p>
            <a:r>
              <a:rPr lang="tr-TR" sz="1800" b="0" i="0" dirty="0">
                <a:effectLst/>
                <a:latin typeface="Raleway" pitchFamily="2" charset="-94"/>
              </a:rPr>
              <a:t>Makalede</a:t>
            </a:r>
            <a:r>
              <a:rPr lang="tr-TR" sz="1800" b="0" i="0" dirty="0">
                <a:effectLst/>
                <a:latin typeface="Arial" panose="020B0604020202020204" pitchFamily="34" charset="0"/>
              </a:rPr>
              <a:t>,</a:t>
            </a:r>
            <a:r>
              <a:rPr lang="tr-TR" sz="1800" b="0" i="0" dirty="0">
                <a:effectLst/>
                <a:latin typeface="Raleway" pitchFamily="2" charset="-94"/>
              </a:rPr>
              <a:t> çalışma ortamında bulunan nesnelerin tespit edilmesi</a:t>
            </a:r>
            <a:r>
              <a:rPr lang="tr-TR" sz="1800" b="0" i="0" dirty="0">
                <a:effectLst/>
                <a:latin typeface="Arial" panose="020B0604020202020204" pitchFamily="34" charset="0"/>
              </a:rPr>
              <a:t>,</a:t>
            </a:r>
            <a:r>
              <a:rPr lang="tr-TR" sz="1800" b="0" i="0" dirty="0">
                <a:effectLst/>
                <a:latin typeface="Raleway" pitchFamily="2" charset="-94"/>
              </a:rPr>
              <a:t> özelliklerinin belirlenmesi ve sınıflandırmasına yönelik üç aşamalı bir sistem önerilmektedir</a:t>
            </a:r>
            <a:r>
              <a:rPr lang="tr-TR" sz="1800" b="0" i="0" dirty="0">
                <a:effectLst/>
                <a:latin typeface="Arial" panose="020B0604020202020204" pitchFamily="34" charset="0"/>
              </a:rPr>
              <a:t>.</a:t>
            </a:r>
            <a:r>
              <a:rPr lang="tr-TR" sz="1800" b="0" i="0" dirty="0">
                <a:effectLst/>
                <a:latin typeface="Raleway" pitchFamily="2" charset="-94"/>
              </a:rPr>
              <a:t> Önerilen sistemin ilk aşamasında kameradan alınan görüntü üzerinde</a:t>
            </a:r>
            <a:r>
              <a:rPr lang="tr-TR" sz="1800" b="0" i="0" dirty="0">
                <a:effectLst/>
                <a:latin typeface="Arial" panose="020B0604020202020204" pitchFamily="34" charset="0"/>
              </a:rPr>
              <a:t>,</a:t>
            </a:r>
            <a:r>
              <a:rPr lang="tr-TR" sz="1800" b="0" i="0" dirty="0">
                <a:effectLst/>
                <a:latin typeface="Raleway" pitchFamily="2" charset="-94"/>
              </a:rPr>
              <a:t> görüntü ön işleme adımı uygulanmaktadır</a:t>
            </a:r>
            <a:r>
              <a:rPr lang="tr-TR" sz="1800" b="0" i="0" dirty="0">
                <a:effectLst/>
                <a:latin typeface="Arial" panose="020B0604020202020204" pitchFamily="34" charset="0"/>
              </a:rPr>
              <a:t>.</a:t>
            </a:r>
            <a:r>
              <a:rPr lang="tr-TR" sz="1800" b="0" i="0" dirty="0">
                <a:effectLst/>
                <a:latin typeface="Raleway" pitchFamily="2" charset="-94"/>
              </a:rPr>
              <a:t> Son aşamada ise bilgi </a:t>
            </a:r>
            <a:r>
              <a:rPr lang="tr-TR" sz="1800" b="0" i="0" dirty="0" err="1">
                <a:effectLst/>
                <a:latin typeface="Raleway" pitchFamily="2" charset="-94"/>
              </a:rPr>
              <a:t>veritabanı</a:t>
            </a:r>
            <a:r>
              <a:rPr lang="tr-TR" sz="1800" b="0" i="0" dirty="0">
                <a:effectLst/>
                <a:latin typeface="Raleway" pitchFamily="2" charset="-94"/>
              </a:rPr>
              <a:t> kullanılarak nesnelerin sınıflandırılması gerçekleştirilmektedir</a:t>
            </a:r>
            <a:r>
              <a:rPr lang="tr-TR" sz="1800" b="0" i="0" dirty="0">
                <a:effectLst/>
                <a:latin typeface="Arial" panose="020B0604020202020204" pitchFamily="34" charset="0"/>
              </a:rPr>
              <a:t>.</a:t>
            </a:r>
            <a:endParaRPr lang="tr-TR" sz="1800" dirty="0"/>
          </a:p>
        </p:txBody>
      </p:sp>
    </p:spTree>
    <p:extLst>
      <p:ext uri="{BB962C8B-B14F-4D97-AF65-F5344CB8AC3E}">
        <p14:creationId xmlns:p14="http://schemas.microsoft.com/office/powerpoint/2010/main" val="154685500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0F266A3-663B-8D2A-8BE6-FBFAAAA24AB6}"/>
              </a:ext>
            </a:extLst>
          </p:cNvPr>
          <p:cNvSpPr>
            <a:spLocks noGrp="1"/>
          </p:cNvSpPr>
          <p:nvPr>
            <p:ph type="title"/>
          </p:nvPr>
        </p:nvSpPr>
        <p:spPr>
          <a:xfrm>
            <a:off x="1974738" y="808056"/>
            <a:ext cx="4986954" cy="1077229"/>
          </a:xfrm>
        </p:spPr>
        <p:txBody>
          <a:bodyPr>
            <a:normAutofit/>
          </a:bodyPr>
          <a:lstStyle/>
          <a:p>
            <a:pPr algn="l"/>
            <a:r>
              <a:rPr lang="en-US" b="1" i="1" dirty="0">
                <a:solidFill>
                  <a:schemeClr val="accent1">
                    <a:lumMod val="40000"/>
                    <a:lumOff val="60000"/>
                  </a:schemeClr>
                </a:solidFill>
                <a:effectLst>
                  <a:outerShdw blurRad="38100" dist="38100" dir="2700000" algn="tl">
                    <a:srgbClr val="000000">
                      <a:alpha val="43137"/>
                    </a:srgbClr>
                  </a:outerShdw>
                </a:effectLst>
              </a:rPr>
              <a:t>2. ÖNERİLEN YÖNTEM (PROPOSED METHOD)</a:t>
            </a:r>
            <a:endParaRPr lang="tr-TR" b="1" i="1" dirty="0">
              <a:solidFill>
                <a:schemeClr val="accent1">
                  <a:lumMod val="40000"/>
                  <a:lumOff val="60000"/>
                </a:schemeClr>
              </a:solidFill>
              <a:effectLst>
                <a:outerShdw blurRad="38100" dist="38100" dir="2700000" algn="tl">
                  <a:srgbClr val="000000">
                    <a:alpha val="43137"/>
                  </a:srgbClr>
                </a:outerShdw>
              </a:effectLst>
            </a:endParaRPr>
          </a:p>
        </p:txBody>
      </p:sp>
      <p:sp>
        <p:nvSpPr>
          <p:cNvPr id="3" name="İçerik Yer Tutucusu 2">
            <a:extLst>
              <a:ext uri="{FF2B5EF4-FFF2-40B4-BE49-F238E27FC236}">
                <a16:creationId xmlns:a16="http://schemas.microsoft.com/office/drawing/2014/main" id="{04F5F0C8-2BF2-9429-2EEC-4090F7F582F9}"/>
              </a:ext>
            </a:extLst>
          </p:cNvPr>
          <p:cNvSpPr>
            <a:spLocks noGrp="1"/>
          </p:cNvSpPr>
          <p:nvPr>
            <p:ph idx="1"/>
          </p:nvPr>
        </p:nvSpPr>
        <p:spPr>
          <a:xfrm>
            <a:off x="1779749" y="3424923"/>
            <a:ext cx="4901548" cy="3997828"/>
          </a:xfrm>
        </p:spPr>
        <p:txBody>
          <a:bodyPr>
            <a:normAutofit fontScale="92500"/>
          </a:bodyPr>
          <a:lstStyle/>
          <a:p>
            <a:pPr marL="0" indent="0">
              <a:buNone/>
            </a:pPr>
            <a:r>
              <a:rPr lang="tr-TR" sz="1800" dirty="0"/>
              <a:t>Ortamda bulunan aynı nesnelerin tespit edilerek, sınıflandırılmasına yönelik yapılan çalışmada üç aşamalı bir yöntem önerilmektedir. </a:t>
            </a:r>
          </a:p>
          <a:p>
            <a:pPr marL="0" indent="0">
              <a:buNone/>
            </a:pPr>
            <a:r>
              <a:rPr lang="tr-TR" sz="1800" dirty="0"/>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 </a:t>
            </a:r>
          </a:p>
          <a:p>
            <a:pPr marL="0" indent="0">
              <a:buNone/>
            </a:pPr>
            <a:endParaRPr lang="tr-TR" sz="1700" dirty="0"/>
          </a:p>
          <a:p>
            <a:pPr marL="0" indent="0">
              <a:buNone/>
            </a:pPr>
            <a:endParaRPr lang="tr-TR" sz="1700" dirty="0"/>
          </a:p>
          <a:p>
            <a:pPr marL="0" indent="0">
              <a:buNone/>
            </a:pPr>
            <a:endParaRPr lang="tr-TR" sz="1700" dirty="0"/>
          </a:p>
          <a:p>
            <a:pPr marL="0" indent="0">
              <a:buNone/>
            </a:pPr>
            <a:endParaRPr lang="tr-TR" sz="1700" dirty="0"/>
          </a:p>
          <a:p>
            <a:pPr marL="0" indent="0">
              <a:buNone/>
            </a:pPr>
            <a:endParaRPr lang="tr-TR" sz="1700" dirty="0"/>
          </a:p>
        </p:txBody>
      </p:sp>
      <p:sp>
        <p:nvSpPr>
          <p:cNvPr id="19" name="Rectangle 18">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a:extLst>
              <a:ext uri="{FF2B5EF4-FFF2-40B4-BE49-F238E27FC236}">
                <a16:creationId xmlns:a16="http://schemas.microsoft.com/office/drawing/2014/main" id="{6C968BFA-E569-9FA6-DD5D-93391F2D4591}"/>
              </a:ext>
            </a:extLst>
          </p:cNvPr>
          <p:cNvPicPr>
            <a:picLocks noChangeAspect="1"/>
          </p:cNvPicPr>
          <p:nvPr/>
        </p:nvPicPr>
        <p:blipFill rotWithShape="1">
          <a:blip r:embed="rId3"/>
          <a:srcRect r="-1" b="1703"/>
          <a:stretch/>
        </p:blipFill>
        <p:spPr>
          <a:xfrm>
            <a:off x="7534656" y="227"/>
            <a:ext cx="4657039" cy="6858000"/>
          </a:xfrm>
          <a:prstGeom prst="rect">
            <a:avLst/>
          </a:prstGeom>
        </p:spPr>
      </p:pic>
      <p:pic>
        <p:nvPicPr>
          <p:cNvPr id="21" name="Picture 20">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65618918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7DC3CB6-63C1-DD68-C0D4-B1494F0DCD1D}"/>
              </a:ext>
            </a:extLst>
          </p:cNvPr>
          <p:cNvSpPr>
            <a:spLocks noGrp="1"/>
          </p:cNvSpPr>
          <p:nvPr>
            <p:ph type="title"/>
          </p:nvPr>
        </p:nvSpPr>
        <p:spPr>
          <a:xfrm>
            <a:off x="1974738" y="808056"/>
            <a:ext cx="4986954" cy="1077229"/>
          </a:xfrm>
        </p:spPr>
        <p:txBody>
          <a:bodyPr>
            <a:normAutofit fontScale="90000"/>
          </a:bodyPr>
          <a:lstStyle/>
          <a:p>
            <a:pPr algn="l"/>
            <a:r>
              <a:rPr lang="tr-TR" sz="2600" b="1" i="1" dirty="0">
                <a:solidFill>
                  <a:schemeClr val="accent1">
                    <a:lumMod val="40000"/>
                    <a:lumOff val="60000"/>
                  </a:schemeClr>
                </a:solidFill>
                <a:effectLst>
                  <a:outerShdw blurRad="38100" dist="38100" dir="2700000" algn="tl">
                    <a:srgbClr val="000000">
                      <a:alpha val="43137"/>
                    </a:srgbClr>
                  </a:outerShdw>
                </a:effectLst>
              </a:rPr>
              <a:t>2.1. Görüntü ön işleme aşaması (Image </a:t>
            </a:r>
            <a:r>
              <a:rPr lang="tr-TR" sz="2600" b="1" i="1" dirty="0" err="1">
                <a:solidFill>
                  <a:schemeClr val="accent1">
                    <a:lumMod val="40000"/>
                    <a:lumOff val="60000"/>
                  </a:schemeClr>
                </a:solidFill>
                <a:effectLst>
                  <a:outerShdw blurRad="38100" dist="38100" dir="2700000" algn="tl">
                    <a:srgbClr val="000000">
                      <a:alpha val="43137"/>
                    </a:srgbClr>
                  </a:outerShdw>
                </a:effectLst>
              </a:rPr>
              <a:t>preprocessing</a:t>
            </a:r>
            <a:r>
              <a:rPr lang="tr-TR" sz="2600" b="1" i="1" dirty="0">
                <a:solidFill>
                  <a:schemeClr val="accent1">
                    <a:lumMod val="40000"/>
                    <a:lumOff val="60000"/>
                  </a:schemeClr>
                </a:solidFill>
                <a:effectLst>
                  <a:outerShdw blurRad="38100" dist="38100" dir="2700000" algn="tl">
                    <a:srgbClr val="000000">
                      <a:alpha val="43137"/>
                    </a:srgbClr>
                  </a:outerShdw>
                </a:effectLst>
              </a:rPr>
              <a:t>) </a:t>
            </a:r>
          </a:p>
        </p:txBody>
      </p:sp>
      <p:sp>
        <p:nvSpPr>
          <p:cNvPr id="3" name="İçerik Yer Tutucusu 2">
            <a:extLst>
              <a:ext uri="{FF2B5EF4-FFF2-40B4-BE49-F238E27FC236}">
                <a16:creationId xmlns:a16="http://schemas.microsoft.com/office/drawing/2014/main" id="{DA50D6DB-A337-6ECE-A381-B9BED40A47B3}"/>
              </a:ext>
            </a:extLst>
          </p:cNvPr>
          <p:cNvSpPr>
            <a:spLocks noGrp="1"/>
          </p:cNvSpPr>
          <p:nvPr>
            <p:ph idx="1"/>
          </p:nvPr>
        </p:nvSpPr>
        <p:spPr>
          <a:xfrm>
            <a:off x="1974739" y="2052116"/>
            <a:ext cx="4901548" cy="3997828"/>
          </a:xfrm>
        </p:spPr>
        <p:txBody>
          <a:bodyPr>
            <a:normAutofit/>
          </a:bodyPr>
          <a:lstStyle/>
          <a:p>
            <a:r>
              <a:rPr lang="tr-TR" sz="1800"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a:t>
            </a:r>
          </a:p>
        </p:txBody>
      </p:sp>
      <p:sp>
        <p:nvSpPr>
          <p:cNvPr id="18" name="Rectangle 17">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B699A517-2334-E98D-BAF6-B1F7B9B087C8}"/>
              </a:ext>
            </a:extLst>
          </p:cNvPr>
          <p:cNvPicPr>
            <a:picLocks noChangeAspect="1"/>
          </p:cNvPicPr>
          <p:nvPr/>
        </p:nvPicPr>
        <p:blipFill rotWithShape="1">
          <a:blip r:embed="rId3"/>
          <a:srcRect l="2643"/>
          <a:stretch/>
        </p:blipFill>
        <p:spPr>
          <a:xfrm>
            <a:off x="7534656" y="227"/>
            <a:ext cx="4657039" cy="6858000"/>
          </a:xfrm>
          <a:prstGeom prst="rect">
            <a:avLst/>
          </a:prstGeom>
        </p:spPr>
      </p:pic>
      <p:pic>
        <p:nvPicPr>
          <p:cNvPr id="20" name="Picture 19">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311662434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7B85643-56D3-4297-8E39-35BBDCAD3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EEC4D074-1B5D-4C1C-8B47-F0C03B59BF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0" name="Picture 19">
            <a:extLst>
              <a:ext uri="{FF2B5EF4-FFF2-40B4-BE49-F238E27FC236}">
                <a16:creationId xmlns:a16="http://schemas.microsoft.com/office/drawing/2014/main" id="{5050B296-438D-4D13-9006-722D389DA6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2" name="Rectangle 21">
            <a:extLst>
              <a:ext uri="{FF2B5EF4-FFF2-40B4-BE49-F238E27FC236}">
                <a16:creationId xmlns:a16="http://schemas.microsoft.com/office/drawing/2014/main" id="{A208BB82-294F-4C4F-8513-0DDBE1F0E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6BC582F-0F3E-4EA0-AFB4-5A52C19F5C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CDA8B3C-A452-4510-B661-09A708E82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291C3BB-499E-9B99-96F8-B6E5EA51C074}"/>
              </a:ext>
            </a:extLst>
          </p:cNvPr>
          <p:cNvSpPr>
            <a:spLocks noGrp="1"/>
          </p:cNvSpPr>
          <p:nvPr>
            <p:ph idx="1"/>
          </p:nvPr>
        </p:nvSpPr>
        <p:spPr>
          <a:xfrm>
            <a:off x="1070964" y="511277"/>
            <a:ext cx="4020439" cy="6046839"/>
          </a:xfrm>
        </p:spPr>
        <p:txBody>
          <a:bodyPr>
            <a:normAutofit fontScale="92500" lnSpcReduction="20000"/>
          </a:bodyPr>
          <a:lstStyle/>
          <a:p>
            <a:pPr>
              <a:lnSpc>
                <a:spcPct val="110000"/>
              </a:lnSpc>
            </a:pPr>
            <a:r>
              <a:rPr lang="tr-TR" sz="1800" b="0" i="0" dirty="0">
                <a:effectLst/>
                <a:latin typeface="Raleway" pitchFamily="2" charset="-94"/>
              </a:rPr>
              <a:t>Filtre uygulama adımında</a:t>
            </a:r>
            <a:r>
              <a:rPr lang="tr-TR" sz="1800" b="0" i="0" dirty="0">
                <a:effectLst/>
                <a:latin typeface="Arial" panose="020B0604020202020204" pitchFamily="34" charset="0"/>
              </a:rPr>
              <a:t>,</a:t>
            </a:r>
            <a:r>
              <a:rPr lang="tr-TR" sz="1800" b="0" i="0" dirty="0">
                <a:effectLst/>
                <a:latin typeface="Raleway" pitchFamily="2" charset="-94"/>
              </a:rPr>
              <a:t> görüntü üzerinde yer alan tuz biber gürültülerinin giderilmesi ve resimde yer alan gereksiz ayrıntıların azaltılması sağlanmaktadır</a:t>
            </a:r>
            <a:r>
              <a:rPr lang="tr-TR" sz="1800" b="0" i="0" dirty="0">
                <a:effectLst/>
                <a:latin typeface="Arial" panose="020B0604020202020204" pitchFamily="34" charset="0"/>
              </a:rPr>
              <a:t>.</a:t>
            </a:r>
            <a:r>
              <a:rPr lang="tr-TR" sz="1800" b="0" i="0" dirty="0">
                <a:effectLst/>
                <a:latin typeface="Raleway" pitchFamily="2" charset="-94"/>
              </a:rPr>
              <a:t> Kameradan alınan görüntü matrisi üzerinde</a:t>
            </a:r>
            <a:r>
              <a:rPr lang="tr-TR" sz="1800" b="0" i="0" dirty="0">
                <a:effectLst/>
                <a:latin typeface="Arial" panose="020B0604020202020204" pitchFamily="34" charset="0"/>
              </a:rPr>
              <a:t>,</a:t>
            </a:r>
            <a:r>
              <a:rPr lang="tr-TR" sz="1800" b="0" i="0" dirty="0">
                <a:effectLst/>
                <a:latin typeface="Raleway" pitchFamily="2" charset="-94"/>
              </a:rPr>
              <a:t> 3x3</a:t>
            </a:r>
            <a:r>
              <a:rPr lang="tr-TR" sz="1800" b="0" i="0" dirty="0">
                <a:effectLst/>
                <a:latin typeface="Arial" panose="020B0604020202020204" pitchFamily="34" charset="0"/>
              </a:rPr>
              <a:t>,</a:t>
            </a:r>
            <a:r>
              <a:rPr lang="tr-TR" sz="1800" b="0" i="0" dirty="0">
                <a:effectLst/>
                <a:latin typeface="Raleway" pitchFamily="2" charset="-94"/>
              </a:rPr>
              <a:t> 5x5 </a:t>
            </a:r>
            <a:r>
              <a:rPr lang="tr-TR" sz="1800" b="0" i="0" dirty="0" err="1">
                <a:effectLst/>
                <a:latin typeface="Raleway" pitchFamily="2" charset="-94"/>
              </a:rPr>
              <a:t>vb</a:t>
            </a:r>
            <a:r>
              <a:rPr lang="tr-TR" sz="1800" b="0" i="0" dirty="0">
                <a:effectLst/>
                <a:latin typeface="Raleway" pitchFamily="2" charset="-94"/>
              </a:rPr>
              <a:t> küçük bir çekirdek matrisinin gezdirilmesi sonucunda filtreleme işlemi gerçekleşmektedir</a:t>
            </a:r>
            <a:r>
              <a:rPr lang="tr-TR" sz="1800" b="0" i="0" dirty="0">
                <a:effectLst/>
                <a:latin typeface="Arial" panose="020B0604020202020204" pitchFamily="34" charset="0"/>
              </a:rPr>
              <a:t>.</a:t>
            </a:r>
            <a:r>
              <a:rPr lang="tr-TR" sz="1800" b="0" i="0" dirty="0">
                <a:effectLst/>
                <a:latin typeface="Raleway" pitchFamily="2" charset="-94"/>
              </a:rPr>
              <a:t> Çalışmada</a:t>
            </a:r>
            <a:r>
              <a:rPr lang="tr-TR" sz="1800" b="0" i="0" dirty="0">
                <a:effectLst/>
                <a:latin typeface="Arial" panose="020B0604020202020204" pitchFamily="34" charset="0"/>
              </a:rPr>
              <a:t>,</a:t>
            </a:r>
            <a:r>
              <a:rPr lang="tr-TR" sz="1800" b="0" i="0" dirty="0">
                <a:effectLst/>
                <a:latin typeface="Raleway" pitchFamily="2" charset="-94"/>
              </a:rPr>
              <a:t> 3x3 boyutlarında çekirdek matrisi kullanan</a:t>
            </a:r>
            <a:r>
              <a:rPr lang="tr-TR" sz="1800" b="0" i="0" dirty="0">
                <a:effectLst/>
                <a:latin typeface="Arial" panose="020B0604020202020204" pitchFamily="34" charset="0"/>
              </a:rPr>
              <a:t>,</a:t>
            </a:r>
            <a:r>
              <a:rPr lang="tr-TR" sz="1800" b="0" i="0" dirty="0">
                <a:effectLst/>
                <a:latin typeface="Raleway" pitchFamily="2" charset="-94"/>
              </a:rPr>
              <a:t> ortalama filtreleme yöntemi kullanılmaktadır</a:t>
            </a:r>
            <a:r>
              <a:rPr lang="tr-TR" sz="1800" b="0" i="0" dirty="0">
                <a:effectLst/>
                <a:latin typeface="Arial" panose="020B0604020202020204" pitchFamily="34" charset="0"/>
              </a:rPr>
              <a:t>.</a:t>
            </a:r>
            <a:r>
              <a:rPr lang="tr-TR" sz="1800" b="0" i="0" dirty="0">
                <a:effectLst/>
                <a:latin typeface="Raleway" pitchFamily="2" charset="-94"/>
              </a:rPr>
              <a:t> Çalışmada ortalama filtre uygulaması için seçilen çekirdek matris</a:t>
            </a:r>
            <a:r>
              <a:rPr lang="tr-TR" sz="1800" b="0" i="0" dirty="0">
                <a:effectLst/>
                <a:latin typeface="Arial" panose="020B0604020202020204" pitchFamily="34" charset="0"/>
              </a:rPr>
              <a:t>,</a:t>
            </a:r>
            <a:r>
              <a:rPr lang="tr-TR" sz="1800" b="0" i="0" dirty="0">
                <a:effectLst/>
                <a:latin typeface="Raleway" pitchFamily="2" charset="-94"/>
              </a:rPr>
              <a:t> denklem 1’de sunulmaktadır</a:t>
            </a:r>
            <a:r>
              <a:rPr lang="tr-TR" sz="1800" b="0" i="0" dirty="0">
                <a:effectLst/>
                <a:latin typeface="Arial" panose="020B0604020202020204" pitchFamily="34" charset="0"/>
              </a:rPr>
              <a:t>.</a:t>
            </a:r>
            <a:br>
              <a:rPr lang="tr-TR" sz="1800" dirty="0"/>
            </a:br>
            <a:br>
              <a:rPr lang="tr-TR" sz="1800" dirty="0"/>
            </a:br>
            <a:r>
              <a:rPr lang="tr-TR" sz="1800" b="0" i="0" dirty="0">
                <a:effectLst/>
                <a:latin typeface="Raleway" pitchFamily="2" charset="-94"/>
              </a:rPr>
              <a:t>Çekirdek matrisi</a:t>
            </a:r>
            <a:r>
              <a:rPr lang="tr-TR" sz="1800" b="0" i="0" dirty="0">
                <a:effectLst/>
                <a:latin typeface="Arial" panose="020B0604020202020204" pitchFamily="34" charset="0"/>
              </a:rPr>
              <a:t>,</a:t>
            </a:r>
            <a:r>
              <a:rPr lang="tr-TR" sz="1800" b="0" i="0" dirty="0">
                <a:effectLst/>
                <a:latin typeface="Raleway" pitchFamily="2" charset="-94"/>
              </a:rPr>
              <a:t> görüntü üzerinde kayan pencere yöntemi kullanılarak gezdirilmekte ve her bir piksel için</a:t>
            </a:r>
            <a:r>
              <a:rPr lang="tr-TR" sz="1800" b="0" i="0" dirty="0">
                <a:effectLst/>
                <a:latin typeface="Arial" panose="020B0604020202020204" pitchFamily="34" charset="0"/>
              </a:rPr>
              <a:t>,</a:t>
            </a:r>
            <a:r>
              <a:rPr lang="tr-TR" sz="1800" b="0" i="0" dirty="0">
                <a:effectLst/>
                <a:latin typeface="Raleway" pitchFamily="2" charset="-94"/>
              </a:rPr>
              <a:t> yeni değerler hesaplanmaktadır</a:t>
            </a:r>
            <a:r>
              <a:rPr lang="tr-TR" sz="1800" b="0" i="0" dirty="0">
                <a:effectLst/>
                <a:latin typeface="Arial" panose="020B0604020202020204" pitchFamily="34" charset="0"/>
              </a:rPr>
              <a:t>.</a:t>
            </a:r>
            <a:br>
              <a:rPr lang="tr-TR" sz="900" dirty="0"/>
            </a:br>
            <a:endParaRPr lang="tr-TR" sz="900" dirty="0"/>
          </a:p>
        </p:txBody>
      </p:sp>
      <p:pic>
        <p:nvPicPr>
          <p:cNvPr id="5" name="Resim 4">
            <a:extLst>
              <a:ext uri="{FF2B5EF4-FFF2-40B4-BE49-F238E27FC236}">
                <a16:creationId xmlns:a16="http://schemas.microsoft.com/office/drawing/2014/main" id="{B39240F0-293E-FD7B-AC9D-895746F10EB0}"/>
              </a:ext>
            </a:extLst>
          </p:cNvPr>
          <p:cNvPicPr>
            <a:picLocks noChangeAspect="1"/>
          </p:cNvPicPr>
          <p:nvPr/>
        </p:nvPicPr>
        <p:blipFill>
          <a:blip r:embed="rId5"/>
          <a:stretch>
            <a:fillRect/>
          </a:stretch>
        </p:blipFill>
        <p:spPr>
          <a:xfrm>
            <a:off x="5227281" y="2818880"/>
            <a:ext cx="2672038" cy="47925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11" name="Resim 10">
            <a:extLst>
              <a:ext uri="{FF2B5EF4-FFF2-40B4-BE49-F238E27FC236}">
                <a16:creationId xmlns:a16="http://schemas.microsoft.com/office/drawing/2014/main" id="{3A998F29-3078-2E62-78B6-168CAF9360E7}"/>
              </a:ext>
            </a:extLst>
          </p:cNvPr>
          <p:cNvPicPr>
            <a:picLocks noChangeAspect="1"/>
          </p:cNvPicPr>
          <p:nvPr/>
        </p:nvPicPr>
        <p:blipFill>
          <a:blip r:embed="rId6"/>
          <a:stretch>
            <a:fillRect/>
          </a:stretch>
        </p:blipFill>
        <p:spPr>
          <a:xfrm>
            <a:off x="8254686" y="2682039"/>
            <a:ext cx="2242643" cy="705916"/>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9" name="Resim 8">
            <a:extLst>
              <a:ext uri="{FF2B5EF4-FFF2-40B4-BE49-F238E27FC236}">
                <a16:creationId xmlns:a16="http://schemas.microsoft.com/office/drawing/2014/main" id="{7634C0CE-2C32-174E-572F-8C8FD98DF017}"/>
              </a:ext>
            </a:extLst>
          </p:cNvPr>
          <p:cNvPicPr>
            <a:picLocks noChangeAspect="1"/>
          </p:cNvPicPr>
          <p:nvPr/>
        </p:nvPicPr>
        <p:blipFill>
          <a:blip r:embed="rId7"/>
          <a:stretch>
            <a:fillRect/>
          </a:stretch>
        </p:blipFill>
        <p:spPr>
          <a:xfrm>
            <a:off x="5071559" y="4058046"/>
            <a:ext cx="3071926" cy="41789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7" name="Resim 6">
            <a:extLst>
              <a:ext uri="{FF2B5EF4-FFF2-40B4-BE49-F238E27FC236}">
                <a16:creationId xmlns:a16="http://schemas.microsoft.com/office/drawing/2014/main" id="{AF880302-9C29-7A5D-B69C-D4E07ACCA4C2}"/>
              </a:ext>
            </a:extLst>
          </p:cNvPr>
          <p:cNvPicPr>
            <a:picLocks noChangeAspect="1"/>
          </p:cNvPicPr>
          <p:nvPr/>
        </p:nvPicPr>
        <p:blipFill>
          <a:blip r:embed="rId8"/>
          <a:stretch>
            <a:fillRect/>
          </a:stretch>
        </p:blipFill>
        <p:spPr>
          <a:xfrm>
            <a:off x="8415240" y="4058046"/>
            <a:ext cx="2242643" cy="53547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8" name="Rectangle 27">
            <a:extLst>
              <a:ext uri="{FF2B5EF4-FFF2-40B4-BE49-F238E27FC236}">
                <a16:creationId xmlns:a16="http://schemas.microsoft.com/office/drawing/2014/main" id="{6588787E-DF8B-418A-8610-F69F625F0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316806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9EEB229-3EBA-4333-B94C-ED62EC101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B4666C73-1C44-4BD3-9529-A7E02C6A8A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5" name="Picture 34">
            <a:extLst>
              <a:ext uri="{FF2B5EF4-FFF2-40B4-BE49-F238E27FC236}">
                <a16:creationId xmlns:a16="http://schemas.microsoft.com/office/drawing/2014/main" id="{723E4E2F-EA2E-477B-A595-C5A5F62E9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7" name="Rectangle 36">
            <a:extLst>
              <a:ext uri="{FF2B5EF4-FFF2-40B4-BE49-F238E27FC236}">
                <a16:creationId xmlns:a16="http://schemas.microsoft.com/office/drawing/2014/main" id="{B6500FA0-D185-45FF-9F47-EF5FB7158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273825F-243F-467C-8349-B97E81C3E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5659AF-6F61-42EF-B761-0862A79DB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CFBC2720-4DDA-C2AF-7F2D-D95B0D3F0150}"/>
              </a:ext>
            </a:extLst>
          </p:cNvPr>
          <p:cNvSpPr>
            <a:spLocks noGrp="1"/>
          </p:cNvSpPr>
          <p:nvPr>
            <p:ph idx="1"/>
          </p:nvPr>
        </p:nvSpPr>
        <p:spPr>
          <a:xfrm>
            <a:off x="1337187" y="806245"/>
            <a:ext cx="5539843" cy="5309420"/>
          </a:xfrm>
        </p:spPr>
        <p:txBody>
          <a:bodyPr>
            <a:normAutofit/>
          </a:bodyPr>
          <a:lstStyle/>
          <a:p>
            <a:pPr>
              <a:lnSpc>
                <a:spcPct val="110000"/>
              </a:lnSpc>
            </a:pPr>
            <a:r>
              <a:rPr lang="tr-TR" sz="1800" b="0" i="0" dirty="0">
                <a:effectLst/>
                <a:latin typeface="Raleway" pitchFamily="2" charset="-94"/>
              </a:rPr>
              <a:t>Eşikleme işleminden sonra siyah ve beyaz renkleri içeren görüntü oluşturulmaktadır</a:t>
            </a:r>
            <a:r>
              <a:rPr lang="tr-TR" sz="1800" b="0" i="0" dirty="0">
                <a:effectLst/>
                <a:latin typeface="Arial" panose="020B0604020202020204" pitchFamily="34" charset="0"/>
              </a:rPr>
              <a:t>.</a:t>
            </a:r>
            <a:r>
              <a:rPr lang="tr-TR" sz="1800" b="0" i="0" dirty="0">
                <a:effectLst/>
                <a:latin typeface="Raleway" pitchFamily="2" charset="-94"/>
              </a:rPr>
              <a:t> Görüntü içerisinde</a:t>
            </a:r>
            <a:r>
              <a:rPr lang="tr-TR" sz="1800" b="0" i="0" dirty="0">
                <a:effectLst/>
                <a:latin typeface="Arial" panose="020B0604020202020204" pitchFamily="34" charset="0"/>
              </a:rPr>
              <a:t>,</a:t>
            </a:r>
            <a:r>
              <a:rPr lang="tr-TR" sz="1800" b="0" i="0" dirty="0">
                <a:effectLst/>
                <a:latin typeface="Raleway" pitchFamily="2" charset="-94"/>
              </a:rPr>
              <a:t> siyah bölgelerde istenmeyen beyaz noktalar</a:t>
            </a:r>
            <a:r>
              <a:rPr lang="tr-TR" sz="1800" b="0" i="0" dirty="0">
                <a:effectLst/>
                <a:latin typeface="Arial" panose="020B0604020202020204" pitchFamily="34" charset="0"/>
              </a:rPr>
              <a:t>,</a:t>
            </a:r>
            <a:r>
              <a:rPr lang="tr-TR" sz="1800" b="0" i="0" dirty="0">
                <a:effectLst/>
                <a:latin typeface="Raleway" pitchFamily="2" charset="-94"/>
              </a:rPr>
              <a:t> beyaz bölgelerde istenmeyen siyah noktalar bulunmaktadır</a:t>
            </a:r>
            <a:r>
              <a:rPr lang="tr-TR" sz="1800" b="0" i="0" dirty="0">
                <a:effectLst/>
                <a:latin typeface="Arial" panose="020B0604020202020204" pitchFamily="34" charset="0"/>
              </a:rPr>
              <a:t>.</a:t>
            </a:r>
            <a:r>
              <a:rPr lang="tr-TR" sz="1800" b="0" i="0" dirty="0">
                <a:effectLst/>
                <a:latin typeface="Raleway" pitchFamily="2" charset="-94"/>
              </a:rPr>
              <a:t> kare matris gezdirilmektedir</a:t>
            </a:r>
            <a:r>
              <a:rPr lang="tr-TR" sz="1800" b="0" i="0" dirty="0">
                <a:effectLst/>
                <a:latin typeface="Arial" panose="020B0604020202020204" pitchFamily="34" charset="0"/>
              </a:rPr>
              <a:t>.</a:t>
            </a:r>
            <a:r>
              <a:rPr lang="tr-TR" sz="1800" b="0" i="0" dirty="0">
                <a:effectLst/>
                <a:latin typeface="Raleway" pitchFamily="2" charset="-94"/>
              </a:rPr>
              <a:t> Morfolojik işlem adımında</a:t>
            </a:r>
            <a:r>
              <a:rPr lang="tr-TR" sz="1800" b="0" i="0" dirty="0">
                <a:effectLst/>
                <a:latin typeface="Arial" panose="020B0604020202020204" pitchFamily="34" charset="0"/>
              </a:rPr>
              <a:t>,</a:t>
            </a:r>
            <a:r>
              <a:rPr lang="tr-TR" sz="1800" b="0" i="0" dirty="0">
                <a:effectLst/>
                <a:latin typeface="Raleway" pitchFamily="2" charset="-94"/>
              </a:rPr>
              <a:t> yapısal element ve ikili görüntü değerlerindeki komşu piksel değerleri kullanılarak görüntü güncellenmektedir</a:t>
            </a:r>
            <a:r>
              <a:rPr lang="tr-TR" sz="1800" b="0" i="0" dirty="0">
                <a:effectLst/>
                <a:latin typeface="Arial" panose="020B0604020202020204" pitchFamily="34" charset="0"/>
              </a:rPr>
              <a:t>.</a:t>
            </a:r>
            <a:r>
              <a:rPr lang="tr-TR" sz="1800" b="0" i="0" dirty="0">
                <a:effectLst/>
                <a:latin typeface="Raleway" pitchFamily="2" charset="-94"/>
              </a:rPr>
              <a:t> Genişleme işlemi ise</a:t>
            </a:r>
            <a:r>
              <a:rPr lang="tr-TR" sz="1800" b="0" i="0" dirty="0">
                <a:effectLst/>
                <a:latin typeface="Arial" panose="020B0604020202020204" pitchFamily="34" charset="0"/>
              </a:rPr>
              <a:t>,</a:t>
            </a:r>
            <a:r>
              <a:rPr lang="tr-TR" sz="1800" b="0" i="0" dirty="0">
                <a:effectLst/>
                <a:latin typeface="Raleway" pitchFamily="2" charset="-94"/>
              </a:rPr>
              <a:t> beyaz alanların sınırlarını genişletirken aynı zamanda beyaz bölgede yer alan siyah noktaları temizlemektedir</a:t>
            </a:r>
            <a:r>
              <a:rPr lang="tr-TR" sz="1800" b="0" i="0" dirty="0">
                <a:effectLst/>
                <a:latin typeface="Arial" panose="020B0604020202020204" pitchFamily="34" charset="0"/>
              </a:rPr>
              <a:t>.</a:t>
            </a:r>
            <a:r>
              <a:rPr lang="tr-TR" sz="1800" b="0" i="0" dirty="0">
                <a:effectLst/>
                <a:latin typeface="Raleway" pitchFamily="2" charset="-94"/>
              </a:rPr>
              <a:t> Sırasıyla denklem 5 ve denklem 6 ‘da aşındırma</a:t>
            </a:r>
            <a:r>
              <a:rPr lang="tr-TR" sz="1800" b="0" i="0" dirty="0">
                <a:effectLst/>
                <a:latin typeface="Arial" panose="020B0604020202020204" pitchFamily="34" charset="0"/>
              </a:rPr>
              <a:t>,</a:t>
            </a:r>
            <a:r>
              <a:rPr lang="tr-TR" sz="1800" b="0" i="0" dirty="0">
                <a:effectLst/>
                <a:latin typeface="Raleway" pitchFamily="2" charset="-94"/>
              </a:rPr>
              <a:t> genişleme işlemlerine ait matematiksel ifadeler sunulmaktadır</a:t>
            </a:r>
            <a:r>
              <a:rPr lang="tr-TR" sz="1800" b="0" i="0" dirty="0">
                <a:effectLst/>
                <a:latin typeface="Arial" panose="020B0604020202020204" pitchFamily="34" charset="0"/>
              </a:rPr>
              <a:t>.</a:t>
            </a:r>
            <a:endParaRPr lang="tr-TR" sz="1800" dirty="0"/>
          </a:p>
        </p:txBody>
      </p:sp>
      <p:pic>
        <p:nvPicPr>
          <p:cNvPr id="7" name="Resim 6">
            <a:extLst>
              <a:ext uri="{FF2B5EF4-FFF2-40B4-BE49-F238E27FC236}">
                <a16:creationId xmlns:a16="http://schemas.microsoft.com/office/drawing/2014/main" id="{061E9F99-9D7C-C708-E317-EAAF6CF49089}"/>
              </a:ext>
            </a:extLst>
          </p:cNvPr>
          <p:cNvPicPr>
            <a:picLocks noChangeAspect="1"/>
          </p:cNvPicPr>
          <p:nvPr/>
        </p:nvPicPr>
        <p:blipFill>
          <a:blip r:embed="rId5"/>
          <a:stretch>
            <a:fillRect/>
          </a:stretch>
        </p:blipFill>
        <p:spPr>
          <a:xfrm>
            <a:off x="7722537" y="641207"/>
            <a:ext cx="2053079" cy="262127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5" name="Resim 4">
            <a:extLst>
              <a:ext uri="{FF2B5EF4-FFF2-40B4-BE49-F238E27FC236}">
                <a16:creationId xmlns:a16="http://schemas.microsoft.com/office/drawing/2014/main" id="{F01258FE-DF41-363D-4223-0DFF202115CD}"/>
              </a:ext>
            </a:extLst>
          </p:cNvPr>
          <p:cNvPicPr>
            <a:picLocks noChangeAspect="1"/>
          </p:cNvPicPr>
          <p:nvPr/>
        </p:nvPicPr>
        <p:blipFill>
          <a:blip r:embed="rId6"/>
          <a:stretch>
            <a:fillRect/>
          </a:stretch>
        </p:blipFill>
        <p:spPr>
          <a:xfrm>
            <a:off x="7651799" y="3590198"/>
            <a:ext cx="2194555" cy="262127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43" name="Rectangle 42">
            <a:extLst>
              <a:ext uri="{FF2B5EF4-FFF2-40B4-BE49-F238E27FC236}">
                <a16:creationId xmlns:a16="http://schemas.microsoft.com/office/drawing/2014/main" id="{00650157-038B-4377-BAFA-B12FF57E0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88160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C9C329-5596-9C6D-79CF-B88B38FF4D52}"/>
              </a:ext>
            </a:extLst>
          </p:cNvPr>
          <p:cNvSpPr>
            <a:spLocks noGrp="1"/>
          </p:cNvSpPr>
          <p:nvPr>
            <p:ph type="title"/>
          </p:nvPr>
        </p:nvSpPr>
        <p:spPr>
          <a:xfrm>
            <a:off x="2464324" y="310437"/>
            <a:ext cx="7958331" cy="1077229"/>
          </a:xfrm>
        </p:spPr>
        <p:txBody>
          <a:bodyPr>
            <a:normAutofit fontScale="90000"/>
          </a:bodyPr>
          <a:lstStyle/>
          <a:p>
            <a:r>
              <a:rPr lang="tr-TR" b="1" i="1" dirty="0">
                <a:solidFill>
                  <a:schemeClr val="accent1">
                    <a:lumMod val="40000"/>
                    <a:lumOff val="60000"/>
                  </a:schemeClr>
                </a:solidFill>
                <a:effectLst>
                  <a:outerShdw blurRad="38100" dist="38100" dir="2700000" algn="tl">
                    <a:srgbClr val="000000">
                      <a:alpha val="43137"/>
                    </a:srgbClr>
                  </a:outerShdw>
                </a:effectLst>
              </a:rPr>
              <a:t>2.2. Nesne bulma ve özellik çıkarımı işlemi aşaması (Object </a:t>
            </a:r>
            <a:r>
              <a:rPr lang="tr-TR" b="1" i="1" dirty="0" err="1">
                <a:solidFill>
                  <a:schemeClr val="accent1">
                    <a:lumMod val="40000"/>
                    <a:lumOff val="60000"/>
                  </a:schemeClr>
                </a:solidFill>
                <a:effectLst>
                  <a:outerShdw blurRad="38100" dist="38100" dir="2700000" algn="tl">
                    <a:srgbClr val="000000">
                      <a:alpha val="43137"/>
                    </a:srgbClr>
                  </a:outerShdw>
                </a:effectLst>
              </a:rPr>
              <a:t>detection</a:t>
            </a:r>
            <a:r>
              <a:rPr lang="tr-TR" b="1" i="1" dirty="0">
                <a:solidFill>
                  <a:schemeClr val="accent1">
                    <a:lumMod val="40000"/>
                    <a:lumOff val="60000"/>
                  </a:schemeClr>
                </a:solidFill>
                <a:effectLst>
                  <a:outerShdw blurRad="38100" dist="38100" dir="2700000" algn="tl">
                    <a:srgbClr val="000000">
                      <a:alpha val="43137"/>
                    </a:srgbClr>
                  </a:outerShdw>
                </a:effectLst>
              </a:rPr>
              <a:t> </a:t>
            </a:r>
            <a:r>
              <a:rPr lang="tr-TR" b="1" i="1" dirty="0" err="1">
                <a:solidFill>
                  <a:schemeClr val="accent1">
                    <a:lumMod val="40000"/>
                    <a:lumOff val="60000"/>
                  </a:schemeClr>
                </a:solidFill>
                <a:effectLst>
                  <a:outerShdw blurRad="38100" dist="38100" dir="2700000" algn="tl">
                    <a:srgbClr val="000000">
                      <a:alpha val="43137"/>
                    </a:srgbClr>
                  </a:outerShdw>
                </a:effectLst>
              </a:rPr>
              <a:t>and</a:t>
            </a:r>
            <a:r>
              <a:rPr lang="tr-TR" b="1" i="1" dirty="0">
                <a:solidFill>
                  <a:schemeClr val="accent1">
                    <a:lumMod val="40000"/>
                    <a:lumOff val="60000"/>
                  </a:schemeClr>
                </a:solidFill>
                <a:effectLst>
                  <a:outerShdw blurRad="38100" dist="38100" dir="2700000" algn="tl">
                    <a:srgbClr val="000000">
                      <a:alpha val="43137"/>
                    </a:srgbClr>
                  </a:outerShdw>
                </a:effectLst>
              </a:rPr>
              <a:t> </a:t>
            </a:r>
            <a:r>
              <a:rPr lang="tr-TR" b="1" i="1" dirty="0" err="1">
                <a:solidFill>
                  <a:schemeClr val="accent1">
                    <a:lumMod val="40000"/>
                    <a:lumOff val="60000"/>
                  </a:schemeClr>
                </a:solidFill>
                <a:effectLst>
                  <a:outerShdw blurRad="38100" dist="38100" dir="2700000" algn="tl">
                    <a:srgbClr val="000000">
                      <a:alpha val="43137"/>
                    </a:srgbClr>
                  </a:outerShdw>
                </a:effectLst>
              </a:rPr>
              <a:t>feature</a:t>
            </a:r>
            <a:r>
              <a:rPr lang="tr-TR" b="1" i="1" dirty="0">
                <a:solidFill>
                  <a:schemeClr val="accent1">
                    <a:lumMod val="40000"/>
                    <a:lumOff val="60000"/>
                  </a:schemeClr>
                </a:solidFill>
                <a:effectLst>
                  <a:outerShdw blurRad="38100" dist="38100" dir="2700000" algn="tl">
                    <a:srgbClr val="000000">
                      <a:alpha val="43137"/>
                    </a:srgbClr>
                  </a:outerShdw>
                </a:effectLst>
              </a:rPr>
              <a:t> </a:t>
            </a:r>
            <a:r>
              <a:rPr lang="tr-TR" b="1" i="1" dirty="0" err="1">
                <a:solidFill>
                  <a:schemeClr val="accent1">
                    <a:lumMod val="40000"/>
                    <a:lumOff val="60000"/>
                  </a:schemeClr>
                </a:solidFill>
                <a:effectLst>
                  <a:outerShdw blurRad="38100" dist="38100" dir="2700000" algn="tl">
                    <a:srgbClr val="000000">
                      <a:alpha val="43137"/>
                    </a:srgbClr>
                  </a:outerShdw>
                </a:effectLst>
              </a:rPr>
              <a:t>extraction</a:t>
            </a:r>
            <a:r>
              <a:rPr lang="tr-TR" b="1" i="1" dirty="0">
                <a:solidFill>
                  <a:schemeClr val="accent1">
                    <a:lumMod val="40000"/>
                    <a:lumOff val="60000"/>
                  </a:schemeClr>
                </a:solidFill>
                <a:effectLst>
                  <a:outerShdw blurRad="38100" dist="38100" dir="2700000" algn="tl">
                    <a:srgbClr val="000000">
                      <a:alpha val="43137"/>
                    </a:srgbClr>
                  </a:outerShdw>
                </a:effectLst>
              </a:rPr>
              <a:t> </a:t>
            </a:r>
            <a:r>
              <a:rPr lang="tr-TR" b="1" i="1" dirty="0" err="1">
                <a:solidFill>
                  <a:schemeClr val="accent1">
                    <a:lumMod val="40000"/>
                    <a:lumOff val="60000"/>
                  </a:schemeClr>
                </a:solidFill>
                <a:effectLst>
                  <a:outerShdw blurRad="38100" dist="38100" dir="2700000" algn="tl">
                    <a:srgbClr val="000000">
                      <a:alpha val="43137"/>
                    </a:srgbClr>
                  </a:outerShdw>
                </a:effectLst>
              </a:rPr>
              <a:t>stage</a:t>
            </a:r>
            <a:r>
              <a:rPr lang="tr-TR" b="1" i="1" dirty="0">
                <a:solidFill>
                  <a:schemeClr val="accent1">
                    <a:lumMod val="40000"/>
                    <a:lumOff val="60000"/>
                  </a:schemeClr>
                </a:solidFill>
                <a:effectLst>
                  <a:outerShdw blurRad="38100" dist="38100" dir="2700000" algn="tl">
                    <a:srgbClr val="000000">
                      <a:alpha val="43137"/>
                    </a:srgbClr>
                  </a:outerShdw>
                </a:effectLst>
              </a:rPr>
              <a:t>)</a:t>
            </a:r>
          </a:p>
        </p:txBody>
      </p:sp>
      <p:sp>
        <p:nvSpPr>
          <p:cNvPr id="3" name="İçerik Yer Tutucusu 2">
            <a:extLst>
              <a:ext uri="{FF2B5EF4-FFF2-40B4-BE49-F238E27FC236}">
                <a16:creationId xmlns:a16="http://schemas.microsoft.com/office/drawing/2014/main" id="{7BF69DDD-0AE5-2EAE-F7CC-42922E0EAE7E}"/>
              </a:ext>
            </a:extLst>
          </p:cNvPr>
          <p:cNvSpPr>
            <a:spLocks noGrp="1"/>
          </p:cNvSpPr>
          <p:nvPr>
            <p:ph idx="1"/>
          </p:nvPr>
        </p:nvSpPr>
        <p:spPr>
          <a:xfrm>
            <a:off x="1165055" y="1744383"/>
            <a:ext cx="10274709" cy="3898490"/>
          </a:xfrm>
        </p:spPr>
        <p:txBody>
          <a:bodyPr/>
          <a:lstStyle/>
          <a:p>
            <a:r>
              <a:rPr lang="tr-TR" sz="1800" b="1" i="0" dirty="0">
                <a:effectLst/>
                <a:latin typeface="Raleway" pitchFamily="2" charset="-94"/>
              </a:rPr>
              <a:t>Görüntü ön işleme sonunda elde edilen ikili resimde her bir nesneye ait dış hatlar</a:t>
            </a:r>
            <a:r>
              <a:rPr lang="tr-TR" sz="1800" b="1" i="0" dirty="0">
                <a:effectLst/>
                <a:latin typeface="Arial" panose="020B0604020202020204" pitchFamily="34" charset="0"/>
              </a:rPr>
              <a:t>,</a:t>
            </a:r>
            <a:r>
              <a:rPr lang="tr-TR" sz="1800" b="1" i="0" dirty="0">
                <a:effectLst/>
                <a:latin typeface="Raleway" pitchFamily="2" charset="-94"/>
              </a:rPr>
              <a:t> Suzuki ve</a:t>
            </a:r>
            <a:br>
              <a:rPr lang="tr-TR" sz="1800" dirty="0"/>
            </a:br>
            <a:br>
              <a:rPr lang="tr-TR" sz="1800" dirty="0"/>
            </a:br>
            <a:r>
              <a:rPr lang="tr-TR" sz="1800" b="0" i="0" dirty="0">
                <a:effectLst/>
                <a:latin typeface="Raleway" pitchFamily="2" charset="-94"/>
              </a:rPr>
              <a:t>Her bir nesneye ait dış hatlar ve nesne numaraları belirlendikten sonra</a:t>
            </a:r>
            <a:r>
              <a:rPr lang="tr-TR" sz="1800" b="0" i="0" dirty="0">
                <a:effectLst/>
                <a:latin typeface="Arial" panose="020B0604020202020204" pitchFamily="34" charset="0"/>
              </a:rPr>
              <a:t>,</a:t>
            </a:r>
            <a:r>
              <a:rPr lang="tr-TR" sz="1800" b="0" i="0" dirty="0">
                <a:effectLst/>
                <a:latin typeface="Raleway" pitchFamily="2" charset="-94"/>
              </a:rPr>
              <a:t> nesnenin alanını hesaplamak için moment alma işlemi gerçekleştirilmektedir</a:t>
            </a:r>
            <a:r>
              <a:rPr lang="tr-TR" sz="1800" b="0" i="0" dirty="0">
                <a:effectLst/>
                <a:latin typeface="Arial" panose="020B0604020202020204" pitchFamily="34" charset="0"/>
              </a:rPr>
              <a:t>.</a:t>
            </a:r>
            <a:r>
              <a:rPr lang="tr-TR" sz="1800" b="0" i="0" dirty="0">
                <a:effectLst/>
                <a:latin typeface="Raleway" pitchFamily="2" charset="-94"/>
              </a:rPr>
              <a:t> G</a:t>
            </a:r>
            <a:r>
              <a:rPr lang="tr-TR" sz="1800" b="0" i="0" dirty="0">
                <a:effectLst/>
                <a:latin typeface="Arial" panose="020B0604020202020204" pitchFamily="34" charset="0"/>
              </a:rPr>
              <a:t>,</a:t>
            </a:r>
            <a:r>
              <a:rPr lang="tr-TR" sz="1800" b="0" i="0" dirty="0">
                <a:effectLst/>
                <a:latin typeface="Raleway" pitchFamily="2" charset="-94"/>
              </a:rPr>
              <a:t> momenti alınacak ikili görüntüyü</a:t>
            </a:r>
            <a:r>
              <a:rPr lang="tr-TR" sz="1800" b="0" i="0" dirty="0">
                <a:effectLst/>
                <a:latin typeface="Arial" panose="020B0604020202020204" pitchFamily="34" charset="0"/>
              </a:rPr>
              <a:t>,</a:t>
            </a:r>
            <a:r>
              <a:rPr lang="tr-TR" sz="1800" b="0" i="0" dirty="0">
                <a:effectLst/>
                <a:latin typeface="Raleway" pitchFamily="2" charset="-94"/>
              </a:rPr>
              <a:t> </a:t>
            </a:r>
            <a:r>
              <a:rPr lang="tr-TR" sz="1800" b="0" i="0" dirty="0" err="1">
                <a:effectLst/>
                <a:latin typeface="Raleway" pitchFamily="2" charset="-94"/>
              </a:rPr>
              <a:t>mpq</a:t>
            </a:r>
            <a:r>
              <a:rPr lang="tr-TR" sz="1800" b="0" i="0" dirty="0">
                <a:effectLst/>
                <a:latin typeface="Raleway" pitchFamily="2" charset="-94"/>
              </a:rPr>
              <a:t> momenti</a:t>
            </a:r>
            <a:r>
              <a:rPr lang="tr-TR" sz="1800" b="0" i="0" dirty="0">
                <a:effectLst/>
                <a:latin typeface="Arial" panose="020B0604020202020204" pitchFamily="34" charset="0"/>
              </a:rPr>
              <a:t>,</a:t>
            </a:r>
            <a:r>
              <a:rPr lang="tr-TR" sz="1800" b="0" i="0" dirty="0">
                <a:effectLst/>
                <a:latin typeface="Raleway" pitchFamily="2" charset="-94"/>
              </a:rPr>
              <a:t> p ve q değerleri ise</a:t>
            </a:r>
            <a:r>
              <a:rPr lang="tr-TR" sz="1800" b="0" i="0" dirty="0">
                <a:effectLst/>
                <a:latin typeface="Arial" panose="020B0604020202020204" pitchFamily="34" charset="0"/>
              </a:rPr>
              <a:t>,</a:t>
            </a:r>
            <a:r>
              <a:rPr lang="tr-TR" sz="1800" b="0" i="0" dirty="0">
                <a:effectLst/>
                <a:latin typeface="Raleway" pitchFamily="2" charset="-94"/>
              </a:rPr>
              <a:t> momentin derecesini belirlemektedir</a:t>
            </a:r>
            <a:r>
              <a:rPr lang="tr-TR" sz="1800" b="0" i="0" dirty="0">
                <a:effectLst/>
                <a:latin typeface="Arial" panose="020B0604020202020204" pitchFamily="34" charset="0"/>
              </a:rPr>
              <a:t>.</a:t>
            </a:r>
          </a:p>
          <a:p>
            <a:endParaRPr lang="tr-TR" sz="1800" dirty="0">
              <a:latin typeface="Arial" panose="020B0604020202020204" pitchFamily="34" charset="0"/>
            </a:endParaRPr>
          </a:p>
          <a:p>
            <a:r>
              <a:rPr lang="tr-TR" sz="1800" dirty="0"/>
              <a:t>Denklem 7’de p ve q değerleri 0 olması durumunda, m00 değeri nesnenin piksel cinsinden alanını ifade etmektedir. A</a:t>
            </a:r>
            <a:br>
              <a:rPr lang="tr-TR" dirty="0"/>
            </a:br>
            <a:endParaRPr lang="tr-TR" dirty="0"/>
          </a:p>
        </p:txBody>
      </p:sp>
      <p:pic>
        <p:nvPicPr>
          <p:cNvPr id="5" name="Resim 4">
            <a:extLst>
              <a:ext uri="{FF2B5EF4-FFF2-40B4-BE49-F238E27FC236}">
                <a16:creationId xmlns:a16="http://schemas.microsoft.com/office/drawing/2014/main" id="{50CDD519-DA7E-7581-4635-1E55F1713A7F}"/>
              </a:ext>
            </a:extLst>
          </p:cNvPr>
          <p:cNvPicPr>
            <a:picLocks noChangeAspect="1"/>
          </p:cNvPicPr>
          <p:nvPr/>
        </p:nvPicPr>
        <p:blipFill>
          <a:blip r:embed="rId2"/>
          <a:stretch>
            <a:fillRect/>
          </a:stretch>
        </p:blipFill>
        <p:spPr>
          <a:xfrm>
            <a:off x="1668741" y="5324991"/>
            <a:ext cx="9070695" cy="1222572"/>
          </a:xfrm>
          <a:prstGeom prst="rect">
            <a:avLst/>
          </a:prstGeom>
        </p:spPr>
      </p:pic>
    </p:spTree>
    <p:extLst>
      <p:ext uri="{BB962C8B-B14F-4D97-AF65-F5344CB8AC3E}">
        <p14:creationId xmlns:p14="http://schemas.microsoft.com/office/powerpoint/2010/main" val="276493503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96AFA90-1DF2-427D-B002-A09D93A15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805602A8-6E8C-46E5-8FDD-2BC227550E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BB2E129B-3512-41A6-94F1-4B4FEA8178C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891C00A1-D917-4D03-B713-9881557CE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BA3F0C2-72FC-4945-8B22-3BE47B397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410D66C-3847-4B32-B505-01B23358B6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61ADCFDF-4FCA-F701-BDAB-2230B6CC87AD}"/>
              </a:ext>
            </a:extLst>
          </p:cNvPr>
          <p:cNvSpPr>
            <a:spLocks noGrp="1"/>
          </p:cNvSpPr>
          <p:nvPr>
            <p:ph idx="1"/>
          </p:nvPr>
        </p:nvSpPr>
        <p:spPr>
          <a:xfrm>
            <a:off x="1494503" y="334297"/>
            <a:ext cx="3569109" cy="6430297"/>
          </a:xfrm>
        </p:spPr>
        <p:txBody>
          <a:bodyPr>
            <a:normAutofit fontScale="92500"/>
          </a:bodyPr>
          <a:lstStyle/>
          <a:p>
            <a:pPr>
              <a:lnSpc>
                <a:spcPct val="110000"/>
              </a:lnSpc>
            </a:pPr>
            <a:r>
              <a:rPr lang="tr-TR" sz="1600" dirty="0"/>
              <a:t>Ayrıca, sırasıyla p ve q değerlerine 1 değerleri verilerek m10 ve m01 değerleri hesaplanmıştır. Denklem 8, 9 ve 10 da gerçekleştirilen işlemlere ait matematiksel ifadeler sunulmaktadır </a:t>
            </a:r>
          </a:p>
          <a:p>
            <a:pPr>
              <a:lnSpc>
                <a:spcPct val="110000"/>
              </a:lnSpc>
            </a:pPr>
            <a:r>
              <a:rPr lang="tr-TR" sz="1600" dirty="0"/>
              <a:t>İkili görüntü üzerinde yer alan herhangi bir nesneye ait alan değeri denklem 8, x ağırlıklı moment denklem 9 ve y ağırlıklı moment denklem 10 ile hesaplanmaktadır</a:t>
            </a:r>
          </a:p>
          <a:p>
            <a:pPr>
              <a:lnSpc>
                <a:spcPct val="110000"/>
              </a:lnSpc>
            </a:pPr>
            <a:endParaRPr lang="tr-TR" sz="1600" dirty="0"/>
          </a:p>
          <a:p>
            <a:pPr>
              <a:lnSpc>
                <a:spcPct val="110000"/>
              </a:lnSpc>
            </a:pPr>
            <a:endParaRPr lang="tr-TR" sz="1400" dirty="0"/>
          </a:p>
          <a:p>
            <a:pPr>
              <a:lnSpc>
                <a:spcPct val="110000"/>
              </a:lnSpc>
            </a:pPr>
            <a:endParaRPr lang="tr-TR" sz="1400" dirty="0"/>
          </a:p>
          <a:p>
            <a:pPr>
              <a:lnSpc>
                <a:spcPct val="110000"/>
              </a:lnSpc>
            </a:pPr>
            <a:r>
              <a:rPr lang="tr-TR" sz="1700" dirty="0"/>
              <a:t>Bu durumda, ilgili nesnelere ait merkez noktasının x koordinatı denklem 11, merkez noktasına ait y noktasının koordinatı denklem 12’de verilen formüller kullanılarak bulunmaktadır</a:t>
            </a:r>
          </a:p>
          <a:p>
            <a:pPr>
              <a:lnSpc>
                <a:spcPct val="110000"/>
              </a:lnSpc>
            </a:pPr>
            <a:endParaRPr lang="tr-TR" sz="900" dirty="0"/>
          </a:p>
        </p:txBody>
      </p:sp>
      <p:sp>
        <p:nvSpPr>
          <p:cNvPr id="39" name="Rectangle 38">
            <a:extLst>
              <a:ext uri="{FF2B5EF4-FFF2-40B4-BE49-F238E27FC236}">
                <a16:creationId xmlns:a16="http://schemas.microsoft.com/office/drawing/2014/main" id="{C43DB4DB-4F6A-4E8D-B9A3-74E5A8453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4647" y="0"/>
            <a:ext cx="594354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Resim 7">
            <a:extLst>
              <a:ext uri="{FF2B5EF4-FFF2-40B4-BE49-F238E27FC236}">
                <a16:creationId xmlns:a16="http://schemas.microsoft.com/office/drawing/2014/main" id="{47931AE3-10AD-E72C-5683-BEFBD1658C90}"/>
              </a:ext>
            </a:extLst>
          </p:cNvPr>
          <p:cNvPicPr>
            <a:picLocks noChangeAspect="1"/>
          </p:cNvPicPr>
          <p:nvPr/>
        </p:nvPicPr>
        <p:blipFill>
          <a:blip r:embed="rId5"/>
          <a:stretch>
            <a:fillRect/>
          </a:stretch>
        </p:blipFill>
        <p:spPr>
          <a:xfrm>
            <a:off x="5757967" y="532756"/>
            <a:ext cx="5305220" cy="2519108"/>
          </a:xfrm>
          <a:prstGeom prst="rect">
            <a:avLst/>
          </a:prstGeom>
          <a:ln w="12700">
            <a:noFill/>
          </a:ln>
        </p:spPr>
      </p:pic>
      <p:sp>
        <p:nvSpPr>
          <p:cNvPr id="41" name="Rectangle 40">
            <a:extLst>
              <a:ext uri="{FF2B5EF4-FFF2-40B4-BE49-F238E27FC236}">
                <a16:creationId xmlns:a16="http://schemas.microsoft.com/office/drawing/2014/main" id="{431FCBDC-FCD6-46FA-989A-9B74968965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2490" y="232459"/>
            <a:ext cx="5446447" cy="3114340"/>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6F977EC0-82FA-DE06-1B75-C21FDEE14FAE}"/>
              </a:ext>
            </a:extLst>
          </p:cNvPr>
          <p:cNvPicPr>
            <a:picLocks noChangeAspect="1"/>
          </p:cNvPicPr>
          <p:nvPr/>
        </p:nvPicPr>
        <p:blipFill>
          <a:blip r:embed="rId6"/>
          <a:stretch>
            <a:fillRect/>
          </a:stretch>
        </p:blipFill>
        <p:spPr>
          <a:xfrm>
            <a:off x="5757967" y="3998564"/>
            <a:ext cx="5305219" cy="2117275"/>
          </a:xfrm>
          <a:prstGeom prst="rect">
            <a:avLst/>
          </a:prstGeom>
          <a:ln w="12700">
            <a:noFill/>
          </a:ln>
        </p:spPr>
      </p:pic>
      <p:sp>
        <p:nvSpPr>
          <p:cNvPr id="43" name="Rectangle 42">
            <a:extLst>
              <a:ext uri="{FF2B5EF4-FFF2-40B4-BE49-F238E27FC236}">
                <a16:creationId xmlns:a16="http://schemas.microsoft.com/office/drawing/2014/main" id="{C66EB2AB-6794-4C3C-A92D-4876AB0BEF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2490" y="3500835"/>
            <a:ext cx="5446447" cy="3114340"/>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34BD4E6-C736-4064-AF1F-3C5B402E1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3289804"/>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106</TotalTime>
  <Words>1376</Words>
  <Application>Microsoft Office PowerPoint</Application>
  <PresentationFormat>Geniş ekran</PresentationFormat>
  <Paragraphs>63</Paragraphs>
  <Slides>18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18</vt:i4>
      </vt:variant>
    </vt:vector>
  </HeadingPairs>
  <TitlesOfParts>
    <vt:vector size="24" baseType="lpstr">
      <vt:lpstr>Arial</vt:lpstr>
      <vt:lpstr>MS Shell Dlg 2</vt:lpstr>
      <vt:lpstr>Raleway</vt:lpstr>
      <vt:lpstr>Wingdings</vt:lpstr>
      <vt:lpstr>Wingdings 3</vt:lpstr>
      <vt:lpstr>Madison</vt:lpstr>
      <vt:lpstr>Görüntü işleme teknikleri ve kümeleme yöntemleri kullanılarak fındık meyvesinin tespit ve sınıflandırılması </vt:lpstr>
      <vt:lpstr>PowerPoint Sunusu</vt:lpstr>
      <vt:lpstr>PowerPoint Sunusu</vt:lpstr>
      <vt:lpstr>2. ÖNERİLEN YÖNTEM (PROPOSED METHOD)</vt:lpstr>
      <vt:lpstr>2.1. Görüntü ön işleme aşaması (Image preprocessing) </vt:lpstr>
      <vt:lpstr>PowerPoint Sunusu</vt:lpstr>
      <vt:lpstr>PowerPoint Sunusu</vt:lpstr>
      <vt:lpstr>2.2. Nesne bulma ve özellik çıkarımı işlemi aşaması (Object detection and feature extraction stage)</vt:lpstr>
      <vt:lpstr>PowerPoint Sunusu</vt:lpstr>
      <vt:lpstr>PowerPoint Sunusu</vt:lpstr>
      <vt:lpstr>2.3.2. K-means kümeleme yöntemi (K-means clustering method)</vt:lpstr>
      <vt:lpstr>PowerPoint Sunusu</vt:lpstr>
      <vt:lpstr>PowerPoint Sunusu</vt:lpstr>
      <vt:lpstr>3. DENEYSEL ÇALIŞMA (EXPERIMENTAL STUDY)</vt:lpstr>
      <vt:lpstr>PowerPoint Sunusu</vt:lpstr>
      <vt:lpstr>PowerPoint Sunusu</vt:lpstr>
      <vt:lpstr>PowerPoint Sunusu</vt:lpstr>
      <vt:lpstr>4. SONUÇLAR (CONCLUSIONS)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GÜL SEVİM BÜLBÜL 02205076058 </dc:title>
  <dc:creator>gül sevim</dc:creator>
  <cp:lastModifiedBy>gül sevim</cp:lastModifiedBy>
  <cp:revision>3</cp:revision>
  <dcterms:created xsi:type="dcterms:W3CDTF">2022-12-14T23:50:56Z</dcterms:created>
  <dcterms:modified xsi:type="dcterms:W3CDTF">2022-12-15T10:12:21Z</dcterms:modified>
</cp:coreProperties>
</file>