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57" r:id="rId2"/>
    <p:sldId id="262" r:id="rId3"/>
    <p:sldId id="263" r:id="rId4"/>
    <p:sldId id="264" r:id="rId5"/>
    <p:sldId id="265" r:id="rId6"/>
    <p:sldId id="266" r:id="rId7"/>
    <p:sldId id="268" r:id="rId8"/>
    <p:sldId id="269" r:id="rId9"/>
    <p:sldId id="271" r:id="rId10"/>
    <p:sldId id="272" r:id="rId1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15.12.2022</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15.12.2022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en-US"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B0951D9-850C-477F-AF83-3FB30EA67492}" type="datetime1">
              <a:rPr lang="tr-TR" smtClean="0"/>
              <a:t>15.12.2022</a:t>
            </a:fld>
            <a:endParaRPr lang="en-US"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7F1C87B0-0BF1-4D20-8B57-A71E86EF9595}" type="datetime1">
              <a:rPr lang="tr-TR" smtClean="0"/>
              <a:t>15.12.2022</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991600" y="762000"/>
            <a:ext cx="2362200" cy="5257800"/>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762000"/>
            <a:ext cx="8077200" cy="5257800"/>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AA52BFC5-D222-482D-B154-0698E276F0F9}" type="datetime1">
              <a:rPr lang="tr-TR" smtClean="0"/>
              <a:t>15.12.2022</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FE387474-1390-41C9-9718-AAC5629B5D0B}" type="datetime1">
              <a:rPr lang="tr-TR" smtClean="0"/>
              <a:t>15.12.2022</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4A148F7-A76F-401F-AD5E-B004E6B76CB0}" type="datetime1">
              <a:rPr lang="tr-TR" smtClean="0"/>
              <a:t>15.12.2022</a:t>
            </a:fld>
            <a:endParaRPr lang="en-US"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8C3045A1-20C0-4B0A-AD84-4C1E818C0034}" type="datetime1">
              <a:rPr lang="tr-TR" smtClean="0"/>
              <a:t>15.12.2022</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7" name="Tarih Yer Tutucusu 6"/>
          <p:cNvSpPr>
            <a:spLocks noGrp="1"/>
          </p:cNvSpPr>
          <p:nvPr>
            <p:ph type="dt" sz="half" idx="10"/>
          </p:nvPr>
        </p:nvSpPr>
        <p:spPr/>
        <p:txBody>
          <a:bodyPr rtlCol="0"/>
          <a:lstStyle/>
          <a:p>
            <a:pPr rtl="0"/>
            <a:fld id="{7283C5DB-0E5C-47AB-804D-13751DF54259}" type="datetime1">
              <a:rPr lang="tr-TR" smtClean="0"/>
              <a:t>15.12.2022</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B912638-4A84-4EE0-98F1-3BC2BFB48209}" type="datetime1">
              <a:rPr lang="tr-TR" smtClean="0"/>
              <a:t>15.12.2022</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7545FB2-DB73-4453-9716-EA32A8F7CEFF}" type="datetime1">
              <a:rPr lang="tr-TR" smtClean="0"/>
              <a:t>15.12.2022</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FA75E80-C511-491E-AC9E-79B0B38D1D0B}" type="datetime1">
              <a:rPr lang="tr-TR" smtClean="0"/>
              <a:t>15.12.2022</a:t>
            </a:fld>
            <a:endParaRPr lang="en-US"/>
          </a:p>
        </p:txBody>
      </p:sp>
      <p:sp>
        <p:nvSpPr>
          <p:cNvPr id="9" name="Alt Bilgi Yer Tutucusu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5" name="Tarih Yer Tutucusu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F49DBFF-013E-4A49-8439-D50202EB6B14}" type="datetime1">
              <a:rPr lang="tr-TR" smtClean="0"/>
              <a:t>15.12.2022</a:t>
            </a:fld>
            <a:endParaRPr lang="en-US"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ayt Numarası Yer Tutucus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tr" dirty="0"/>
              <a:t>Asıl başlık stilini düzenlemek için tıklayın</a:t>
            </a:r>
            <a:endParaRPr lang="en-US" dirty="0"/>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EF5B999-57E2-470C-85A4-8AC7B2DA0B4E}" type="datetime1">
              <a:rPr lang="tr-TR" smtClean="0"/>
              <a:t>15.12.2022</a:t>
            </a:fld>
            <a:endParaRPr lang="en-US"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2" y="2613541"/>
            <a:ext cx="4775075" cy="1630907"/>
          </a:xfrm>
        </p:spPr>
        <p:txBody>
          <a:bodyPr rtlCol="0">
            <a:normAutofit/>
          </a:bodyPr>
          <a:lstStyle/>
          <a:p>
            <a:pPr rtl="0"/>
            <a:r>
              <a:rPr lang="tr-TR" sz="4400" b="1" i="1" dirty="0">
                <a:solidFill>
                  <a:schemeClr val="accent1">
                    <a:lumMod val="75000"/>
                  </a:schemeClr>
                </a:solidFill>
                <a:effectLst>
                  <a:outerShdw blurRad="38100" dist="38100" dir="2700000" algn="tl">
                    <a:srgbClr val="000000">
                      <a:alpha val="43137"/>
                    </a:srgbClr>
                  </a:outerShdw>
                </a:effectLst>
              </a:rPr>
              <a:t>G</a:t>
            </a:r>
            <a:r>
              <a:rPr lang="tr" sz="4400" b="1" i="1" dirty="0">
                <a:solidFill>
                  <a:schemeClr val="accent1">
                    <a:lumMod val="75000"/>
                  </a:schemeClr>
                </a:solidFill>
                <a:effectLst>
                  <a:outerShdw blurRad="38100" dist="38100" dir="2700000" algn="tl">
                    <a:srgbClr val="000000">
                      <a:alpha val="43137"/>
                    </a:srgbClr>
                  </a:outerShdw>
                </a:effectLst>
              </a:rPr>
              <a:t>ül sevim bülbül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3E95F-8AED-AB84-35E4-C845CFB99896}"/>
              </a:ext>
            </a:extLst>
          </p:cNvPr>
          <p:cNvSpPr>
            <a:spLocks noGrp="1"/>
          </p:cNvSpPr>
          <p:nvPr>
            <p:ph type="title"/>
          </p:nvPr>
        </p:nvSpPr>
        <p:spPr>
          <a:xfrm>
            <a:off x="534955" y="457200"/>
            <a:ext cx="10058400" cy="1371600"/>
          </a:xfrm>
        </p:spPr>
        <p:txBody>
          <a:bodyPr/>
          <a:lstStyle/>
          <a:p>
            <a:r>
              <a:rPr lang="tr-TR" b="1" i="1" dirty="0">
                <a:solidFill>
                  <a:schemeClr val="accent1">
                    <a:lumMod val="75000"/>
                  </a:schemeClr>
                </a:solidFill>
                <a:effectLst>
                  <a:outerShdw blurRad="38100" dist="38100" dir="2700000" algn="tl">
                    <a:srgbClr val="000000">
                      <a:alpha val="43137"/>
                    </a:srgbClr>
                  </a:outerShdw>
                </a:effectLst>
              </a:rPr>
              <a:t>5 Sonuçlar </a:t>
            </a:r>
          </a:p>
        </p:txBody>
      </p:sp>
      <p:sp>
        <p:nvSpPr>
          <p:cNvPr id="3" name="İçerik Yer Tutucusu 2">
            <a:extLst>
              <a:ext uri="{FF2B5EF4-FFF2-40B4-BE49-F238E27FC236}">
                <a16:creationId xmlns:a16="http://schemas.microsoft.com/office/drawing/2014/main" id="{D3D70104-3EF1-9A7E-6CED-5913EC8FC79B}"/>
              </a:ext>
            </a:extLst>
          </p:cNvPr>
          <p:cNvSpPr>
            <a:spLocks noGrp="1"/>
          </p:cNvSpPr>
          <p:nvPr>
            <p:ph idx="1"/>
          </p:nvPr>
        </p:nvSpPr>
        <p:spPr>
          <a:xfrm>
            <a:off x="405882" y="1828800"/>
            <a:ext cx="11380236" cy="5131836"/>
          </a:xfrm>
        </p:spPr>
        <p:txBody>
          <a:bodyPr>
            <a:normAutofit/>
          </a:bodyPr>
          <a:lstStyle/>
          <a:p>
            <a:r>
              <a:rPr lang="tr-TR" sz="1600" dirty="0"/>
              <a:t>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a:t>
            </a:r>
          </a:p>
          <a:p>
            <a:r>
              <a:rPr lang="tr-TR" sz="1600" dirty="0"/>
              <a:t>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a:t>
            </a:r>
          </a:p>
          <a:p>
            <a:r>
              <a:rPr lang="tr-TR" sz="1600" dirty="0"/>
              <a:t>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a:t>
            </a:r>
          </a:p>
          <a:p>
            <a:r>
              <a:rPr lang="tr-TR" sz="1600" dirty="0"/>
              <a:t>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p>
          <a:p>
            <a:endParaRPr lang="tr-TR" dirty="0"/>
          </a:p>
        </p:txBody>
      </p:sp>
      <p:sp>
        <p:nvSpPr>
          <p:cNvPr id="4" name="Veri Yer Tutucusu 3">
            <a:extLst>
              <a:ext uri="{FF2B5EF4-FFF2-40B4-BE49-F238E27FC236}">
                <a16:creationId xmlns:a16="http://schemas.microsoft.com/office/drawing/2014/main" id="{8F96D7F2-61FE-27B8-F9FB-454245AC0371}"/>
              </a:ext>
            </a:extLst>
          </p:cNvPr>
          <p:cNvSpPr>
            <a:spLocks noGrp="1"/>
          </p:cNvSpPr>
          <p:nvPr>
            <p:ph type="dt" sz="half" idx="10"/>
          </p:nvPr>
        </p:nvSpPr>
        <p:spPr/>
        <p:txBody>
          <a:bodyPr/>
          <a:lstStyle/>
          <a:p>
            <a:pPr rtl="0"/>
            <a:endParaRPr lang="en-US" dirty="0"/>
          </a:p>
        </p:txBody>
      </p:sp>
    </p:spTree>
    <p:extLst>
      <p:ext uri="{BB962C8B-B14F-4D97-AF65-F5344CB8AC3E}">
        <p14:creationId xmlns:p14="http://schemas.microsoft.com/office/powerpoint/2010/main" val="165785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5CC523-5E14-6C0A-0D3C-D69103B3A463}"/>
              </a:ext>
            </a:extLst>
          </p:cNvPr>
          <p:cNvSpPr>
            <a:spLocks noGrp="1"/>
          </p:cNvSpPr>
          <p:nvPr>
            <p:ph type="ctrTitle"/>
          </p:nvPr>
        </p:nvSpPr>
        <p:spPr>
          <a:xfrm>
            <a:off x="1629102" y="2140521"/>
            <a:ext cx="8933796" cy="2437232"/>
          </a:xfrm>
        </p:spPr>
        <p:txBody>
          <a:bodyPr/>
          <a:lstStyle/>
          <a:p>
            <a:r>
              <a:rPr lang="tr-TR" sz="3200" b="1" i="1" dirty="0">
                <a:solidFill>
                  <a:schemeClr val="accent1">
                    <a:lumMod val="75000"/>
                  </a:schemeClr>
                </a:solidFill>
                <a:effectLst>
                  <a:outerShdw blurRad="38100" dist="38100" dir="2700000" algn="tl">
                    <a:srgbClr val="000000">
                      <a:alpha val="43137"/>
                    </a:srgbClr>
                  </a:outerShdw>
                </a:effectLst>
              </a:rPr>
              <a:t>Retina kan damarlarını çıkarmak için eşikleme temelli morfolojik bir yöntem </a:t>
            </a:r>
          </a:p>
        </p:txBody>
      </p:sp>
      <p:sp>
        <p:nvSpPr>
          <p:cNvPr id="3" name="Alt Başlık 2">
            <a:extLst>
              <a:ext uri="{FF2B5EF4-FFF2-40B4-BE49-F238E27FC236}">
                <a16:creationId xmlns:a16="http://schemas.microsoft.com/office/drawing/2014/main" id="{C4DCB849-C601-42FC-6D4E-1A6B128BF404}"/>
              </a:ext>
            </a:extLst>
          </p:cNvPr>
          <p:cNvSpPr>
            <a:spLocks noGrp="1"/>
          </p:cNvSpPr>
          <p:nvPr>
            <p:ph type="subTitle" idx="1"/>
          </p:nvPr>
        </p:nvSpPr>
        <p:spPr/>
        <p:txBody>
          <a:bodyPr/>
          <a:lstStyle/>
          <a:p>
            <a:endParaRPr lang="tr-TR"/>
          </a:p>
        </p:txBody>
      </p:sp>
      <p:sp>
        <p:nvSpPr>
          <p:cNvPr id="4" name="Veri Yer Tutucusu 3">
            <a:extLst>
              <a:ext uri="{FF2B5EF4-FFF2-40B4-BE49-F238E27FC236}">
                <a16:creationId xmlns:a16="http://schemas.microsoft.com/office/drawing/2014/main" id="{6044EB4D-CE21-04C0-114E-514FF2B34867}"/>
              </a:ext>
            </a:extLst>
          </p:cNvPr>
          <p:cNvSpPr>
            <a:spLocks noGrp="1"/>
          </p:cNvSpPr>
          <p:nvPr>
            <p:ph type="dt" sz="half" idx="10"/>
          </p:nvPr>
        </p:nvSpPr>
        <p:spPr/>
        <p:txBody>
          <a:bodyPr/>
          <a:lstStyle/>
          <a:p>
            <a:pPr rtl="0"/>
            <a:fld id="{1B0951D9-850C-477F-AF83-3FB30EA67492}" type="datetime1">
              <a:rPr lang="tr-TR" smtClean="0"/>
              <a:t>15.12.2022</a:t>
            </a:fld>
            <a:endParaRPr lang="en-US" dirty="0"/>
          </a:p>
        </p:txBody>
      </p:sp>
    </p:spTree>
    <p:extLst>
      <p:ext uri="{BB962C8B-B14F-4D97-AF65-F5344CB8AC3E}">
        <p14:creationId xmlns:p14="http://schemas.microsoft.com/office/powerpoint/2010/main" val="193074284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A485AD-D002-D10F-53ED-5A5FD1BEABE4}"/>
              </a:ext>
            </a:extLst>
          </p:cNvPr>
          <p:cNvSpPr>
            <a:spLocks noGrp="1"/>
          </p:cNvSpPr>
          <p:nvPr>
            <p:ph type="title"/>
          </p:nvPr>
        </p:nvSpPr>
        <p:spPr/>
        <p:txBody>
          <a:bodyPr/>
          <a:lstStyle/>
          <a:p>
            <a:r>
              <a:rPr lang="tr-TR" b="1" i="1" dirty="0">
                <a:solidFill>
                  <a:schemeClr val="accent1">
                    <a:lumMod val="75000"/>
                  </a:schemeClr>
                </a:solidFill>
                <a:effectLst>
                  <a:outerShdw blurRad="38100" dist="38100" dir="2700000" algn="tl">
                    <a:srgbClr val="000000">
                      <a:alpha val="43137"/>
                    </a:srgbClr>
                  </a:outerShdw>
                </a:effectLst>
              </a:rPr>
              <a:t>GİRİŞ</a:t>
            </a:r>
          </a:p>
        </p:txBody>
      </p:sp>
      <p:sp>
        <p:nvSpPr>
          <p:cNvPr id="3" name="İçerik Yer Tutucusu 2">
            <a:extLst>
              <a:ext uri="{FF2B5EF4-FFF2-40B4-BE49-F238E27FC236}">
                <a16:creationId xmlns:a16="http://schemas.microsoft.com/office/drawing/2014/main" id="{FD9A9DC1-9C3E-D689-182F-44A4B8334E0F}"/>
              </a:ext>
            </a:extLst>
          </p:cNvPr>
          <p:cNvSpPr>
            <a:spLocks noGrp="1"/>
          </p:cNvSpPr>
          <p:nvPr>
            <p:ph idx="1"/>
          </p:nvPr>
        </p:nvSpPr>
        <p:spPr/>
        <p:txBody>
          <a:bodyPr>
            <a:normAutofit fontScale="85000" lnSpcReduction="20000"/>
          </a:bodyPr>
          <a:lstStyle/>
          <a:p>
            <a:r>
              <a:rPr lang="tr-TR" sz="2800"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Literatürde retina damar bölütleme işlemi işin geleneksel yöntemler ve son zamanlarda popüler hale gelen derin öğrenme yöntemleri önerilmiştir. </a:t>
            </a:r>
            <a:endParaRPr lang="tr-TR" sz="2400" dirty="0"/>
          </a:p>
        </p:txBody>
      </p:sp>
    </p:spTree>
    <p:extLst>
      <p:ext uri="{BB962C8B-B14F-4D97-AF65-F5344CB8AC3E}">
        <p14:creationId xmlns:p14="http://schemas.microsoft.com/office/powerpoint/2010/main" val="32270552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5E945C-87C8-84AE-A777-AA17934923CD}"/>
              </a:ext>
            </a:extLst>
          </p:cNvPr>
          <p:cNvSpPr>
            <a:spLocks noGrp="1"/>
          </p:cNvSpPr>
          <p:nvPr>
            <p:ph idx="1"/>
          </p:nvPr>
        </p:nvSpPr>
        <p:spPr>
          <a:xfrm>
            <a:off x="587829" y="587829"/>
            <a:ext cx="11187404" cy="5626359"/>
          </a:xfrm>
        </p:spPr>
        <p:txBody>
          <a:bodyPr>
            <a:normAutofit/>
          </a:bodyPr>
          <a:lstStyle/>
          <a:p>
            <a:r>
              <a:rPr lang="tr-TR" sz="1800" b="1" i="1" dirty="0" err="1">
                <a:solidFill>
                  <a:schemeClr val="accent1">
                    <a:lumMod val="75000"/>
                  </a:schemeClr>
                </a:solidFill>
                <a:effectLst>
                  <a:outerShdw blurRad="38100" dist="38100" dir="2700000" algn="tl">
                    <a:srgbClr val="000000">
                      <a:alpha val="43137"/>
                    </a:srgbClr>
                  </a:outerShdw>
                </a:effectLst>
              </a:rPr>
              <a:t>Soares</a:t>
            </a:r>
            <a:r>
              <a:rPr lang="tr-TR" sz="1800" b="1" i="1" dirty="0">
                <a:solidFill>
                  <a:schemeClr val="accent1">
                    <a:lumMod val="75000"/>
                  </a:schemeClr>
                </a:solidFill>
                <a:effectLst>
                  <a:outerShdw blurRad="38100" dist="38100" dir="2700000" algn="tl">
                    <a:srgbClr val="000000">
                      <a:alpha val="43137"/>
                    </a:srgbClr>
                  </a:outerShdw>
                </a:effectLst>
              </a:rPr>
              <a:t> </a:t>
            </a:r>
            <a:r>
              <a:rPr lang="tr-TR" sz="1800" b="1" i="1" dirty="0" err="1">
                <a:solidFill>
                  <a:schemeClr val="accent1">
                    <a:lumMod val="75000"/>
                  </a:schemeClr>
                </a:solidFill>
                <a:effectLst>
                  <a:outerShdw blurRad="38100" dist="38100" dir="2700000" algn="tl">
                    <a:srgbClr val="000000">
                      <a:alpha val="43137"/>
                    </a:srgbClr>
                  </a:outerShdw>
                </a:effectLst>
              </a:rPr>
              <a:t>vd</a:t>
            </a:r>
            <a:r>
              <a:rPr lang="tr-TR" sz="1800" b="1" i="1" dirty="0">
                <a:solidFill>
                  <a:schemeClr val="accent1">
                    <a:lumMod val="75000"/>
                  </a:schemeClr>
                </a:solidFill>
                <a:effectLst>
                  <a:outerShdw blurRad="38100" dist="38100" dir="2700000" algn="tl">
                    <a:srgbClr val="000000">
                      <a:alpha val="43137"/>
                    </a:srgbClr>
                  </a:outerShdw>
                </a:effectLst>
              </a:rPr>
              <a:t>: </a:t>
            </a:r>
            <a:r>
              <a:rPr lang="tr-TR" sz="1800" dirty="0"/>
              <a:t>retina görüntülerinin piksel parlaklık değerleri üzerinde faklı ölçeklerde </a:t>
            </a:r>
            <a:r>
              <a:rPr lang="tr-TR" sz="1800" dirty="0" err="1"/>
              <a:t>Gabor</a:t>
            </a:r>
            <a:r>
              <a:rPr lang="tr-TR" sz="1800" dirty="0"/>
              <a:t>-Dalgacık dönüşümü uygulanmıştır.</a:t>
            </a:r>
          </a:p>
          <a:p>
            <a:r>
              <a:rPr lang="tr-TR" sz="1800" b="1" i="1" dirty="0" err="1">
                <a:solidFill>
                  <a:schemeClr val="accent1">
                    <a:lumMod val="75000"/>
                  </a:schemeClr>
                </a:solidFill>
                <a:effectLst>
                  <a:outerShdw blurRad="38100" dist="38100" dir="2700000" algn="tl">
                    <a:srgbClr val="000000">
                      <a:alpha val="43137"/>
                    </a:srgbClr>
                  </a:outerShdw>
                </a:effectLst>
              </a:rPr>
              <a:t>Niemeijer</a:t>
            </a:r>
            <a:r>
              <a:rPr lang="tr-TR" sz="1800" b="1" i="1" dirty="0">
                <a:solidFill>
                  <a:schemeClr val="accent1">
                    <a:lumMod val="75000"/>
                  </a:schemeClr>
                </a:solidFill>
                <a:effectLst>
                  <a:outerShdw blurRad="38100" dist="38100" dir="2700000" algn="tl">
                    <a:srgbClr val="000000">
                      <a:alpha val="43137"/>
                    </a:srgbClr>
                  </a:outerShdw>
                </a:effectLst>
              </a:rPr>
              <a:t> </a:t>
            </a:r>
            <a:r>
              <a:rPr lang="tr-TR" sz="1800" b="1" i="1" dirty="0" err="1">
                <a:solidFill>
                  <a:schemeClr val="accent1">
                    <a:lumMod val="75000"/>
                  </a:schemeClr>
                </a:solidFill>
                <a:effectLst>
                  <a:outerShdw blurRad="38100" dist="38100" dir="2700000" algn="tl">
                    <a:srgbClr val="000000">
                      <a:alpha val="43137"/>
                    </a:srgbClr>
                  </a:outerShdw>
                </a:effectLst>
              </a:rPr>
              <a:t>vd:</a:t>
            </a:r>
            <a:r>
              <a:rPr lang="tr-TR" sz="1800" dirty="0" err="1"/>
              <a:t>piksel</a:t>
            </a:r>
            <a:r>
              <a:rPr lang="tr-TR" sz="1800" dirty="0"/>
              <a:t> sınıflandırma yöntemini önermişlerdir. </a:t>
            </a:r>
          </a:p>
          <a:p>
            <a:r>
              <a:rPr lang="tr-TR" sz="1800" b="1" i="1" dirty="0">
                <a:solidFill>
                  <a:schemeClr val="accent1">
                    <a:lumMod val="75000"/>
                  </a:schemeClr>
                </a:solidFill>
                <a:effectLst>
                  <a:outerShdw blurRad="38100" dist="38100" dir="2700000" algn="tl">
                    <a:srgbClr val="000000">
                      <a:alpha val="43137"/>
                    </a:srgbClr>
                  </a:outerShdw>
                </a:effectLst>
              </a:rPr>
              <a:t>Diego </a:t>
            </a:r>
            <a:r>
              <a:rPr lang="tr-TR" sz="1800" b="1" i="1" dirty="0" err="1">
                <a:solidFill>
                  <a:schemeClr val="accent1">
                    <a:lumMod val="75000"/>
                  </a:schemeClr>
                </a:solidFill>
                <a:effectLst>
                  <a:outerShdw blurRad="38100" dist="38100" dir="2700000" algn="tl">
                    <a:srgbClr val="000000">
                      <a:alpha val="43137"/>
                    </a:srgbClr>
                  </a:outerShdw>
                </a:effectLst>
              </a:rPr>
              <a:t>Marín</a:t>
            </a:r>
            <a:r>
              <a:rPr lang="tr-TR" sz="1800" b="1" i="1" dirty="0">
                <a:solidFill>
                  <a:schemeClr val="accent1">
                    <a:lumMod val="75000"/>
                  </a:schemeClr>
                </a:solidFill>
                <a:effectLst>
                  <a:outerShdw blurRad="38100" dist="38100" dir="2700000" algn="tl">
                    <a:srgbClr val="000000">
                      <a:alpha val="43137"/>
                    </a:srgbClr>
                  </a:outerShdw>
                </a:effectLst>
              </a:rPr>
              <a:t> </a:t>
            </a:r>
            <a:r>
              <a:rPr lang="tr-TR" sz="1800" b="1" i="1" dirty="0" err="1">
                <a:solidFill>
                  <a:schemeClr val="accent1">
                    <a:lumMod val="75000"/>
                  </a:schemeClr>
                </a:solidFill>
                <a:effectLst>
                  <a:outerShdw blurRad="38100" dist="38100" dir="2700000" algn="tl">
                    <a:srgbClr val="000000">
                      <a:alpha val="43137"/>
                    </a:srgbClr>
                  </a:outerShdw>
                </a:effectLst>
              </a:rPr>
              <a:t>vd:</a:t>
            </a:r>
            <a:r>
              <a:rPr lang="tr-TR" sz="1800" dirty="0" err="1"/>
              <a:t>fundus</a:t>
            </a:r>
            <a:r>
              <a:rPr lang="tr-TR" sz="1800" dirty="0"/>
              <a:t> görüntüsündeki her pikselden yedi boyutlu bir özellik vektörü çıkarılmıştır. Çıkarılan özellikler sinir ağı kullanılarak sınıflandırılmıştır. Sınıflandırma aşamasında öncelikle tespit edilen piksellerin boşlukları doldurulmuş, daha sonra hatalı tespit edilen damar pikselleri damar olmayan olarak yeniden sınıflandırılmıştır. </a:t>
            </a:r>
          </a:p>
          <a:p>
            <a:r>
              <a:rPr lang="tr-TR" sz="1600" b="1" i="1" dirty="0">
                <a:solidFill>
                  <a:schemeClr val="accent1">
                    <a:lumMod val="75000"/>
                  </a:schemeClr>
                </a:solidFill>
                <a:effectLst>
                  <a:outerShdw blurRad="38100" dist="38100" dir="2700000" algn="tl">
                    <a:srgbClr val="000000">
                      <a:alpha val="43137"/>
                    </a:srgbClr>
                  </a:outerShdw>
                </a:effectLst>
              </a:rPr>
              <a:t>M. Elena Martinez-Perez </a:t>
            </a:r>
            <a:r>
              <a:rPr lang="tr-TR" sz="1600" b="1" i="1" dirty="0" err="1">
                <a:solidFill>
                  <a:schemeClr val="accent1">
                    <a:lumMod val="75000"/>
                  </a:schemeClr>
                </a:solidFill>
                <a:effectLst>
                  <a:outerShdw blurRad="38100" dist="38100" dir="2700000" algn="tl">
                    <a:srgbClr val="000000">
                      <a:alpha val="43137"/>
                    </a:srgbClr>
                  </a:outerShdw>
                </a:effectLst>
              </a:rPr>
              <a:t>vd:</a:t>
            </a:r>
            <a:r>
              <a:rPr lang="tr-TR" sz="1800" dirty="0" err="1"/>
              <a:t>hessian</a:t>
            </a:r>
            <a:r>
              <a:rPr lang="tr-TR" sz="1800" dirty="0"/>
              <a:t> matrisinin özdeğer analizine dayanan bir çizgi geliştirme filtresi önerilmiştir. Daha sonra gradyan büyüklüğü ve temel eğrilik kullanılarak özellik çıkarılmıştır. Bu iki özellik damar veya arka plan olarak sınıflandırılması için Bölge Büyütme yaklaşımında kullanılmıştır</a:t>
            </a:r>
          </a:p>
          <a:p>
            <a:r>
              <a:rPr lang="tr-TR" sz="1800" b="1" i="1" dirty="0" err="1">
                <a:solidFill>
                  <a:schemeClr val="accent1">
                    <a:lumMod val="75000"/>
                  </a:schemeClr>
                </a:solidFill>
                <a:effectLst>
                  <a:outerShdw blurRad="38100" dist="38100" dir="2700000" algn="tl">
                    <a:srgbClr val="000000">
                      <a:alpha val="43137"/>
                    </a:srgbClr>
                  </a:outerShdw>
                </a:effectLst>
              </a:rPr>
              <a:t>Sven</a:t>
            </a:r>
            <a:r>
              <a:rPr lang="tr-TR" sz="1800" b="1" i="1" dirty="0">
                <a:solidFill>
                  <a:schemeClr val="accent1">
                    <a:lumMod val="75000"/>
                  </a:schemeClr>
                </a:solidFill>
                <a:effectLst>
                  <a:outerShdw blurRad="38100" dist="38100" dir="2700000" algn="tl">
                    <a:srgbClr val="000000">
                      <a:alpha val="43137"/>
                    </a:srgbClr>
                  </a:outerShdw>
                </a:effectLst>
              </a:rPr>
              <a:t> </a:t>
            </a:r>
            <a:r>
              <a:rPr lang="tr-TR" sz="1800" b="1" i="1" dirty="0" err="1">
                <a:solidFill>
                  <a:schemeClr val="accent1">
                    <a:lumMod val="75000"/>
                  </a:schemeClr>
                </a:solidFill>
                <a:effectLst>
                  <a:outerShdw blurRad="38100" dist="38100" dir="2700000" algn="tl">
                    <a:srgbClr val="000000">
                      <a:alpha val="43137"/>
                    </a:srgbClr>
                  </a:outerShdw>
                </a:effectLst>
              </a:rPr>
              <a:t>Holm</a:t>
            </a:r>
            <a:r>
              <a:rPr lang="tr-TR" sz="1800" b="1" i="1" dirty="0">
                <a:solidFill>
                  <a:schemeClr val="accent1">
                    <a:lumMod val="75000"/>
                  </a:schemeClr>
                </a:solidFill>
                <a:effectLst>
                  <a:outerShdw blurRad="38100" dist="38100" dir="2700000" algn="tl">
                    <a:srgbClr val="000000">
                      <a:alpha val="43137"/>
                    </a:srgbClr>
                  </a:outerShdw>
                </a:effectLst>
              </a:rPr>
              <a:t> </a:t>
            </a:r>
            <a:r>
              <a:rPr lang="tr-TR" sz="1800" b="1" i="1" dirty="0" err="1">
                <a:solidFill>
                  <a:schemeClr val="accent1">
                    <a:lumMod val="75000"/>
                  </a:schemeClr>
                </a:solidFill>
                <a:effectLst>
                  <a:outerShdw blurRad="38100" dist="38100" dir="2700000" algn="tl">
                    <a:srgbClr val="000000">
                      <a:alpha val="43137"/>
                    </a:srgbClr>
                  </a:outerShdw>
                </a:effectLst>
              </a:rPr>
              <a:t>vd:</a:t>
            </a:r>
            <a:r>
              <a:rPr lang="tr-TR" sz="1600" dirty="0" err="1"/>
              <a:t>damar</a:t>
            </a:r>
            <a:r>
              <a:rPr lang="tr-TR" sz="1600" dirty="0"/>
              <a:t> bölütleme için iki paralel yöntem önerilmiştir. Bu yöntemlerden ilki sadece </a:t>
            </a:r>
            <a:r>
              <a:rPr lang="tr-TR" sz="1600" dirty="0" err="1"/>
              <a:t>fundus</a:t>
            </a:r>
            <a:r>
              <a:rPr lang="tr-TR" sz="1600" dirty="0"/>
              <a:t> görüntünün piksel yoğunluğunu kullanarak damar ve damar olmayan pikselleri bölütlere ayırmaktadır. İkinci yöntem ise tamamen damar yoğunluğunu kullanarak </a:t>
            </a:r>
            <a:r>
              <a:rPr lang="tr-TR" sz="1600" dirty="0" err="1"/>
              <a:t>fundus</a:t>
            </a:r>
            <a:r>
              <a:rPr lang="tr-TR" sz="1600" dirty="0"/>
              <a:t> görüntülerinde yerel gürültüyü azaltıp damar bölütlemeyi sağlayan birkaç adımdan oluşmaktadır.</a:t>
            </a:r>
          </a:p>
          <a:p>
            <a:r>
              <a:rPr lang="tr-TR" sz="1600" b="1" i="1" dirty="0" err="1">
                <a:solidFill>
                  <a:schemeClr val="accent1">
                    <a:lumMod val="75000"/>
                  </a:schemeClr>
                </a:solidFill>
                <a:effectLst>
                  <a:outerShdw blurRad="38100" dist="38100" dir="2700000" algn="tl">
                    <a:srgbClr val="000000">
                      <a:alpha val="43137"/>
                    </a:srgbClr>
                  </a:outerShdw>
                </a:effectLst>
              </a:rPr>
              <a:t>Chengzhang</a:t>
            </a:r>
            <a:r>
              <a:rPr lang="tr-TR" sz="1600" b="1" i="1" dirty="0">
                <a:solidFill>
                  <a:schemeClr val="accent1">
                    <a:lumMod val="75000"/>
                  </a:schemeClr>
                </a:solidFill>
                <a:effectLst>
                  <a:outerShdw blurRad="38100" dist="38100" dir="2700000" algn="tl">
                    <a:srgbClr val="000000">
                      <a:alpha val="43137"/>
                    </a:srgbClr>
                  </a:outerShdw>
                </a:effectLst>
              </a:rPr>
              <a:t> Zhu </a:t>
            </a:r>
            <a:r>
              <a:rPr lang="tr-TR" sz="1600" b="1" i="1" dirty="0" err="1">
                <a:solidFill>
                  <a:schemeClr val="accent1">
                    <a:lumMod val="75000"/>
                  </a:schemeClr>
                </a:solidFill>
                <a:effectLst>
                  <a:outerShdw blurRad="38100" dist="38100" dir="2700000" algn="tl">
                    <a:srgbClr val="000000">
                      <a:alpha val="43137"/>
                    </a:srgbClr>
                  </a:outerShdw>
                </a:effectLst>
              </a:rPr>
              <a:t>vd:</a:t>
            </a:r>
            <a:r>
              <a:rPr lang="tr-TR" sz="1600" dirty="0" err="1"/>
              <a:t>Bölütleme</a:t>
            </a:r>
            <a:r>
              <a:rPr lang="tr-TR" sz="1600" dirty="0"/>
              <a:t> aşamasında, bölütleme görüntüsünden çıkarılan özellik vektörü eğitim aşamasında elde edilen sınıflandırıcının girişi olarak kullanılmıştır. Eğitim aşaması için, eğitim görüntüsünün her pikselinden bir özellik vektörü çıkarılmıştır. </a:t>
            </a:r>
          </a:p>
          <a:p>
            <a:endParaRPr lang="tr-TR" sz="1600" b="1"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946159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517767-ACF4-CB10-2E74-CC1000BB12A4}"/>
              </a:ext>
            </a:extLst>
          </p:cNvPr>
          <p:cNvSpPr>
            <a:spLocks noGrp="1"/>
          </p:cNvSpPr>
          <p:nvPr>
            <p:ph idx="1"/>
          </p:nvPr>
        </p:nvSpPr>
        <p:spPr>
          <a:xfrm>
            <a:off x="494521" y="578498"/>
            <a:ext cx="11196735" cy="5645020"/>
          </a:xfrm>
        </p:spPr>
        <p:txBody>
          <a:bodyPr>
            <a:normAutofit/>
          </a:bodyPr>
          <a:lstStyle/>
          <a:p>
            <a:r>
              <a:rPr lang="tr-TR" sz="1800" b="1" i="1" dirty="0">
                <a:solidFill>
                  <a:schemeClr val="accent1">
                    <a:lumMod val="75000"/>
                  </a:schemeClr>
                </a:solidFill>
                <a:effectLst>
                  <a:outerShdw blurRad="38100" dist="38100" dir="2700000" algn="tl">
                    <a:srgbClr val="000000">
                      <a:alpha val="43137"/>
                    </a:srgbClr>
                  </a:outerShdw>
                </a:effectLst>
              </a:rPr>
              <a:t>r. </a:t>
            </a:r>
            <a:r>
              <a:rPr lang="tr-TR" sz="1800" b="1" i="1" dirty="0" err="1">
                <a:solidFill>
                  <a:schemeClr val="accent1">
                    <a:lumMod val="75000"/>
                  </a:schemeClr>
                </a:solidFill>
                <a:effectLst>
                  <a:outerShdw blurRad="38100" dist="38100" dir="2700000" algn="tl">
                    <a:srgbClr val="000000">
                      <a:alpha val="43137"/>
                    </a:srgbClr>
                  </a:outerShdw>
                </a:effectLst>
              </a:rPr>
              <a:t>Jingliang</a:t>
            </a:r>
            <a:r>
              <a:rPr lang="tr-TR" sz="1800" b="1" i="1" dirty="0">
                <a:solidFill>
                  <a:schemeClr val="accent1">
                    <a:lumMod val="75000"/>
                  </a:schemeClr>
                </a:solidFill>
                <a:effectLst>
                  <a:outerShdw blurRad="38100" dist="38100" dir="2700000" algn="tl">
                    <a:srgbClr val="000000">
                      <a:alpha val="43137"/>
                    </a:srgbClr>
                  </a:outerShdw>
                </a:effectLst>
              </a:rPr>
              <a:t> Zhao </a:t>
            </a:r>
            <a:r>
              <a:rPr lang="tr-TR" sz="1800" b="1" i="1" dirty="0" err="1">
                <a:solidFill>
                  <a:schemeClr val="accent1">
                    <a:lumMod val="75000"/>
                  </a:schemeClr>
                </a:solidFill>
                <a:effectLst>
                  <a:outerShdw blurRad="38100" dist="38100" dir="2700000" algn="tl">
                    <a:srgbClr val="000000">
                      <a:alpha val="43137"/>
                    </a:srgbClr>
                  </a:outerShdw>
                </a:effectLst>
              </a:rPr>
              <a:t>vd:</a:t>
            </a:r>
            <a:r>
              <a:rPr lang="tr-TR" sz="1600" dirty="0" err="1"/>
              <a:t>öncelikli</a:t>
            </a:r>
            <a:r>
              <a:rPr lang="tr-TR" sz="1600" dirty="0"/>
              <a:t> olarak </a:t>
            </a:r>
            <a:r>
              <a:rPr lang="tr-TR" sz="1600" dirty="0" err="1"/>
              <a:t>fundus</a:t>
            </a:r>
            <a:r>
              <a:rPr lang="tr-TR" sz="1600" dirty="0"/>
              <a:t> görüntüler üzerinde görüntü iyileştirilmesi yapılmıştır. İyileştirilmiş görüntüler üzerinde Süper Piksel (SLIC) yöntemi uygulanmış ve bölütleme gerçekleştirilmiştir. Ardından otomatik olarak seçilen düğüm noktalarından damar takibine başlanmış ve belirlenen durma kriterine ulaşıldığında takip işlemi sonlanmıştır. </a:t>
            </a:r>
          </a:p>
          <a:p>
            <a:pPr marL="0" indent="0">
              <a:buNone/>
            </a:pPr>
            <a:r>
              <a:rPr lang="tr-TR" sz="2000" b="1" i="1" dirty="0">
                <a:effectLst>
                  <a:outerShdw blurRad="38100" dist="38100" dir="2700000" algn="tl">
                    <a:srgbClr val="000000">
                      <a:alpha val="43137"/>
                    </a:srgbClr>
                  </a:outerShdw>
                </a:effectLst>
              </a:rPr>
              <a:t>Makalenin organizasyonu şöyledir. İkinci bölümde Materyal ve Metot anlatılmaktadır. Üçüncü bölümde Kullanılan Yöntemden bahsedilir. Dördüncü bölümde Bulgular ve Tartışmadan bahsedilir. Son bölümde ise Sonuçlar bölümü bulunmaktadır.</a:t>
            </a:r>
          </a:p>
          <a:p>
            <a:pPr marL="0" indent="0">
              <a:buNone/>
            </a:pPr>
            <a:r>
              <a:rPr lang="tr-TR" sz="2400" b="1" i="1" u="sng" dirty="0">
                <a:solidFill>
                  <a:schemeClr val="accent1">
                    <a:lumMod val="75000"/>
                  </a:schemeClr>
                </a:solidFill>
                <a:effectLst>
                  <a:outerShdw blurRad="38100" dist="38100" dir="2700000" algn="tl">
                    <a:srgbClr val="000000">
                      <a:alpha val="43137"/>
                    </a:srgbClr>
                  </a:outerShdw>
                </a:effectLst>
              </a:rPr>
              <a:t>2- Materyal ve metot</a:t>
            </a:r>
          </a:p>
          <a:p>
            <a:pPr marL="0" indent="0">
              <a:buNone/>
            </a:pPr>
            <a:r>
              <a:rPr lang="tr-TR" sz="1800" b="1" i="1" dirty="0"/>
              <a:t>2.1 Morfolojik işlemler</a:t>
            </a:r>
          </a:p>
          <a:p>
            <a:pPr marL="0" indent="0">
              <a:buNone/>
            </a:pPr>
            <a:r>
              <a:rPr lang="tr-TR" sz="1800" dirty="0"/>
              <a:t>Morfolojik işlemlerin temel amacı, görüntünün temel özelliklerini korumak ve görüntüyü basitleştirmektir. Bu çalışmada, üst-şapka ve alt-şapka dönüşümleri kan damarlarına belirginlik kazandırmak için kullanılır. </a:t>
            </a:r>
          </a:p>
        </p:txBody>
      </p:sp>
      <p:pic>
        <p:nvPicPr>
          <p:cNvPr id="6" name="Resim 5" descr="metin içeren bir resim&#10;&#10;Açıklama otomatik olarak oluşturuldu">
            <a:extLst>
              <a:ext uri="{FF2B5EF4-FFF2-40B4-BE49-F238E27FC236}">
                <a16:creationId xmlns:a16="http://schemas.microsoft.com/office/drawing/2014/main" id="{15A521DD-E790-BCF4-1863-6EE8785F8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118" y="5093864"/>
            <a:ext cx="4160035" cy="812197"/>
          </a:xfrm>
          <a:prstGeom prst="rect">
            <a:avLst/>
          </a:prstGeom>
        </p:spPr>
      </p:pic>
    </p:spTree>
    <p:extLst>
      <p:ext uri="{BB962C8B-B14F-4D97-AF65-F5344CB8AC3E}">
        <p14:creationId xmlns:p14="http://schemas.microsoft.com/office/powerpoint/2010/main" val="212618283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D66C1C-E47A-6048-097C-46A3DB75C119}"/>
              </a:ext>
            </a:extLst>
          </p:cNvPr>
          <p:cNvSpPr>
            <a:spLocks noGrp="1"/>
          </p:cNvSpPr>
          <p:nvPr>
            <p:ph idx="1"/>
          </p:nvPr>
        </p:nvSpPr>
        <p:spPr>
          <a:xfrm>
            <a:off x="419879" y="522514"/>
            <a:ext cx="11336692" cy="5654351"/>
          </a:xfrm>
        </p:spPr>
        <p:txBody>
          <a:bodyPr>
            <a:normAutofit/>
          </a:bodyPr>
          <a:lstStyle/>
          <a:p>
            <a:r>
              <a:rPr lang="tr-TR" sz="1600" b="1" i="1" dirty="0">
                <a:solidFill>
                  <a:schemeClr val="accent1">
                    <a:lumMod val="75000"/>
                  </a:schemeClr>
                </a:solidFill>
                <a:effectLst>
                  <a:outerShdw blurRad="38100" dist="38100" dir="2700000" algn="tl">
                    <a:srgbClr val="000000">
                      <a:alpha val="43137"/>
                    </a:srgbClr>
                  </a:outerShdw>
                </a:effectLst>
              </a:rPr>
              <a:t>2.2 Eşikleme yöntemleri </a:t>
            </a:r>
          </a:p>
          <a:p>
            <a:pPr marL="0" indent="0">
              <a:buNone/>
            </a:pPr>
            <a:r>
              <a:rPr lang="tr-TR" sz="1600" dirty="0"/>
              <a:t>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p>
          <a:p>
            <a:r>
              <a:rPr lang="tr-TR" b="1" i="1" dirty="0">
                <a:solidFill>
                  <a:schemeClr val="accent1">
                    <a:lumMod val="75000"/>
                  </a:schemeClr>
                </a:solidFill>
                <a:effectLst>
                  <a:outerShdw blurRad="38100" dist="38100" dir="2700000" algn="tl">
                    <a:srgbClr val="000000">
                      <a:alpha val="43137"/>
                    </a:srgbClr>
                  </a:outerShdw>
                </a:effectLst>
              </a:rPr>
              <a:t>2.2.1 Çok seviyeli eşikleme</a:t>
            </a:r>
          </a:p>
          <a:p>
            <a:pPr marL="0" indent="0">
              <a:buNone/>
            </a:pPr>
            <a:r>
              <a:rPr lang="tr-TR" dirty="0"/>
              <a:t> Gri ölçekli görüntüyü birkaç farklı bölgeye ayırabilen bir işlemdir</a:t>
            </a:r>
          </a:p>
          <a:p>
            <a:r>
              <a:rPr lang="tr-TR" sz="1600" b="1" i="1" dirty="0">
                <a:solidFill>
                  <a:schemeClr val="accent1">
                    <a:lumMod val="75000"/>
                  </a:schemeClr>
                </a:solidFill>
                <a:effectLst>
                  <a:outerShdw blurRad="38100" dist="38100" dir="2700000" algn="tl">
                    <a:srgbClr val="000000">
                      <a:alpha val="43137"/>
                    </a:srgbClr>
                  </a:outerShdw>
                </a:effectLst>
              </a:rPr>
              <a:t>2.2.2 Maksimum entropi tabanlı eşikleme</a:t>
            </a:r>
          </a:p>
          <a:p>
            <a:pPr marL="0" indent="0">
              <a:buNone/>
            </a:pPr>
            <a:r>
              <a:rPr lang="tr-TR" dirty="0"/>
              <a:t> </a:t>
            </a:r>
            <a:r>
              <a:rPr lang="tr-TR" dirty="0" err="1"/>
              <a:t>Entopi</a:t>
            </a:r>
            <a:r>
              <a:rPr lang="tr-TR" dirty="0"/>
              <a:t> yöntemlerine bağlı eşikleme işlemi araştırmacılar tarafından tercih edilen bir yöntemdir </a:t>
            </a:r>
          </a:p>
          <a:p>
            <a:pPr marL="0" indent="0">
              <a:buNone/>
            </a:pPr>
            <a:endParaRPr lang="tr-TR" dirty="0"/>
          </a:p>
          <a:p>
            <a:pPr marL="0" indent="0">
              <a:buNone/>
            </a:pPr>
            <a:r>
              <a:rPr lang="tr-TR" sz="1600" b="1" i="1" dirty="0">
                <a:solidFill>
                  <a:schemeClr val="accent1">
                    <a:lumMod val="75000"/>
                  </a:schemeClr>
                </a:solidFill>
                <a:effectLst>
                  <a:outerShdw blurRad="38100" dist="38100" dir="2700000" algn="tl">
                    <a:srgbClr val="000000">
                      <a:alpha val="43137"/>
                    </a:srgbClr>
                  </a:outerShdw>
                </a:effectLst>
              </a:rPr>
              <a:t>2.2.3 Bulanık mantık tabanlı eşikleme </a:t>
            </a:r>
          </a:p>
          <a:p>
            <a:pPr marL="0" indent="0">
              <a:buNone/>
            </a:pPr>
            <a:r>
              <a:rPr lang="tr-TR" dirty="0"/>
              <a:t>Bulanık kümeleme bir yumuşak kümeleme tekniğidir. Bu kümeleme yöntemi, nesnelerin kümelere olan aitliğini ifade etmek için bir derece kavramı kullanır</a:t>
            </a:r>
          </a:p>
          <a:p>
            <a:pPr marL="0" indent="0">
              <a:buNone/>
            </a:pPr>
            <a:endParaRPr lang="tr-TR" dirty="0"/>
          </a:p>
        </p:txBody>
      </p:sp>
      <p:pic>
        <p:nvPicPr>
          <p:cNvPr id="10" name="Resim 9">
            <a:extLst>
              <a:ext uri="{FF2B5EF4-FFF2-40B4-BE49-F238E27FC236}">
                <a16:creationId xmlns:a16="http://schemas.microsoft.com/office/drawing/2014/main" id="{9487542A-F2FC-013A-BF89-8AF01E9F6395}"/>
              </a:ext>
            </a:extLst>
          </p:cNvPr>
          <p:cNvPicPr>
            <a:picLocks noChangeAspect="1"/>
          </p:cNvPicPr>
          <p:nvPr/>
        </p:nvPicPr>
        <p:blipFill>
          <a:blip r:embed="rId2"/>
          <a:stretch>
            <a:fillRect/>
          </a:stretch>
        </p:blipFill>
        <p:spPr>
          <a:xfrm>
            <a:off x="7751434" y="2168206"/>
            <a:ext cx="1691787" cy="632515"/>
          </a:xfrm>
          <a:prstGeom prst="rect">
            <a:avLst/>
          </a:prstGeom>
        </p:spPr>
      </p:pic>
      <p:pic>
        <p:nvPicPr>
          <p:cNvPr id="12" name="Resim 11">
            <a:extLst>
              <a:ext uri="{FF2B5EF4-FFF2-40B4-BE49-F238E27FC236}">
                <a16:creationId xmlns:a16="http://schemas.microsoft.com/office/drawing/2014/main" id="{BB174EC1-31DB-819A-2E4D-9AB60952F059}"/>
              </a:ext>
            </a:extLst>
          </p:cNvPr>
          <p:cNvPicPr>
            <a:picLocks noChangeAspect="1"/>
          </p:cNvPicPr>
          <p:nvPr/>
        </p:nvPicPr>
        <p:blipFill>
          <a:blip r:embed="rId3"/>
          <a:stretch>
            <a:fillRect/>
          </a:stretch>
        </p:blipFill>
        <p:spPr>
          <a:xfrm>
            <a:off x="9611172" y="2970000"/>
            <a:ext cx="1413235" cy="917999"/>
          </a:xfrm>
          <a:prstGeom prst="rect">
            <a:avLst/>
          </a:prstGeom>
        </p:spPr>
      </p:pic>
      <p:pic>
        <p:nvPicPr>
          <p:cNvPr id="14" name="Resim 13">
            <a:extLst>
              <a:ext uri="{FF2B5EF4-FFF2-40B4-BE49-F238E27FC236}">
                <a16:creationId xmlns:a16="http://schemas.microsoft.com/office/drawing/2014/main" id="{78A76AF2-3B26-0267-0E8F-5CA0A9F6594F}"/>
              </a:ext>
            </a:extLst>
          </p:cNvPr>
          <p:cNvPicPr>
            <a:picLocks noChangeAspect="1"/>
          </p:cNvPicPr>
          <p:nvPr/>
        </p:nvPicPr>
        <p:blipFill>
          <a:blip r:embed="rId4"/>
          <a:stretch>
            <a:fillRect/>
          </a:stretch>
        </p:blipFill>
        <p:spPr>
          <a:xfrm>
            <a:off x="6096000" y="4716364"/>
            <a:ext cx="2260375" cy="1015899"/>
          </a:xfrm>
          <a:prstGeom prst="rect">
            <a:avLst/>
          </a:prstGeom>
        </p:spPr>
      </p:pic>
    </p:spTree>
    <p:extLst>
      <p:ext uri="{BB962C8B-B14F-4D97-AF65-F5344CB8AC3E}">
        <p14:creationId xmlns:p14="http://schemas.microsoft.com/office/powerpoint/2010/main" val="148808083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B9776-D718-B380-E253-A7BFB447B2C5}"/>
              </a:ext>
            </a:extLst>
          </p:cNvPr>
          <p:cNvSpPr>
            <a:spLocks noGrp="1"/>
          </p:cNvSpPr>
          <p:nvPr>
            <p:ph type="title"/>
          </p:nvPr>
        </p:nvSpPr>
        <p:spPr/>
        <p:txBody>
          <a:bodyPr/>
          <a:lstStyle/>
          <a:p>
            <a:r>
              <a:rPr lang="tr-TR" sz="3200" b="1" i="1" dirty="0">
                <a:solidFill>
                  <a:schemeClr val="accent1">
                    <a:lumMod val="75000"/>
                  </a:schemeClr>
                </a:solidFill>
                <a:effectLst>
                  <a:outerShdw blurRad="38100" dist="38100" dir="2700000" algn="tl">
                    <a:srgbClr val="000000">
                      <a:alpha val="43137"/>
                    </a:srgbClr>
                  </a:outerShdw>
                </a:effectLst>
              </a:rPr>
              <a:t>3 Kullanılan yöntem</a:t>
            </a:r>
            <a:br>
              <a:rPr lang="tr-TR" sz="3200" b="1" i="1" dirty="0">
                <a:solidFill>
                  <a:schemeClr val="accent1">
                    <a:lumMod val="75000"/>
                  </a:schemeClr>
                </a:solidFill>
                <a:effectLst>
                  <a:outerShdw blurRad="38100" dist="38100" dir="2700000" algn="tl">
                    <a:srgbClr val="000000">
                      <a:alpha val="43137"/>
                    </a:srgbClr>
                  </a:outerShdw>
                </a:effectLst>
              </a:rPr>
            </a:br>
            <a:endParaRPr lang="tr-TR" dirty="0"/>
          </a:p>
        </p:txBody>
      </p:sp>
      <p:pic>
        <p:nvPicPr>
          <p:cNvPr id="7" name="İçerik Yer Tutucusu 6">
            <a:extLst>
              <a:ext uri="{FF2B5EF4-FFF2-40B4-BE49-F238E27FC236}">
                <a16:creationId xmlns:a16="http://schemas.microsoft.com/office/drawing/2014/main" id="{95536099-48F8-F9AE-4375-919BA8D1ABE3}"/>
              </a:ext>
            </a:extLst>
          </p:cNvPr>
          <p:cNvPicPr>
            <a:picLocks noGrp="1" noChangeAspect="1"/>
          </p:cNvPicPr>
          <p:nvPr>
            <p:ph idx="1"/>
          </p:nvPr>
        </p:nvPicPr>
        <p:blipFill>
          <a:blip r:embed="rId2"/>
          <a:stretch>
            <a:fillRect/>
          </a:stretch>
        </p:blipFill>
        <p:spPr>
          <a:xfrm>
            <a:off x="1194318" y="74645"/>
            <a:ext cx="5131053" cy="2540715"/>
          </a:xfrm>
        </p:spPr>
      </p:pic>
      <p:sp>
        <p:nvSpPr>
          <p:cNvPr id="4" name="Metin Yer Tutucusu 3">
            <a:extLst>
              <a:ext uri="{FF2B5EF4-FFF2-40B4-BE49-F238E27FC236}">
                <a16:creationId xmlns:a16="http://schemas.microsoft.com/office/drawing/2014/main" id="{09C1EFEE-94FA-DD5C-6AF0-72F0C1A0483D}"/>
              </a:ext>
            </a:extLst>
          </p:cNvPr>
          <p:cNvSpPr>
            <a:spLocks noGrp="1"/>
          </p:cNvSpPr>
          <p:nvPr>
            <p:ph type="body" sz="half" idx="2"/>
          </p:nvPr>
        </p:nvSpPr>
        <p:spPr>
          <a:xfrm>
            <a:off x="8341567" y="2034073"/>
            <a:ext cx="3405673" cy="4366727"/>
          </a:xfrm>
        </p:spPr>
        <p:txBody>
          <a:bodyPr>
            <a:normAutofit/>
          </a:bodyPr>
          <a:lstStyle/>
          <a:p>
            <a:r>
              <a:rPr lang="tr-TR" sz="1800" dirty="0"/>
              <a:t>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tr-TR" sz="1600" b="1" i="1" dirty="0">
              <a:solidFill>
                <a:schemeClr val="accent1">
                  <a:lumMod val="75000"/>
                </a:schemeClr>
              </a:solidFill>
              <a:effectLst>
                <a:outerShdw blurRad="38100" dist="38100" dir="2700000" algn="tl">
                  <a:srgbClr val="000000">
                    <a:alpha val="43137"/>
                  </a:srgbClr>
                </a:outerShdw>
              </a:effectLst>
            </a:endParaRPr>
          </a:p>
          <a:p>
            <a:endParaRPr lang="tr-TR" dirty="0"/>
          </a:p>
        </p:txBody>
      </p:sp>
      <p:pic>
        <p:nvPicPr>
          <p:cNvPr id="9" name="Resim 8">
            <a:extLst>
              <a:ext uri="{FF2B5EF4-FFF2-40B4-BE49-F238E27FC236}">
                <a16:creationId xmlns:a16="http://schemas.microsoft.com/office/drawing/2014/main" id="{F314F9F5-D28B-F697-49AA-F0409D44E3A1}"/>
              </a:ext>
            </a:extLst>
          </p:cNvPr>
          <p:cNvPicPr>
            <a:picLocks noChangeAspect="1"/>
          </p:cNvPicPr>
          <p:nvPr/>
        </p:nvPicPr>
        <p:blipFill>
          <a:blip r:embed="rId3"/>
          <a:stretch>
            <a:fillRect/>
          </a:stretch>
        </p:blipFill>
        <p:spPr>
          <a:xfrm>
            <a:off x="1194318" y="2540715"/>
            <a:ext cx="5131053" cy="4138627"/>
          </a:xfrm>
          <a:prstGeom prst="rect">
            <a:avLst/>
          </a:prstGeom>
        </p:spPr>
      </p:pic>
    </p:spTree>
    <p:extLst>
      <p:ext uri="{BB962C8B-B14F-4D97-AF65-F5344CB8AC3E}">
        <p14:creationId xmlns:p14="http://schemas.microsoft.com/office/powerpoint/2010/main" val="75498962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D78DBD4-8323-1296-1539-5D8B4656F537}"/>
              </a:ext>
            </a:extLst>
          </p:cNvPr>
          <p:cNvSpPr>
            <a:spLocks noGrp="1"/>
          </p:cNvSpPr>
          <p:nvPr>
            <p:ph idx="1"/>
          </p:nvPr>
        </p:nvSpPr>
        <p:spPr>
          <a:xfrm>
            <a:off x="450979" y="447869"/>
            <a:ext cx="11290041" cy="5738327"/>
          </a:xfrm>
        </p:spPr>
        <p:txBody>
          <a:bodyPr/>
          <a:lstStyle/>
          <a:p>
            <a:r>
              <a:rPr lang="tr-TR" sz="1600" b="1" i="1" dirty="0">
                <a:solidFill>
                  <a:schemeClr val="accent1">
                    <a:lumMod val="75000"/>
                  </a:schemeClr>
                </a:solidFill>
                <a:effectLst>
                  <a:outerShdw blurRad="38100" dist="38100" dir="2700000" algn="tl">
                    <a:srgbClr val="000000">
                      <a:alpha val="43137"/>
                    </a:srgbClr>
                  </a:outerShdw>
                </a:effectLst>
              </a:rPr>
              <a:t>3.1 Veri seti </a:t>
            </a:r>
          </a:p>
          <a:p>
            <a:pPr marL="0" indent="0">
              <a:buNone/>
            </a:pPr>
            <a:r>
              <a:rPr lang="tr-TR" dirty="0"/>
              <a:t>Önerilen yöntem diğer yöntemlerle kıyaslanabilir olması açısından halka açık olarak sunulan DRIVE veri seti üzerinde test edilmiştir.</a:t>
            </a:r>
          </a:p>
          <a:p>
            <a:pPr marL="0" indent="0">
              <a:buNone/>
            </a:pPr>
            <a:r>
              <a:rPr lang="tr-TR" sz="1600" b="1" i="1" dirty="0">
                <a:solidFill>
                  <a:schemeClr val="accent1">
                    <a:lumMod val="75000"/>
                  </a:schemeClr>
                </a:solidFill>
                <a:effectLst>
                  <a:outerShdw blurRad="38100" dist="38100" dir="2700000" algn="tl">
                    <a:srgbClr val="000000">
                      <a:alpha val="43137"/>
                    </a:srgbClr>
                  </a:outerShdw>
                </a:effectLst>
              </a:rPr>
              <a:t>3.2 Morfolojik işlemler </a:t>
            </a:r>
          </a:p>
          <a:p>
            <a:pPr marL="0" indent="0">
              <a:buNone/>
            </a:pPr>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a:t>
            </a:r>
          </a:p>
          <a:p>
            <a:pPr marL="0" indent="0">
              <a:buNone/>
            </a:pPr>
            <a:endParaRPr lang="tr-TR" dirty="0"/>
          </a:p>
          <a:p>
            <a:pPr marL="0" indent="0">
              <a:buNone/>
            </a:pPr>
            <a:endParaRPr lang="tr-TR" dirty="0"/>
          </a:p>
          <a:p>
            <a:pPr marL="0" indent="0">
              <a:buNone/>
            </a:pPr>
            <a:endParaRPr lang="tr-TR" dirty="0"/>
          </a:p>
          <a:p>
            <a:pPr marL="0" indent="0">
              <a:buNone/>
            </a:pPr>
            <a:r>
              <a:rPr lang="tr-TR" sz="1800" b="1" i="1" dirty="0">
                <a:solidFill>
                  <a:schemeClr val="accent1">
                    <a:lumMod val="75000"/>
                  </a:schemeClr>
                </a:solidFill>
                <a:effectLst>
                  <a:outerShdw blurRad="38100" dist="38100" dir="2700000" algn="tl">
                    <a:srgbClr val="000000">
                      <a:alpha val="43137"/>
                    </a:srgbClr>
                  </a:outerShdw>
                </a:effectLst>
              </a:rPr>
              <a:t>4 Bulgular ve tartışma</a:t>
            </a:r>
          </a:p>
          <a:p>
            <a:pPr marL="0" indent="0">
              <a:buNone/>
            </a:pPr>
            <a:r>
              <a:rPr lang="tr-TR" b="1" i="1" u="sng" dirty="0">
                <a:solidFill>
                  <a:schemeClr val="accent1">
                    <a:lumMod val="75000"/>
                  </a:schemeClr>
                </a:solidFill>
                <a:effectLst>
                  <a:outerShdw blurRad="38100" dist="38100" dir="2700000" algn="tl">
                    <a:srgbClr val="000000">
                      <a:alpha val="43137"/>
                    </a:srgbClr>
                  </a:outerShdw>
                </a:effectLst>
              </a:rPr>
              <a:t>4.1 Bölütleme sonuçları </a:t>
            </a:r>
          </a:p>
          <a:p>
            <a:pPr marL="0" indent="0">
              <a:buNone/>
            </a:pPr>
            <a:r>
              <a:rPr lang="tr-TR" sz="1400" dirty="0"/>
              <a:t>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endParaRPr lang="tr-TR" sz="1400" b="1" i="1" u="sng" dirty="0">
              <a:solidFill>
                <a:schemeClr val="accent1">
                  <a:lumMod val="75000"/>
                </a:schemeClr>
              </a:solidFill>
              <a:effectLst>
                <a:outerShdw blurRad="38100" dist="38100" dir="2700000" algn="tl">
                  <a:srgbClr val="000000">
                    <a:alpha val="43137"/>
                  </a:srgbClr>
                </a:outerShdw>
              </a:effectLst>
            </a:endParaRPr>
          </a:p>
          <a:p>
            <a:pPr marL="0" indent="0">
              <a:buNone/>
            </a:pPr>
            <a:endParaRPr lang="tr-TR" b="1" i="1" u="sng" dirty="0">
              <a:solidFill>
                <a:schemeClr val="accent1">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5D6576AA-D5F5-E34D-F42C-A6C8F184F1DF}"/>
              </a:ext>
            </a:extLst>
          </p:cNvPr>
          <p:cNvPicPr>
            <a:picLocks noChangeAspect="1"/>
          </p:cNvPicPr>
          <p:nvPr/>
        </p:nvPicPr>
        <p:blipFill>
          <a:blip r:embed="rId2"/>
          <a:stretch>
            <a:fillRect/>
          </a:stretch>
        </p:blipFill>
        <p:spPr>
          <a:xfrm>
            <a:off x="572563" y="2681438"/>
            <a:ext cx="2497470" cy="1033751"/>
          </a:xfrm>
          <a:prstGeom prst="rect">
            <a:avLst/>
          </a:prstGeom>
        </p:spPr>
      </p:pic>
      <p:pic>
        <p:nvPicPr>
          <p:cNvPr id="8" name="Resim 7">
            <a:extLst>
              <a:ext uri="{FF2B5EF4-FFF2-40B4-BE49-F238E27FC236}">
                <a16:creationId xmlns:a16="http://schemas.microsoft.com/office/drawing/2014/main" id="{BB53C5A3-F5C2-A120-6EF3-C63D7EF8FFC5}"/>
              </a:ext>
            </a:extLst>
          </p:cNvPr>
          <p:cNvPicPr>
            <a:picLocks noChangeAspect="1"/>
          </p:cNvPicPr>
          <p:nvPr/>
        </p:nvPicPr>
        <p:blipFill>
          <a:blip r:embed="rId3"/>
          <a:stretch>
            <a:fillRect/>
          </a:stretch>
        </p:blipFill>
        <p:spPr>
          <a:xfrm>
            <a:off x="3191617" y="2693670"/>
            <a:ext cx="1887825" cy="1203308"/>
          </a:xfrm>
          <a:prstGeom prst="rect">
            <a:avLst/>
          </a:prstGeom>
        </p:spPr>
      </p:pic>
      <p:pic>
        <p:nvPicPr>
          <p:cNvPr id="10" name="Resim 9">
            <a:extLst>
              <a:ext uri="{FF2B5EF4-FFF2-40B4-BE49-F238E27FC236}">
                <a16:creationId xmlns:a16="http://schemas.microsoft.com/office/drawing/2014/main" id="{DBCEF0DF-0A89-F41A-2FE2-51733E1E8127}"/>
              </a:ext>
            </a:extLst>
          </p:cNvPr>
          <p:cNvPicPr>
            <a:picLocks noChangeAspect="1"/>
          </p:cNvPicPr>
          <p:nvPr/>
        </p:nvPicPr>
        <p:blipFill>
          <a:blip r:embed="rId4"/>
          <a:stretch>
            <a:fillRect/>
          </a:stretch>
        </p:blipFill>
        <p:spPr>
          <a:xfrm>
            <a:off x="5322610" y="2705902"/>
            <a:ext cx="2497470" cy="1178843"/>
          </a:xfrm>
          <a:prstGeom prst="rect">
            <a:avLst/>
          </a:prstGeom>
        </p:spPr>
      </p:pic>
      <p:pic>
        <p:nvPicPr>
          <p:cNvPr id="12" name="Resim 11">
            <a:extLst>
              <a:ext uri="{FF2B5EF4-FFF2-40B4-BE49-F238E27FC236}">
                <a16:creationId xmlns:a16="http://schemas.microsoft.com/office/drawing/2014/main" id="{C94E025D-F770-9932-2389-72B6779DE4D8}"/>
              </a:ext>
            </a:extLst>
          </p:cNvPr>
          <p:cNvPicPr>
            <a:picLocks noChangeAspect="1"/>
          </p:cNvPicPr>
          <p:nvPr/>
        </p:nvPicPr>
        <p:blipFill>
          <a:blip r:embed="rId5"/>
          <a:stretch>
            <a:fillRect/>
          </a:stretch>
        </p:blipFill>
        <p:spPr>
          <a:xfrm>
            <a:off x="8293331" y="2708847"/>
            <a:ext cx="2141406" cy="1440305"/>
          </a:xfrm>
          <a:prstGeom prst="rect">
            <a:avLst/>
          </a:prstGeom>
        </p:spPr>
      </p:pic>
      <p:pic>
        <p:nvPicPr>
          <p:cNvPr id="13" name="Resim 12">
            <a:extLst>
              <a:ext uri="{FF2B5EF4-FFF2-40B4-BE49-F238E27FC236}">
                <a16:creationId xmlns:a16="http://schemas.microsoft.com/office/drawing/2014/main" id="{C18C5BBA-DA4E-AD05-0DCE-00EF62B9D1FF}"/>
              </a:ext>
            </a:extLst>
          </p:cNvPr>
          <p:cNvPicPr>
            <a:picLocks noChangeAspect="1"/>
          </p:cNvPicPr>
          <p:nvPr/>
        </p:nvPicPr>
        <p:blipFill>
          <a:blip r:embed="rId6"/>
          <a:stretch>
            <a:fillRect/>
          </a:stretch>
        </p:blipFill>
        <p:spPr>
          <a:xfrm>
            <a:off x="2162350" y="5117142"/>
            <a:ext cx="2772857" cy="1395463"/>
          </a:xfrm>
          <a:prstGeom prst="rect">
            <a:avLst/>
          </a:prstGeom>
        </p:spPr>
      </p:pic>
    </p:spTree>
    <p:extLst>
      <p:ext uri="{BB962C8B-B14F-4D97-AF65-F5344CB8AC3E}">
        <p14:creationId xmlns:p14="http://schemas.microsoft.com/office/powerpoint/2010/main" val="301744841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a:extLst>
              <a:ext uri="{FF2B5EF4-FFF2-40B4-BE49-F238E27FC236}">
                <a16:creationId xmlns:a16="http://schemas.microsoft.com/office/drawing/2014/main" id="{D953142B-E9A6-A38F-E559-80E168CEF5D8}"/>
              </a:ext>
            </a:extLst>
          </p:cNvPr>
          <p:cNvPicPr>
            <a:picLocks noChangeAspect="1"/>
          </p:cNvPicPr>
          <p:nvPr/>
        </p:nvPicPr>
        <p:blipFill>
          <a:blip r:embed="rId2"/>
          <a:stretch>
            <a:fillRect/>
          </a:stretch>
        </p:blipFill>
        <p:spPr>
          <a:xfrm>
            <a:off x="3424335" y="403089"/>
            <a:ext cx="3546800" cy="6106518"/>
          </a:xfrm>
          <a:prstGeom prst="rect">
            <a:avLst/>
          </a:prstGeom>
        </p:spPr>
      </p:pic>
      <p:pic>
        <p:nvPicPr>
          <p:cNvPr id="11" name="İçerik Yer Tutucusu 10">
            <a:extLst>
              <a:ext uri="{FF2B5EF4-FFF2-40B4-BE49-F238E27FC236}">
                <a16:creationId xmlns:a16="http://schemas.microsoft.com/office/drawing/2014/main" id="{7DB6D18D-EC95-CC4C-1E14-37DAEC47EE3E}"/>
              </a:ext>
            </a:extLst>
          </p:cNvPr>
          <p:cNvPicPr>
            <a:picLocks noGrp="1" noChangeAspect="1"/>
          </p:cNvPicPr>
          <p:nvPr>
            <p:ph sz="half" idx="2"/>
          </p:nvPr>
        </p:nvPicPr>
        <p:blipFill>
          <a:blip r:embed="rId3"/>
          <a:stretch>
            <a:fillRect/>
          </a:stretch>
        </p:blipFill>
        <p:spPr>
          <a:xfrm>
            <a:off x="469161" y="403173"/>
            <a:ext cx="2843206" cy="6106433"/>
          </a:xfrm>
          <a:prstGeom prst="rect">
            <a:avLst/>
          </a:prstGeom>
        </p:spPr>
      </p:pic>
      <p:pic>
        <p:nvPicPr>
          <p:cNvPr id="14" name="Resim 13">
            <a:extLst>
              <a:ext uri="{FF2B5EF4-FFF2-40B4-BE49-F238E27FC236}">
                <a16:creationId xmlns:a16="http://schemas.microsoft.com/office/drawing/2014/main" id="{9C338383-596A-A95F-6C87-5C2D7921408D}"/>
              </a:ext>
            </a:extLst>
          </p:cNvPr>
          <p:cNvPicPr>
            <a:picLocks noChangeAspect="1"/>
          </p:cNvPicPr>
          <p:nvPr/>
        </p:nvPicPr>
        <p:blipFill>
          <a:blip r:embed="rId4"/>
          <a:stretch>
            <a:fillRect/>
          </a:stretch>
        </p:blipFill>
        <p:spPr>
          <a:xfrm>
            <a:off x="7059399" y="352092"/>
            <a:ext cx="4663440" cy="2660421"/>
          </a:xfrm>
          <a:prstGeom prst="rect">
            <a:avLst/>
          </a:prstGeom>
        </p:spPr>
      </p:pic>
    </p:spTree>
    <p:extLst>
      <p:ext uri="{BB962C8B-B14F-4D97-AF65-F5344CB8AC3E}">
        <p14:creationId xmlns:p14="http://schemas.microsoft.com/office/powerpoint/2010/main" val="989482150"/>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94_TF78438558.potx" id="{331D76EE-CBE5-4448-9BD9-A6268519B9FD}" vid="{23FB2CC5-E433-4EFB-8AC9-A965FA993A4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{9FB5E655-A8DE-43B5-92A3-1DE707752FFD}tf78438558_win32</Template>
  <TotalTime>66</TotalTime>
  <Words>820</Words>
  <Application>Microsoft Office PowerPoint</Application>
  <PresentationFormat>Geniş ekran</PresentationFormat>
  <Paragraphs>42</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Calibri</vt:lpstr>
      <vt:lpstr>Century Gothic</vt:lpstr>
      <vt:lpstr>Garamond</vt:lpstr>
      <vt:lpstr>SavonVTI</vt:lpstr>
      <vt:lpstr>Gül sevim bülbül</vt:lpstr>
      <vt:lpstr>Retina kan damarlarını çıkarmak için eşikleme temelli morfolojik bir yöntem </vt:lpstr>
      <vt:lpstr>GİRİŞ</vt:lpstr>
      <vt:lpstr>PowerPoint Sunusu</vt:lpstr>
      <vt:lpstr>PowerPoint Sunusu</vt:lpstr>
      <vt:lpstr>PowerPoint Sunusu</vt:lpstr>
      <vt:lpstr>3 Kullanılan yöntem </vt:lpstr>
      <vt:lpstr>PowerPoint Sunusu</vt:lpstr>
      <vt:lpstr>PowerPoint Sunusu</vt:lpstr>
      <vt:lpstr>5 Sonuçlar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Gül sevim bülbül</dc:title>
  <dc:creator>gül sevim</dc:creator>
  <cp:lastModifiedBy>gül sevim</cp:lastModifiedBy>
  <cp:revision>3</cp:revision>
  <dcterms:created xsi:type="dcterms:W3CDTF">2022-12-12T20:08:39Z</dcterms:created>
  <dcterms:modified xsi:type="dcterms:W3CDTF">2022-12-15T10:07:59Z</dcterms:modified>
</cp:coreProperties>
</file>