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italic.fntdata"/><Relationship Id="rId10" Type="http://schemas.openxmlformats.org/officeDocument/2006/relationships/slide" Target="slides/slide5.xml"/><Relationship Id="rId32" Type="http://schemas.openxmlformats.org/officeDocument/2006/relationships/font" Target="fonts/Economica-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Economica-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931eccb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31eccb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93417fdf8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3417fdf8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93417fdf8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3417fdf8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93417fdf8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3417fdf8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93417fdf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93417fdf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93417fdf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93417fdf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93417fdf8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93417fdf8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93417fdf8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93417fdf8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93417fdf8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93417fdf8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93417fdf8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3417fdf8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93417fdf8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93417fdf8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93417fdf8_4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3417fdf8_4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93417fdf8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93417fdf8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93417fdf8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3417fdf8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93417fdf8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3417fdf8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93417fdf8_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93417fdf8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93417fdf8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93417fdf8_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931eccb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931eccb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93417fdf8_4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3417fdf8_4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93417fdf8_4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3417fdf8_4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93417fdf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3417fdf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93417fdf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3417fdf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93417fdf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93417fdf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93417fdf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3417fdf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93417fdf8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3417fdf8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58" name="Shape 58"/>
        <p:cNvGrpSpPr/>
        <p:nvPr/>
      </p:nvGrpSpPr>
      <p:grpSpPr>
        <a:xfrm>
          <a:off x="0" y="0"/>
          <a:ext cx="0" cy="0"/>
          <a:chOff x="0" y="0"/>
          <a:chExt cx="0" cy="0"/>
        </a:xfrm>
      </p:grpSpPr>
      <p:sp>
        <p:nvSpPr>
          <p:cNvPr id="59" name="Google Shape;59;p13"/>
          <p:cNvSpPr txBox="1"/>
          <p:nvPr>
            <p:ph type="title"/>
          </p:nvPr>
        </p:nvSpPr>
        <p:spPr>
          <a:xfrm>
            <a:off x="702850" y="1708619"/>
            <a:ext cx="3333300" cy="1470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0" name="Google Shape;60;p13"/>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3"/>
          <p:cNvGrpSpPr/>
          <p:nvPr/>
        </p:nvGrpSpPr>
        <p:grpSpPr>
          <a:xfrm>
            <a:off x="0" y="381001"/>
            <a:ext cx="1037850" cy="1016287"/>
            <a:chOff x="0" y="381001"/>
            <a:chExt cx="1037850" cy="1016287"/>
          </a:xfrm>
        </p:grpSpPr>
        <p:sp>
          <p:nvSpPr>
            <p:cNvPr id="66" name="Google Shape;66;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ph idx="2" type="title"/>
          </p:nvPr>
        </p:nvSpPr>
        <p:spPr>
          <a:xfrm>
            <a:off x="1297500" y="459490"/>
            <a:ext cx="3005700" cy="510900"/>
          </a:xfrm>
          <a:prstGeom prst="rect">
            <a:avLst/>
          </a:prstGeom>
        </p:spPr>
        <p:txBody>
          <a:bodyPr anchorCtr="0" anchor="b"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3"/>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_2">
    <p:spTree>
      <p:nvGrpSpPr>
        <p:cNvPr id="71" name="Shape 71"/>
        <p:cNvGrpSpPr/>
        <p:nvPr/>
      </p:nvGrpSpPr>
      <p:grpSpPr>
        <a:xfrm>
          <a:off x="0" y="0"/>
          <a:ext cx="0" cy="0"/>
          <a:chOff x="0" y="0"/>
          <a:chExt cx="0" cy="0"/>
        </a:xfrm>
      </p:grpSpPr>
      <p:sp>
        <p:nvSpPr>
          <p:cNvPr id="72" name="Google Shape;72;p14"/>
          <p:cNvSpPr txBox="1"/>
          <p:nvPr>
            <p:ph type="title"/>
          </p:nvPr>
        </p:nvSpPr>
        <p:spPr>
          <a:xfrm>
            <a:off x="361071" y="1924852"/>
            <a:ext cx="2304900" cy="1797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4"/>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75" name="Google Shape;75;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4"/>
          <p:cNvGrpSpPr/>
          <p:nvPr/>
        </p:nvGrpSpPr>
        <p:grpSpPr>
          <a:xfrm>
            <a:off x="0" y="381001"/>
            <a:ext cx="1037850" cy="1016287"/>
            <a:chOff x="0" y="381001"/>
            <a:chExt cx="1037850" cy="1016287"/>
          </a:xfrm>
        </p:grpSpPr>
        <p:sp>
          <p:nvSpPr>
            <p:cNvPr id="80" name="Google Shape;80;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4"/>
          <p:cNvSpPr txBox="1"/>
          <p:nvPr>
            <p:ph idx="2" type="title"/>
          </p:nvPr>
        </p:nvSpPr>
        <p:spPr>
          <a:xfrm>
            <a:off x="1297500" y="459490"/>
            <a:ext cx="3005700" cy="510900"/>
          </a:xfrm>
          <a:prstGeom prst="rect">
            <a:avLst/>
          </a:prstGeom>
        </p:spPr>
        <p:txBody>
          <a:bodyPr anchorCtr="0" anchor="b"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3" name="Google Shape;8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ulshan-mittal/Fast-Weighted-Median-Filter"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idx="1" type="subTitle"/>
          </p:nvPr>
        </p:nvSpPr>
        <p:spPr>
          <a:xfrm>
            <a:off x="2717300" y="2537100"/>
            <a:ext cx="3516900" cy="141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400"/>
              <a:t>                     </a:t>
            </a:r>
            <a:r>
              <a:rPr b="1" lang="en-GB" sz="1800"/>
              <a:t>Team: Lumos</a:t>
            </a:r>
            <a:endParaRPr sz="1400"/>
          </a:p>
          <a:p>
            <a:pPr indent="0" lvl="0" marL="0" rtl="0" algn="ctr">
              <a:spcBef>
                <a:spcPts val="0"/>
              </a:spcBef>
              <a:spcAft>
                <a:spcPts val="0"/>
              </a:spcAft>
              <a:buNone/>
            </a:pPr>
            <a:r>
              <a:t/>
            </a:r>
            <a:endParaRPr sz="1400">
              <a:latin typeface="Roboto"/>
              <a:ea typeface="Roboto"/>
              <a:cs typeface="Roboto"/>
              <a:sym typeface="Roboto"/>
            </a:endParaRPr>
          </a:p>
          <a:p>
            <a:pPr indent="0" lvl="0" marL="0" rtl="0" algn="ctr">
              <a:spcBef>
                <a:spcPts val="0"/>
              </a:spcBef>
              <a:spcAft>
                <a:spcPts val="0"/>
              </a:spcAft>
              <a:buNone/>
            </a:pPr>
            <a:r>
              <a:rPr lang="en-GB" sz="1400">
                <a:latin typeface="Roboto"/>
                <a:ea typeface="Roboto"/>
                <a:cs typeface="Roboto"/>
                <a:sym typeface="Roboto"/>
              </a:rPr>
              <a:t>Nikhil Bansal                        Gulshan Kumar</a:t>
            </a:r>
            <a:endParaRPr sz="1400">
              <a:latin typeface="Roboto"/>
              <a:ea typeface="Roboto"/>
              <a:cs typeface="Roboto"/>
              <a:sym typeface="Roboto"/>
            </a:endParaRPr>
          </a:p>
          <a:p>
            <a:pPr indent="0" lvl="0" marL="0" rtl="0" algn="l">
              <a:spcBef>
                <a:spcPts val="0"/>
              </a:spcBef>
              <a:spcAft>
                <a:spcPts val="0"/>
              </a:spcAft>
              <a:buNone/>
            </a:pPr>
            <a:r>
              <a:rPr lang="en-GB" sz="1400">
                <a:latin typeface="Roboto"/>
                <a:ea typeface="Roboto"/>
                <a:cs typeface="Roboto"/>
                <a:sym typeface="Roboto"/>
              </a:rPr>
              <a:t>   20161065                              20161082</a:t>
            </a:r>
            <a:endParaRPr sz="1400">
              <a:latin typeface="Roboto"/>
              <a:ea typeface="Roboto"/>
              <a:cs typeface="Roboto"/>
              <a:sym typeface="Roboto"/>
            </a:endParaRPr>
          </a:p>
          <a:p>
            <a:pPr indent="0" lvl="0" marL="0" rtl="0" algn="l">
              <a:spcBef>
                <a:spcPts val="0"/>
              </a:spcBef>
              <a:spcAft>
                <a:spcPts val="0"/>
              </a:spcAft>
              <a:buNone/>
            </a:pPr>
            <a:r>
              <a:rPr lang="en-GB" sz="1400">
                <a:latin typeface="Roboto"/>
                <a:ea typeface="Roboto"/>
                <a:cs typeface="Roboto"/>
                <a:sym typeface="Roboto"/>
              </a:rPr>
              <a:t>       CSD                                        CSD</a:t>
            </a:r>
            <a:endParaRPr sz="1400">
              <a:latin typeface="Roboto"/>
              <a:ea typeface="Roboto"/>
              <a:cs typeface="Roboto"/>
              <a:sym typeface="Roboto"/>
            </a:endParaRPr>
          </a:p>
        </p:txBody>
      </p:sp>
      <p:sp>
        <p:nvSpPr>
          <p:cNvPr id="89" name="Google Shape;89;p15"/>
          <p:cNvSpPr txBox="1"/>
          <p:nvPr>
            <p:ph type="ctrTitle"/>
          </p:nvPr>
        </p:nvSpPr>
        <p:spPr>
          <a:xfrm>
            <a:off x="2872175" y="958200"/>
            <a:ext cx="3546600" cy="15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t>Fast Weighted Median Filtering</a:t>
            </a:r>
            <a:endParaRPr sz="4800"/>
          </a:p>
        </p:txBody>
      </p:sp>
      <p:sp>
        <p:nvSpPr>
          <p:cNvPr id="90" name="Google Shape;90;p15"/>
          <p:cNvSpPr txBox="1"/>
          <p:nvPr/>
        </p:nvSpPr>
        <p:spPr>
          <a:xfrm>
            <a:off x="3304175" y="3910575"/>
            <a:ext cx="26826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Mentor TA:</a:t>
            </a:r>
            <a:r>
              <a:rPr lang="en-GB">
                <a:latin typeface="Lato"/>
                <a:ea typeface="Lato"/>
                <a:cs typeface="Lato"/>
                <a:sym typeface="Lato"/>
              </a:rPr>
              <a:t>  </a:t>
            </a:r>
            <a:r>
              <a:rPr lang="en-GB">
                <a:latin typeface="Roboto"/>
                <a:ea typeface="Roboto"/>
                <a:cs typeface="Roboto"/>
                <a:sym typeface="Roboto"/>
              </a:rPr>
              <a:t>Aditya Aggarwal</a:t>
            </a:r>
            <a:endParaRPr>
              <a:latin typeface="Roboto"/>
              <a:ea typeface="Roboto"/>
              <a:cs typeface="Roboto"/>
              <a:sym typeface="Roboto"/>
            </a:endParaRPr>
          </a:p>
        </p:txBody>
      </p:sp>
      <p:sp>
        <p:nvSpPr>
          <p:cNvPr id="91" name="Google Shape;91;p15"/>
          <p:cNvSpPr txBox="1"/>
          <p:nvPr/>
        </p:nvSpPr>
        <p:spPr>
          <a:xfrm>
            <a:off x="2655475" y="4741450"/>
            <a:ext cx="63975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Project Repo</a:t>
            </a:r>
            <a:r>
              <a:rPr lang="en-GB">
                <a:solidFill>
                  <a:srgbClr val="FFFFFF"/>
                </a:solidFill>
                <a:latin typeface="Lato"/>
                <a:ea typeface="Lato"/>
                <a:cs typeface="Lato"/>
                <a:sym typeface="Lato"/>
              </a:rPr>
              <a:t> </a:t>
            </a:r>
            <a:r>
              <a:rPr lang="en-GB" u="sng">
                <a:solidFill>
                  <a:srgbClr val="38761D"/>
                </a:solidFill>
                <a:latin typeface="Lato"/>
                <a:ea typeface="Lato"/>
                <a:cs typeface="Lato"/>
                <a:sym typeface="Lato"/>
                <a:hlinkClick r:id="rId3"/>
              </a:rPr>
              <a:t>​https://github.com/gulshan-mittal/Fast-Weighted-Median-Filter</a:t>
            </a:r>
            <a:endParaRPr>
              <a:solidFill>
                <a:srgbClr val="38761D"/>
              </a:solidFill>
              <a:latin typeface="Lato"/>
              <a:ea typeface="Lato"/>
              <a:cs typeface="Lato"/>
              <a:sym typeface="Lato"/>
            </a:endParaRPr>
          </a:p>
        </p:txBody>
      </p:sp>
      <p:pic>
        <p:nvPicPr>
          <p:cNvPr id="92" name="Google Shape;92;p15"/>
          <p:cNvPicPr preferRelativeResize="0"/>
          <p:nvPr/>
        </p:nvPicPr>
        <p:blipFill>
          <a:blip r:embed="rId4">
            <a:alphaModFix/>
          </a:blip>
          <a:stretch>
            <a:fillRect/>
          </a:stretch>
        </p:blipFill>
        <p:spPr>
          <a:xfrm>
            <a:off x="2395400" y="4741450"/>
            <a:ext cx="321900" cy="32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Balance Computation Box (BCB)</a:t>
            </a:r>
            <a:endParaRPr/>
          </a:p>
        </p:txBody>
      </p:sp>
      <p:sp>
        <p:nvSpPr>
          <p:cNvPr id="153" name="Google Shape;153;p24"/>
          <p:cNvSpPr txBox="1"/>
          <p:nvPr/>
        </p:nvSpPr>
        <p:spPr>
          <a:xfrm>
            <a:off x="502400" y="1232050"/>
            <a:ext cx="8121900" cy="3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Stores the difference of pixel numbers on the two sides of the cut point in the corresponding row of the joint-histogram.</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Using BCB balance can be calculated as:</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where g(f</a:t>
            </a:r>
            <a:r>
              <a:rPr baseline="-25000" lang="en-GB">
                <a:latin typeface="Open Sans"/>
                <a:ea typeface="Open Sans"/>
                <a:cs typeface="Open Sans"/>
                <a:sym typeface="Open Sans"/>
              </a:rPr>
              <a:t>f</a:t>
            </a:r>
            <a:r>
              <a:rPr lang="en-GB">
                <a:latin typeface="Open Sans"/>
                <a:ea typeface="Open Sans"/>
                <a:cs typeface="Open Sans"/>
                <a:sym typeface="Open Sans"/>
              </a:rPr>
              <a:t>, f(p)) is a weight map. </a:t>
            </a:r>
            <a:endParaRPr>
              <a:latin typeface="Open Sans"/>
              <a:ea typeface="Open Sans"/>
              <a:cs typeface="Open Sans"/>
              <a:sym typeface="Open Sans"/>
            </a:endParaRPr>
          </a:p>
        </p:txBody>
      </p:sp>
      <p:pic>
        <p:nvPicPr>
          <p:cNvPr id="154" name="Google Shape;154;p24"/>
          <p:cNvPicPr preferRelativeResize="0"/>
          <p:nvPr/>
        </p:nvPicPr>
        <p:blipFill>
          <a:blip r:embed="rId3">
            <a:alphaModFix/>
          </a:blip>
          <a:stretch>
            <a:fillRect/>
          </a:stretch>
        </p:blipFill>
        <p:spPr>
          <a:xfrm>
            <a:off x="2948000" y="1877975"/>
            <a:ext cx="4169175" cy="968900"/>
          </a:xfrm>
          <a:prstGeom prst="rect">
            <a:avLst/>
          </a:prstGeom>
          <a:noFill/>
          <a:ln>
            <a:noFill/>
          </a:ln>
        </p:spPr>
      </p:pic>
      <p:pic>
        <p:nvPicPr>
          <p:cNvPr id="155" name="Google Shape;155;p24"/>
          <p:cNvPicPr preferRelativeResize="0"/>
          <p:nvPr/>
        </p:nvPicPr>
        <p:blipFill>
          <a:blip r:embed="rId4">
            <a:alphaModFix/>
          </a:blip>
          <a:stretch>
            <a:fillRect/>
          </a:stretch>
        </p:blipFill>
        <p:spPr>
          <a:xfrm>
            <a:off x="2948000" y="3181800"/>
            <a:ext cx="2650050" cy="101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Necklace Table</a:t>
            </a:r>
            <a:endParaRPr/>
          </a:p>
        </p:txBody>
      </p:sp>
      <p:sp>
        <p:nvSpPr>
          <p:cNvPr id="161" name="Google Shape;161;p25"/>
          <p:cNvSpPr txBox="1"/>
          <p:nvPr>
            <p:ph idx="1" type="body"/>
          </p:nvPr>
        </p:nvSpPr>
        <p:spPr>
          <a:xfrm>
            <a:off x="311700" y="1225225"/>
            <a:ext cx="8520600" cy="25785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GB" sz="1600"/>
              <a:t>Exploit the data sparsity in joint histogram and BCB</a:t>
            </a:r>
            <a:endParaRPr sz="1600"/>
          </a:p>
          <a:p>
            <a:pPr indent="-330200" lvl="0" marL="457200" rtl="0" algn="l">
              <a:lnSpc>
                <a:spcPct val="200000"/>
              </a:lnSpc>
              <a:spcBef>
                <a:spcPts val="0"/>
              </a:spcBef>
              <a:spcAft>
                <a:spcPts val="0"/>
              </a:spcAft>
              <a:buSzPts val="1600"/>
              <a:buChar char="●"/>
            </a:pPr>
            <a:r>
              <a:rPr lang="en-GB" sz="1600"/>
              <a:t>Reduces the required space as well as time required to access a particular value.</a:t>
            </a:r>
            <a:endParaRPr sz="1600"/>
          </a:p>
          <a:p>
            <a:pPr indent="-330200" lvl="0" marL="457200" rtl="0" algn="l">
              <a:lnSpc>
                <a:spcPct val="200000"/>
              </a:lnSpc>
              <a:spcBef>
                <a:spcPts val="0"/>
              </a:spcBef>
              <a:spcAft>
                <a:spcPts val="0"/>
              </a:spcAft>
              <a:buSzPts val="1600"/>
              <a:buChar char="●"/>
            </a:pPr>
            <a:r>
              <a:rPr lang="en-GB" sz="1600"/>
              <a:t>O(1) data access</a:t>
            </a:r>
            <a:endParaRPr sz="1600"/>
          </a:p>
          <a:p>
            <a:pPr indent="-330200" lvl="0" marL="457200" rtl="0" algn="l">
              <a:lnSpc>
                <a:spcPct val="200000"/>
              </a:lnSpc>
              <a:spcBef>
                <a:spcPts val="0"/>
              </a:spcBef>
              <a:spcAft>
                <a:spcPts val="0"/>
              </a:spcAft>
              <a:buSzPts val="1600"/>
              <a:buChar char="●"/>
            </a:pPr>
            <a:r>
              <a:rPr lang="en-GB" sz="1600"/>
              <a:t>O(1) element insertion</a:t>
            </a:r>
            <a:endParaRPr sz="1600"/>
          </a:p>
          <a:p>
            <a:pPr indent="-330200" lvl="0" marL="457200" rtl="0" algn="l">
              <a:lnSpc>
                <a:spcPct val="200000"/>
              </a:lnSpc>
              <a:spcBef>
                <a:spcPts val="0"/>
              </a:spcBef>
              <a:spcAft>
                <a:spcPts val="0"/>
              </a:spcAft>
              <a:buSzPts val="1600"/>
              <a:buChar char="●"/>
            </a:pPr>
            <a:r>
              <a:rPr lang="en-GB" sz="1600"/>
              <a:t>O(1) element deletion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Necklace Table </a:t>
            </a:r>
            <a:endParaRPr/>
          </a:p>
        </p:txBody>
      </p:sp>
      <p:pic>
        <p:nvPicPr>
          <p:cNvPr id="167" name="Google Shape;167;p26"/>
          <p:cNvPicPr preferRelativeResize="0"/>
          <p:nvPr/>
        </p:nvPicPr>
        <p:blipFill>
          <a:blip r:embed="rId3">
            <a:alphaModFix/>
          </a:blip>
          <a:stretch>
            <a:fillRect/>
          </a:stretch>
        </p:blipFill>
        <p:spPr>
          <a:xfrm>
            <a:off x="1100475" y="1255975"/>
            <a:ext cx="6536950" cy="2723800"/>
          </a:xfrm>
          <a:prstGeom prst="rect">
            <a:avLst/>
          </a:prstGeom>
          <a:noFill/>
          <a:ln>
            <a:noFill/>
          </a:ln>
        </p:spPr>
      </p:pic>
      <p:sp>
        <p:nvSpPr>
          <p:cNvPr id="168" name="Google Shape;168;p26"/>
          <p:cNvSpPr txBox="1"/>
          <p:nvPr/>
        </p:nvSpPr>
        <p:spPr>
          <a:xfrm>
            <a:off x="2212900" y="4126750"/>
            <a:ext cx="44139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Figure 4. Demonstration of the necklace table.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16975" y="18693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Results Obtained</a:t>
            </a:r>
            <a:endParaRPr/>
          </a:p>
        </p:txBody>
      </p:sp>
      <p:pic>
        <p:nvPicPr>
          <p:cNvPr id="174" name="Google Shape;174;p27"/>
          <p:cNvPicPr preferRelativeResize="0"/>
          <p:nvPr/>
        </p:nvPicPr>
        <p:blipFill>
          <a:blip r:embed="rId3">
            <a:alphaModFix/>
          </a:blip>
          <a:stretch>
            <a:fillRect/>
          </a:stretch>
        </p:blipFill>
        <p:spPr>
          <a:xfrm>
            <a:off x="1345925" y="1869375"/>
            <a:ext cx="1357300" cy="100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Salt &amp; Pepper Denoising</a:t>
            </a:r>
            <a:endParaRPr/>
          </a:p>
        </p:txBody>
      </p:sp>
      <p:pic>
        <p:nvPicPr>
          <p:cNvPr id="180" name="Google Shape;180;p28"/>
          <p:cNvPicPr preferRelativeResize="0"/>
          <p:nvPr/>
        </p:nvPicPr>
        <p:blipFill rotWithShape="1">
          <a:blip r:embed="rId3">
            <a:alphaModFix/>
          </a:blip>
          <a:srcRect b="0" l="0" r="0" t="4561"/>
          <a:stretch/>
        </p:blipFill>
        <p:spPr>
          <a:xfrm>
            <a:off x="408875" y="1147225"/>
            <a:ext cx="3428999" cy="3418925"/>
          </a:xfrm>
          <a:prstGeom prst="rect">
            <a:avLst/>
          </a:prstGeom>
          <a:noFill/>
          <a:ln>
            <a:noFill/>
          </a:ln>
        </p:spPr>
      </p:pic>
      <p:pic>
        <p:nvPicPr>
          <p:cNvPr id="181" name="Google Shape;181;p28"/>
          <p:cNvPicPr preferRelativeResize="0"/>
          <p:nvPr/>
        </p:nvPicPr>
        <p:blipFill rotWithShape="1">
          <a:blip r:embed="rId4">
            <a:alphaModFix/>
          </a:blip>
          <a:srcRect b="0" l="0" r="0" t="5204"/>
          <a:stretch/>
        </p:blipFill>
        <p:spPr>
          <a:xfrm>
            <a:off x="4208385" y="1147225"/>
            <a:ext cx="3452316" cy="341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Salt &amp; Pepper Denoising (Gibson dataset)</a:t>
            </a:r>
            <a:endParaRPr/>
          </a:p>
        </p:txBody>
      </p:sp>
      <p:pic>
        <p:nvPicPr>
          <p:cNvPr id="187" name="Google Shape;187;p29"/>
          <p:cNvPicPr preferRelativeResize="0"/>
          <p:nvPr/>
        </p:nvPicPr>
        <p:blipFill>
          <a:blip r:embed="rId3">
            <a:alphaModFix/>
          </a:blip>
          <a:stretch>
            <a:fillRect/>
          </a:stretch>
        </p:blipFill>
        <p:spPr>
          <a:xfrm>
            <a:off x="777575" y="1299625"/>
            <a:ext cx="3221325" cy="3221300"/>
          </a:xfrm>
          <a:prstGeom prst="rect">
            <a:avLst/>
          </a:prstGeom>
          <a:noFill/>
          <a:ln cap="flat" cmpd="sng" w="19050">
            <a:solidFill>
              <a:srgbClr val="000000"/>
            </a:solidFill>
            <a:prstDash val="solid"/>
            <a:round/>
            <a:headEnd len="sm" w="sm" type="none"/>
            <a:tailEnd len="sm" w="sm" type="none"/>
          </a:ln>
        </p:spPr>
      </p:pic>
      <p:pic>
        <p:nvPicPr>
          <p:cNvPr id="188" name="Google Shape;188;p29"/>
          <p:cNvPicPr preferRelativeResize="0"/>
          <p:nvPr/>
        </p:nvPicPr>
        <p:blipFill>
          <a:blip r:embed="rId4">
            <a:alphaModFix/>
          </a:blip>
          <a:stretch>
            <a:fillRect/>
          </a:stretch>
        </p:blipFill>
        <p:spPr>
          <a:xfrm>
            <a:off x="4932563" y="1261725"/>
            <a:ext cx="3044762" cy="32592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Salt &amp; Pepper Denoising (Indian dataset)</a:t>
            </a:r>
            <a:endParaRPr/>
          </a:p>
        </p:txBody>
      </p:sp>
      <p:pic>
        <p:nvPicPr>
          <p:cNvPr id="194" name="Google Shape;194;p30"/>
          <p:cNvPicPr preferRelativeResize="0"/>
          <p:nvPr/>
        </p:nvPicPr>
        <p:blipFill>
          <a:blip r:embed="rId3">
            <a:alphaModFix/>
          </a:blip>
          <a:stretch>
            <a:fillRect/>
          </a:stretch>
        </p:blipFill>
        <p:spPr>
          <a:xfrm>
            <a:off x="550225" y="1643830"/>
            <a:ext cx="4021776" cy="2262245"/>
          </a:xfrm>
          <a:prstGeom prst="rect">
            <a:avLst/>
          </a:prstGeom>
          <a:noFill/>
          <a:ln cap="flat" cmpd="sng" w="19050">
            <a:solidFill>
              <a:srgbClr val="000000"/>
            </a:solidFill>
            <a:prstDash val="solid"/>
            <a:round/>
            <a:headEnd len="sm" w="sm" type="none"/>
            <a:tailEnd len="sm" w="sm" type="none"/>
          </a:ln>
        </p:spPr>
      </p:pic>
      <p:pic>
        <p:nvPicPr>
          <p:cNvPr id="195" name="Google Shape;195;p30"/>
          <p:cNvPicPr preferRelativeResize="0"/>
          <p:nvPr/>
        </p:nvPicPr>
        <p:blipFill>
          <a:blip r:embed="rId4">
            <a:alphaModFix/>
          </a:blip>
          <a:stretch>
            <a:fillRect/>
          </a:stretch>
        </p:blipFill>
        <p:spPr>
          <a:xfrm>
            <a:off x="4952300" y="1643825"/>
            <a:ext cx="3785274" cy="21957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JPEG Artifact Removal</a:t>
            </a:r>
            <a:endParaRPr/>
          </a:p>
        </p:txBody>
      </p:sp>
      <p:pic>
        <p:nvPicPr>
          <p:cNvPr id="201" name="Google Shape;201;p31"/>
          <p:cNvPicPr preferRelativeResize="0"/>
          <p:nvPr/>
        </p:nvPicPr>
        <p:blipFill>
          <a:blip r:embed="rId3">
            <a:alphaModFix/>
          </a:blip>
          <a:stretch>
            <a:fillRect/>
          </a:stretch>
        </p:blipFill>
        <p:spPr>
          <a:xfrm>
            <a:off x="2415625" y="1336100"/>
            <a:ext cx="3580575" cy="1121975"/>
          </a:xfrm>
          <a:prstGeom prst="rect">
            <a:avLst/>
          </a:prstGeom>
          <a:noFill/>
          <a:ln cap="flat" cmpd="sng" w="19050">
            <a:solidFill>
              <a:schemeClr val="dk2"/>
            </a:solidFill>
            <a:prstDash val="solid"/>
            <a:round/>
            <a:headEnd len="sm" w="sm" type="none"/>
            <a:tailEnd len="sm" w="sm" type="none"/>
          </a:ln>
        </p:spPr>
      </p:pic>
      <p:pic>
        <p:nvPicPr>
          <p:cNvPr id="202" name="Google Shape;202;p31"/>
          <p:cNvPicPr preferRelativeResize="0"/>
          <p:nvPr/>
        </p:nvPicPr>
        <p:blipFill>
          <a:blip r:embed="rId4">
            <a:alphaModFix/>
          </a:blip>
          <a:stretch>
            <a:fillRect/>
          </a:stretch>
        </p:blipFill>
        <p:spPr>
          <a:xfrm>
            <a:off x="474475" y="2721775"/>
            <a:ext cx="3344475" cy="1308700"/>
          </a:xfrm>
          <a:prstGeom prst="rect">
            <a:avLst/>
          </a:prstGeom>
          <a:noFill/>
          <a:ln cap="flat" cmpd="sng" w="19050">
            <a:solidFill>
              <a:schemeClr val="dk2"/>
            </a:solidFill>
            <a:prstDash val="solid"/>
            <a:round/>
            <a:headEnd len="sm" w="sm" type="none"/>
            <a:tailEnd len="sm" w="sm" type="none"/>
          </a:ln>
        </p:spPr>
      </p:pic>
      <p:pic>
        <p:nvPicPr>
          <p:cNvPr id="203" name="Google Shape;203;p31"/>
          <p:cNvPicPr preferRelativeResize="0"/>
          <p:nvPr/>
        </p:nvPicPr>
        <p:blipFill>
          <a:blip r:embed="rId5">
            <a:alphaModFix/>
          </a:blip>
          <a:stretch>
            <a:fillRect/>
          </a:stretch>
        </p:blipFill>
        <p:spPr>
          <a:xfrm>
            <a:off x="4636025" y="2721776"/>
            <a:ext cx="3580575" cy="1401099"/>
          </a:xfrm>
          <a:prstGeom prst="rect">
            <a:avLst/>
          </a:prstGeom>
          <a:noFill/>
          <a:ln cap="flat" cmpd="sng" w="19050">
            <a:solidFill>
              <a:schemeClr val="dk2"/>
            </a:solidFill>
            <a:prstDash val="solid"/>
            <a:round/>
            <a:headEnd len="sm" w="sm" type="none"/>
            <a:tailEnd len="sm" w="sm" type="none"/>
          </a:ln>
        </p:spPr>
      </p:pic>
      <p:sp>
        <p:nvSpPr>
          <p:cNvPr id="204" name="Google Shape;204;p31"/>
          <p:cNvSpPr txBox="1"/>
          <p:nvPr/>
        </p:nvSpPr>
        <p:spPr>
          <a:xfrm>
            <a:off x="655175" y="4201000"/>
            <a:ext cx="3163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Gaussian Kernel with Radius 10</a:t>
            </a:r>
            <a:endParaRPr>
              <a:latin typeface="Open Sans"/>
              <a:ea typeface="Open Sans"/>
              <a:cs typeface="Open Sans"/>
              <a:sym typeface="Open Sans"/>
            </a:endParaRPr>
          </a:p>
        </p:txBody>
      </p:sp>
      <p:sp>
        <p:nvSpPr>
          <p:cNvPr id="205" name="Google Shape;205;p31"/>
          <p:cNvSpPr txBox="1"/>
          <p:nvPr/>
        </p:nvSpPr>
        <p:spPr>
          <a:xfrm>
            <a:off x="4899650" y="4201000"/>
            <a:ext cx="3163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Gaussian Kernel with Radius 32</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JPEG Artifact Removal</a:t>
            </a:r>
            <a:endParaRPr/>
          </a:p>
        </p:txBody>
      </p:sp>
      <p:sp>
        <p:nvSpPr>
          <p:cNvPr id="211" name="Google Shape;211;p32"/>
          <p:cNvSpPr txBox="1"/>
          <p:nvPr/>
        </p:nvSpPr>
        <p:spPr>
          <a:xfrm>
            <a:off x="2492800" y="3983125"/>
            <a:ext cx="3163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Gaussian Kernel with Radius 20</a:t>
            </a:r>
            <a:endParaRPr>
              <a:latin typeface="Open Sans"/>
              <a:ea typeface="Open Sans"/>
              <a:cs typeface="Open Sans"/>
              <a:sym typeface="Open Sans"/>
            </a:endParaRPr>
          </a:p>
        </p:txBody>
      </p:sp>
      <p:pic>
        <p:nvPicPr>
          <p:cNvPr id="212" name="Google Shape;212;p32"/>
          <p:cNvPicPr preferRelativeResize="0"/>
          <p:nvPr/>
        </p:nvPicPr>
        <p:blipFill>
          <a:blip r:embed="rId3">
            <a:alphaModFix/>
          </a:blip>
          <a:stretch>
            <a:fillRect/>
          </a:stretch>
        </p:blipFill>
        <p:spPr>
          <a:xfrm>
            <a:off x="494150" y="1450450"/>
            <a:ext cx="3915125" cy="2229450"/>
          </a:xfrm>
          <a:prstGeom prst="rect">
            <a:avLst/>
          </a:prstGeom>
          <a:noFill/>
          <a:ln cap="flat" cmpd="sng" w="19050">
            <a:solidFill>
              <a:schemeClr val="dk2"/>
            </a:solidFill>
            <a:prstDash val="solid"/>
            <a:round/>
            <a:headEnd len="sm" w="sm" type="none"/>
            <a:tailEnd len="sm" w="sm" type="none"/>
          </a:ln>
        </p:spPr>
      </p:pic>
      <p:pic>
        <p:nvPicPr>
          <p:cNvPr id="213" name="Google Shape;213;p32"/>
          <p:cNvPicPr preferRelativeResize="0"/>
          <p:nvPr/>
        </p:nvPicPr>
        <p:blipFill>
          <a:blip r:embed="rId4">
            <a:alphaModFix/>
          </a:blip>
          <a:stretch>
            <a:fillRect/>
          </a:stretch>
        </p:blipFill>
        <p:spPr>
          <a:xfrm>
            <a:off x="4847385" y="1427325"/>
            <a:ext cx="3915165" cy="2229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235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Improve</a:t>
            </a:r>
            <a:r>
              <a:rPr lang="en-GB"/>
              <a:t> Disparity Map </a:t>
            </a:r>
            <a:endParaRPr/>
          </a:p>
        </p:txBody>
      </p:sp>
      <p:pic>
        <p:nvPicPr>
          <p:cNvPr id="219" name="Google Shape;219;p33"/>
          <p:cNvPicPr preferRelativeResize="0"/>
          <p:nvPr/>
        </p:nvPicPr>
        <p:blipFill>
          <a:blip r:embed="rId3">
            <a:alphaModFix/>
          </a:blip>
          <a:stretch>
            <a:fillRect/>
          </a:stretch>
        </p:blipFill>
        <p:spPr>
          <a:xfrm>
            <a:off x="478475" y="1413025"/>
            <a:ext cx="3902150" cy="2640450"/>
          </a:xfrm>
          <a:prstGeom prst="rect">
            <a:avLst/>
          </a:prstGeom>
          <a:noFill/>
          <a:ln>
            <a:noFill/>
          </a:ln>
        </p:spPr>
      </p:pic>
      <p:pic>
        <p:nvPicPr>
          <p:cNvPr id="220" name="Google Shape;220;p33"/>
          <p:cNvPicPr preferRelativeResize="0"/>
          <p:nvPr/>
        </p:nvPicPr>
        <p:blipFill rotWithShape="1">
          <a:blip r:embed="rId4">
            <a:alphaModFix/>
          </a:blip>
          <a:srcRect b="0" l="0" r="2553" t="0"/>
          <a:stretch/>
        </p:blipFill>
        <p:spPr>
          <a:xfrm>
            <a:off x="4928200" y="1413025"/>
            <a:ext cx="3902150" cy="264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 type="body"/>
          </p:nvPr>
        </p:nvSpPr>
        <p:spPr>
          <a:xfrm>
            <a:off x="5310900" y="1318925"/>
            <a:ext cx="3521400" cy="3052200"/>
          </a:xfrm>
          <a:prstGeom prst="rect">
            <a:avLst/>
          </a:prstGeom>
        </p:spPr>
        <p:txBody>
          <a:bodyPr anchorCtr="0" anchor="t" bIns="91425" lIns="91425" spcFirstLastPara="1" rIns="91425" wrap="square" tIns="91425">
            <a:noAutofit/>
          </a:bodyPr>
          <a:lstStyle/>
          <a:p>
            <a:pPr indent="0" lvl="0" marL="0" rtl="0" algn="l">
              <a:lnSpc>
                <a:spcPct val="20000"/>
              </a:lnSpc>
              <a:spcBef>
                <a:spcPts val="0"/>
              </a:spcBef>
              <a:spcAft>
                <a:spcPts val="0"/>
              </a:spcAft>
              <a:buNone/>
            </a:pPr>
            <a:r>
              <a:t/>
            </a:r>
            <a:endParaRPr sz="1200"/>
          </a:p>
          <a:p>
            <a:pPr indent="0" lvl="0" marL="0" rtl="0" algn="l">
              <a:lnSpc>
                <a:spcPct val="20000"/>
              </a:lnSpc>
              <a:spcBef>
                <a:spcPts val="1600"/>
              </a:spcBef>
              <a:spcAft>
                <a:spcPts val="0"/>
              </a:spcAft>
              <a:buNone/>
            </a:pPr>
            <a:r>
              <a:rPr lang="en-GB" sz="1200"/>
              <a:t>Intensities in current window:</a:t>
            </a:r>
            <a:endParaRPr sz="1200"/>
          </a:p>
          <a:p>
            <a:pPr indent="0" lvl="0" marL="0" rtl="0" algn="l">
              <a:lnSpc>
                <a:spcPct val="20000"/>
              </a:lnSpc>
              <a:spcBef>
                <a:spcPts val="1600"/>
              </a:spcBef>
              <a:spcAft>
                <a:spcPts val="0"/>
              </a:spcAft>
              <a:buNone/>
            </a:pPr>
            <a:r>
              <a:rPr lang="en-GB" sz="1200"/>
              <a:t>{3, 7, 2, 1, 0, 0, 9, 5, 8}</a:t>
            </a:r>
            <a:endParaRPr sz="1200"/>
          </a:p>
          <a:p>
            <a:pPr indent="0" lvl="0" marL="0" rtl="0" algn="l">
              <a:lnSpc>
                <a:spcPct val="20000"/>
              </a:lnSpc>
              <a:spcBef>
                <a:spcPts val="1600"/>
              </a:spcBef>
              <a:spcAft>
                <a:spcPts val="0"/>
              </a:spcAft>
              <a:buNone/>
            </a:pPr>
            <a:r>
              <a:t/>
            </a:r>
            <a:endParaRPr sz="1200"/>
          </a:p>
          <a:p>
            <a:pPr indent="0" lvl="0" marL="0" rtl="0" algn="l">
              <a:lnSpc>
                <a:spcPct val="20000"/>
              </a:lnSpc>
              <a:spcBef>
                <a:spcPts val="1600"/>
              </a:spcBef>
              <a:spcAft>
                <a:spcPts val="0"/>
              </a:spcAft>
              <a:buNone/>
            </a:pPr>
            <a:r>
              <a:rPr lang="en-GB" sz="1200"/>
              <a:t>The, weights associated with above intensities</a:t>
            </a:r>
            <a:endParaRPr sz="1200"/>
          </a:p>
          <a:p>
            <a:pPr indent="0" lvl="0" marL="0" rtl="0" algn="l">
              <a:lnSpc>
                <a:spcPct val="20000"/>
              </a:lnSpc>
              <a:spcBef>
                <a:spcPts val="1600"/>
              </a:spcBef>
              <a:spcAft>
                <a:spcPts val="0"/>
              </a:spcAft>
              <a:buNone/>
            </a:pPr>
            <a:r>
              <a:rPr lang="en-GB" sz="1200"/>
              <a:t>{1, 2, 1, 2, 3, 2, 1, 2, 1}</a:t>
            </a:r>
            <a:endParaRPr sz="1200"/>
          </a:p>
          <a:p>
            <a:pPr indent="0" lvl="0" marL="0" rtl="0" algn="l">
              <a:lnSpc>
                <a:spcPct val="20000"/>
              </a:lnSpc>
              <a:spcBef>
                <a:spcPts val="1600"/>
              </a:spcBef>
              <a:spcAft>
                <a:spcPts val="0"/>
              </a:spcAft>
              <a:buNone/>
            </a:pPr>
            <a:r>
              <a:t/>
            </a:r>
            <a:endParaRPr sz="1200"/>
          </a:p>
          <a:p>
            <a:pPr indent="0" lvl="0" marL="0" rtl="0" algn="l">
              <a:lnSpc>
                <a:spcPct val="20000"/>
              </a:lnSpc>
              <a:spcBef>
                <a:spcPts val="1600"/>
              </a:spcBef>
              <a:spcAft>
                <a:spcPts val="0"/>
              </a:spcAft>
              <a:buNone/>
            </a:pPr>
            <a:r>
              <a:rPr lang="en-GB" sz="1200"/>
              <a:t>Sort the intensities.</a:t>
            </a:r>
            <a:endParaRPr sz="1200"/>
          </a:p>
          <a:p>
            <a:pPr indent="0" lvl="0" marL="0" rtl="0" algn="l">
              <a:lnSpc>
                <a:spcPct val="20000"/>
              </a:lnSpc>
              <a:spcBef>
                <a:spcPts val="1600"/>
              </a:spcBef>
              <a:spcAft>
                <a:spcPts val="0"/>
              </a:spcAft>
              <a:buNone/>
            </a:pPr>
            <a:r>
              <a:t/>
            </a:r>
            <a:endParaRPr sz="1200"/>
          </a:p>
          <a:p>
            <a:pPr indent="0" lvl="0" marL="0" rtl="0" algn="l">
              <a:lnSpc>
                <a:spcPct val="20000"/>
              </a:lnSpc>
              <a:spcBef>
                <a:spcPts val="1600"/>
              </a:spcBef>
              <a:spcAft>
                <a:spcPts val="0"/>
              </a:spcAft>
              <a:buNone/>
            </a:pPr>
            <a:r>
              <a:rPr lang="en-GB" sz="1200"/>
              <a:t>Then, the median is intensity at kth position:</a:t>
            </a:r>
            <a:endParaRPr sz="1200"/>
          </a:p>
          <a:p>
            <a:pPr indent="0" lvl="0" marL="0" rtl="0" algn="l">
              <a:lnSpc>
                <a:spcPct val="20000"/>
              </a:lnSpc>
              <a:spcBef>
                <a:spcPts val="1600"/>
              </a:spcBef>
              <a:spcAft>
                <a:spcPts val="0"/>
              </a:spcAft>
              <a:buNone/>
            </a:pPr>
            <a:r>
              <a:t/>
            </a:r>
            <a:endParaRPr sz="1200"/>
          </a:p>
          <a:p>
            <a:pPr indent="0" lvl="0" marL="0" rtl="0" algn="l">
              <a:lnSpc>
                <a:spcPct val="100000"/>
              </a:lnSpc>
              <a:spcBef>
                <a:spcPts val="1600"/>
              </a:spcBef>
              <a:spcAft>
                <a:spcPts val="0"/>
              </a:spcAft>
              <a:buNone/>
            </a:pPr>
            <a:r>
              <a:t/>
            </a:r>
            <a:endParaRPr sz="1200"/>
          </a:p>
          <a:p>
            <a:pPr indent="0" lvl="0" marL="0" rtl="0" algn="l">
              <a:lnSpc>
                <a:spcPct val="100000"/>
              </a:lnSpc>
              <a:spcBef>
                <a:spcPts val="1600"/>
              </a:spcBef>
              <a:spcAft>
                <a:spcPts val="0"/>
              </a:spcAft>
              <a:buNone/>
            </a:pPr>
            <a:r>
              <a:t/>
            </a:r>
            <a:endParaRPr sz="1200"/>
          </a:p>
          <a:p>
            <a:pPr indent="0" lvl="0" marL="0" rtl="0" algn="l">
              <a:lnSpc>
                <a:spcPct val="100000"/>
              </a:lnSpc>
              <a:spcBef>
                <a:spcPts val="1600"/>
              </a:spcBef>
              <a:spcAft>
                <a:spcPts val="1600"/>
              </a:spcAft>
              <a:buNone/>
            </a:pPr>
            <a:r>
              <a:t/>
            </a:r>
            <a:endParaRPr sz="1200"/>
          </a:p>
        </p:txBody>
      </p:sp>
      <p:sp>
        <p:nvSpPr>
          <p:cNvPr id="98" name="Google Shape;98;p16"/>
          <p:cNvSpPr txBox="1"/>
          <p:nvPr>
            <p:ph type="title"/>
          </p:nvPr>
        </p:nvSpPr>
        <p:spPr>
          <a:xfrm>
            <a:off x="311700" y="80125"/>
            <a:ext cx="8520600" cy="7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is Weighted Median Filtering?</a:t>
            </a:r>
            <a:endParaRPr/>
          </a:p>
        </p:txBody>
      </p:sp>
      <p:pic>
        <p:nvPicPr>
          <p:cNvPr id="99" name="Google Shape;99;p16"/>
          <p:cNvPicPr preferRelativeResize="0"/>
          <p:nvPr/>
        </p:nvPicPr>
        <p:blipFill>
          <a:blip r:embed="rId3">
            <a:alphaModFix/>
          </a:blip>
          <a:stretch>
            <a:fillRect/>
          </a:stretch>
        </p:blipFill>
        <p:spPr>
          <a:xfrm>
            <a:off x="267225" y="1199150"/>
            <a:ext cx="4578199" cy="2994700"/>
          </a:xfrm>
          <a:prstGeom prst="rect">
            <a:avLst/>
          </a:prstGeom>
          <a:noFill/>
          <a:ln>
            <a:noFill/>
          </a:ln>
        </p:spPr>
      </p:pic>
      <p:pic>
        <p:nvPicPr>
          <p:cNvPr id="100" name="Google Shape;100;p16"/>
          <p:cNvPicPr preferRelativeResize="0"/>
          <p:nvPr/>
        </p:nvPicPr>
        <p:blipFill>
          <a:blip r:embed="rId4">
            <a:alphaModFix/>
          </a:blip>
          <a:stretch>
            <a:fillRect/>
          </a:stretch>
        </p:blipFill>
        <p:spPr>
          <a:xfrm>
            <a:off x="5552500" y="3714600"/>
            <a:ext cx="2821275" cy="597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216975" y="18693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Analysis</a:t>
            </a:r>
            <a:endParaRPr/>
          </a:p>
        </p:txBody>
      </p:sp>
      <p:pic>
        <p:nvPicPr>
          <p:cNvPr id="226" name="Google Shape;226;p34"/>
          <p:cNvPicPr preferRelativeResize="0"/>
          <p:nvPr/>
        </p:nvPicPr>
        <p:blipFill>
          <a:blip r:embed="rId3">
            <a:alphaModFix/>
          </a:blip>
          <a:stretch>
            <a:fillRect/>
          </a:stretch>
        </p:blipFill>
        <p:spPr>
          <a:xfrm>
            <a:off x="2359475" y="1734775"/>
            <a:ext cx="1090049" cy="12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kernel Size</a:t>
            </a:r>
            <a:endParaRPr/>
          </a:p>
        </p:txBody>
      </p:sp>
      <p:pic>
        <p:nvPicPr>
          <p:cNvPr id="232" name="Google Shape;232;p35"/>
          <p:cNvPicPr preferRelativeResize="0"/>
          <p:nvPr/>
        </p:nvPicPr>
        <p:blipFill rotWithShape="1">
          <a:blip r:embed="rId3">
            <a:alphaModFix/>
          </a:blip>
          <a:srcRect b="3441" l="7792" r="6948" t="6232"/>
          <a:stretch/>
        </p:blipFill>
        <p:spPr>
          <a:xfrm>
            <a:off x="562200" y="1232050"/>
            <a:ext cx="6901848" cy="3533624"/>
          </a:xfrm>
          <a:prstGeom prst="rect">
            <a:avLst/>
          </a:prstGeom>
          <a:noFill/>
          <a:ln cap="flat" cmpd="sng" w="19050">
            <a:solidFill>
              <a:schemeClr val="dk2"/>
            </a:solidFill>
            <a:prstDash val="solid"/>
            <a:round/>
            <a:headEnd len="sm" w="sm" type="none"/>
            <a:tailEnd len="sm" w="sm" type="none"/>
          </a:ln>
        </p:spPr>
      </p:pic>
      <p:pic>
        <p:nvPicPr>
          <p:cNvPr id="233" name="Google Shape;233;p35"/>
          <p:cNvPicPr preferRelativeResize="0"/>
          <p:nvPr/>
        </p:nvPicPr>
        <p:blipFill>
          <a:blip r:embed="rId4">
            <a:alphaModFix/>
          </a:blip>
          <a:stretch>
            <a:fillRect/>
          </a:stretch>
        </p:blipFill>
        <p:spPr>
          <a:xfrm>
            <a:off x="7595950" y="1470125"/>
            <a:ext cx="1243251" cy="4332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Image Size (Scale)</a:t>
            </a:r>
            <a:endParaRPr/>
          </a:p>
        </p:txBody>
      </p:sp>
      <p:pic>
        <p:nvPicPr>
          <p:cNvPr id="239" name="Google Shape;239;p36"/>
          <p:cNvPicPr preferRelativeResize="0"/>
          <p:nvPr/>
        </p:nvPicPr>
        <p:blipFill rotWithShape="1">
          <a:blip r:embed="rId3">
            <a:alphaModFix/>
          </a:blip>
          <a:srcRect b="4472" l="6898" r="8355" t="5720"/>
          <a:stretch/>
        </p:blipFill>
        <p:spPr>
          <a:xfrm>
            <a:off x="540950" y="1267925"/>
            <a:ext cx="6884501" cy="3624550"/>
          </a:xfrm>
          <a:prstGeom prst="rect">
            <a:avLst/>
          </a:prstGeom>
          <a:noFill/>
          <a:ln cap="flat" cmpd="sng" w="19050">
            <a:solidFill>
              <a:schemeClr val="dk2"/>
            </a:solidFill>
            <a:prstDash val="solid"/>
            <a:round/>
            <a:headEnd len="sm" w="sm" type="none"/>
            <a:tailEnd len="sm" w="sm" type="none"/>
          </a:ln>
        </p:spPr>
      </p:pic>
      <p:pic>
        <p:nvPicPr>
          <p:cNvPr id="240" name="Google Shape;240;p36"/>
          <p:cNvPicPr preferRelativeResize="0"/>
          <p:nvPr/>
        </p:nvPicPr>
        <p:blipFill>
          <a:blip r:embed="rId4">
            <a:alphaModFix/>
          </a:blip>
          <a:stretch>
            <a:fillRect/>
          </a:stretch>
        </p:blipFill>
        <p:spPr>
          <a:xfrm>
            <a:off x="7595950" y="1470125"/>
            <a:ext cx="1243251" cy="4332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kernel Size (</a:t>
            </a:r>
            <a:r>
              <a:rPr lang="en-GB"/>
              <a:t>Gaussian</a:t>
            </a:r>
            <a:r>
              <a:rPr lang="en-GB"/>
              <a:t> Kernel)</a:t>
            </a:r>
            <a:endParaRPr/>
          </a:p>
        </p:txBody>
      </p:sp>
      <p:pic>
        <p:nvPicPr>
          <p:cNvPr id="246" name="Google Shape;246;p37"/>
          <p:cNvPicPr preferRelativeResize="0"/>
          <p:nvPr/>
        </p:nvPicPr>
        <p:blipFill rotWithShape="1">
          <a:blip r:embed="rId3">
            <a:alphaModFix/>
          </a:blip>
          <a:srcRect b="3964" l="8684" r="8997" t="5717"/>
          <a:stretch/>
        </p:blipFill>
        <p:spPr>
          <a:xfrm>
            <a:off x="562200" y="1279900"/>
            <a:ext cx="6911573" cy="3604800"/>
          </a:xfrm>
          <a:prstGeom prst="rect">
            <a:avLst/>
          </a:prstGeom>
          <a:noFill/>
          <a:ln cap="flat" cmpd="sng" w="19050">
            <a:solidFill>
              <a:schemeClr val="dk2"/>
            </a:solidFill>
            <a:prstDash val="solid"/>
            <a:round/>
            <a:headEnd len="sm" w="sm" type="none"/>
            <a:tailEnd len="sm" w="sm" type="none"/>
          </a:ln>
        </p:spPr>
      </p:pic>
      <p:pic>
        <p:nvPicPr>
          <p:cNvPr id="247" name="Google Shape;247;p37"/>
          <p:cNvPicPr preferRelativeResize="0"/>
          <p:nvPr/>
        </p:nvPicPr>
        <p:blipFill>
          <a:blip r:embed="rId4">
            <a:alphaModFix/>
          </a:blip>
          <a:stretch>
            <a:fillRect/>
          </a:stretch>
        </p:blipFill>
        <p:spPr>
          <a:xfrm>
            <a:off x="7652775" y="1489050"/>
            <a:ext cx="1243251" cy="4332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Time Vs Image Size (Gaussian Kernel)</a:t>
            </a:r>
            <a:endParaRPr/>
          </a:p>
        </p:txBody>
      </p:sp>
      <p:pic>
        <p:nvPicPr>
          <p:cNvPr id="253" name="Google Shape;253;p38"/>
          <p:cNvPicPr preferRelativeResize="0"/>
          <p:nvPr/>
        </p:nvPicPr>
        <p:blipFill rotWithShape="1">
          <a:blip r:embed="rId3">
            <a:alphaModFix/>
          </a:blip>
          <a:srcRect b="4466" l="8433" r="8475" t="7775"/>
          <a:stretch/>
        </p:blipFill>
        <p:spPr>
          <a:xfrm>
            <a:off x="562200" y="1147225"/>
            <a:ext cx="6885523" cy="3733126"/>
          </a:xfrm>
          <a:prstGeom prst="rect">
            <a:avLst/>
          </a:prstGeom>
          <a:noFill/>
          <a:ln cap="flat" cmpd="sng" w="19050">
            <a:solidFill>
              <a:schemeClr val="dk2"/>
            </a:solidFill>
            <a:prstDash val="solid"/>
            <a:round/>
            <a:headEnd len="sm" w="sm" type="none"/>
            <a:tailEnd len="sm" w="sm" type="none"/>
          </a:ln>
        </p:spPr>
      </p:pic>
      <p:pic>
        <p:nvPicPr>
          <p:cNvPr id="254" name="Google Shape;254;p38"/>
          <p:cNvPicPr preferRelativeResize="0"/>
          <p:nvPr/>
        </p:nvPicPr>
        <p:blipFill>
          <a:blip r:embed="rId4">
            <a:alphaModFix/>
          </a:blip>
          <a:stretch>
            <a:fillRect/>
          </a:stretch>
        </p:blipFill>
        <p:spPr>
          <a:xfrm>
            <a:off x="7671725" y="1299625"/>
            <a:ext cx="1243251" cy="43325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705725" y="393750"/>
            <a:ext cx="7630800" cy="79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Work Distribution</a:t>
            </a:r>
            <a:endParaRPr/>
          </a:p>
        </p:txBody>
      </p:sp>
      <p:sp>
        <p:nvSpPr>
          <p:cNvPr id="260" name="Google Shape;260;p39"/>
          <p:cNvSpPr txBox="1"/>
          <p:nvPr>
            <p:ph idx="1" type="body"/>
          </p:nvPr>
        </p:nvSpPr>
        <p:spPr>
          <a:xfrm>
            <a:off x="765550" y="1136350"/>
            <a:ext cx="7570800" cy="334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sz="1400">
                <a:latin typeface="Open Sans"/>
                <a:ea typeface="Open Sans"/>
                <a:cs typeface="Open Sans"/>
                <a:sym typeface="Open Sans"/>
              </a:rPr>
              <a:t>Gulshan Kumar</a:t>
            </a:r>
            <a:endParaRPr sz="1400">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Understand and implement a Joint Histogram data structure (initially without Necklace Table) and corresponding algorithms and initial implementation of WMF using only joint histograms.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Implement Joint Histogram and BCB using Necklace Table class.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t>Results, Analysis &amp; plots</a:t>
            </a:r>
            <a:br>
              <a:rPr lang="en-GB"/>
            </a:br>
            <a:endParaRPr/>
          </a:p>
          <a:p>
            <a:pPr indent="-317500" lvl="0" marL="457200" rtl="0" algn="l">
              <a:spcBef>
                <a:spcPts val="0"/>
              </a:spcBef>
              <a:spcAft>
                <a:spcPts val="0"/>
              </a:spcAft>
              <a:buSzPts val="1400"/>
              <a:buFont typeface="Open Sans"/>
              <a:buChar char="●"/>
            </a:pPr>
            <a:r>
              <a:rPr lang="en-GB" sz="1400">
                <a:latin typeface="Open Sans"/>
                <a:ea typeface="Open Sans"/>
                <a:cs typeface="Open Sans"/>
                <a:sym typeface="Open Sans"/>
              </a:rPr>
              <a:t>Nikhil Bansal</a:t>
            </a:r>
            <a:endParaRPr sz="1400">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Understand and code Balance count box (without Necklace table) and corresponding algorithms taking into account the joint histogram.</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Implement class for the Necklace table which will be extended to both Joint Histogram and BCB.</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t>Baseline: Naive Implementation</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Project Goals</a:t>
            </a:r>
            <a:endParaRPr/>
          </a:p>
        </p:txBody>
      </p:sp>
      <p:sp>
        <p:nvSpPr>
          <p:cNvPr id="106" name="Google Shape;106;p17"/>
          <p:cNvSpPr txBox="1"/>
          <p:nvPr>
            <p:ph idx="1" type="body"/>
          </p:nvPr>
        </p:nvSpPr>
        <p:spPr>
          <a:xfrm>
            <a:off x="311700" y="1696600"/>
            <a:ext cx="8520600" cy="184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Re-implement</a:t>
            </a:r>
            <a:r>
              <a:rPr lang="en-GB" sz="1600"/>
              <a:t> weighted median filtering in efficient manner referencing research paper.</a:t>
            </a:r>
            <a:endParaRPr sz="1600"/>
          </a:p>
          <a:p>
            <a:pPr indent="-330200" lvl="0" marL="457200" rtl="0" algn="l">
              <a:spcBef>
                <a:spcPts val="1000"/>
              </a:spcBef>
              <a:spcAft>
                <a:spcPts val="0"/>
              </a:spcAft>
              <a:buSzPts val="1600"/>
              <a:buChar char="●"/>
            </a:pPr>
            <a:r>
              <a:rPr lang="en-GB" sz="1600"/>
              <a:t>Reduce time complexity of weighted median filtering (WMF) from O(r*r*log(r)) to O(r), where r is the size of the kernel.</a:t>
            </a:r>
            <a:endParaRPr sz="1600"/>
          </a:p>
          <a:p>
            <a:pPr indent="-330200" lvl="0" marL="457200" rtl="0" algn="l">
              <a:spcBef>
                <a:spcPts val="1000"/>
              </a:spcBef>
              <a:spcAft>
                <a:spcPts val="1600"/>
              </a:spcAft>
              <a:buSzPts val="1600"/>
              <a:buChar char="●"/>
            </a:pPr>
            <a:r>
              <a:rPr lang="en-GB" sz="1600"/>
              <a:t>Showing different applications of Weighted median filtering</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32975" y="132225"/>
            <a:ext cx="8520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Algorithm overview</a:t>
            </a:r>
            <a:endParaRPr/>
          </a:p>
        </p:txBody>
      </p:sp>
      <p:pic>
        <p:nvPicPr>
          <p:cNvPr id="112" name="Google Shape;112;p18"/>
          <p:cNvPicPr preferRelativeResize="0"/>
          <p:nvPr/>
        </p:nvPicPr>
        <p:blipFill>
          <a:blip r:embed="rId3">
            <a:alphaModFix/>
          </a:blip>
          <a:stretch>
            <a:fillRect/>
          </a:stretch>
        </p:blipFill>
        <p:spPr>
          <a:xfrm>
            <a:off x="1534450" y="623275"/>
            <a:ext cx="6075099" cy="2713500"/>
          </a:xfrm>
          <a:prstGeom prst="rect">
            <a:avLst/>
          </a:prstGeom>
          <a:noFill/>
          <a:ln>
            <a:noFill/>
          </a:ln>
        </p:spPr>
      </p:pic>
      <p:sp>
        <p:nvSpPr>
          <p:cNvPr id="113" name="Google Shape;113;p18"/>
          <p:cNvSpPr txBox="1"/>
          <p:nvPr/>
        </p:nvSpPr>
        <p:spPr>
          <a:xfrm>
            <a:off x="144325" y="3523025"/>
            <a:ext cx="6888600" cy="14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pen Sans"/>
                <a:ea typeface="Open Sans"/>
                <a:cs typeface="Open Sans"/>
                <a:sym typeface="Open Sans"/>
              </a:rPr>
              <a:t>Improvement</a:t>
            </a:r>
            <a:r>
              <a:rPr b="1" lang="en-GB">
                <a:latin typeface="Open Sans"/>
                <a:ea typeface="Open Sans"/>
                <a:cs typeface="Open Sans"/>
                <a:sym typeface="Open Sans"/>
              </a:rPr>
              <a:t> Strategies</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Joint Histogram to use box filtering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Median tracking to cut cumulative histogram procedure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Necklace table for fast data access in sparse table</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Joint Histogram</a:t>
            </a:r>
            <a:endParaRPr/>
          </a:p>
        </p:txBody>
      </p:sp>
      <p:sp>
        <p:nvSpPr>
          <p:cNvPr id="119" name="Google Shape;119;p19"/>
          <p:cNvSpPr txBox="1"/>
          <p:nvPr>
            <p:ph idx="1" type="body"/>
          </p:nvPr>
        </p:nvSpPr>
        <p:spPr>
          <a:xfrm>
            <a:off x="311700" y="1298575"/>
            <a:ext cx="8520600" cy="34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t>A joint histogram is a 2D histogram structure for storing pixel count. Each row corresponds to the feature index and each column corresponds to the intensity value of the pixel and each Histogram block stores the count of pixels corresponding to that intensity value and feature.</a:t>
            </a:r>
            <a:endParaRPr sz="1600"/>
          </a:p>
          <a:p>
            <a:pPr indent="-330200" lvl="0" marL="457200" rtl="0" algn="l">
              <a:spcBef>
                <a:spcPts val="1600"/>
              </a:spcBef>
              <a:spcAft>
                <a:spcPts val="0"/>
              </a:spcAft>
              <a:buSzPts val="1600"/>
              <a:buChar char="●"/>
            </a:pPr>
            <a:r>
              <a:rPr lang="en-GB" sz="1600"/>
              <a:t>This counting scheme enables fast weight computation even when the window shifts.</a:t>
            </a:r>
            <a:endParaRPr sz="1600"/>
          </a:p>
          <a:p>
            <a:pPr indent="-330200" lvl="0" marL="457200" rtl="0" algn="l">
              <a:spcBef>
                <a:spcPts val="0"/>
              </a:spcBef>
              <a:spcAft>
                <a:spcPts val="0"/>
              </a:spcAft>
              <a:buSzPts val="1600"/>
              <a:buChar char="●"/>
            </a:pPr>
            <a:r>
              <a:rPr lang="en-GB" sz="1600"/>
              <a:t>The total weight for all pixels with value index i is :</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a:p>
        </p:txBody>
      </p:sp>
      <p:pic>
        <p:nvPicPr>
          <p:cNvPr id="120" name="Google Shape;120;p19"/>
          <p:cNvPicPr preferRelativeResize="0"/>
          <p:nvPr/>
        </p:nvPicPr>
        <p:blipFill>
          <a:blip r:embed="rId3">
            <a:alphaModFix/>
          </a:blip>
          <a:stretch>
            <a:fillRect/>
          </a:stretch>
        </p:blipFill>
        <p:spPr>
          <a:xfrm>
            <a:off x="2601425" y="3659800"/>
            <a:ext cx="2362200" cy="8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Joint Histogram</a:t>
            </a:r>
            <a:endParaRPr/>
          </a:p>
        </p:txBody>
      </p:sp>
      <p:pic>
        <p:nvPicPr>
          <p:cNvPr id="126" name="Google Shape;126;p20"/>
          <p:cNvPicPr preferRelativeResize="0"/>
          <p:nvPr/>
        </p:nvPicPr>
        <p:blipFill>
          <a:blip r:embed="rId3">
            <a:alphaModFix/>
          </a:blip>
          <a:stretch>
            <a:fillRect/>
          </a:stretch>
        </p:blipFill>
        <p:spPr>
          <a:xfrm>
            <a:off x="622000" y="1087400"/>
            <a:ext cx="5777475" cy="3217600"/>
          </a:xfrm>
          <a:prstGeom prst="rect">
            <a:avLst/>
          </a:prstGeom>
          <a:noFill/>
          <a:ln>
            <a:noFill/>
          </a:ln>
        </p:spPr>
      </p:pic>
      <p:sp>
        <p:nvSpPr>
          <p:cNvPr id="127" name="Google Shape;127;p20"/>
          <p:cNvSpPr txBox="1"/>
          <p:nvPr/>
        </p:nvSpPr>
        <p:spPr>
          <a:xfrm>
            <a:off x="311700" y="4234425"/>
            <a:ext cx="8683500" cy="5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latin typeface="Open Sans"/>
                <a:ea typeface="Open Sans"/>
                <a:cs typeface="Open Sans"/>
                <a:sym typeface="Open Sans"/>
              </a:rPr>
              <a:t>Joint-histogram illustration. (a) The input image and a local window. (b)  Joint-histogram containing all pixels in the window according to value index ​i ​ and feature ​f  ​(c) Total weight calculated for each ​i</a:t>
            </a:r>
            <a:endParaRPr sz="13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28" name="Google Shape;128;p20"/>
          <p:cNvSpPr txBox="1"/>
          <p:nvPr/>
        </p:nvSpPr>
        <p:spPr>
          <a:xfrm>
            <a:off x="6631500" y="1734425"/>
            <a:ext cx="2200800" cy="14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Algorithms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Median Finding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Shift and Update</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Median Tracking</a:t>
            </a:r>
            <a:endParaRPr/>
          </a:p>
        </p:txBody>
      </p:sp>
      <p:sp>
        <p:nvSpPr>
          <p:cNvPr id="134" name="Google Shape;134;p21"/>
          <p:cNvSpPr txBox="1"/>
          <p:nvPr>
            <p:ph idx="1" type="body"/>
          </p:nvPr>
        </p:nvSpPr>
        <p:spPr>
          <a:xfrm>
            <a:off x="383450" y="1691725"/>
            <a:ext cx="8520600" cy="103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700"/>
              <a:t>Median Tracking basically exploits the property that almost all images have similar feature in the adjacent median finding windows to iterate over joint-histogram in a much efficient way.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Cut Point &amp; Balance</a:t>
            </a:r>
            <a:endParaRPr/>
          </a:p>
        </p:txBody>
      </p:sp>
      <p:sp>
        <p:nvSpPr>
          <p:cNvPr id="140" name="Google Shape;140;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t>For median tracking, we define two terms: Cut Point and Balance where the cut point is a point where cumulative sum reaches half of the total sum and balance is absolute min difference between the left weight and right weight.</a:t>
            </a:r>
            <a:endParaRPr sz="1600"/>
          </a:p>
          <a:p>
            <a:pPr indent="0" lvl="0" marL="0" rtl="0" algn="l">
              <a:spcBef>
                <a:spcPts val="1600"/>
              </a:spcBef>
              <a:spcAft>
                <a:spcPts val="1600"/>
              </a:spcAft>
              <a:buNone/>
            </a:pPr>
            <a:r>
              <a:t/>
            </a:r>
            <a:endParaRPr sz="1600"/>
          </a:p>
        </p:txBody>
      </p:sp>
      <p:pic>
        <p:nvPicPr>
          <p:cNvPr id="141" name="Google Shape;141;p22"/>
          <p:cNvPicPr preferRelativeResize="0"/>
          <p:nvPr/>
        </p:nvPicPr>
        <p:blipFill>
          <a:blip r:embed="rId3">
            <a:alphaModFix/>
          </a:blip>
          <a:stretch>
            <a:fillRect/>
          </a:stretch>
        </p:blipFill>
        <p:spPr>
          <a:xfrm>
            <a:off x="1758350" y="2320550"/>
            <a:ext cx="5586100" cy="234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a:t>
            </a:r>
            <a:r>
              <a:rPr lang="en-GB"/>
              <a:t>alance Computation Box (BCB)</a:t>
            </a:r>
            <a:endParaRPr/>
          </a:p>
        </p:txBody>
      </p:sp>
      <p:pic>
        <p:nvPicPr>
          <p:cNvPr id="147" name="Google Shape;147;p23"/>
          <p:cNvPicPr preferRelativeResize="0"/>
          <p:nvPr/>
        </p:nvPicPr>
        <p:blipFill rotWithShape="1">
          <a:blip r:embed="rId3">
            <a:alphaModFix/>
          </a:blip>
          <a:srcRect b="0" l="0" r="0" t="3651"/>
          <a:stretch/>
        </p:blipFill>
        <p:spPr>
          <a:xfrm>
            <a:off x="311700" y="1232050"/>
            <a:ext cx="8578449" cy="358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