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8815F0-B116-4AA3-94B0-B1353B73B2B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63C1159-8025-4DC8-974F-C3E3CDDEB99C}">
      <dgm:prSet phldrT="[Text]"/>
      <dgm:spPr/>
      <dgm:t>
        <a:bodyPr/>
        <a:lstStyle/>
        <a:p>
          <a:r>
            <a:rPr lang="en-IN" dirty="0"/>
            <a:t>Data Collection</a:t>
          </a:r>
        </a:p>
      </dgm:t>
    </dgm:pt>
    <dgm:pt modelId="{7BA9FC66-80C7-4AE6-83A8-2B1FE0118643}" type="parTrans" cxnId="{3E3BF9EE-6916-46F0-A7FA-71D2BFD43EE5}">
      <dgm:prSet/>
      <dgm:spPr/>
      <dgm:t>
        <a:bodyPr/>
        <a:lstStyle/>
        <a:p>
          <a:endParaRPr lang="en-IN"/>
        </a:p>
      </dgm:t>
    </dgm:pt>
    <dgm:pt modelId="{77961999-6C13-4318-B17B-C7302D188616}" type="sibTrans" cxnId="{3E3BF9EE-6916-46F0-A7FA-71D2BFD43EE5}">
      <dgm:prSet/>
      <dgm:spPr/>
      <dgm:t>
        <a:bodyPr/>
        <a:lstStyle/>
        <a:p>
          <a:endParaRPr lang="en-IN"/>
        </a:p>
      </dgm:t>
    </dgm:pt>
    <dgm:pt modelId="{21727834-166B-44A5-B611-06E4BA65F37F}">
      <dgm:prSet phldrT="[Text]"/>
      <dgm:spPr/>
      <dgm:t>
        <a:bodyPr/>
        <a:lstStyle/>
        <a:p>
          <a:r>
            <a:rPr lang="en-IN" dirty="0"/>
            <a:t>Data Analysis and Visualisation</a:t>
          </a:r>
        </a:p>
      </dgm:t>
    </dgm:pt>
    <dgm:pt modelId="{076AFE60-50A6-41C7-B027-6BB516A86005}" type="parTrans" cxnId="{A2E9EB4B-87BA-4A64-9F48-45B4B5DFEE51}">
      <dgm:prSet/>
      <dgm:spPr/>
      <dgm:t>
        <a:bodyPr/>
        <a:lstStyle/>
        <a:p>
          <a:endParaRPr lang="en-IN"/>
        </a:p>
      </dgm:t>
    </dgm:pt>
    <dgm:pt modelId="{06A96A67-7A3E-43D4-B626-AECA7A371E3F}" type="sibTrans" cxnId="{A2E9EB4B-87BA-4A64-9F48-45B4B5DFEE51}">
      <dgm:prSet/>
      <dgm:spPr/>
      <dgm:t>
        <a:bodyPr/>
        <a:lstStyle/>
        <a:p>
          <a:endParaRPr lang="en-IN"/>
        </a:p>
      </dgm:t>
    </dgm:pt>
    <dgm:pt modelId="{73E51E9D-EABB-4EF4-94C1-20482187ED0E}">
      <dgm:prSet phldrT="[Text]"/>
      <dgm:spPr/>
      <dgm:t>
        <a:bodyPr/>
        <a:lstStyle/>
        <a:p>
          <a:r>
            <a:rPr lang="en-IN" dirty="0"/>
            <a:t>Use Predictive Model to predict employee leaving</a:t>
          </a:r>
        </a:p>
      </dgm:t>
    </dgm:pt>
    <dgm:pt modelId="{8EB8ADAF-A9F4-4933-82A5-155C4285709E}" type="parTrans" cxnId="{61B488B2-BF0F-4AC8-8542-D18F5EF88C65}">
      <dgm:prSet/>
      <dgm:spPr/>
      <dgm:t>
        <a:bodyPr/>
        <a:lstStyle/>
        <a:p>
          <a:endParaRPr lang="en-IN"/>
        </a:p>
      </dgm:t>
    </dgm:pt>
    <dgm:pt modelId="{8BA40323-9CC6-448D-A0CC-743E1561DD0B}" type="sibTrans" cxnId="{61B488B2-BF0F-4AC8-8542-D18F5EF88C65}">
      <dgm:prSet/>
      <dgm:spPr/>
      <dgm:t>
        <a:bodyPr/>
        <a:lstStyle/>
        <a:p>
          <a:endParaRPr lang="en-IN"/>
        </a:p>
      </dgm:t>
    </dgm:pt>
    <dgm:pt modelId="{995865A0-88EB-4586-A800-5AFB6CD49D1C}">
      <dgm:prSet/>
      <dgm:spPr/>
      <dgm:t>
        <a:bodyPr/>
        <a:lstStyle/>
        <a:p>
          <a:r>
            <a:rPr lang="en-IN" dirty="0"/>
            <a:t>Take Necessary Steps</a:t>
          </a:r>
        </a:p>
      </dgm:t>
    </dgm:pt>
    <dgm:pt modelId="{ADB195D4-5686-4B06-800C-5C2057ED1F42}" type="parTrans" cxnId="{09223960-11DC-436A-8CD0-727DD759C862}">
      <dgm:prSet/>
      <dgm:spPr/>
      <dgm:t>
        <a:bodyPr/>
        <a:lstStyle/>
        <a:p>
          <a:endParaRPr lang="en-IN"/>
        </a:p>
      </dgm:t>
    </dgm:pt>
    <dgm:pt modelId="{D82BB5E5-7B6A-413A-A099-12EC77965AF9}" type="sibTrans" cxnId="{09223960-11DC-436A-8CD0-727DD759C862}">
      <dgm:prSet/>
      <dgm:spPr/>
      <dgm:t>
        <a:bodyPr/>
        <a:lstStyle/>
        <a:p>
          <a:endParaRPr lang="en-IN"/>
        </a:p>
      </dgm:t>
    </dgm:pt>
    <dgm:pt modelId="{4EEAF0DA-0610-43D8-96B1-297311AAC1D6}" type="pres">
      <dgm:prSet presAssocID="{C48815F0-B116-4AA3-94B0-B1353B73B2B3}" presName="Name0" presStyleCnt="0">
        <dgm:presLayoutVars>
          <dgm:dir/>
          <dgm:resizeHandles val="exact"/>
        </dgm:presLayoutVars>
      </dgm:prSet>
      <dgm:spPr/>
    </dgm:pt>
    <dgm:pt modelId="{EB40B9C4-9112-4224-8C05-95995CCD9474}" type="pres">
      <dgm:prSet presAssocID="{163C1159-8025-4DC8-974F-C3E3CDDEB99C}" presName="node" presStyleLbl="node1" presStyleIdx="0" presStyleCnt="4">
        <dgm:presLayoutVars>
          <dgm:bulletEnabled val="1"/>
        </dgm:presLayoutVars>
      </dgm:prSet>
      <dgm:spPr/>
    </dgm:pt>
    <dgm:pt modelId="{D904FCCD-7717-4CD7-9AA6-972FA636E692}" type="pres">
      <dgm:prSet presAssocID="{77961999-6C13-4318-B17B-C7302D188616}" presName="sibTrans" presStyleLbl="sibTrans2D1" presStyleIdx="0" presStyleCnt="3"/>
      <dgm:spPr/>
    </dgm:pt>
    <dgm:pt modelId="{78EBB1B5-3C49-493E-9E66-7EDF8E0676E1}" type="pres">
      <dgm:prSet presAssocID="{77961999-6C13-4318-B17B-C7302D188616}" presName="connectorText" presStyleLbl="sibTrans2D1" presStyleIdx="0" presStyleCnt="3"/>
      <dgm:spPr/>
    </dgm:pt>
    <dgm:pt modelId="{BBCDB287-33F5-4EBD-819A-D6668A311FAF}" type="pres">
      <dgm:prSet presAssocID="{21727834-166B-44A5-B611-06E4BA65F37F}" presName="node" presStyleLbl="node1" presStyleIdx="1" presStyleCnt="4" custLinFactNeighborX="0">
        <dgm:presLayoutVars>
          <dgm:bulletEnabled val="1"/>
        </dgm:presLayoutVars>
      </dgm:prSet>
      <dgm:spPr/>
    </dgm:pt>
    <dgm:pt modelId="{09423FEB-0877-4F5D-87CC-F379252008F4}" type="pres">
      <dgm:prSet presAssocID="{06A96A67-7A3E-43D4-B626-AECA7A371E3F}" presName="sibTrans" presStyleLbl="sibTrans2D1" presStyleIdx="1" presStyleCnt="3"/>
      <dgm:spPr/>
    </dgm:pt>
    <dgm:pt modelId="{A8F927D0-5BF2-4C47-99D0-CAE1722D4763}" type="pres">
      <dgm:prSet presAssocID="{06A96A67-7A3E-43D4-B626-AECA7A371E3F}" presName="connectorText" presStyleLbl="sibTrans2D1" presStyleIdx="1" presStyleCnt="3"/>
      <dgm:spPr/>
    </dgm:pt>
    <dgm:pt modelId="{A5D00720-E871-4FC2-A3D5-F7A0F4A124E9}" type="pres">
      <dgm:prSet presAssocID="{73E51E9D-EABB-4EF4-94C1-20482187ED0E}" presName="node" presStyleLbl="node1" presStyleIdx="2" presStyleCnt="4">
        <dgm:presLayoutVars>
          <dgm:bulletEnabled val="1"/>
        </dgm:presLayoutVars>
      </dgm:prSet>
      <dgm:spPr/>
    </dgm:pt>
    <dgm:pt modelId="{36E020D5-0F46-474F-B728-6A2BF4D99795}" type="pres">
      <dgm:prSet presAssocID="{8BA40323-9CC6-448D-A0CC-743E1561DD0B}" presName="sibTrans" presStyleLbl="sibTrans2D1" presStyleIdx="2" presStyleCnt="3"/>
      <dgm:spPr/>
    </dgm:pt>
    <dgm:pt modelId="{DCDD7D30-42ED-43A7-BDCD-0C1AD0FF952C}" type="pres">
      <dgm:prSet presAssocID="{8BA40323-9CC6-448D-A0CC-743E1561DD0B}" presName="connectorText" presStyleLbl="sibTrans2D1" presStyleIdx="2" presStyleCnt="3"/>
      <dgm:spPr/>
    </dgm:pt>
    <dgm:pt modelId="{48BAA77A-8C8E-46D2-869B-DA7CCFBCBAA6}" type="pres">
      <dgm:prSet presAssocID="{995865A0-88EB-4586-A800-5AFB6CD49D1C}" presName="node" presStyleLbl="node1" presStyleIdx="3" presStyleCnt="4" custLinFactNeighborX="0">
        <dgm:presLayoutVars>
          <dgm:bulletEnabled val="1"/>
        </dgm:presLayoutVars>
      </dgm:prSet>
      <dgm:spPr/>
    </dgm:pt>
  </dgm:ptLst>
  <dgm:cxnLst>
    <dgm:cxn modelId="{79FDFD05-56F3-4192-A492-9AFCAB4CD28F}" type="presOf" srcId="{21727834-166B-44A5-B611-06E4BA65F37F}" destId="{BBCDB287-33F5-4EBD-819A-D6668A311FAF}" srcOrd="0" destOrd="0" presId="urn:microsoft.com/office/officeart/2005/8/layout/process1"/>
    <dgm:cxn modelId="{F7563C30-E441-4742-BA87-FB5A5D0F49ED}" type="presOf" srcId="{163C1159-8025-4DC8-974F-C3E3CDDEB99C}" destId="{EB40B9C4-9112-4224-8C05-95995CCD9474}" srcOrd="0" destOrd="0" presId="urn:microsoft.com/office/officeart/2005/8/layout/process1"/>
    <dgm:cxn modelId="{92EA9B3C-0745-4757-AF5E-3DC31BE5BFD5}" type="presOf" srcId="{8BA40323-9CC6-448D-A0CC-743E1561DD0B}" destId="{DCDD7D30-42ED-43A7-BDCD-0C1AD0FF952C}" srcOrd="1" destOrd="0" presId="urn:microsoft.com/office/officeart/2005/8/layout/process1"/>
    <dgm:cxn modelId="{09223960-11DC-436A-8CD0-727DD759C862}" srcId="{C48815F0-B116-4AA3-94B0-B1353B73B2B3}" destId="{995865A0-88EB-4586-A800-5AFB6CD49D1C}" srcOrd="3" destOrd="0" parTransId="{ADB195D4-5686-4B06-800C-5C2057ED1F42}" sibTransId="{D82BB5E5-7B6A-413A-A099-12EC77965AF9}"/>
    <dgm:cxn modelId="{1B475544-1EFA-48C7-BF09-A8AC54000803}" type="presOf" srcId="{8BA40323-9CC6-448D-A0CC-743E1561DD0B}" destId="{36E020D5-0F46-474F-B728-6A2BF4D99795}" srcOrd="0" destOrd="0" presId="urn:microsoft.com/office/officeart/2005/8/layout/process1"/>
    <dgm:cxn modelId="{A2E9EB4B-87BA-4A64-9F48-45B4B5DFEE51}" srcId="{C48815F0-B116-4AA3-94B0-B1353B73B2B3}" destId="{21727834-166B-44A5-B611-06E4BA65F37F}" srcOrd="1" destOrd="0" parTransId="{076AFE60-50A6-41C7-B027-6BB516A86005}" sibTransId="{06A96A67-7A3E-43D4-B626-AECA7A371E3F}"/>
    <dgm:cxn modelId="{C7E8454F-8DCE-4E7A-B6D3-6F8F0A976055}" type="presOf" srcId="{995865A0-88EB-4586-A800-5AFB6CD49D1C}" destId="{48BAA77A-8C8E-46D2-869B-DA7CCFBCBAA6}" srcOrd="0" destOrd="0" presId="urn:microsoft.com/office/officeart/2005/8/layout/process1"/>
    <dgm:cxn modelId="{BA877556-71EB-41C2-AA73-564532DB8108}" type="presOf" srcId="{06A96A67-7A3E-43D4-B626-AECA7A371E3F}" destId="{09423FEB-0877-4F5D-87CC-F379252008F4}" srcOrd="0" destOrd="0" presId="urn:microsoft.com/office/officeart/2005/8/layout/process1"/>
    <dgm:cxn modelId="{7FF9A6B0-E481-44B4-B71A-AF90D749F016}" type="presOf" srcId="{77961999-6C13-4318-B17B-C7302D188616}" destId="{78EBB1B5-3C49-493E-9E66-7EDF8E0676E1}" srcOrd="1" destOrd="0" presId="urn:microsoft.com/office/officeart/2005/8/layout/process1"/>
    <dgm:cxn modelId="{61B488B2-BF0F-4AC8-8542-D18F5EF88C65}" srcId="{C48815F0-B116-4AA3-94B0-B1353B73B2B3}" destId="{73E51E9D-EABB-4EF4-94C1-20482187ED0E}" srcOrd="2" destOrd="0" parTransId="{8EB8ADAF-A9F4-4933-82A5-155C4285709E}" sibTransId="{8BA40323-9CC6-448D-A0CC-743E1561DD0B}"/>
    <dgm:cxn modelId="{606B1CD0-F780-4966-B9E2-26D78D4A3CE5}" type="presOf" srcId="{C48815F0-B116-4AA3-94B0-B1353B73B2B3}" destId="{4EEAF0DA-0610-43D8-96B1-297311AAC1D6}" srcOrd="0" destOrd="0" presId="urn:microsoft.com/office/officeart/2005/8/layout/process1"/>
    <dgm:cxn modelId="{9106BDE7-2207-43CE-BDD2-901A95C1ED92}" type="presOf" srcId="{06A96A67-7A3E-43D4-B626-AECA7A371E3F}" destId="{A8F927D0-5BF2-4C47-99D0-CAE1722D4763}" srcOrd="1" destOrd="0" presId="urn:microsoft.com/office/officeart/2005/8/layout/process1"/>
    <dgm:cxn modelId="{3E3BF9EE-6916-46F0-A7FA-71D2BFD43EE5}" srcId="{C48815F0-B116-4AA3-94B0-B1353B73B2B3}" destId="{163C1159-8025-4DC8-974F-C3E3CDDEB99C}" srcOrd="0" destOrd="0" parTransId="{7BA9FC66-80C7-4AE6-83A8-2B1FE0118643}" sibTransId="{77961999-6C13-4318-B17B-C7302D188616}"/>
    <dgm:cxn modelId="{DED9E0F0-DAAA-47CB-934F-591DA2F1FF85}" type="presOf" srcId="{73E51E9D-EABB-4EF4-94C1-20482187ED0E}" destId="{A5D00720-E871-4FC2-A3D5-F7A0F4A124E9}" srcOrd="0" destOrd="0" presId="urn:microsoft.com/office/officeart/2005/8/layout/process1"/>
    <dgm:cxn modelId="{33634EF1-14A1-4C18-87BB-D00B7C1F06CE}" type="presOf" srcId="{77961999-6C13-4318-B17B-C7302D188616}" destId="{D904FCCD-7717-4CD7-9AA6-972FA636E692}" srcOrd="0" destOrd="0" presId="urn:microsoft.com/office/officeart/2005/8/layout/process1"/>
    <dgm:cxn modelId="{A8ABD542-F62A-4504-8F29-7DC12F4167ED}" type="presParOf" srcId="{4EEAF0DA-0610-43D8-96B1-297311AAC1D6}" destId="{EB40B9C4-9112-4224-8C05-95995CCD9474}" srcOrd="0" destOrd="0" presId="urn:microsoft.com/office/officeart/2005/8/layout/process1"/>
    <dgm:cxn modelId="{77A71DE5-B81B-4BC6-AE8F-2AF9E0A946B0}" type="presParOf" srcId="{4EEAF0DA-0610-43D8-96B1-297311AAC1D6}" destId="{D904FCCD-7717-4CD7-9AA6-972FA636E692}" srcOrd="1" destOrd="0" presId="urn:microsoft.com/office/officeart/2005/8/layout/process1"/>
    <dgm:cxn modelId="{72032BE6-BB21-441D-808C-4FB19B8AE886}" type="presParOf" srcId="{D904FCCD-7717-4CD7-9AA6-972FA636E692}" destId="{78EBB1B5-3C49-493E-9E66-7EDF8E0676E1}" srcOrd="0" destOrd="0" presId="urn:microsoft.com/office/officeart/2005/8/layout/process1"/>
    <dgm:cxn modelId="{4BFCC6C6-F0A4-4AFB-AE39-FE976B71E657}" type="presParOf" srcId="{4EEAF0DA-0610-43D8-96B1-297311AAC1D6}" destId="{BBCDB287-33F5-4EBD-819A-D6668A311FAF}" srcOrd="2" destOrd="0" presId="urn:microsoft.com/office/officeart/2005/8/layout/process1"/>
    <dgm:cxn modelId="{1F33F7F4-2141-4CA9-824D-6C24B46E4A73}" type="presParOf" srcId="{4EEAF0DA-0610-43D8-96B1-297311AAC1D6}" destId="{09423FEB-0877-4F5D-87CC-F379252008F4}" srcOrd="3" destOrd="0" presId="urn:microsoft.com/office/officeart/2005/8/layout/process1"/>
    <dgm:cxn modelId="{7BCAA05D-3003-44CA-8EB1-75B4696170CF}" type="presParOf" srcId="{09423FEB-0877-4F5D-87CC-F379252008F4}" destId="{A8F927D0-5BF2-4C47-99D0-CAE1722D4763}" srcOrd="0" destOrd="0" presId="urn:microsoft.com/office/officeart/2005/8/layout/process1"/>
    <dgm:cxn modelId="{410A990B-8478-4456-ABAD-B5F796B8F9FE}" type="presParOf" srcId="{4EEAF0DA-0610-43D8-96B1-297311AAC1D6}" destId="{A5D00720-E871-4FC2-A3D5-F7A0F4A124E9}" srcOrd="4" destOrd="0" presId="urn:microsoft.com/office/officeart/2005/8/layout/process1"/>
    <dgm:cxn modelId="{C1EB9652-3F41-4BF0-A24D-AF58A52A53EA}" type="presParOf" srcId="{4EEAF0DA-0610-43D8-96B1-297311AAC1D6}" destId="{36E020D5-0F46-474F-B728-6A2BF4D99795}" srcOrd="5" destOrd="0" presId="urn:microsoft.com/office/officeart/2005/8/layout/process1"/>
    <dgm:cxn modelId="{C2446AAC-ADE3-4B2A-858E-AFDCFD189BDA}" type="presParOf" srcId="{36E020D5-0F46-474F-B728-6A2BF4D99795}" destId="{DCDD7D30-42ED-43A7-BDCD-0C1AD0FF952C}" srcOrd="0" destOrd="0" presId="urn:microsoft.com/office/officeart/2005/8/layout/process1"/>
    <dgm:cxn modelId="{A5B68925-29FF-4E98-B8AD-B9685E3E310C}" type="presParOf" srcId="{4EEAF0DA-0610-43D8-96B1-297311AAC1D6}" destId="{48BAA77A-8C8E-46D2-869B-DA7CCFBCBAA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0B9C4-9112-4224-8C05-95995CCD9474}">
      <dsp:nvSpPr>
        <dsp:cNvPr id="0" name=""/>
        <dsp:cNvSpPr/>
      </dsp:nvSpPr>
      <dsp:spPr>
        <a:xfrm>
          <a:off x="3571" y="1859242"/>
          <a:ext cx="1561703" cy="1700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Data Collection</a:t>
          </a:r>
        </a:p>
      </dsp:txBody>
      <dsp:txXfrm>
        <a:off x="49312" y="1904983"/>
        <a:ext cx="1470221" cy="1608700"/>
      </dsp:txXfrm>
    </dsp:sp>
    <dsp:sp modelId="{D904FCCD-7717-4CD7-9AA6-972FA636E692}">
      <dsp:nvSpPr>
        <dsp:cNvPr id="0" name=""/>
        <dsp:cNvSpPr/>
      </dsp:nvSpPr>
      <dsp:spPr>
        <a:xfrm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1721445" y="2593142"/>
        <a:ext cx="231757" cy="232382"/>
      </dsp:txXfrm>
    </dsp:sp>
    <dsp:sp modelId="{BBCDB287-33F5-4EBD-819A-D6668A311FAF}">
      <dsp:nvSpPr>
        <dsp:cNvPr id="0" name=""/>
        <dsp:cNvSpPr/>
      </dsp:nvSpPr>
      <dsp:spPr>
        <a:xfrm>
          <a:off x="2189956" y="1859242"/>
          <a:ext cx="1561703" cy="1700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Data Analysis and Visualisation</a:t>
          </a:r>
        </a:p>
      </dsp:txBody>
      <dsp:txXfrm>
        <a:off x="2235697" y="1904983"/>
        <a:ext cx="1470221" cy="1608700"/>
      </dsp:txXfrm>
    </dsp:sp>
    <dsp:sp modelId="{09423FEB-0877-4F5D-87CC-F379252008F4}">
      <dsp:nvSpPr>
        <dsp:cNvPr id="0" name=""/>
        <dsp:cNvSpPr/>
      </dsp:nvSpPr>
      <dsp:spPr>
        <a:xfrm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3907829" y="2593142"/>
        <a:ext cx="231757" cy="232382"/>
      </dsp:txXfrm>
    </dsp:sp>
    <dsp:sp modelId="{A5D00720-E871-4FC2-A3D5-F7A0F4A124E9}">
      <dsp:nvSpPr>
        <dsp:cNvPr id="0" name=""/>
        <dsp:cNvSpPr/>
      </dsp:nvSpPr>
      <dsp:spPr>
        <a:xfrm>
          <a:off x="4376340" y="1859242"/>
          <a:ext cx="1561703" cy="1700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Use Predictive Model to predict employee leaving</a:t>
          </a:r>
        </a:p>
      </dsp:txBody>
      <dsp:txXfrm>
        <a:off x="4422081" y="1904983"/>
        <a:ext cx="1470221" cy="1608700"/>
      </dsp:txXfrm>
    </dsp:sp>
    <dsp:sp modelId="{36E020D5-0F46-474F-B728-6A2BF4D99795}">
      <dsp:nvSpPr>
        <dsp:cNvPr id="0" name=""/>
        <dsp:cNvSpPr/>
      </dsp:nvSpPr>
      <dsp:spPr>
        <a:xfrm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6094214" y="2593142"/>
        <a:ext cx="231757" cy="232382"/>
      </dsp:txXfrm>
    </dsp:sp>
    <dsp:sp modelId="{48BAA77A-8C8E-46D2-869B-DA7CCFBCBAA6}">
      <dsp:nvSpPr>
        <dsp:cNvPr id="0" name=""/>
        <dsp:cNvSpPr/>
      </dsp:nvSpPr>
      <dsp:spPr>
        <a:xfrm>
          <a:off x="6562724" y="1859242"/>
          <a:ext cx="1561703" cy="1700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Take Necessary Steps</a:t>
          </a:r>
        </a:p>
      </dsp:txBody>
      <dsp:txXfrm>
        <a:off x="6608465" y="1904983"/>
        <a:ext cx="1470221" cy="1608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ED2C-009C-4E7B-9535-9152F3262F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Employee Attrition Problem</a:t>
            </a:r>
          </a:p>
        </p:txBody>
      </p:sp>
    </p:spTree>
    <p:extLst>
      <p:ext uri="{BB962C8B-B14F-4D97-AF65-F5344CB8AC3E}">
        <p14:creationId xmlns:p14="http://schemas.microsoft.com/office/powerpoint/2010/main" val="2678708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FD539-5EC8-4E65-9A89-08CA0C1A1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133350"/>
            <a:ext cx="10571998" cy="1284288"/>
          </a:xfrm>
        </p:spPr>
        <p:txBody>
          <a:bodyPr/>
          <a:lstStyle/>
          <a:p>
            <a:r>
              <a:rPr lang="en-IN" dirty="0"/>
              <a:t>Filtering Data by removing collinearity, Normalizing, Scaling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211A87-8134-44C7-A3EC-A5A69636DBC6}"/>
              </a:ext>
            </a:extLst>
          </p:cNvPr>
          <p:cNvSpPr txBox="1"/>
          <p:nvPr/>
        </p:nvSpPr>
        <p:spPr>
          <a:xfrm>
            <a:off x="530017" y="4369568"/>
            <a:ext cx="39770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Filter, normalize , scale the data appropriately.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Remove collinearity in the features set.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C12402-1A00-4F30-A7F9-E95F339EA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13" y="2324100"/>
            <a:ext cx="11718773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53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E02C-433E-4403-AA69-804695EDE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IN"/>
              <a:t>Prediction Mode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E8649-F5DF-413F-B5FA-AD57262CE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105588" cy="3636511"/>
          </a:xfrm>
        </p:spPr>
        <p:txBody>
          <a:bodyPr/>
          <a:lstStyle/>
          <a:p>
            <a:pPr marL="0" indent="0">
              <a:buNone/>
            </a:pPr>
            <a:r>
              <a:rPr lang="en-IN"/>
              <a:t>Decision Tree Classifier is used with maximum depth starting from 1 to 5.</a:t>
            </a:r>
          </a:p>
          <a:p>
            <a:pPr marL="0" indent="0">
              <a:buNone/>
            </a:pPr>
            <a:r>
              <a:rPr lang="en-IN"/>
              <a:t>Decision Tree Classifier  doesn’t require feature scaling.</a:t>
            </a:r>
          </a:p>
          <a:p>
            <a:pPr marL="0" indent="0">
              <a:buNone/>
            </a:pPr>
            <a:r>
              <a:rPr lang="en-IN"/>
              <a:t>‘Gini’ was used as criterion for choosing the next feature/attribute.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C8D913-3242-4D84-A2E3-E74C3653D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299" y="2222287"/>
            <a:ext cx="8105141" cy="439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4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A7A4-A042-4664-B81B-36570687B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deal with the problem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BF3F72A-3046-426A-B166-9CC1E4CF52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8771406"/>
              </p:ext>
            </p:extLst>
          </p:nvPr>
        </p:nvGraphicFramePr>
        <p:xfrm>
          <a:off x="2031999" y="155857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165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C814B-9B29-4F3D-8533-75003D3B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Data Analysis and Visualization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2AE3CE-48E9-400F-BBA4-314C678AA464}"/>
              </a:ext>
            </a:extLst>
          </p:cNvPr>
          <p:cNvSpPr txBox="1"/>
          <p:nvPr/>
        </p:nvSpPr>
        <p:spPr>
          <a:xfrm>
            <a:off x="4330699" y="2413000"/>
            <a:ext cx="705273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Using Statistics to analyse the data.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Finding the reasons/factors why employees are leaving.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Comparing the existing employee vs the employees who left.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Plotting graphs.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80B774-FC6D-4395-84E1-391804BF0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76" y="2254055"/>
            <a:ext cx="3276768" cy="379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37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D31A-0D98-4891-A448-6F271C76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Bar Graph for different departments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E3165-CD08-40C0-ABA8-89ADDF195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By looking at this graph, we can see that sales, support, technical have highest number of employees leaving.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We can give special attention to these departments.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1E6FAC-CFEF-4788-9581-0364E6CBF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439" y="920110"/>
            <a:ext cx="5852172" cy="43891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F0C6E9-CC95-40F6-92CF-8DA8ECED4E95}"/>
              </a:ext>
            </a:extLst>
          </p:cNvPr>
          <p:cNvSpPr txBox="1"/>
          <p:nvPr/>
        </p:nvSpPr>
        <p:spPr>
          <a:xfrm flipH="1">
            <a:off x="6217739" y="5491717"/>
            <a:ext cx="436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Employees in Different department</a:t>
            </a:r>
          </a:p>
        </p:txBody>
      </p:sp>
    </p:spTree>
    <p:extLst>
      <p:ext uri="{BB962C8B-B14F-4D97-AF65-F5344CB8AC3E}">
        <p14:creationId xmlns:p14="http://schemas.microsoft.com/office/powerpoint/2010/main" val="1741790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8391A-9711-43A2-9300-397D0991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Bar graph showing employees leaving having different salaries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EDEE6-2FEF-4967-B3C1-F4BDFFD6C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As seen from the graph mostly employees with low salary are leaving.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employees with high salary have very less tendency to leave.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6A9F12-4A7C-40E0-955D-E6ED8BD4F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914" y="1102355"/>
            <a:ext cx="5852172" cy="43891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0BC7C6-896D-4595-9A0A-A6650D696D09}"/>
              </a:ext>
            </a:extLst>
          </p:cNvPr>
          <p:cNvSpPr txBox="1"/>
          <p:nvPr/>
        </p:nvSpPr>
        <p:spPr>
          <a:xfrm>
            <a:off x="5573027" y="5630779"/>
            <a:ext cx="5735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Employees with different salaries.</a:t>
            </a:r>
          </a:p>
          <a:p>
            <a:r>
              <a:rPr lang="en-IN" dirty="0"/>
              <a:t>The blue ones are present employees while the orange ones are the one who have left.</a:t>
            </a:r>
          </a:p>
        </p:txBody>
      </p:sp>
    </p:spTree>
    <p:extLst>
      <p:ext uri="{BB962C8B-B14F-4D97-AF65-F5344CB8AC3E}">
        <p14:creationId xmlns:p14="http://schemas.microsoft.com/office/powerpoint/2010/main" val="428607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76E24-9FDB-46BB-B0D2-1D7E13F2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Box Plot for Average monthly working hours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016FB-D1A3-4DB6-930A-5E84DA756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It can be seen from the box plot that the average monthly hours for employees who have left is higher than those who are present.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973D0-78F4-4B65-A672-008AB24E8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896" y="10820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05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BC897-F54D-48E0-9614-4E3D55CC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Box Plot for satisfaction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ABDEE-C802-4706-9D79-39B0B512C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can be seen from the box plot graph and is also obvious that the average satisfaction level of present employees is higher than those of employees who have left.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Also the satisfaction level of employees who have left have higher variation than those who are currently present.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EB91AC-D164-46EB-B41E-1B22F0520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434" y="104139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93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019FE-5224-4965-8FCC-932926776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 Plot for number of accident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FF861-96FB-47AD-A6B6-A5FFA4A2E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percentage of employees who have had an accident is higher in case of existing employees.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B387CF-5F0B-4F4F-A7E5-307ED7CD0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06" y="134993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0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9DE9-382A-4CCA-97D9-D93FE003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 of Variables using Heatmap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C5006-A900-4061-81AB-BD2AFF0B6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From the heatmap we can say that average working hours and number of projects are highly correlated. We can remove one of them in our predictive model to improve prediction.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Also we can see that satisfaction level and chances of leaving are negatively related.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1DCA245-6926-4C77-9708-5DC597ECA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06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283</TotalTime>
  <Words>381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2</vt:lpstr>
      <vt:lpstr>Quotable</vt:lpstr>
      <vt:lpstr>Employee Attrition Problem</vt:lpstr>
      <vt:lpstr>Steps to deal with the problem</vt:lpstr>
      <vt:lpstr>Data Analysis and Visualization</vt:lpstr>
      <vt:lpstr>Bar Graph for different departments</vt:lpstr>
      <vt:lpstr>Bar graph showing employees leaving having different salaries</vt:lpstr>
      <vt:lpstr>Box Plot for Average monthly working hours</vt:lpstr>
      <vt:lpstr>Box Plot for satisfaction level</vt:lpstr>
      <vt:lpstr>Count Plot for number of accident</vt:lpstr>
      <vt:lpstr>Correlation of Variables using Heatmap</vt:lpstr>
      <vt:lpstr>Filtering Data by removing collinearity, Normalizing, Scaling</vt:lpstr>
      <vt:lpstr>Prediction Mode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Problem</dc:title>
  <dc:creator>Gulshan Kumar</dc:creator>
  <cp:lastModifiedBy>Gulshan Kumar</cp:lastModifiedBy>
  <cp:revision>14</cp:revision>
  <dcterms:created xsi:type="dcterms:W3CDTF">2018-11-25T13:51:41Z</dcterms:created>
  <dcterms:modified xsi:type="dcterms:W3CDTF">2018-11-27T14:04:10Z</dcterms:modified>
</cp:coreProperties>
</file>