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74" r:id="rId14"/>
    <p:sldId id="267" r:id="rId15"/>
    <p:sldId id="268" r:id="rId16"/>
    <p:sldId id="269" r:id="rId17"/>
    <p:sldId id="270" r:id="rId18"/>
    <p:sldId id="282" r:id="rId19"/>
    <p:sldId id="283" r:id="rId20"/>
    <p:sldId id="284" r:id="rId21"/>
    <p:sldId id="285" r:id="rId22"/>
    <p:sldId id="286" r:id="rId23"/>
    <p:sldId id="287" r:id="rId24"/>
    <p:sldId id="275" r:id="rId25"/>
    <p:sldId id="276" r:id="rId26"/>
    <p:sldId id="277" r:id="rId27"/>
    <p:sldId id="278" r:id="rId28"/>
    <p:sldId id="279" r:id="rId29"/>
    <p:sldId id="280" r:id="rId30"/>
    <p:sldId id="281" r:id="rId31"/>
    <p:sldId id="288" r:id="rId32"/>
    <p:sldId id="290" r:id="rId33"/>
    <p:sldId id="289" r:id="rId34"/>
    <p:sldId id="291" r:id="rId35"/>
    <p:sldId id="292" r:id="rId36"/>
    <p:sldId id="29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12AE437-F7A1-4852-94FD-E99FDBFA2CD8}" type="datetimeFigureOut">
              <a:rPr lang="en-DE" smtClean="0"/>
              <a:t>09/27/2022</a:t>
            </a:fld>
            <a:endParaRPr lang="en-DE"/>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DE"/>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FEB34EC-90C9-47F8-ACE1-B65856982BB4}" type="slidenum">
              <a:rPr lang="en-DE" smtClean="0"/>
              <a:t>‹#›</a:t>
            </a:fld>
            <a:endParaRPr lang="en-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40998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AE437-F7A1-4852-94FD-E99FDBFA2CD8}" type="datetimeFigureOut">
              <a:rPr lang="en-DE" smtClean="0"/>
              <a:t>09/27/2022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7FEB34EC-90C9-47F8-ACE1-B65856982BB4}" type="slidenum">
              <a:rPr lang="en-DE" smtClean="0"/>
              <a:t>‹#›</a:t>
            </a:fld>
            <a:endParaRPr lang="en-DE"/>
          </a:p>
        </p:txBody>
      </p:sp>
    </p:spTree>
    <p:extLst>
      <p:ext uri="{BB962C8B-B14F-4D97-AF65-F5344CB8AC3E}">
        <p14:creationId xmlns:p14="http://schemas.microsoft.com/office/powerpoint/2010/main" val="3457464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AE437-F7A1-4852-94FD-E99FDBFA2CD8}" type="datetimeFigureOut">
              <a:rPr lang="en-DE" smtClean="0"/>
              <a:t>09/27/2022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7FEB34EC-90C9-47F8-ACE1-B65856982BB4}" type="slidenum">
              <a:rPr lang="en-DE" smtClean="0"/>
              <a:t>‹#›</a:t>
            </a:fld>
            <a:endParaRPr lang="en-DE"/>
          </a:p>
        </p:txBody>
      </p:sp>
    </p:spTree>
    <p:extLst>
      <p:ext uri="{BB962C8B-B14F-4D97-AF65-F5344CB8AC3E}">
        <p14:creationId xmlns:p14="http://schemas.microsoft.com/office/powerpoint/2010/main" val="2568426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AE437-F7A1-4852-94FD-E99FDBFA2CD8}" type="datetimeFigureOut">
              <a:rPr lang="en-DE" smtClean="0"/>
              <a:t>09/27/2022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7FEB34EC-90C9-47F8-ACE1-B65856982BB4}" type="slidenum">
              <a:rPr lang="en-DE" smtClean="0"/>
              <a:t>‹#›</a:t>
            </a:fld>
            <a:endParaRPr lang="en-DE"/>
          </a:p>
        </p:txBody>
      </p:sp>
    </p:spTree>
    <p:extLst>
      <p:ext uri="{BB962C8B-B14F-4D97-AF65-F5344CB8AC3E}">
        <p14:creationId xmlns:p14="http://schemas.microsoft.com/office/powerpoint/2010/main" val="157883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2AE437-F7A1-4852-94FD-E99FDBFA2CD8}" type="datetimeFigureOut">
              <a:rPr lang="en-DE" smtClean="0"/>
              <a:t>09/27/2022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7FEB34EC-90C9-47F8-ACE1-B65856982BB4}" type="slidenum">
              <a:rPr lang="en-DE" smtClean="0"/>
              <a:t>‹#›</a:t>
            </a:fld>
            <a:endParaRPr lang="en-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5954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2AE437-F7A1-4852-94FD-E99FDBFA2CD8}" type="datetimeFigureOut">
              <a:rPr lang="en-DE" smtClean="0"/>
              <a:t>09/27/2022</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7FEB34EC-90C9-47F8-ACE1-B65856982BB4}" type="slidenum">
              <a:rPr lang="en-DE" smtClean="0"/>
              <a:t>‹#›</a:t>
            </a:fld>
            <a:endParaRPr lang="en-DE"/>
          </a:p>
        </p:txBody>
      </p:sp>
    </p:spTree>
    <p:extLst>
      <p:ext uri="{BB962C8B-B14F-4D97-AF65-F5344CB8AC3E}">
        <p14:creationId xmlns:p14="http://schemas.microsoft.com/office/powerpoint/2010/main" val="554464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2AE437-F7A1-4852-94FD-E99FDBFA2CD8}" type="datetimeFigureOut">
              <a:rPr lang="en-DE" smtClean="0"/>
              <a:t>09/27/2022</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7FEB34EC-90C9-47F8-ACE1-B65856982BB4}" type="slidenum">
              <a:rPr lang="en-DE" smtClean="0"/>
              <a:t>‹#›</a:t>
            </a:fld>
            <a:endParaRPr lang="en-DE"/>
          </a:p>
        </p:txBody>
      </p:sp>
    </p:spTree>
    <p:extLst>
      <p:ext uri="{BB962C8B-B14F-4D97-AF65-F5344CB8AC3E}">
        <p14:creationId xmlns:p14="http://schemas.microsoft.com/office/powerpoint/2010/main" val="285247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2AE437-F7A1-4852-94FD-E99FDBFA2CD8}" type="datetimeFigureOut">
              <a:rPr lang="en-DE" smtClean="0"/>
              <a:t>09/27/2022</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7FEB34EC-90C9-47F8-ACE1-B65856982BB4}" type="slidenum">
              <a:rPr lang="en-DE" smtClean="0"/>
              <a:t>‹#›</a:t>
            </a:fld>
            <a:endParaRPr lang="en-DE"/>
          </a:p>
        </p:txBody>
      </p:sp>
    </p:spTree>
    <p:extLst>
      <p:ext uri="{BB962C8B-B14F-4D97-AF65-F5344CB8AC3E}">
        <p14:creationId xmlns:p14="http://schemas.microsoft.com/office/powerpoint/2010/main" val="187307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AE437-F7A1-4852-94FD-E99FDBFA2CD8}" type="datetimeFigureOut">
              <a:rPr lang="en-DE" smtClean="0"/>
              <a:t>09/27/2022</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7FEB34EC-90C9-47F8-ACE1-B65856982BB4}" type="slidenum">
              <a:rPr lang="en-DE" smtClean="0"/>
              <a:t>‹#›</a:t>
            </a:fld>
            <a:endParaRPr lang="en-DE"/>
          </a:p>
        </p:txBody>
      </p:sp>
    </p:spTree>
    <p:extLst>
      <p:ext uri="{BB962C8B-B14F-4D97-AF65-F5344CB8AC3E}">
        <p14:creationId xmlns:p14="http://schemas.microsoft.com/office/powerpoint/2010/main" val="265620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2AE437-F7A1-4852-94FD-E99FDBFA2CD8}" type="datetimeFigureOut">
              <a:rPr lang="en-DE" smtClean="0"/>
              <a:t>09/27/2022</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7FEB34EC-90C9-47F8-ACE1-B65856982BB4}" type="slidenum">
              <a:rPr lang="en-DE" smtClean="0"/>
              <a:t>‹#›</a:t>
            </a:fld>
            <a:endParaRPr lang="en-DE"/>
          </a:p>
        </p:txBody>
      </p:sp>
    </p:spTree>
    <p:extLst>
      <p:ext uri="{BB962C8B-B14F-4D97-AF65-F5344CB8AC3E}">
        <p14:creationId xmlns:p14="http://schemas.microsoft.com/office/powerpoint/2010/main" val="172524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2AE437-F7A1-4852-94FD-E99FDBFA2CD8}" type="datetimeFigureOut">
              <a:rPr lang="en-DE" smtClean="0"/>
              <a:t>09/27/2022</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7FEB34EC-90C9-47F8-ACE1-B65856982BB4}" type="slidenum">
              <a:rPr lang="en-DE" smtClean="0"/>
              <a:t>‹#›</a:t>
            </a:fld>
            <a:endParaRPr lang="en-DE"/>
          </a:p>
        </p:txBody>
      </p:sp>
    </p:spTree>
    <p:extLst>
      <p:ext uri="{BB962C8B-B14F-4D97-AF65-F5344CB8AC3E}">
        <p14:creationId xmlns:p14="http://schemas.microsoft.com/office/powerpoint/2010/main" val="4035760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12AE437-F7A1-4852-94FD-E99FDBFA2CD8}" type="datetimeFigureOut">
              <a:rPr lang="en-DE" smtClean="0"/>
              <a:t>09/27/2022</a:t>
            </a:fld>
            <a:endParaRPr lang="en-DE"/>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DE"/>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FEB34EC-90C9-47F8-ACE1-B65856982BB4}" type="slidenum">
              <a:rPr lang="en-DE" smtClean="0"/>
              <a:t>‹#›</a:t>
            </a:fld>
            <a:endParaRPr lang="en-DE"/>
          </a:p>
        </p:txBody>
      </p:sp>
    </p:spTree>
    <p:extLst>
      <p:ext uri="{BB962C8B-B14F-4D97-AF65-F5344CB8AC3E}">
        <p14:creationId xmlns:p14="http://schemas.microsoft.com/office/powerpoint/2010/main" val="2176838233"/>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datasets/fernandol/countries-of-the-worl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FE442C-7BEF-DA29-5E91-2210E9101429}"/>
              </a:ext>
            </a:extLst>
          </p:cNvPr>
          <p:cNvSpPr>
            <a:spLocks noGrp="1"/>
          </p:cNvSpPr>
          <p:nvPr>
            <p:ph type="title"/>
          </p:nvPr>
        </p:nvSpPr>
        <p:spPr>
          <a:xfrm>
            <a:off x="848030" y="2185287"/>
            <a:ext cx="9692640" cy="1325562"/>
          </a:xfrm>
        </p:spPr>
        <p:txBody>
          <a:bodyPr/>
          <a:lstStyle/>
          <a:p>
            <a:pPr algn="ctr"/>
            <a:r>
              <a:rPr lang="en-US" b="1" dirty="0"/>
              <a:t>GDP PER CAPITA PREDICTION SYSTEM</a:t>
            </a:r>
            <a:endParaRPr lang="en-DE" b="1" dirty="0"/>
          </a:p>
        </p:txBody>
      </p:sp>
      <p:sp>
        <p:nvSpPr>
          <p:cNvPr id="5" name="Content Placeholder 4">
            <a:extLst>
              <a:ext uri="{FF2B5EF4-FFF2-40B4-BE49-F238E27FC236}">
                <a16:creationId xmlns:a16="http://schemas.microsoft.com/office/drawing/2014/main" id="{979346F2-EFF6-5232-B87F-B6B6FDBF2CD8}"/>
              </a:ext>
            </a:extLst>
          </p:cNvPr>
          <p:cNvSpPr>
            <a:spLocks noGrp="1"/>
          </p:cNvSpPr>
          <p:nvPr>
            <p:ph idx="1"/>
          </p:nvPr>
        </p:nvSpPr>
        <p:spPr>
          <a:xfrm>
            <a:off x="1261872" y="2894120"/>
            <a:ext cx="4834128" cy="3675631"/>
          </a:xfrm>
        </p:spPr>
        <p:txBody>
          <a:bodyPr>
            <a:normAutofit lnSpcReduction="10000"/>
          </a:bodyPr>
          <a:lstStyle/>
          <a:p>
            <a:pPr marL="0" indent="0">
              <a:buNone/>
            </a:pPr>
            <a:endParaRPr lang="en-US" sz="20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Supervised By</a:t>
            </a:r>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Mr. Abdul </a:t>
            </a:r>
            <a:r>
              <a:rPr lang="en-US" sz="2000" b="1" dirty="0" err="1">
                <a:solidFill>
                  <a:schemeClr val="tx1"/>
                </a:solidFill>
                <a:latin typeface="Times New Roman" panose="02020603050405020304" pitchFamily="18" charset="0"/>
                <a:cs typeface="Times New Roman" panose="02020603050405020304" pitchFamily="18" charset="0"/>
              </a:rPr>
              <a:t>Qudus</a:t>
            </a:r>
            <a:r>
              <a:rPr lang="en-US" sz="2000" b="1" dirty="0">
                <a:solidFill>
                  <a:schemeClr val="tx1"/>
                </a:solidFill>
                <a:latin typeface="Times New Roman" panose="02020603050405020304" pitchFamily="18" charset="0"/>
                <a:cs typeface="Times New Roman" panose="02020603050405020304" pitchFamily="18" charset="0"/>
              </a:rPr>
              <a:t> Abbasi</a:t>
            </a:r>
          </a:p>
          <a:p>
            <a:pPr>
              <a:buFont typeface="Wingdings" panose="05000000000000000000" pitchFamily="2" charset="2"/>
              <a:buChar char="Ø"/>
            </a:pPr>
            <a:endParaRPr lang="en-US" sz="2000" b="1" dirty="0"/>
          </a:p>
          <a:p>
            <a:pPr marL="0" indent="0">
              <a:buNone/>
            </a:pPr>
            <a:r>
              <a:rPr lang="en-US" sz="2000" b="1" dirty="0"/>
              <a:t>Presented By:</a:t>
            </a:r>
          </a:p>
          <a:p>
            <a:pPr>
              <a:buFont typeface="Wingdings" panose="05000000000000000000" pitchFamily="2" charset="2"/>
              <a:buChar char="Ø"/>
            </a:pPr>
            <a:r>
              <a:rPr lang="en-US" sz="2000" b="1" dirty="0" err="1"/>
              <a:t>Rafia</a:t>
            </a:r>
            <a:r>
              <a:rPr lang="en-US" sz="2000" b="1" dirty="0"/>
              <a:t> Shafique-04161813013</a:t>
            </a:r>
          </a:p>
          <a:p>
            <a:pPr>
              <a:buFont typeface="Wingdings" panose="05000000000000000000" pitchFamily="2" charset="2"/>
              <a:buChar char="Ø"/>
            </a:pPr>
            <a:r>
              <a:rPr lang="en-US" sz="2000" b="1" dirty="0"/>
              <a:t>Hamad Khan-04161813035</a:t>
            </a:r>
          </a:p>
          <a:p>
            <a:pPr>
              <a:buFont typeface="Wingdings" panose="05000000000000000000" pitchFamily="2" charset="2"/>
              <a:buChar char="Ø"/>
            </a:pPr>
            <a:r>
              <a:rPr lang="en-US" sz="2000" b="1" dirty="0"/>
              <a:t>Gulshan Kumar-04161813041</a:t>
            </a:r>
          </a:p>
          <a:p>
            <a:endParaRPr lang="en-DE" dirty="0"/>
          </a:p>
        </p:txBody>
      </p:sp>
      <p:pic>
        <p:nvPicPr>
          <p:cNvPr id="2050" name="Picture 2" descr="See the source image">
            <a:extLst>
              <a:ext uri="{FF2B5EF4-FFF2-40B4-BE49-F238E27FC236}">
                <a16:creationId xmlns:a16="http://schemas.microsoft.com/office/drawing/2014/main" id="{3A2D1E70-AD0C-3080-6B19-0BAD3430F9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5971" y="3517507"/>
            <a:ext cx="3095376" cy="294598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3F4A3B5-C202-649B-8747-2B00FF9ECC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3981" y="142043"/>
            <a:ext cx="1857983" cy="185798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392144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75CAB-2F5E-5946-543F-2AF2C337FDA5}"/>
              </a:ext>
            </a:extLst>
          </p:cNvPr>
          <p:cNvSpPr>
            <a:spLocks noGrp="1"/>
          </p:cNvSpPr>
          <p:nvPr>
            <p:ph type="title"/>
          </p:nvPr>
        </p:nvSpPr>
        <p:spPr/>
        <p:txBody>
          <a:bodyPr/>
          <a:lstStyle/>
          <a:p>
            <a:r>
              <a:rPr lang="en-US" dirty="0"/>
              <a:t>Libraries</a:t>
            </a:r>
            <a:br>
              <a:rPr lang="en-US" dirty="0"/>
            </a:br>
            <a:endParaRPr lang="en-DE" dirty="0"/>
          </a:p>
        </p:txBody>
      </p:sp>
      <p:sp>
        <p:nvSpPr>
          <p:cNvPr id="6" name="Content Placeholder 5">
            <a:extLst>
              <a:ext uri="{FF2B5EF4-FFF2-40B4-BE49-F238E27FC236}">
                <a16:creationId xmlns:a16="http://schemas.microsoft.com/office/drawing/2014/main" id="{E9024630-DA99-F14D-91AA-164FA45AFB02}"/>
              </a:ext>
            </a:extLst>
          </p:cNvPr>
          <p:cNvSpPr>
            <a:spLocks noGrp="1"/>
          </p:cNvSpPr>
          <p:nvPr>
            <p:ph idx="1"/>
          </p:nvPr>
        </p:nvSpPr>
        <p:spPr>
          <a:xfrm>
            <a:off x="1058672" y="1820333"/>
            <a:ext cx="2886795" cy="4351337"/>
          </a:xfrm>
        </p:spPr>
        <p:txBody>
          <a:bodyPr/>
          <a:lstStyle/>
          <a:p>
            <a:pPr marL="342900" indent="-342900">
              <a:lnSpc>
                <a:spcPct val="90000"/>
              </a:lnSpc>
              <a:buFont typeface="Wingdings" panose="05000000000000000000" pitchFamily="2" charset="2"/>
              <a:buChar char="Ø"/>
            </a:pPr>
            <a:r>
              <a:rPr lang="en-US" sz="2400" dirty="0" err="1">
                <a:solidFill>
                  <a:schemeClr val="tx1"/>
                </a:solidFill>
                <a:latin typeface="Times New Roman" panose="02020603050405020304" pitchFamily="18" charset="0"/>
                <a:cs typeface="Times New Roman" panose="02020603050405020304" pitchFamily="18" charset="0"/>
              </a:rPr>
              <a:t>Numpy</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nSpc>
                <a:spcPct val="9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Pandas</a:t>
            </a:r>
          </a:p>
          <a:p>
            <a:pPr marL="342900" indent="-342900">
              <a:lnSpc>
                <a:spcPct val="90000"/>
              </a:lnSpc>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Scipy</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nSpc>
                <a:spcPct val="9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Matplotlib</a:t>
            </a:r>
          </a:p>
          <a:p>
            <a:pPr marL="342900" indent="-342900">
              <a:lnSpc>
                <a:spcPct val="9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Seaborn</a:t>
            </a:r>
          </a:p>
          <a:p>
            <a:pPr marL="342900" indent="-342900">
              <a:lnSpc>
                <a:spcPct val="9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Scikit-learn</a:t>
            </a:r>
          </a:p>
          <a:p>
            <a:pPr marL="0" indent="0">
              <a:buNone/>
            </a:pPr>
            <a:endParaRPr lang="en-DE" dirty="0"/>
          </a:p>
        </p:txBody>
      </p:sp>
      <p:pic>
        <p:nvPicPr>
          <p:cNvPr id="7" name="Picture 6" descr="Graphical user interface, application&#10;&#10;Description automatically generated">
            <a:extLst>
              <a:ext uri="{FF2B5EF4-FFF2-40B4-BE49-F238E27FC236}">
                <a16:creationId xmlns:a16="http://schemas.microsoft.com/office/drawing/2014/main" id="{3EF580CD-CC5A-EAC7-C97B-13700E15C9C9}"/>
              </a:ext>
            </a:extLst>
          </p:cNvPr>
          <p:cNvPicPr>
            <a:picLocks noChangeAspect="1"/>
          </p:cNvPicPr>
          <p:nvPr/>
        </p:nvPicPr>
        <p:blipFill rotWithShape="1">
          <a:blip r:embed="rId2">
            <a:extLst>
              <a:ext uri="{28A0092B-C50C-407E-A947-70E740481C1C}">
                <a14:useLocalDpi xmlns:a14="http://schemas.microsoft.com/office/drawing/2010/main" val="0"/>
              </a:ext>
            </a:extLst>
          </a:blip>
          <a:srcRect l="12718" r="13579"/>
          <a:stretch/>
        </p:blipFill>
        <p:spPr>
          <a:xfrm>
            <a:off x="3606799" y="1820333"/>
            <a:ext cx="6062134" cy="3852334"/>
          </a:xfrm>
          <a:prstGeom prst="rect">
            <a:avLst/>
          </a:prstGeom>
        </p:spPr>
      </p:pic>
    </p:spTree>
    <p:extLst>
      <p:ext uri="{BB962C8B-B14F-4D97-AF65-F5344CB8AC3E}">
        <p14:creationId xmlns:p14="http://schemas.microsoft.com/office/powerpoint/2010/main" val="1097051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44D0-0594-E78F-57C4-5D488E22A930}"/>
              </a:ext>
            </a:extLst>
          </p:cNvPr>
          <p:cNvSpPr>
            <a:spLocks noGrp="1"/>
          </p:cNvSpPr>
          <p:nvPr>
            <p:ph type="title"/>
          </p:nvPr>
        </p:nvSpPr>
        <p:spPr/>
        <p:txBody>
          <a:bodyPr>
            <a:normAutofit fontScale="90000"/>
          </a:bodyPr>
          <a:lstStyle/>
          <a:p>
            <a:r>
              <a:rPr lang="en-US" sz="3200" b="1" kern="1200" dirty="0">
                <a:latin typeface="+mj-lt"/>
                <a:ea typeface="+mj-ea"/>
                <a:cs typeface="+mj-cs"/>
              </a:rPr>
              <a:t>Data Preprocessing</a:t>
            </a:r>
            <a:br>
              <a:rPr lang="en-US" sz="3200" b="1" kern="1200" dirty="0">
                <a:latin typeface="+mj-lt"/>
                <a:ea typeface="+mj-ea"/>
                <a:cs typeface="+mj-cs"/>
              </a:rPr>
            </a:br>
            <a:br>
              <a:rPr lang="en-US" sz="3200" b="1" kern="1200" dirty="0">
                <a:latin typeface="+mj-lt"/>
                <a:ea typeface="+mj-ea"/>
                <a:cs typeface="+mj-cs"/>
              </a:rPr>
            </a:br>
            <a:endParaRPr lang="en-DE" sz="3200" b="1" dirty="0"/>
          </a:p>
        </p:txBody>
      </p:sp>
      <p:sp>
        <p:nvSpPr>
          <p:cNvPr id="3" name="Content Placeholder 2">
            <a:extLst>
              <a:ext uri="{FF2B5EF4-FFF2-40B4-BE49-F238E27FC236}">
                <a16:creationId xmlns:a16="http://schemas.microsoft.com/office/drawing/2014/main" id="{3CDCFB79-FEDA-59D7-8B1F-5DFACC92B645}"/>
              </a:ext>
            </a:extLst>
          </p:cNvPr>
          <p:cNvSpPr>
            <a:spLocks noGrp="1"/>
          </p:cNvSpPr>
          <p:nvPr>
            <p:ph idx="1"/>
          </p:nvPr>
        </p:nvSpPr>
        <p:spPr>
          <a:xfrm>
            <a:off x="1261872" y="1828800"/>
            <a:ext cx="4918795" cy="4351337"/>
          </a:xfrm>
        </p:spPr>
        <p:txBody>
          <a:bodyPr/>
          <a:lstStyle/>
          <a:p>
            <a:pPr marL="342900" indent="-342900">
              <a:lnSpc>
                <a:spcPct val="90000"/>
              </a:lnSpc>
              <a:buFont typeface="Wingdings" panose="05000000000000000000" pitchFamily="2" charset="2"/>
              <a:buChar char="Ø"/>
            </a:pPr>
            <a:r>
              <a:rPr lang="en-US" sz="1800" b="0" i="0" dirty="0">
                <a:solidFill>
                  <a:schemeClr val="tx1">
                    <a:lumMod val="85000"/>
                    <a:lumOff val="15000"/>
                  </a:schemeClr>
                </a:solidFill>
                <a:effectLst/>
                <a:latin typeface="Times New Roman" panose="02020603050405020304" pitchFamily="18" charset="0"/>
                <a:cs typeface="Times New Roman" panose="02020603050405020304" pitchFamily="18" charset="0"/>
              </a:rPr>
              <a:t>Data preprocessing is a process of preparing the raw data and making it suitable for a machine learning model.</a:t>
            </a:r>
          </a:p>
          <a:p>
            <a:pPr marL="342900" indent="-342900">
              <a:lnSpc>
                <a:spcPct val="90000"/>
              </a:lnSpc>
              <a:buFont typeface="Wingdings" panose="05000000000000000000" pitchFamily="2" charset="2"/>
              <a:buChar char="Ø"/>
            </a:pPr>
            <a:r>
              <a:rPr lang="en-US" sz="1800" b="0" i="0" dirty="0">
                <a:solidFill>
                  <a:schemeClr val="tx1">
                    <a:lumMod val="85000"/>
                    <a:lumOff val="15000"/>
                  </a:schemeClr>
                </a:solidFill>
                <a:effectLst/>
                <a:latin typeface="Times New Roman" panose="02020603050405020304" pitchFamily="18" charset="0"/>
                <a:cs typeface="Times New Roman" panose="02020603050405020304" pitchFamily="18" charset="0"/>
              </a:rPr>
              <a:t> It is the first and crucial step while creating a machine learning model.</a:t>
            </a:r>
          </a:p>
          <a:p>
            <a:pPr marL="0" indent="0">
              <a:buNone/>
            </a:pPr>
            <a:endParaRPr lang="en-DE" dirty="0"/>
          </a:p>
        </p:txBody>
      </p:sp>
      <p:pic>
        <p:nvPicPr>
          <p:cNvPr id="4" name="Picture 3" descr="Diagram&#10;&#10;Description automatically generated">
            <a:extLst>
              <a:ext uri="{FF2B5EF4-FFF2-40B4-BE49-F238E27FC236}">
                <a16:creationId xmlns:a16="http://schemas.microsoft.com/office/drawing/2014/main" id="{FB33939A-A6A2-C8A6-8C63-AC0C24E63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3866" y="1380066"/>
            <a:ext cx="4570645" cy="3657601"/>
          </a:xfrm>
          <a:prstGeom prst="rect">
            <a:avLst/>
          </a:prstGeom>
        </p:spPr>
      </p:pic>
    </p:spTree>
    <p:extLst>
      <p:ext uri="{BB962C8B-B14F-4D97-AF65-F5344CB8AC3E}">
        <p14:creationId xmlns:p14="http://schemas.microsoft.com/office/powerpoint/2010/main" val="821668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8ED6-B6BD-115A-AE28-CEA49C2B3417}"/>
              </a:ext>
            </a:extLst>
          </p:cNvPr>
          <p:cNvSpPr>
            <a:spLocks noGrp="1"/>
          </p:cNvSpPr>
          <p:nvPr>
            <p:ph type="title"/>
          </p:nvPr>
        </p:nvSpPr>
        <p:spPr>
          <a:xfrm>
            <a:off x="776120" y="213360"/>
            <a:ext cx="9692640" cy="1325562"/>
          </a:xfrm>
        </p:spPr>
        <p:txBody>
          <a:bodyPr/>
          <a:lstStyle/>
          <a:p>
            <a:r>
              <a:rPr lang="en-US" dirty="0"/>
              <a:t>Determine null values</a:t>
            </a:r>
            <a:br>
              <a:rPr lang="en-US" dirty="0"/>
            </a:br>
            <a:endParaRPr lang="en-DE" dirty="0"/>
          </a:p>
        </p:txBody>
      </p:sp>
      <p:pic>
        <p:nvPicPr>
          <p:cNvPr id="5" name="Content Placeholder 4">
            <a:extLst>
              <a:ext uri="{FF2B5EF4-FFF2-40B4-BE49-F238E27FC236}">
                <a16:creationId xmlns:a16="http://schemas.microsoft.com/office/drawing/2014/main" id="{EB8EA2FA-CFCC-F1DB-8126-51336498A6C5}"/>
              </a:ext>
            </a:extLst>
          </p:cNvPr>
          <p:cNvPicPr>
            <a:picLocks noGrp="1" noChangeAspect="1"/>
          </p:cNvPicPr>
          <p:nvPr>
            <p:ph idx="1"/>
          </p:nvPr>
        </p:nvPicPr>
        <p:blipFill>
          <a:blip r:embed="rId2"/>
          <a:stretch>
            <a:fillRect/>
          </a:stretch>
        </p:blipFill>
        <p:spPr>
          <a:xfrm>
            <a:off x="776120" y="1318789"/>
            <a:ext cx="8613413" cy="4615816"/>
          </a:xfrm>
        </p:spPr>
      </p:pic>
    </p:spTree>
    <p:extLst>
      <p:ext uri="{BB962C8B-B14F-4D97-AF65-F5344CB8AC3E}">
        <p14:creationId xmlns:p14="http://schemas.microsoft.com/office/powerpoint/2010/main" val="2530525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EAB4E-B4E0-1477-8F84-BF7E1A3BEEED}"/>
              </a:ext>
            </a:extLst>
          </p:cNvPr>
          <p:cNvSpPr>
            <a:spLocks noGrp="1"/>
          </p:cNvSpPr>
          <p:nvPr>
            <p:ph type="title"/>
          </p:nvPr>
        </p:nvSpPr>
        <p:spPr/>
        <p:txBody>
          <a:bodyPr/>
          <a:lstStyle/>
          <a:p>
            <a:r>
              <a:rPr lang="en-US" dirty="0"/>
              <a:t>Determine duplicate values</a:t>
            </a:r>
            <a:br>
              <a:rPr lang="en-US" dirty="0"/>
            </a:br>
            <a:endParaRPr lang="en-DE" dirty="0"/>
          </a:p>
        </p:txBody>
      </p:sp>
      <p:sp>
        <p:nvSpPr>
          <p:cNvPr id="6" name="Content Placeholder 5">
            <a:extLst>
              <a:ext uri="{FF2B5EF4-FFF2-40B4-BE49-F238E27FC236}">
                <a16:creationId xmlns:a16="http://schemas.microsoft.com/office/drawing/2014/main" id="{74C036EE-F280-11FE-3F7D-69074F7C77C7}"/>
              </a:ext>
            </a:extLst>
          </p:cNvPr>
          <p:cNvSpPr>
            <a:spLocks noGrp="1"/>
          </p:cNvSpPr>
          <p:nvPr>
            <p:ph idx="1"/>
          </p:nvPr>
        </p:nvSpPr>
        <p:spPr>
          <a:xfrm>
            <a:off x="1399669" y="2413846"/>
            <a:ext cx="8595360" cy="626533"/>
          </a:xfrm>
        </p:spPr>
        <p:txBody>
          <a:bodyPr>
            <a:normAutofit/>
          </a:bodyPr>
          <a:lstStyle/>
          <a:p>
            <a:pPr marL="0" indent="0">
              <a:buNone/>
            </a:pPr>
            <a:r>
              <a:rPr lang="en-US" sz="2800" b="1" dirty="0"/>
              <a:t>Dataset after replacing Null values</a:t>
            </a:r>
            <a:endParaRPr lang="en-DE" sz="2800" b="1" dirty="0"/>
          </a:p>
        </p:txBody>
      </p:sp>
      <p:pic>
        <p:nvPicPr>
          <p:cNvPr id="7" name="Picture 6" descr="Text&#10;&#10;Description automatically generated with low confidence">
            <a:extLst>
              <a:ext uri="{FF2B5EF4-FFF2-40B4-BE49-F238E27FC236}">
                <a16:creationId xmlns:a16="http://schemas.microsoft.com/office/drawing/2014/main" id="{5F1F876D-65F7-00FC-FC1A-B15C3418E0DC}"/>
              </a:ext>
            </a:extLst>
          </p:cNvPr>
          <p:cNvPicPr>
            <a:picLocks noChangeAspect="1"/>
          </p:cNvPicPr>
          <p:nvPr/>
        </p:nvPicPr>
        <p:blipFill>
          <a:blip r:embed="rId2"/>
          <a:stretch>
            <a:fillRect/>
          </a:stretch>
        </p:blipFill>
        <p:spPr>
          <a:xfrm>
            <a:off x="1609006" y="3040379"/>
            <a:ext cx="8386023" cy="3605954"/>
          </a:xfrm>
          <a:prstGeom prst="rect">
            <a:avLst/>
          </a:prstGeom>
        </p:spPr>
      </p:pic>
      <p:pic>
        <p:nvPicPr>
          <p:cNvPr id="8" name="Picture 7">
            <a:extLst>
              <a:ext uri="{FF2B5EF4-FFF2-40B4-BE49-F238E27FC236}">
                <a16:creationId xmlns:a16="http://schemas.microsoft.com/office/drawing/2014/main" id="{4062C3FE-70EC-B5DB-5173-0E42CEB82A9D}"/>
              </a:ext>
            </a:extLst>
          </p:cNvPr>
          <p:cNvPicPr>
            <a:picLocks noChangeAspect="1"/>
          </p:cNvPicPr>
          <p:nvPr/>
        </p:nvPicPr>
        <p:blipFill>
          <a:blip r:embed="rId3"/>
          <a:stretch>
            <a:fillRect/>
          </a:stretch>
        </p:blipFill>
        <p:spPr>
          <a:xfrm>
            <a:off x="1519978" y="1147814"/>
            <a:ext cx="6751956" cy="1087015"/>
          </a:xfrm>
          <a:prstGeom prst="rect">
            <a:avLst/>
          </a:prstGeom>
        </p:spPr>
      </p:pic>
    </p:spTree>
    <p:extLst>
      <p:ext uri="{BB962C8B-B14F-4D97-AF65-F5344CB8AC3E}">
        <p14:creationId xmlns:p14="http://schemas.microsoft.com/office/powerpoint/2010/main" val="1334699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2FA3A-C4CF-DDFC-0788-17DE3331162B}"/>
              </a:ext>
            </a:extLst>
          </p:cNvPr>
          <p:cNvSpPr>
            <a:spLocks noGrp="1"/>
          </p:cNvSpPr>
          <p:nvPr>
            <p:ph type="title"/>
          </p:nvPr>
        </p:nvSpPr>
        <p:spPr/>
        <p:txBody>
          <a:bodyPr/>
          <a:lstStyle/>
          <a:p>
            <a:r>
              <a:rPr lang="en-US" sz="3600" b="1" dirty="0">
                <a:cs typeface="Times New Roman" panose="02020603050405020304" pitchFamily="18" charset="0"/>
              </a:rPr>
              <a:t>Machine Learning</a:t>
            </a:r>
            <a:br>
              <a:rPr lang="en-US" sz="4400" b="1" dirty="0">
                <a:solidFill>
                  <a:schemeClr val="accent2">
                    <a:lumMod val="60000"/>
                    <a:lumOff val="40000"/>
                  </a:schemeClr>
                </a:solidFill>
                <a:cs typeface="Times New Roman" panose="02020603050405020304" pitchFamily="18" charset="0"/>
              </a:rPr>
            </a:br>
            <a:endParaRPr lang="en-DE" dirty="0"/>
          </a:p>
        </p:txBody>
      </p:sp>
      <p:sp>
        <p:nvSpPr>
          <p:cNvPr id="3" name="Content Placeholder 2">
            <a:extLst>
              <a:ext uri="{FF2B5EF4-FFF2-40B4-BE49-F238E27FC236}">
                <a16:creationId xmlns:a16="http://schemas.microsoft.com/office/drawing/2014/main" id="{F3CD245D-E9B7-0D67-96F1-1FFA025DD388}"/>
              </a:ext>
            </a:extLst>
          </p:cNvPr>
          <p:cNvSpPr>
            <a:spLocks noGrp="1"/>
          </p:cNvSpPr>
          <p:nvPr>
            <p:ph idx="1"/>
          </p:nvPr>
        </p:nvSpPr>
        <p:spPr>
          <a:xfrm>
            <a:off x="1261872" y="1828801"/>
            <a:ext cx="8595360" cy="1325562"/>
          </a:xfrm>
        </p:spPr>
        <p:txBody>
          <a:bodyPr/>
          <a:lstStyle/>
          <a:p>
            <a:pPr>
              <a:buFont typeface="Wingdings" panose="05000000000000000000" pitchFamily="2" charset="2"/>
              <a:buChar char="Ø"/>
            </a:pPr>
            <a:r>
              <a:rPr lang="en-US" sz="2000" b="0" i="0" dirty="0">
                <a:solidFill>
                  <a:schemeClr val="tx2">
                    <a:lumMod val="75000"/>
                  </a:schemeClr>
                </a:solidFill>
                <a:effectLst/>
                <a:latin typeface="Avenir LT Pro"/>
              </a:rPr>
              <a:t>Machine learning is an application of artificial intelligence (AI) that provides systems the ability to automatically learn and improve from experience without being explicitly programmed. </a:t>
            </a:r>
          </a:p>
          <a:p>
            <a:pPr marL="0" indent="0">
              <a:buNone/>
            </a:pPr>
            <a:endParaRPr lang="en-DE" dirty="0"/>
          </a:p>
        </p:txBody>
      </p:sp>
      <p:pic>
        <p:nvPicPr>
          <p:cNvPr id="4" name="Picture 2" descr="Machine Learning Project from A to Z – machinelearning-blog.com">
            <a:extLst>
              <a:ext uri="{FF2B5EF4-FFF2-40B4-BE49-F238E27FC236}">
                <a16:creationId xmlns:a16="http://schemas.microsoft.com/office/drawing/2014/main" id="{1E372522-0C17-D229-C229-AC9D1132F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872" y="3154363"/>
            <a:ext cx="8829523" cy="3309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51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8CDB-CB76-CEA3-B3FE-7F9D8BC6B94D}"/>
              </a:ext>
            </a:extLst>
          </p:cNvPr>
          <p:cNvSpPr>
            <a:spLocks noGrp="1"/>
          </p:cNvSpPr>
          <p:nvPr>
            <p:ph type="title"/>
          </p:nvPr>
        </p:nvSpPr>
        <p:spPr/>
        <p:txBody>
          <a:bodyPr>
            <a:normAutofit fontScale="90000"/>
          </a:bodyPr>
          <a:lstStyle/>
          <a:p>
            <a:br>
              <a:rPr lang="en-US" sz="4000" b="1" dirty="0"/>
            </a:br>
            <a:br>
              <a:rPr lang="en-US" sz="4000" b="1" dirty="0"/>
            </a:br>
            <a:r>
              <a:rPr lang="en-US" sz="4000" b="1" dirty="0"/>
              <a:t>Types of Machine learning</a:t>
            </a:r>
            <a:br>
              <a:rPr lang="en-US" sz="3600" b="1" dirty="0">
                <a:solidFill>
                  <a:schemeClr val="accent2">
                    <a:lumMod val="60000"/>
                    <a:lumOff val="40000"/>
                  </a:schemeClr>
                </a:solidFill>
              </a:rPr>
            </a:br>
            <a:endParaRPr lang="en-DE" sz="3600" b="1" dirty="0"/>
          </a:p>
        </p:txBody>
      </p:sp>
      <p:pic>
        <p:nvPicPr>
          <p:cNvPr id="6" name="Picture 2" descr="3 Types of Machine Learning - New Tech Dojo">
            <a:extLst>
              <a:ext uri="{FF2B5EF4-FFF2-40B4-BE49-F238E27FC236}">
                <a16:creationId xmlns:a16="http://schemas.microsoft.com/office/drawing/2014/main" id="{CD4DFA29-C7E7-5175-7084-B7FB759003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7488" y="1617134"/>
            <a:ext cx="87376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719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4A64-08E6-0703-86CB-EB1E84B9284F}"/>
              </a:ext>
            </a:extLst>
          </p:cNvPr>
          <p:cNvSpPr>
            <a:spLocks noGrp="1"/>
          </p:cNvSpPr>
          <p:nvPr>
            <p:ph type="title"/>
          </p:nvPr>
        </p:nvSpPr>
        <p:spPr/>
        <p:txBody>
          <a:bodyPr>
            <a:normAutofit/>
          </a:bodyPr>
          <a:lstStyle/>
          <a:p>
            <a:r>
              <a:rPr lang="en-US" sz="3600" b="1" dirty="0"/>
              <a:t>Supervised Machine Learning</a:t>
            </a:r>
            <a:br>
              <a:rPr lang="en-US" sz="3600" b="1" dirty="0">
                <a:solidFill>
                  <a:schemeClr val="accent2">
                    <a:lumMod val="60000"/>
                    <a:lumOff val="40000"/>
                  </a:schemeClr>
                </a:solidFill>
              </a:rPr>
            </a:br>
            <a:endParaRPr lang="en-DE" sz="3600" dirty="0"/>
          </a:p>
        </p:txBody>
      </p:sp>
      <p:sp>
        <p:nvSpPr>
          <p:cNvPr id="3" name="Content Placeholder 2">
            <a:extLst>
              <a:ext uri="{FF2B5EF4-FFF2-40B4-BE49-F238E27FC236}">
                <a16:creationId xmlns:a16="http://schemas.microsoft.com/office/drawing/2014/main" id="{2D447B37-38A3-E244-5C38-8AAFB50BB00F}"/>
              </a:ext>
            </a:extLst>
          </p:cNvPr>
          <p:cNvSpPr>
            <a:spLocks noGrp="1"/>
          </p:cNvSpPr>
          <p:nvPr>
            <p:ph idx="1"/>
          </p:nvPr>
        </p:nvSpPr>
        <p:spPr/>
        <p:txBody>
          <a:bodyPr/>
          <a:lstStyle/>
          <a:p>
            <a:pPr marL="342900" indent="-342900">
              <a:buFont typeface="Wingdings" panose="05000000000000000000" pitchFamily="2" charset="2"/>
              <a:buChar char="Ø"/>
            </a:pPr>
            <a:r>
              <a:rPr lang="en-US" sz="2000" b="0" i="0" dirty="0">
                <a:solidFill>
                  <a:srgbClr val="525252"/>
                </a:solidFill>
                <a:effectLst/>
                <a:latin typeface="Times New Roman" panose="02020603050405020304" pitchFamily="18" charset="0"/>
                <a:cs typeface="Times New Roman" panose="02020603050405020304" pitchFamily="18" charset="0"/>
              </a:rPr>
              <a:t> It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is a subcategory of machine learning and artificial intelligence.</a:t>
            </a:r>
          </a:p>
          <a:p>
            <a:pPr marL="342900" indent="-342900">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It is defined by its use of labeled datasets to train algorithms that to classify data or predict outcomes accurately.</a:t>
            </a:r>
          </a:p>
          <a:p>
            <a:pPr marL="342900" indent="-342900" algn="l" fontAlgn="base">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Supervised learning can be separated into two types of problems classification and regression.</a:t>
            </a:r>
          </a:p>
          <a:p>
            <a:pPr marL="0" indent="0">
              <a:buNone/>
            </a:pPr>
            <a:endParaRPr lang="en-DE" dirty="0"/>
          </a:p>
        </p:txBody>
      </p:sp>
    </p:spTree>
    <p:extLst>
      <p:ext uri="{BB962C8B-B14F-4D97-AF65-F5344CB8AC3E}">
        <p14:creationId xmlns:p14="http://schemas.microsoft.com/office/powerpoint/2010/main" val="335271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8F659-869C-C5FD-F02F-3E90633173C0}"/>
              </a:ext>
            </a:extLst>
          </p:cNvPr>
          <p:cNvSpPr>
            <a:spLocks noGrp="1"/>
          </p:cNvSpPr>
          <p:nvPr>
            <p:ph type="title"/>
          </p:nvPr>
        </p:nvSpPr>
        <p:spPr/>
        <p:txBody>
          <a:bodyPr/>
          <a:lstStyle/>
          <a:p>
            <a:r>
              <a:rPr lang="en-US" sz="4400" b="1" dirty="0"/>
              <a:t>Regression</a:t>
            </a:r>
            <a:br>
              <a:rPr lang="en-US" sz="4400" b="1" dirty="0"/>
            </a:br>
            <a:endParaRPr lang="en-DE" dirty="0"/>
          </a:p>
        </p:txBody>
      </p:sp>
      <p:sp>
        <p:nvSpPr>
          <p:cNvPr id="3" name="Content Placeholder 2">
            <a:extLst>
              <a:ext uri="{FF2B5EF4-FFF2-40B4-BE49-F238E27FC236}">
                <a16:creationId xmlns:a16="http://schemas.microsoft.com/office/drawing/2014/main" id="{F063FD8E-F879-6B9D-C746-8722658A3B8B}"/>
              </a:ext>
            </a:extLst>
          </p:cNvPr>
          <p:cNvSpPr>
            <a:spLocks noGrp="1"/>
          </p:cNvSpPr>
          <p:nvPr>
            <p:ph idx="1"/>
          </p:nvPr>
        </p:nvSpPr>
        <p:spPr>
          <a:xfrm>
            <a:off x="1261872" y="1393794"/>
            <a:ext cx="8595360" cy="4786343"/>
          </a:xfrm>
        </p:spPr>
        <p:txBody>
          <a:bodyPr>
            <a:normAutofit lnSpcReduction="10000"/>
          </a:bodyPr>
          <a:lstStyle/>
          <a:p>
            <a:pPr marL="0" indent="0">
              <a:buNone/>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There are many supervise machine learning algorithms present but according to our need we will use following ones.</a:t>
            </a:r>
          </a:p>
          <a:p>
            <a:pPr marL="342900" indent="-342900">
              <a:buFont typeface="Wingdings" panose="05000000000000000000" pitchFamily="2" charset="2"/>
              <a:buChar char="Ø"/>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Simple Linear Regression</a:t>
            </a:r>
          </a:p>
          <a:p>
            <a:pPr marL="342900" indent="-342900">
              <a:buFont typeface="Wingdings" panose="05000000000000000000" pitchFamily="2" charset="2"/>
              <a:buChar char="Ø"/>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Multiple Linear Regression</a:t>
            </a:r>
          </a:p>
          <a:p>
            <a:pPr marL="342900" indent="-342900">
              <a:buFont typeface="Wingdings" panose="05000000000000000000" pitchFamily="2" charset="2"/>
              <a:buChar char="Ø"/>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Support Vector Regression</a:t>
            </a:r>
          </a:p>
          <a:p>
            <a:pPr marL="342900" indent="-342900">
              <a:buFont typeface="Wingdings" panose="05000000000000000000" pitchFamily="2" charset="2"/>
              <a:buChar char="Ø"/>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Ridge Regression</a:t>
            </a:r>
          </a:p>
          <a:p>
            <a:pPr marL="342900" indent="-342900">
              <a:buFont typeface="Wingdings" panose="05000000000000000000" pitchFamily="2" charset="2"/>
              <a:buChar char="Ø"/>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Lasso Regression</a:t>
            </a:r>
          </a:p>
          <a:p>
            <a:pPr marL="342900" indent="-342900">
              <a:buFont typeface="Wingdings" panose="05000000000000000000" pitchFamily="2" charset="2"/>
              <a:buChar char="Ø"/>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Polynomial Regression</a:t>
            </a:r>
          </a:p>
          <a:p>
            <a:pPr marL="342900" indent="-342900">
              <a:buFont typeface="Wingdings" panose="05000000000000000000" pitchFamily="2" charset="2"/>
              <a:buChar char="Ø"/>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Decision Tree Regression</a:t>
            </a:r>
          </a:p>
          <a:p>
            <a:pPr marL="342900" indent="-342900">
              <a:buFont typeface="Wingdings" panose="05000000000000000000" pitchFamily="2" charset="2"/>
              <a:buChar char="Ø"/>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Random Forest Regression</a:t>
            </a:r>
          </a:p>
          <a:p>
            <a:pPr marL="342900" indent="-342900">
              <a:buFont typeface="Wingdings" panose="05000000000000000000" pitchFamily="2" charset="2"/>
              <a:buChar char="Ø"/>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Gradient Boosting Regression</a:t>
            </a:r>
            <a:endParaRPr lang="en-DE" dirty="0"/>
          </a:p>
        </p:txBody>
      </p:sp>
    </p:spTree>
    <p:extLst>
      <p:ext uri="{BB962C8B-B14F-4D97-AF65-F5344CB8AC3E}">
        <p14:creationId xmlns:p14="http://schemas.microsoft.com/office/powerpoint/2010/main" val="2842673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9CEF-CF6F-11D1-F96E-6790B9FCFF1A}"/>
              </a:ext>
            </a:extLst>
          </p:cNvPr>
          <p:cNvSpPr>
            <a:spLocks noGrp="1"/>
          </p:cNvSpPr>
          <p:nvPr>
            <p:ph type="title"/>
          </p:nvPr>
        </p:nvSpPr>
        <p:spPr/>
        <p:txBody>
          <a:bodyPr/>
          <a:lstStyle/>
          <a:p>
            <a:r>
              <a:rPr lang="en-US" dirty="0"/>
              <a:t>Model development process</a:t>
            </a:r>
            <a:br>
              <a:rPr lang="en-US" dirty="0"/>
            </a:br>
            <a:endParaRPr lang="en-DE" dirty="0"/>
          </a:p>
        </p:txBody>
      </p:sp>
      <p:sp>
        <p:nvSpPr>
          <p:cNvPr id="3" name="Content Placeholder 2">
            <a:extLst>
              <a:ext uri="{FF2B5EF4-FFF2-40B4-BE49-F238E27FC236}">
                <a16:creationId xmlns:a16="http://schemas.microsoft.com/office/drawing/2014/main" id="{18A094BB-BE85-EA68-50CF-782E40787525}"/>
              </a:ext>
            </a:extLst>
          </p:cNvPr>
          <p:cNvSpPr>
            <a:spLocks noGrp="1"/>
          </p:cNvSpPr>
          <p:nvPr>
            <p:ph idx="1"/>
          </p:nvPr>
        </p:nvSpPr>
        <p:spPr/>
        <p:txBody>
          <a:bodyPr/>
          <a:lstStyle/>
          <a:p>
            <a:pPr marL="0" indent="0">
              <a:buNone/>
            </a:pPr>
            <a:r>
              <a:rPr lang="en-US" sz="2400" dirty="0"/>
              <a:t>The model development process consist of the following steps.</a:t>
            </a:r>
          </a:p>
          <a:p>
            <a:pPr>
              <a:buFont typeface="Wingdings" panose="05000000000000000000" pitchFamily="2" charset="2"/>
              <a:buChar char="Ø"/>
            </a:pPr>
            <a:r>
              <a:rPr lang="en-US" sz="2400" dirty="0"/>
              <a:t>Divide the data into testing and training data</a:t>
            </a:r>
          </a:p>
          <a:p>
            <a:pPr>
              <a:buFont typeface="Wingdings" panose="05000000000000000000" pitchFamily="2" charset="2"/>
              <a:buChar char="Ø"/>
            </a:pPr>
            <a:r>
              <a:rPr lang="en-US" sz="2400" dirty="0"/>
              <a:t>Model fitting with training data</a:t>
            </a:r>
          </a:p>
          <a:p>
            <a:pPr>
              <a:buFont typeface="Wingdings" panose="05000000000000000000" pitchFamily="2" charset="2"/>
              <a:buChar char="Ø"/>
            </a:pPr>
            <a:r>
              <a:rPr lang="en-US" sz="2400" dirty="0"/>
              <a:t>Model prediction with testing data</a:t>
            </a:r>
          </a:p>
          <a:p>
            <a:pPr>
              <a:buFont typeface="Wingdings" panose="05000000000000000000" pitchFamily="2" charset="2"/>
              <a:buChar char="Ø"/>
            </a:pPr>
            <a:r>
              <a:rPr lang="en-US" sz="2400" dirty="0"/>
              <a:t>Model evaluation based on metrices</a:t>
            </a:r>
          </a:p>
          <a:p>
            <a:pPr marL="0" indent="0">
              <a:buNone/>
            </a:pPr>
            <a:endParaRPr lang="en-DE" dirty="0"/>
          </a:p>
        </p:txBody>
      </p:sp>
    </p:spTree>
    <p:extLst>
      <p:ext uri="{BB962C8B-B14F-4D97-AF65-F5344CB8AC3E}">
        <p14:creationId xmlns:p14="http://schemas.microsoft.com/office/powerpoint/2010/main" val="2665233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007FF-2ACA-6297-1860-94CD501BB21D}"/>
              </a:ext>
            </a:extLst>
          </p:cNvPr>
          <p:cNvSpPr>
            <a:spLocks noGrp="1"/>
          </p:cNvSpPr>
          <p:nvPr>
            <p:ph type="title"/>
          </p:nvPr>
        </p:nvSpPr>
        <p:spPr>
          <a:xfrm>
            <a:off x="1013297" y="124287"/>
            <a:ext cx="9692640" cy="1935331"/>
          </a:xfrm>
        </p:spPr>
        <p:txBody>
          <a:bodyPr>
            <a:normAutofit fontScale="90000"/>
          </a:bodyPr>
          <a:lstStyle/>
          <a:p>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2000" dirty="0"/>
            </a:br>
            <a:br>
              <a:rPr lang="en-US" sz="2000" dirty="0"/>
            </a:br>
            <a:br>
              <a:rPr lang="en-US" sz="2000" dirty="0"/>
            </a:br>
            <a:r>
              <a:rPr lang="en-US" sz="4000" dirty="0"/>
              <a:t>Model development process through Multiple</a:t>
            </a:r>
            <a:br>
              <a:rPr lang="en-US" sz="4000" dirty="0"/>
            </a:br>
            <a:r>
              <a:rPr lang="en-US" sz="4000" dirty="0"/>
              <a:t>Linear Regression</a:t>
            </a:r>
            <a:br>
              <a:rPr lang="en-US" dirty="0"/>
            </a:br>
            <a:endParaRPr lang="en-DE" dirty="0"/>
          </a:p>
        </p:txBody>
      </p:sp>
      <p:sp>
        <p:nvSpPr>
          <p:cNvPr id="3" name="Content Placeholder 2">
            <a:extLst>
              <a:ext uri="{FF2B5EF4-FFF2-40B4-BE49-F238E27FC236}">
                <a16:creationId xmlns:a16="http://schemas.microsoft.com/office/drawing/2014/main" id="{99B6B261-09F4-9014-E133-8CE53D194182}"/>
              </a:ext>
            </a:extLst>
          </p:cNvPr>
          <p:cNvSpPr>
            <a:spLocks noGrp="1"/>
          </p:cNvSpPr>
          <p:nvPr>
            <p:ph idx="1"/>
          </p:nvPr>
        </p:nvSpPr>
        <p:spPr>
          <a:xfrm>
            <a:off x="1341771" y="1926455"/>
            <a:ext cx="8595360" cy="807868"/>
          </a:xfrm>
        </p:spPr>
        <p:txBody>
          <a:bodyPr/>
          <a:lstStyle/>
          <a:p>
            <a:pPr marL="0" indent="0" algn="ctr">
              <a:lnSpc>
                <a:spcPct val="150000"/>
              </a:lnSpc>
              <a:spcAft>
                <a:spcPts val="1000"/>
              </a:spcAft>
              <a:buNone/>
            </a:pPr>
            <a:r>
              <a:rPr lang="en-US" sz="1800" b="1" dirty="0">
                <a:effectLst/>
                <a:latin typeface="Times New Roman" panose="02020603050405020304" pitchFamily="18" charset="0"/>
                <a:ea typeface="Calibri" panose="020F0502020204030204" pitchFamily="34" charset="0"/>
                <a:cs typeface="Arial" panose="020B0604020202020204" pitchFamily="34" charset="0"/>
              </a:rPr>
              <a:t>Splitting data into training and testing sets</a:t>
            </a:r>
            <a:endParaRPr lang="en-DE"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80325C09-C815-46E8-BBED-17E9E74148B5}"/>
              </a:ext>
            </a:extLst>
          </p:cNvPr>
          <p:cNvSpPr txBox="1">
            <a:spLocks/>
          </p:cNvSpPr>
          <p:nvPr/>
        </p:nvSpPr>
        <p:spPr>
          <a:xfrm>
            <a:off x="1261872" y="3889193"/>
            <a:ext cx="8595360" cy="80786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lnSpc>
                <a:spcPct val="150000"/>
              </a:lnSpc>
              <a:spcAft>
                <a:spcPts val="1000"/>
              </a:spcAft>
              <a:buNone/>
            </a:pPr>
            <a:r>
              <a:rPr lang="en-US" sz="1800" b="1" dirty="0">
                <a:effectLst/>
                <a:latin typeface="Times New Roman" panose="02020603050405020304" pitchFamily="18" charset="0"/>
                <a:ea typeface="Calibri" panose="020F0502020204030204" pitchFamily="34" charset="0"/>
                <a:cs typeface="Arial" panose="020B0604020202020204" pitchFamily="34" charset="0"/>
              </a:rPr>
              <a:t>Model fitting on training data</a:t>
            </a:r>
            <a:endParaRPr lang="en-DE"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DD01E4A5-5426-B4B0-FF6C-14C21170ED4B}"/>
              </a:ext>
            </a:extLst>
          </p:cNvPr>
          <p:cNvPicPr>
            <a:picLocks noChangeAspect="1"/>
          </p:cNvPicPr>
          <p:nvPr/>
        </p:nvPicPr>
        <p:blipFill>
          <a:blip r:embed="rId2"/>
          <a:stretch>
            <a:fillRect/>
          </a:stretch>
        </p:blipFill>
        <p:spPr>
          <a:xfrm>
            <a:off x="754602" y="4697061"/>
            <a:ext cx="10235429" cy="1224345"/>
          </a:xfrm>
          <a:prstGeom prst="rect">
            <a:avLst/>
          </a:prstGeom>
        </p:spPr>
      </p:pic>
      <p:pic>
        <p:nvPicPr>
          <p:cNvPr id="10" name="Picture 9">
            <a:extLst>
              <a:ext uri="{FF2B5EF4-FFF2-40B4-BE49-F238E27FC236}">
                <a16:creationId xmlns:a16="http://schemas.microsoft.com/office/drawing/2014/main" id="{2B9FFF3E-8193-7D21-1192-35FFBFCEFC1A}"/>
              </a:ext>
            </a:extLst>
          </p:cNvPr>
          <p:cNvPicPr>
            <a:picLocks noChangeAspect="1"/>
          </p:cNvPicPr>
          <p:nvPr/>
        </p:nvPicPr>
        <p:blipFill>
          <a:blip r:embed="rId3"/>
          <a:stretch>
            <a:fillRect/>
          </a:stretch>
        </p:blipFill>
        <p:spPr>
          <a:xfrm>
            <a:off x="425604" y="2523062"/>
            <a:ext cx="10564427" cy="1095360"/>
          </a:xfrm>
          <a:prstGeom prst="rect">
            <a:avLst/>
          </a:prstGeom>
        </p:spPr>
      </p:pic>
    </p:spTree>
    <p:extLst>
      <p:ext uri="{BB962C8B-B14F-4D97-AF65-F5344CB8AC3E}">
        <p14:creationId xmlns:p14="http://schemas.microsoft.com/office/powerpoint/2010/main" val="305646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3D4F3-14D3-8219-293B-9C0952FBB906}"/>
              </a:ext>
            </a:extLst>
          </p:cNvPr>
          <p:cNvSpPr>
            <a:spLocks noGrp="1"/>
          </p:cNvSpPr>
          <p:nvPr>
            <p:ph type="title"/>
          </p:nvPr>
        </p:nvSpPr>
        <p:spPr/>
        <p:txBody>
          <a:bodyPr/>
          <a:lstStyle/>
          <a:p>
            <a:r>
              <a:rPr lang="en-US" dirty="0"/>
              <a:t>Agenda</a:t>
            </a:r>
            <a:br>
              <a:rPr lang="en-US" dirty="0"/>
            </a:br>
            <a:endParaRPr lang="en-DE" dirty="0"/>
          </a:p>
        </p:txBody>
      </p:sp>
      <p:sp>
        <p:nvSpPr>
          <p:cNvPr id="3" name="Content Placeholder 2">
            <a:extLst>
              <a:ext uri="{FF2B5EF4-FFF2-40B4-BE49-F238E27FC236}">
                <a16:creationId xmlns:a16="http://schemas.microsoft.com/office/drawing/2014/main" id="{52E42D61-4BFE-7F71-FB53-3EE6CFFD5FEB}"/>
              </a:ext>
            </a:extLst>
          </p:cNvPr>
          <p:cNvSpPr>
            <a:spLocks noGrp="1"/>
          </p:cNvSpPr>
          <p:nvPr>
            <p:ph idx="1"/>
          </p:nvPr>
        </p:nvSpPr>
        <p:spPr/>
        <p:txBody>
          <a:bodyPr>
            <a:normAutofit fontScale="92500" lnSpcReduction="20000"/>
          </a:bodyPr>
          <a:lstStyle/>
          <a:p>
            <a:pPr marL="342900" indent="-34290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Proposed System</a:t>
            </a:r>
          </a:p>
          <a:p>
            <a:pPr marL="342900" indent="-34290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System Requirements</a:t>
            </a:r>
          </a:p>
          <a:p>
            <a:pPr marL="342900" indent="-34290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Hardware and Software Requirements</a:t>
            </a:r>
          </a:p>
          <a:p>
            <a:pPr marL="342900" indent="-34290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Data Selection</a:t>
            </a:r>
          </a:p>
          <a:p>
            <a:pPr marL="342900" indent="-34290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Data Preprocessing</a:t>
            </a:r>
          </a:p>
          <a:p>
            <a:pPr marL="342900" indent="-34290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Data Visualization</a:t>
            </a:r>
          </a:p>
          <a:p>
            <a:pPr marL="342900" indent="-34290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Model Development</a:t>
            </a:r>
          </a:p>
          <a:p>
            <a:pPr marL="342900" indent="-34290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Model Deployment</a:t>
            </a:r>
          </a:p>
          <a:p>
            <a:pPr marL="342900" indent="-34290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User Interfaces</a:t>
            </a:r>
          </a:p>
          <a:p>
            <a:pPr marL="342900" indent="-34290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Conclusion and Future Work</a:t>
            </a:r>
            <a:endParaRPr lang="en-DE" dirty="0"/>
          </a:p>
        </p:txBody>
      </p:sp>
    </p:spTree>
    <p:extLst>
      <p:ext uri="{BB962C8B-B14F-4D97-AF65-F5344CB8AC3E}">
        <p14:creationId xmlns:p14="http://schemas.microsoft.com/office/powerpoint/2010/main" val="3296603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B6A3-4EDF-AB82-8D2E-A1FA800BDBFD}"/>
              </a:ext>
            </a:extLst>
          </p:cNvPr>
          <p:cNvSpPr>
            <a:spLocks noGrp="1"/>
          </p:cNvSpPr>
          <p:nvPr>
            <p:ph type="title"/>
          </p:nvPr>
        </p:nvSpPr>
        <p:spPr/>
        <p:txBody>
          <a:bodyPr/>
          <a:lstStyle/>
          <a:p>
            <a:r>
              <a:rPr lang="en-US" dirty="0"/>
              <a:t>Cont..</a:t>
            </a:r>
            <a:br>
              <a:rPr lang="en-US" dirty="0"/>
            </a:br>
            <a:endParaRPr lang="en-DE" dirty="0"/>
          </a:p>
        </p:txBody>
      </p:sp>
      <p:sp>
        <p:nvSpPr>
          <p:cNvPr id="3" name="Content Placeholder 2">
            <a:extLst>
              <a:ext uri="{FF2B5EF4-FFF2-40B4-BE49-F238E27FC236}">
                <a16:creationId xmlns:a16="http://schemas.microsoft.com/office/drawing/2014/main" id="{C358F668-052E-1098-B8F6-790C48F1CA4E}"/>
              </a:ext>
            </a:extLst>
          </p:cNvPr>
          <p:cNvSpPr>
            <a:spLocks noGrp="1"/>
          </p:cNvSpPr>
          <p:nvPr>
            <p:ph idx="1"/>
          </p:nvPr>
        </p:nvSpPr>
        <p:spPr>
          <a:xfrm>
            <a:off x="1350649" y="3551067"/>
            <a:ext cx="8595360" cy="719091"/>
          </a:xfrm>
        </p:spPr>
        <p:txBody>
          <a:bodyPr/>
          <a:lstStyle/>
          <a:p>
            <a:pPr marL="0" indent="0" algn="ctr">
              <a:buNone/>
            </a:pPr>
            <a:r>
              <a:rPr lang="en-US" sz="2400" b="1" dirty="0"/>
              <a:t>Model evaluation(performance)</a:t>
            </a:r>
          </a:p>
          <a:p>
            <a:pPr marL="0" indent="0" algn="ctr">
              <a:buNone/>
            </a:pPr>
            <a:endParaRPr lang="en-DE" dirty="0"/>
          </a:p>
        </p:txBody>
      </p:sp>
      <p:sp>
        <p:nvSpPr>
          <p:cNvPr id="4" name="Content Placeholder 2">
            <a:extLst>
              <a:ext uri="{FF2B5EF4-FFF2-40B4-BE49-F238E27FC236}">
                <a16:creationId xmlns:a16="http://schemas.microsoft.com/office/drawing/2014/main" id="{3C888475-51FE-93DD-3D11-E35026021F92}"/>
              </a:ext>
            </a:extLst>
          </p:cNvPr>
          <p:cNvSpPr txBox="1">
            <a:spLocks/>
          </p:cNvSpPr>
          <p:nvPr/>
        </p:nvSpPr>
        <p:spPr>
          <a:xfrm>
            <a:off x="1350649" y="1478258"/>
            <a:ext cx="8595360" cy="71909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Font typeface="Arial" pitchFamily="34" charset="0"/>
              <a:buNone/>
            </a:pPr>
            <a:r>
              <a:rPr lang="en-US" sz="2400" b="1" dirty="0"/>
              <a:t>Model prediction on testing data</a:t>
            </a:r>
          </a:p>
          <a:p>
            <a:pPr marL="0" indent="0" algn="ctr">
              <a:buFont typeface="Arial" pitchFamily="34" charset="0"/>
              <a:buNone/>
            </a:pPr>
            <a:endParaRPr lang="en-DE" dirty="0"/>
          </a:p>
        </p:txBody>
      </p:sp>
      <p:pic>
        <p:nvPicPr>
          <p:cNvPr id="6" name="Picture 5">
            <a:extLst>
              <a:ext uri="{FF2B5EF4-FFF2-40B4-BE49-F238E27FC236}">
                <a16:creationId xmlns:a16="http://schemas.microsoft.com/office/drawing/2014/main" id="{38AAE0FB-D2A0-788B-50EF-28ABC9C1EB0A}"/>
              </a:ext>
            </a:extLst>
          </p:cNvPr>
          <p:cNvPicPr>
            <a:picLocks noChangeAspect="1"/>
          </p:cNvPicPr>
          <p:nvPr/>
        </p:nvPicPr>
        <p:blipFill>
          <a:blip r:embed="rId2"/>
          <a:stretch>
            <a:fillRect/>
          </a:stretch>
        </p:blipFill>
        <p:spPr>
          <a:xfrm>
            <a:off x="1094084" y="2197349"/>
            <a:ext cx="9108489" cy="932249"/>
          </a:xfrm>
          <a:prstGeom prst="rect">
            <a:avLst/>
          </a:prstGeom>
        </p:spPr>
      </p:pic>
      <p:pic>
        <p:nvPicPr>
          <p:cNvPr id="7" name="Picture 6">
            <a:extLst>
              <a:ext uri="{FF2B5EF4-FFF2-40B4-BE49-F238E27FC236}">
                <a16:creationId xmlns:a16="http://schemas.microsoft.com/office/drawing/2014/main" id="{E963E760-A274-B490-BD74-B2352F740C2B}"/>
              </a:ext>
            </a:extLst>
          </p:cNvPr>
          <p:cNvPicPr>
            <a:picLocks noChangeAspect="1"/>
          </p:cNvPicPr>
          <p:nvPr/>
        </p:nvPicPr>
        <p:blipFill>
          <a:blip r:embed="rId3"/>
          <a:stretch>
            <a:fillRect/>
          </a:stretch>
        </p:blipFill>
        <p:spPr>
          <a:xfrm>
            <a:off x="1094083" y="4270158"/>
            <a:ext cx="9108489" cy="1800611"/>
          </a:xfrm>
          <a:prstGeom prst="rect">
            <a:avLst/>
          </a:prstGeom>
        </p:spPr>
      </p:pic>
    </p:spTree>
    <p:extLst>
      <p:ext uri="{BB962C8B-B14F-4D97-AF65-F5344CB8AC3E}">
        <p14:creationId xmlns:p14="http://schemas.microsoft.com/office/powerpoint/2010/main" val="3402672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D449-B63D-D196-2027-3796040BCFAF}"/>
              </a:ext>
            </a:extLst>
          </p:cNvPr>
          <p:cNvSpPr>
            <a:spLocks noGrp="1"/>
          </p:cNvSpPr>
          <p:nvPr>
            <p:ph type="title"/>
          </p:nvPr>
        </p:nvSpPr>
        <p:spPr/>
        <p:txBody>
          <a:bodyPr/>
          <a:lstStyle/>
          <a:p>
            <a:r>
              <a:rPr lang="en-US" dirty="0"/>
              <a:t>Cont..</a:t>
            </a:r>
            <a:br>
              <a:rPr lang="en-US" dirty="0"/>
            </a:br>
            <a:endParaRPr lang="en-DE" dirty="0"/>
          </a:p>
        </p:txBody>
      </p:sp>
      <p:sp>
        <p:nvSpPr>
          <p:cNvPr id="3" name="Content Placeholder 2">
            <a:extLst>
              <a:ext uri="{FF2B5EF4-FFF2-40B4-BE49-F238E27FC236}">
                <a16:creationId xmlns:a16="http://schemas.microsoft.com/office/drawing/2014/main" id="{3B244A20-3F3D-4906-D184-F2E13DC2FFF2}"/>
              </a:ext>
            </a:extLst>
          </p:cNvPr>
          <p:cNvSpPr>
            <a:spLocks noGrp="1"/>
          </p:cNvSpPr>
          <p:nvPr>
            <p:ph idx="1"/>
          </p:nvPr>
        </p:nvSpPr>
        <p:spPr>
          <a:xfrm>
            <a:off x="1237488" y="1331652"/>
            <a:ext cx="8595360" cy="745724"/>
          </a:xfrm>
        </p:spPr>
        <p:txBody>
          <a:bodyPr>
            <a:normAutofit/>
          </a:bodyPr>
          <a:lstStyle/>
          <a:p>
            <a:pPr marL="0" indent="0" algn="ctr">
              <a:buNone/>
            </a:pPr>
            <a:r>
              <a:rPr lang="en-US" sz="2400" b="1" dirty="0">
                <a:solidFill>
                  <a:srgbClr val="000000"/>
                </a:solidFill>
                <a:effectLst/>
                <a:latin typeface="Times New Roman" panose="02020603050405020304" pitchFamily="18" charset="0"/>
                <a:ea typeface="Calibri" panose="020F0502020204030204" pitchFamily="34" charset="0"/>
              </a:rPr>
              <a:t>Multiple linear regression prediction performance(Graph)</a:t>
            </a:r>
            <a:endParaRPr lang="en-DE" sz="2400" b="1" dirty="0"/>
          </a:p>
        </p:txBody>
      </p:sp>
      <p:pic>
        <p:nvPicPr>
          <p:cNvPr id="5" name="Picture 4">
            <a:extLst>
              <a:ext uri="{FF2B5EF4-FFF2-40B4-BE49-F238E27FC236}">
                <a16:creationId xmlns:a16="http://schemas.microsoft.com/office/drawing/2014/main" id="{D1E9E768-BDC5-7E73-48A8-3A66249F9308}"/>
              </a:ext>
            </a:extLst>
          </p:cNvPr>
          <p:cNvPicPr>
            <a:picLocks noChangeAspect="1"/>
          </p:cNvPicPr>
          <p:nvPr/>
        </p:nvPicPr>
        <p:blipFill>
          <a:blip r:embed="rId2"/>
          <a:stretch>
            <a:fillRect/>
          </a:stretch>
        </p:blipFill>
        <p:spPr>
          <a:xfrm>
            <a:off x="888922" y="1820985"/>
            <a:ext cx="9153525" cy="4867275"/>
          </a:xfrm>
          <a:prstGeom prst="rect">
            <a:avLst/>
          </a:prstGeom>
        </p:spPr>
      </p:pic>
    </p:spTree>
    <p:extLst>
      <p:ext uri="{BB962C8B-B14F-4D97-AF65-F5344CB8AC3E}">
        <p14:creationId xmlns:p14="http://schemas.microsoft.com/office/powerpoint/2010/main" val="3725190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481B-AF40-68DB-7507-8BA526DF0941}"/>
              </a:ext>
            </a:extLst>
          </p:cNvPr>
          <p:cNvSpPr>
            <a:spLocks noGrp="1"/>
          </p:cNvSpPr>
          <p:nvPr>
            <p:ph type="title"/>
          </p:nvPr>
        </p:nvSpPr>
        <p:spPr/>
        <p:txBody>
          <a:bodyPr/>
          <a:lstStyle/>
          <a:p>
            <a:r>
              <a:rPr lang="en-US" sz="3600" b="1" dirty="0"/>
              <a:t>All Model Accuracies(table)</a:t>
            </a:r>
            <a:br>
              <a:rPr lang="en-US" b="1" dirty="0"/>
            </a:br>
            <a:endParaRPr lang="en-DE" dirty="0"/>
          </a:p>
        </p:txBody>
      </p:sp>
      <p:sp>
        <p:nvSpPr>
          <p:cNvPr id="3" name="Content Placeholder 2">
            <a:extLst>
              <a:ext uri="{FF2B5EF4-FFF2-40B4-BE49-F238E27FC236}">
                <a16:creationId xmlns:a16="http://schemas.microsoft.com/office/drawing/2014/main" id="{055A9276-2070-CA0C-D7E4-3C2296ECFDCF}"/>
              </a:ext>
            </a:extLst>
          </p:cNvPr>
          <p:cNvSpPr>
            <a:spLocks noGrp="1"/>
          </p:cNvSpPr>
          <p:nvPr>
            <p:ph idx="1"/>
          </p:nvPr>
        </p:nvSpPr>
        <p:spPr>
          <a:xfrm>
            <a:off x="1261872" y="1407236"/>
            <a:ext cx="8595360" cy="568171"/>
          </a:xfrm>
        </p:spPr>
        <p:txBody>
          <a:bodyPr/>
          <a:lstStyle/>
          <a:p>
            <a:pPr marL="0" indent="0" algn="ctr">
              <a:buNone/>
            </a:pPr>
            <a:r>
              <a:rPr lang="en-US" sz="2800" dirty="0">
                <a:latin typeface="Times New Roman" pitchFamily="18" charset="0"/>
                <a:cs typeface="Times New Roman" pitchFamily="18" charset="0"/>
              </a:rPr>
              <a:t>Evaluation of all algorithms</a:t>
            </a:r>
            <a:endParaRPr lang="en-US" sz="2800" dirty="0"/>
          </a:p>
          <a:p>
            <a:pPr marL="0" indent="0">
              <a:buNone/>
            </a:pPr>
            <a:endParaRPr lang="en-DE" dirty="0"/>
          </a:p>
        </p:txBody>
      </p:sp>
      <p:graphicFrame>
        <p:nvGraphicFramePr>
          <p:cNvPr id="4" name="Content Placeholder 3">
            <a:extLst>
              <a:ext uri="{FF2B5EF4-FFF2-40B4-BE49-F238E27FC236}">
                <a16:creationId xmlns:a16="http://schemas.microsoft.com/office/drawing/2014/main" id="{5A563833-7E32-50C3-9FFC-5EC3328580E8}"/>
              </a:ext>
            </a:extLst>
          </p:cNvPr>
          <p:cNvGraphicFramePr>
            <a:graphicFrameLocks/>
          </p:cNvGraphicFramePr>
          <p:nvPr>
            <p:extLst>
              <p:ext uri="{D42A27DB-BD31-4B8C-83A1-F6EECF244321}">
                <p14:modId xmlns:p14="http://schemas.microsoft.com/office/powerpoint/2010/main" val="561479489"/>
              </p:ext>
            </p:extLst>
          </p:nvPr>
        </p:nvGraphicFramePr>
        <p:xfrm>
          <a:off x="1189609" y="1975407"/>
          <a:ext cx="9099610" cy="4736111"/>
        </p:xfrm>
        <a:graphic>
          <a:graphicData uri="http://schemas.openxmlformats.org/drawingml/2006/table">
            <a:tbl>
              <a:tblPr firstRow="1" firstCol="1" bandRow="1">
                <a:tableStyleId>{5C22544A-7EE6-4342-B048-85BDC9FD1C3A}</a:tableStyleId>
              </a:tblPr>
              <a:tblGrid>
                <a:gridCol w="2633626">
                  <a:extLst>
                    <a:ext uri="{9D8B030D-6E8A-4147-A177-3AD203B41FA5}">
                      <a16:colId xmlns:a16="http://schemas.microsoft.com/office/drawing/2014/main" val="20000"/>
                    </a:ext>
                  </a:extLst>
                </a:gridCol>
                <a:gridCol w="1380071">
                  <a:extLst>
                    <a:ext uri="{9D8B030D-6E8A-4147-A177-3AD203B41FA5}">
                      <a16:colId xmlns:a16="http://schemas.microsoft.com/office/drawing/2014/main" val="20001"/>
                    </a:ext>
                  </a:extLst>
                </a:gridCol>
                <a:gridCol w="1344224">
                  <a:extLst>
                    <a:ext uri="{9D8B030D-6E8A-4147-A177-3AD203B41FA5}">
                      <a16:colId xmlns:a16="http://schemas.microsoft.com/office/drawing/2014/main" val="20002"/>
                    </a:ext>
                  </a:extLst>
                </a:gridCol>
                <a:gridCol w="1198733">
                  <a:extLst>
                    <a:ext uri="{9D8B030D-6E8A-4147-A177-3AD203B41FA5}">
                      <a16:colId xmlns:a16="http://schemas.microsoft.com/office/drawing/2014/main" val="20003"/>
                    </a:ext>
                  </a:extLst>
                </a:gridCol>
                <a:gridCol w="1271478">
                  <a:extLst>
                    <a:ext uri="{9D8B030D-6E8A-4147-A177-3AD203B41FA5}">
                      <a16:colId xmlns:a16="http://schemas.microsoft.com/office/drawing/2014/main" val="20004"/>
                    </a:ext>
                  </a:extLst>
                </a:gridCol>
                <a:gridCol w="1271478">
                  <a:extLst>
                    <a:ext uri="{9D8B030D-6E8A-4147-A177-3AD203B41FA5}">
                      <a16:colId xmlns:a16="http://schemas.microsoft.com/office/drawing/2014/main" val="20005"/>
                    </a:ext>
                  </a:extLst>
                </a:gridCol>
              </a:tblGrid>
              <a:tr h="560158">
                <a:tc>
                  <a:txBody>
                    <a:bodyPr/>
                    <a:lstStyle/>
                    <a:p>
                      <a:pPr marL="0" marR="0">
                        <a:lnSpc>
                          <a:spcPct val="150000"/>
                        </a:lnSpc>
                        <a:spcBef>
                          <a:spcPts val="0"/>
                        </a:spcBef>
                        <a:spcAft>
                          <a:spcPts val="0"/>
                        </a:spcAft>
                      </a:pPr>
                      <a:r>
                        <a:rPr lang="en-US" sz="1200" dirty="0">
                          <a:effectLst/>
                        </a:rPr>
                        <a:t>Model </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MAE</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MSE</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RMSE</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R2 Square</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Test Accuracy</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59845">
                <a:tc>
                  <a:txBody>
                    <a:bodyPr/>
                    <a:lstStyle/>
                    <a:p>
                      <a:pPr marL="0" marR="0">
                        <a:lnSpc>
                          <a:spcPct val="150000"/>
                        </a:lnSpc>
                        <a:spcBef>
                          <a:spcPts val="0"/>
                        </a:spcBef>
                        <a:spcAft>
                          <a:spcPts val="0"/>
                        </a:spcAft>
                      </a:pPr>
                      <a:r>
                        <a:rPr lang="en-US" sz="1200">
                          <a:effectLst/>
                        </a:rPr>
                        <a:t>Linear Regression</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2890.67</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dirty="0">
                          <a:effectLst/>
                        </a:rPr>
                        <a:t>1.41e+07</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3749.00</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0.83</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0.83</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64003">
                <a:tc>
                  <a:txBody>
                    <a:bodyPr/>
                    <a:lstStyle/>
                    <a:p>
                      <a:pPr marL="0" marR="0">
                        <a:lnSpc>
                          <a:spcPct val="150000"/>
                        </a:lnSpc>
                        <a:spcBef>
                          <a:spcPts val="0"/>
                        </a:spcBef>
                        <a:spcAft>
                          <a:spcPts val="0"/>
                        </a:spcAft>
                      </a:pPr>
                      <a:r>
                        <a:rPr lang="en-US" sz="1200">
                          <a:effectLst/>
                        </a:rPr>
                        <a:t>Lasso Regression</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2891.21</a:t>
                      </a:r>
                      <a:endParaRPr lang="en-US" sz="110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dirty="0">
                          <a:effectLst/>
                        </a:rPr>
                        <a:t>1.41</a:t>
                      </a:r>
                      <a:r>
                        <a:rPr lang="en-US" sz="1100" dirty="0">
                          <a:effectLst/>
                        </a:rPr>
                        <a:t>e+07</a:t>
                      </a:r>
                      <a:endParaRPr lang="en-US" sz="1050" dirty="0">
                        <a:effectLst/>
                        <a:latin typeface="+mn-lt"/>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3752.03</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0.82</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0.82</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64003">
                <a:tc>
                  <a:txBody>
                    <a:bodyPr/>
                    <a:lstStyle/>
                    <a:p>
                      <a:pPr marL="0" marR="0">
                        <a:lnSpc>
                          <a:spcPct val="150000"/>
                        </a:lnSpc>
                        <a:spcBef>
                          <a:spcPts val="0"/>
                        </a:spcBef>
                        <a:spcAft>
                          <a:spcPts val="0"/>
                        </a:spcAft>
                      </a:pPr>
                      <a:r>
                        <a:rPr lang="en-US" sz="1200">
                          <a:effectLst/>
                        </a:rPr>
                        <a:t>Ridge Regression</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2890.74</a:t>
                      </a:r>
                      <a:endParaRPr lang="en-US" sz="110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dirty="0">
                          <a:effectLst/>
                        </a:rPr>
                        <a:t>1.40</a:t>
                      </a:r>
                      <a:r>
                        <a:rPr lang="en-US" sz="1100" dirty="0">
                          <a:effectLst/>
                        </a:rPr>
                        <a:t>e+07</a:t>
                      </a:r>
                      <a:endParaRPr lang="en-US" sz="1050" dirty="0">
                        <a:effectLst/>
                        <a:latin typeface="+mn-lt"/>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3737.19</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0.83</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0.83</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740344">
                <a:tc>
                  <a:txBody>
                    <a:bodyPr/>
                    <a:lstStyle/>
                    <a:p>
                      <a:pPr marL="0" marR="0">
                        <a:lnSpc>
                          <a:spcPct val="150000"/>
                        </a:lnSpc>
                        <a:spcBef>
                          <a:spcPts val="0"/>
                        </a:spcBef>
                        <a:spcAft>
                          <a:spcPts val="0"/>
                        </a:spcAft>
                      </a:pPr>
                      <a:r>
                        <a:rPr lang="en-US" sz="1200">
                          <a:effectLst/>
                        </a:rPr>
                        <a:t>Polynomial Regression with Linear Regression</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5526.79</a:t>
                      </a:r>
                      <a:endParaRPr lang="en-US" sz="110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dirty="0">
                          <a:effectLst/>
                        </a:rPr>
                        <a:t>1.15</a:t>
                      </a:r>
                      <a:r>
                        <a:rPr lang="en-US" sz="1100" dirty="0">
                          <a:effectLst/>
                        </a:rPr>
                        <a:t>e+11</a:t>
                      </a:r>
                      <a:endParaRPr lang="en-US" sz="1050" dirty="0">
                        <a:effectLst/>
                        <a:latin typeface="+mn-lt"/>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dirty="0">
                          <a:effectLst/>
                        </a:rPr>
                        <a:t>8383.05</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dirty="0">
                          <a:effectLst/>
                        </a:rPr>
                        <a:t>0.13</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dirty="0">
                          <a:effectLst/>
                        </a:rPr>
                        <a:t>0.13</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60158">
                <a:tc>
                  <a:txBody>
                    <a:bodyPr/>
                    <a:lstStyle/>
                    <a:p>
                      <a:pPr marL="0" marR="0">
                        <a:lnSpc>
                          <a:spcPct val="150000"/>
                        </a:lnSpc>
                        <a:spcBef>
                          <a:spcPts val="0"/>
                        </a:spcBef>
                        <a:spcAft>
                          <a:spcPts val="0"/>
                        </a:spcAft>
                      </a:pPr>
                      <a:r>
                        <a:rPr lang="en-US" sz="1200">
                          <a:effectLst/>
                        </a:rPr>
                        <a:t>Polynomial Regression with Lasso Regression</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5847.97</a:t>
                      </a:r>
                      <a:endParaRPr lang="en-US" sz="110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dirty="0">
                          <a:effectLst/>
                        </a:rPr>
                        <a:t>6.92</a:t>
                      </a:r>
                      <a:r>
                        <a:rPr lang="en-US" sz="1100" dirty="0">
                          <a:effectLst/>
                        </a:rPr>
                        <a:t>e+07</a:t>
                      </a:r>
                      <a:endParaRPr lang="en-US" sz="1050" dirty="0">
                        <a:effectLst/>
                        <a:latin typeface="+mn-lt"/>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8319.75</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0.15</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0.15</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560158">
                <a:tc>
                  <a:txBody>
                    <a:bodyPr/>
                    <a:lstStyle/>
                    <a:p>
                      <a:pPr marL="0" marR="0">
                        <a:lnSpc>
                          <a:spcPct val="150000"/>
                        </a:lnSpc>
                        <a:spcBef>
                          <a:spcPts val="0"/>
                        </a:spcBef>
                        <a:spcAft>
                          <a:spcPts val="0"/>
                        </a:spcAft>
                      </a:pPr>
                      <a:r>
                        <a:rPr lang="en-US" sz="1200">
                          <a:effectLst/>
                        </a:rPr>
                        <a:t>Polynomial Regression with Ridge Regression</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5503.63</a:t>
                      </a:r>
                      <a:endParaRPr lang="en-US" sz="110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dirty="0">
                          <a:effectLst/>
                        </a:rPr>
                        <a:t>6.99</a:t>
                      </a:r>
                      <a:r>
                        <a:rPr lang="en-US" sz="1100" dirty="0">
                          <a:effectLst/>
                        </a:rPr>
                        <a:t>e+07</a:t>
                      </a:r>
                      <a:endParaRPr lang="en-US" sz="1050" dirty="0">
                        <a:effectLst/>
                        <a:latin typeface="+mn-lt"/>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8361.70</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0.14</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0.14</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539591">
                <a:tc>
                  <a:txBody>
                    <a:bodyPr/>
                    <a:lstStyle/>
                    <a:p>
                      <a:pPr marL="0" marR="0">
                        <a:lnSpc>
                          <a:spcPct val="150000"/>
                        </a:lnSpc>
                        <a:spcBef>
                          <a:spcPts val="0"/>
                        </a:spcBef>
                        <a:spcAft>
                          <a:spcPts val="0"/>
                        </a:spcAft>
                      </a:pPr>
                      <a:r>
                        <a:rPr lang="en-US" sz="1200">
                          <a:effectLst/>
                        </a:rPr>
                        <a:t>Decision Regression Tree</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3512.82</a:t>
                      </a:r>
                      <a:endParaRPr lang="en-US" sz="110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dirty="0">
                          <a:effectLst/>
                        </a:rPr>
                        <a:t>2.57</a:t>
                      </a:r>
                      <a:r>
                        <a:rPr lang="en-US" sz="1100" dirty="0">
                          <a:effectLst/>
                        </a:rPr>
                        <a:t>e+07</a:t>
                      </a:r>
                      <a:endParaRPr lang="en-US" sz="1050" dirty="0">
                        <a:effectLst/>
                        <a:latin typeface="+mn-lt"/>
                        <a:ea typeface="Calibri"/>
                        <a:cs typeface="Times New Roman"/>
                      </a:endParaRPr>
                    </a:p>
                    <a:p>
                      <a:pPr marL="0" marR="0">
                        <a:lnSpc>
                          <a:spcPct val="150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5073.50</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0.68</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0.68</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264003">
                <a:tc>
                  <a:txBody>
                    <a:bodyPr/>
                    <a:lstStyle/>
                    <a:p>
                      <a:pPr marL="0" marR="0">
                        <a:lnSpc>
                          <a:spcPct val="150000"/>
                        </a:lnSpc>
                        <a:spcBef>
                          <a:spcPts val="0"/>
                        </a:spcBef>
                        <a:spcAft>
                          <a:spcPts val="0"/>
                        </a:spcAft>
                      </a:pPr>
                      <a:r>
                        <a:rPr lang="en-US" sz="1200">
                          <a:effectLst/>
                        </a:rPr>
                        <a:t>Random Forest</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dirty="0">
                          <a:effectLst/>
                        </a:rPr>
                        <a:t>2236.17</a:t>
                      </a:r>
                      <a:endParaRPr lang="en-US" sz="11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dirty="0">
                          <a:effectLst/>
                        </a:rPr>
                        <a:t>9.61</a:t>
                      </a:r>
                      <a:r>
                        <a:rPr lang="en-US" sz="1100" dirty="0">
                          <a:effectLst/>
                        </a:rPr>
                        <a:t>e+06</a:t>
                      </a:r>
                      <a:endParaRPr lang="en-US" sz="1050" dirty="0">
                        <a:effectLst/>
                        <a:latin typeface="+mn-lt"/>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3100.80</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0.88</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0.88</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359845">
                <a:tc>
                  <a:txBody>
                    <a:bodyPr/>
                    <a:lstStyle/>
                    <a:p>
                      <a:pPr marL="0" marR="0">
                        <a:lnSpc>
                          <a:spcPct val="150000"/>
                        </a:lnSpc>
                        <a:spcBef>
                          <a:spcPts val="0"/>
                        </a:spcBef>
                        <a:spcAft>
                          <a:spcPts val="0"/>
                        </a:spcAft>
                      </a:pPr>
                      <a:r>
                        <a:rPr lang="en-US" sz="1200">
                          <a:effectLst/>
                        </a:rPr>
                        <a:t>Gradient Boosting</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2174.21</a:t>
                      </a:r>
                      <a:endParaRPr lang="en-US" sz="110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dirty="0">
                          <a:effectLst/>
                        </a:rPr>
                        <a:t>9.31</a:t>
                      </a:r>
                      <a:r>
                        <a:rPr lang="en-US" sz="1100" dirty="0">
                          <a:effectLst/>
                        </a:rPr>
                        <a:t>e+07</a:t>
                      </a:r>
                      <a:endParaRPr lang="en-US" sz="1050" dirty="0">
                        <a:effectLst/>
                        <a:latin typeface="+mn-lt"/>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dirty="0">
                          <a:effectLst/>
                        </a:rPr>
                        <a:t>3051.41</a:t>
                      </a:r>
                      <a:endParaRPr lang="en-US" sz="11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0.89</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0.89</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264003">
                <a:tc>
                  <a:txBody>
                    <a:bodyPr/>
                    <a:lstStyle/>
                    <a:p>
                      <a:pPr marL="0" marR="0">
                        <a:lnSpc>
                          <a:spcPct val="150000"/>
                        </a:lnSpc>
                        <a:spcBef>
                          <a:spcPts val="0"/>
                        </a:spcBef>
                        <a:spcAft>
                          <a:spcPts val="0"/>
                        </a:spcAft>
                      </a:pPr>
                      <a:r>
                        <a:rPr lang="en-US" sz="1200">
                          <a:effectLst/>
                        </a:rPr>
                        <a:t>SVR</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7066.83</a:t>
                      </a:r>
                      <a:endParaRPr lang="en-US" sz="110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dirty="0">
                          <a:effectLst/>
                        </a:rPr>
                        <a:t>9.61</a:t>
                      </a:r>
                      <a:r>
                        <a:rPr lang="en-US" sz="1100" dirty="0">
                          <a:effectLst/>
                        </a:rPr>
                        <a:t>e+07</a:t>
                      </a:r>
                      <a:endParaRPr lang="en-US" sz="1050" dirty="0">
                        <a:effectLst/>
                        <a:latin typeface="+mn-lt"/>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9806.93</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a:effectLst/>
                        </a:rPr>
                        <a:t>-0.18</a:t>
                      </a:r>
                      <a:endParaRPr lang="en-US" sz="110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dirty="0">
                          <a:effectLst/>
                        </a:rPr>
                        <a:t>-0.18</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66508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58F8-74C1-48ED-C3F6-E78D1DE15C50}"/>
              </a:ext>
            </a:extLst>
          </p:cNvPr>
          <p:cNvSpPr>
            <a:spLocks noGrp="1"/>
          </p:cNvSpPr>
          <p:nvPr>
            <p:ph type="title"/>
          </p:nvPr>
        </p:nvSpPr>
        <p:spPr/>
        <p:txBody>
          <a:bodyPr/>
          <a:lstStyle/>
          <a:p>
            <a:r>
              <a:rPr lang="en-US" b="1" dirty="0"/>
              <a:t>All Model Accuracies(Graph)</a:t>
            </a:r>
            <a:br>
              <a:rPr lang="en-US" sz="4400" b="1" dirty="0"/>
            </a:br>
            <a:endParaRPr lang="en-DE" dirty="0"/>
          </a:p>
        </p:txBody>
      </p:sp>
      <p:sp>
        <p:nvSpPr>
          <p:cNvPr id="3" name="Content Placeholder 2">
            <a:extLst>
              <a:ext uri="{FF2B5EF4-FFF2-40B4-BE49-F238E27FC236}">
                <a16:creationId xmlns:a16="http://schemas.microsoft.com/office/drawing/2014/main" id="{80E30B47-1BCF-1A35-34E1-AB91740D5597}"/>
              </a:ext>
            </a:extLst>
          </p:cNvPr>
          <p:cNvSpPr>
            <a:spLocks noGrp="1"/>
          </p:cNvSpPr>
          <p:nvPr>
            <p:ph idx="1"/>
          </p:nvPr>
        </p:nvSpPr>
        <p:spPr>
          <a:xfrm>
            <a:off x="1261872" y="1233996"/>
            <a:ext cx="8595360" cy="612559"/>
          </a:xfrm>
        </p:spPr>
        <p:txBody>
          <a:bodyPr>
            <a:normAutofit/>
          </a:bodyPr>
          <a:lstStyle/>
          <a:p>
            <a:pPr marL="0" indent="0" algn="ctr">
              <a:buNone/>
            </a:pPr>
            <a:r>
              <a:rPr lang="en-US" sz="2800" b="1" dirty="0"/>
              <a:t>Accuracies of Regression model</a:t>
            </a:r>
            <a:endParaRPr lang="en-DE" sz="2800" b="1" dirty="0"/>
          </a:p>
        </p:txBody>
      </p:sp>
      <p:pic>
        <p:nvPicPr>
          <p:cNvPr id="4" name="Content Placeholder 3">
            <a:extLst>
              <a:ext uri="{FF2B5EF4-FFF2-40B4-BE49-F238E27FC236}">
                <a16:creationId xmlns:a16="http://schemas.microsoft.com/office/drawing/2014/main" id="{89D83E1D-A78D-9E7B-EC31-D60781180ADA}"/>
              </a:ext>
            </a:extLst>
          </p:cNvPr>
          <p:cNvPicPr>
            <a:picLocks/>
          </p:cNvPicPr>
          <p:nvPr/>
        </p:nvPicPr>
        <p:blipFill>
          <a:blip r:embed="rId2"/>
          <a:stretch>
            <a:fillRect/>
          </a:stretch>
        </p:blipFill>
        <p:spPr>
          <a:xfrm>
            <a:off x="1136343" y="1779602"/>
            <a:ext cx="9065934" cy="4940793"/>
          </a:xfrm>
          <a:prstGeom prst="rect">
            <a:avLst/>
          </a:prstGeom>
        </p:spPr>
      </p:pic>
    </p:spTree>
    <p:extLst>
      <p:ext uri="{BB962C8B-B14F-4D97-AF65-F5344CB8AC3E}">
        <p14:creationId xmlns:p14="http://schemas.microsoft.com/office/powerpoint/2010/main" val="12436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DA81-288B-716C-7164-B67C07CAC3D3}"/>
              </a:ext>
            </a:extLst>
          </p:cNvPr>
          <p:cNvSpPr>
            <a:spLocks noGrp="1"/>
          </p:cNvSpPr>
          <p:nvPr>
            <p:ph type="title"/>
          </p:nvPr>
        </p:nvSpPr>
        <p:spPr>
          <a:xfrm>
            <a:off x="1143339" y="0"/>
            <a:ext cx="9692640" cy="1325562"/>
          </a:xfrm>
        </p:spPr>
        <p:txBody>
          <a:bodyPr>
            <a:normAutofit/>
          </a:bodyPr>
          <a:lstStyle/>
          <a:p>
            <a:r>
              <a:rPr lang="en-US" sz="3600" b="1" dirty="0"/>
              <a:t>Data Analysis and Visualization</a:t>
            </a:r>
            <a:br>
              <a:rPr lang="en-US" sz="3600" b="1" dirty="0">
                <a:solidFill>
                  <a:schemeClr val="accent2">
                    <a:lumMod val="60000"/>
                    <a:lumOff val="40000"/>
                  </a:schemeClr>
                </a:solidFill>
              </a:rPr>
            </a:br>
            <a:endParaRPr lang="en-DE" sz="3600" dirty="0"/>
          </a:p>
        </p:txBody>
      </p:sp>
      <p:sp>
        <p:nvSpPr>
          <p:cNvPr id="3" name="Content Placeholder 2">
            <a:extLst>
              <a:ext uri="{FF2B5EF4-FFF2-40B4-BE49-F238E27FC236}">
                <a16:creationId xmlns:a16="http://schemas.microsoft.com/office/drawing/2014/main" id="{3AA0D973-3B59-BA5E-9516-33C148D64B25}"/>
              </a:ext>
            </a:extLst>
          </p:cNvPr>
          <p:cNvSpPr>
            <a:spLocks noGrp="1"/>
          </p:cNvSpPr>
          <p:nvPr>
            <p:ph idx="1"/>
          </p:nvPr>
        </p:nvSpPr>
        <p:spPr>
          <a:xfrm>
            <a:off x="729211" y="889740"/>
            <a:ext cx="10106767" cy="4757737"/>
          </a:xfrm>
        </p:spPr>
        <p:txBody>
          <a:bodyPr/>
          <a:lstStyle/>
          <a:p>
            <a:pPr>
              <a:buFont typeface="Wingdings" panose="05000000000000000000" pitchFamily="2" charset="2"/>
              <a:buChar char="Ø"/>
            </a:pPr>
            <a:r>
              <a:rPr lang="en-US" b="1" i="0" dirty="0">
                <a:effectLst/>
                <a:latin typeface="Century Schoolbook (Body)"/>
              </a:rPr>
              <a:t>Data analysis</a:t>
            </a:r>
            <a:r>
              <a:rPr lang="en-US" b="0" i="0" dirty="0">
                <a:effectLst/>
                <a:latin typeface="Century Schoolbook (Body)"/>
              </a:rPr>
              <a:t> is defined as a process of cleaning, transforming, and modeling </a:t>
            </a:r>
            <a:r>
              <a:rPr lang="en-US" b="1" i="0" dirty="0">
                <a:effectLst/>
                <a:latin typeface="Century Schoolbook (Body)"/>
              </a:rPr>
              <a:t>data</a:t>
            </a:r>
            <a:r>
              <a:rPr lang="en-US" b="0" i="0" dirty="0">
                <a:effectLst/>
                <a:latin typeface="Century Schoolbook (Body)"/>
              </a:rPr>
              <a:t> to discover useful information for business decision-making.</a:t>
            </a:r>
          </a:p>
          <a:p>
            <a:pPr>
              <a:buFont typeface="Wingdings" panose="05000000000000000000" pitchFamily="2" charset="2"/>
              <a:buChar char="Ø"/>
            </a:pPr>
            <a:r>
              <a:rPr lang="en-US" b="0" i="0" dirty="0">
                <a:effectLst/>
                <a:latin typeface="Century Schoolbook (Body)"/>
              </a:rPr>
              <a:t>The purpose of </a:t>
            </a:r>
            <a:r>
              <a:rPr lang="en-US" b="1" dirty="0">
                <a:latin typeface="Century Schoolbook (Body)"/>
              </a:rPr>
              <a:t>d</a:t>
            </a:r>
            <a:r>
              <a:rPr lang="en-US" b="1" i="0" dirty="0">
                <a:effectLst/>
                <a:latin typeface="Century Schoolbook (Body)"/>
              </a:rPr>
              <a:t>ata analysis</a:t>
            </a:r>
            <a:r>
              <a:rPr lang="en-US" b="0" i="0" dirty="0">
                <a:effectLst/>
                <a:latin typeface="Century Schoolbook (Body)"/>
              </a:rPr>
              <a:t> is to extract useful information from </a:t>
            </a:r>
            <a:r>
              <a:rPr lang="en-US" b="1" i="0" dirty="0">
                <a:effectLst/>
                <a:latin typeface="Century Schoolbook (Body)"/>
              </a:rPr>
              <a:t>data</a:t>
            </a:r>
            <a:r>
              <a:rPr lang="en-US" b="0" i="0" dirty="0">
                <a:effectLst/>
                <a:latin typeface="Century Schoolbook (Body)"/>
              </a:rPr>
              <a:t> and take a decision based on the </a:t>
            </a:r>
            <a:r>
              <a:rPr lang="en-US" b="1" i="0" dirty="0">
                <a:effectLst/>
                <a:latin typeface="Century Schoolbook (Body)"/>
              </a:rPr>
              <a:t>data analysis</a:t>
            </a:r>
            <a:r>
              <a:rPr lang="en-US" i="0" dirty="0">
                <a:effectLst/>
                <a:latin typeface="Century Schoolbook (Body)"/>
              </a:rPr>
              <a:t>.</a:t>
            </a:r>
          </a:p>
          <a:p>
            <a:pPr>
              <a:buFont typeface="Wingdings" panose="05000000000000000000" pitchFamily="2" charset="2"/>
              <a:buChar char="Ø"/>
            </a:pPr>
            <a:r>
              <a:rPr lang="en-US" b="1" i="0" dirty="0">
                <a:solidFill>
                  <a:srgbClr val="202124"/>
                </a:solidFill>
                <a:effectLst/>
                <a:latin typeface="Century Schoolbook (Body)"/>
              </a:rPr>
              <a:t>Data visualization </a:t>
            </a:r>
            <a:r>
              <a:rPr lang="en-US" b="0" i="0" dirty="0">
                <a:solidFill>
                  <a:srgbClr val="202124"/>
                </a:solidFill>
                <a:effectLst/>
                <a:latin typeface="Century Schoolbook (Body)"/>
              </a:rPr>
              <a:t>is </a:t>
            </a:r>
            <a:r>
              <a:rPr lang="en-US" i="0" dirty="0">
                <a:solidFill>
                  <a:srgbClr val="202124"/>
                </a:solidFill>
                <a:effectLst/>
                <a:latin typeface="Century Schoolbook (Body)"/>
              </a:rPr>
              <a:t>the graphical representation of information and data.</a:t>
            </a:r>
          </a:p>
          <a:p>
            <a:pPr>
              <a:buFont typeface="Wingdings" panose="05000000000000000000" pitchFamily="2" charset="2"/>
              <a:buChar char="Ø"/>
            </a:pPr>
            <a:r>
              <a:rPr lang="en-US" i="0" dirty="0">
                <a:solidFill>
                  <a:srgbClr val="202124"/>
                </a:solidFill>
                <a:effectLst/>
                <a:latin typeface="Century Schoolbook (Body)"/>
              </a:rPr>
              <a:t> </a:t>
            </a:r>
            <a:r>
              <a:rPr lang="en-US" b="0" i="0" dirty="0">
                <a:solidFill>
                  <a:srgbClr val="202124"/>
                </a:solidFill>
                <a:effectLst/>
                <a:latin typeface="Century Schoolbook (Body)"/>
              </a:rPr>
              <a:t>By using visual elements like charts, graphs, and maps, data visualization tools provide an accessible way to see and understand trends, and patterns in data.</a:t>
            </a:r>
            <a:endParaRPr lang="en-US" dirty="0">
              <a:latin typeface="Century Schoolbook (Body)"/>
            </a:endParaRPr>
          </a:p>
          <a:p>
            <a:pPr>
              <a:buFont typeface="Wingdings" panose="05000000000000000000" pitchFamily="2" charset="2"/>
              <a:buChar char="Ø"/>
            </a:pPr>
            <a:endParaRPr lang="en-DE" dirty="0">
              <a:latin typeface="Century Schoolbook (Body)"/>
            </a:endParaRPr>
          </a:p>
        </p:txBody>
      </p:sp>
      <p:pic>
        <p:nvPicPr>
          <p:cNvPr id="4" name="Picture 3">
            <a:extLst>
              <a:ext uri="{FF2B5EF4-FFF2-40B4-BE49-F238E27FC236}">
                <a16:creationId xmlns:a16="http://schemas.microsoft.com/office/drawing/2014/main" id="{903FDDBE-2B8C-AC37-E679-AAE572597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258" y="3661464"/>
            <a:ext cx="7472613" cy="2875753"/>
          </a:xfrm>
          <a:prstGeom prst="rect">
            <a:avLst/>
          </a:prstGeom>
        </p:spPr>
      </p:pic>
    </p:spTree>
    <p:extLst>
      <p:ext uri="{BB962C8B-B14F-4D97-AF65-F5344CB8AC3E}">
        <p14:creationId xmlns:p14="http://schemas.microsoft.com/office/powerpoint/2010/main" val="2078036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19A4-D9A8-A88C-B62E-6F06A4B49231}"/>
              </a:ext>
            </a:extLst>
          </p:cNvPr>
          <p:cNvSpPr>
            <a:spLocks noGrp="1"/>
          </p:cNvSpPr>
          <p:nvPr>
            <p:ph type="title"/>
          </p:nvPr>
        </p:nvSpPr>
        <p:spPr/>
        <p:txBody>
          <a:bodyPr/>
          <a:lstStyle/>
          <a:p>
            <a:r>
              <a:rPr lang="en-US" dirty="0"/>
              <a:t>Cont..</a:t>
            </a:r>
            <a:br>
              <a:rPr lang="en-US" dirty="0"/>
            </a:br>
            <a:endParaRPr lang="en-DE" dirty="0"/>
          </a:p>
        </p:txBody>
      </p:sp>
      <p:sp>
        <p:nvSpPr>
          <p:cNvPr id="3" name="Content Placeholder 2">
            <a:extLst>
              <a:ext uri="{FF2B5EF4-FFF2-40B4-BE49-F238E27FC236}">
                <a16:creationId xmlns:a16="http://schemas.microsoft.com/office/drawing/2014/main" id="{9D3DE812-E288-46A1-0988-A9A3D7251142}"/>
              </a:ext>
            </a:extLst>
          </p:cNvPr>
          <p:cNvSpPr>
            <a:spLocks noGrp="1"/>
          </p:cNvSpPr>
          <p:nvPr>
            <p:ph idx="1"/>
          </p:nvPr>
        </p:nvSpPr>
        <p:spPr>
          <a:xfrm>
            <a:off x="1160272" y="1253331"/>
            <a:ext cx="8595360" cy="5079736"/>
          </a:xfrm>
        </p:spPr>
        <p:txBody>
          <a:bodyPr>
            <a:normAutofit/>
          </a:bodyPr>
          <a:lstStyle/>
          <a:p>
            <a:pPr marL="0" indent="0" algn="ctr">
              <a:buNone/>
            </a:pPr>
            <a:r>
              <a:rPr lang="en-US" sz="2800" b="1" dirty="0">
                <a:effectLst/>
                <a:latin typeface="Calibri" panose="020F0502020204030204" pitchFamily="34" charset="0"/>
                <a:ea typeface="Calibri" panose="020F0502020204030204" pitchFamily="34" charset="0"/>
                <a:cs typeface="Arial" panose="020B0604020202020204" pitchFamily="34" charset="0"/>
              </a:rPr>
              <a:t>Regional Analysis </a:t>
            </a:r>
          </a:p>
          <a:p>
            <a:pPr marL="0" indent="0" algn="ctr">
              <a:buNone/>
            </a:pPr>
            <a:r>
              <a:rPr lang="en-US" sz="1800" b="1" dirty="0">
                <a:effectLst/>
                <a:latin typeface="Times New Roman" panose="02020603050405020304" pitchFamily="18" charset="0"/>
                <a:ea typeface="Calibri" panose="020F0502020204030204" pitchFamily="34" charset="0"/>
                <a:cs typeface="Arial" panose="020B0604020202020204" pitchFamily="34" charset="0"/>
              </a:rPr>
              <a:t>Comparison of GDP per capita of regions by percentage</a:t>
            </a:r>
            <a:endParaRPr lang="en-DE" sz="1800" dirty="0">
              <a:effectLst/>
              <a:latin typeface="Calibri" panose="020F0502020204030204" pitchFamily="34" charset="0"/>
              <a:ea typeface="Calibri" panose="020F0502020204030204" pitchFamily="34" charset="0"/>
              <a:cs typeface="Arial" panose="020B0604020202020204" pitchFamily="34" charset="0"/>
            </a:endParaRPr>
          </a:p>
          <a:p>
            <a:pPr marL="0" indent="0" algn="ctr">
              <a:buNone/>
            </a:pPr>
            <a:endParaRPr lang="en-DE" sz="2800" b="1" dirty="0"/>
          </a:p>
        </p:txBody>
      </p:sp>
      <p:pic>
        <p:nvPicPr>
          <p:cNvPr id="4" name="Picture 3">
            <a:extLst>
              <a:ext uri="{FF2B5EF4-FFF2-40B4-BE49-F238E27FC236}">
                <a16:creationId xmlns:a16="http://schemas.microsoft.com/office/drawing/2014/main" id="{472693E1-D3BD-0431-AB1B-17A95831FBAA}"/>
              </a:ext>
            </a:extLst>
          </p:cNvPr>
          <p:cNvPicPr>
            <a:picLocks noChangeAspect="1"/>
          </p:cNvPicPr>
          <p:nvPr/>
        </p:nvPicPr>
        <p:blipFill>
          <a:blip r:embed="rId2"/>
          <a:stretch>
            <a:fillRect/>
          </a:stretch>
        </p:blipFill>
        <p:spPr>
          <a:xfrm>
            <a:off x="2328334" y="2464540"/>
            <a:ext cx="6510866" cy="4393460"/>
          </a:xfrm>
          <a:prstGeom prst="rect">
            <a:avLst/>
          </a:prstGeom>
        </p:spPr>
      </p:pic>
    </p:spTree>
    <p:extLst>
      <p:ext uri="{BB962C8B-B14F-4D97-AF65-F5344CB8AC3E}">
        <p14:creationId xmlns:p14="http://schemas.microsoft.com/office/powerpoint/2010/main" val="2637506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B38E6-988E-6B8E-F379-A666C7CC1EEA}"/>
              </a:ext>
            </a:extLst>
          </p:cNvPr>
          <p:cNvSpPr>
            <a:spLocks noGrp="1"/>
          </p:cNvSpPr>
          <p:nvPr>
            <p:ph type="title"/>
          </p:nvPr>
        </p:nvSpPr>
        <p:spPr/>
        <p:txBody>
          <a:bodyPr/>
          <a:lstStyle/>
          <a:p>
            <a:r>
              <a:rPr lang="en-US" dirty="0"/>
              <a:t>Cont..</a:t>
            </a:r>
            <a:br>
              <a:rPr lang="en-US" dirty="0"/>
            </a:br>
            <a:endParaRPr lang="en-DE" dirty="0"/>
          </a:p>
        </p:txBody>
      </p:sp>
      <p:sp>
        <p:nvSpPr>
          <p:cNvPr id="3" name="Content Placeholder 2">
            <a:extLst>
              <a:ext uri="{FF2B5EF4-FFF2-40B4-BE49-F238E27FC236}">
                <a16:creationId xmlns:a16="http://schemas.microsoft.com/office/drawing/2014/main" id="{8BC12D5D-D20D-683D-E8A0-309B75CB2752}"/>
              </a:ext>
            </a:extLst>
          </p:cNvPr>
          <p:cNvSpPr>
            <a:spLocks noGrp="1"/>
          </p:cNvSpPr>
          <p:nvPr>
            <p:ph idx="1"/>
          </p:nvPr>
        </p:nvSpPr>
        <p:spPr>
          <a:xfrm>
            <a:off x="1261872" y="1278468"/>
            <a:ext cx="8595360" cy="4901670"/>
          </a:xfrm>
        </p:spPr>
        <p:txBody>
          <a:bodyPr/>
          <a:lstStyle/>
          <a:p>
            <a:pPr marL="0" indent="0" algn="ctr">
              <a:lnSpc>
                <a:spcPct val="150000"/>
              </a:lnSpc>
              <a:spcAft>
                <a:spcPts val="1000"/>
              </a:spcAft>
              <a:buNone/>
            </a:pPr>
            <a:r>
              <a:rPr lang="en-US" sz="1800" b="1" dirty="0">
                <a:effectLst/>
                <a:latin typeface="Times New Roman" panose="02020603050405020304" pitchFamily="18" charset="0"/>
                <a:ea typeface="Calibri" panose="020F0502020204030204" pitchFamily="34" charset="0"/>
                <a:cs typeface="Arial" panose="020B0604020202020204" pitchFamily="34" charset="0"/>
              </a:rPr>
              <a:t>Comparison of Population of regions by percentage</a:t>
            </a:r>
            <a:endParaRPr lang="en-DE"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DE" dirty="0"/>
          </a:p>
        </p:txBody>
      </p:sp>
      <p:pic>
        <p:nvPicPr>
          <p:cNvPr id="4" name="Picture 3">
            <a:extLst>
              <a:ext uri="{FF2B5EF4-FFF2-40B4-BE49-F238E27FC236}">
                <a16:creationId xmlns:a16="http://schemas.microsoft.com/office/drawing/2014/main" id="{06F32357-0C5C-EDBA-FE6C-AE9E3AD61943}"/>
              </a:ext>
            </a:extLst>
          </p:cNvPr>
          <p:cNvPicPr>
            <a:picLocks noChangeAspect="1"/>
          </p:cNvPicPr>
          <p:nvPr/>
        </p:nvPicPr>
        <p:blipFill>
          <a:blip r:embed="rId2"/>
          <a:stretch>
            <a:fillRect/>
          </a:stretch>
        </p:blipFill>
        <p:spPr>
          <a:xfrm>
            <a:off x="2133601" y="1938972"/>
            <a:ext cx="7112000" cy="5003695"/>
          </a:xfrm>
          <a:prstGeom prst="rect">
            <a:avLst/>
          </a:prstGeom>
        </p:spPr>
      </p:pic>
    </p:spTree>
    <p:extLst>
      <p:ext uri="{BB962C8B-B14F-4D97-AF65-F5344CB8AC3E}">
        <p14:creationId xmlns:p14="http://schemas.microsoft.com/office/powerpoint/2010/main" val="823435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D5B67-1AE3-7C7C-4535-26508EB2FB59}"/>
              </a:ext>
            </a:extLst>
          </p:cNvPr>
          <p:cNvSpPr>
            <a:spLocks noGrp="1"/>
          </p:cNvSpPr>
          <p:nvPr>
            <p:ph type="title"/>
          </p:nvPr>
        </p:nvSpPr>
        <p:spPr>
          <a:xfrm>
            <a:off x="1261872" y="-152400"/>
            <a:ext cx="9692640" cy="1843721"/>
          </a:xfrm>
        </p:spPr>
        <p:txBody>
          <a:bodyPr>
            <a:normAutofit fontScale="90000"/>
          </a:bodyPr>
          <a:lstStyle/>
          <a:p>
            <a:br>
              <a:rPr lang="en-US" sz="3200" dirty="0">
                <a:effectLst/>
                <a:latin typeface="Calibri" panose="020F0502020204030204" pitchFamily="34" charset="0"/>
                <a:ea typeface="Calibri" panose="020F0502020204030204" pitchFamily="34" charset="0"/>
                <a:cs typeface="Arial" panose="020B0604020202020204" pitchFamily="34" charset="0"/>
              </a:rPr>
            </a:br>
            <a:r>
              <a:rPr lang="en-US" sz="3600" dirty="0">
                <a:effectLst/>
                <a:latin typeface="Calibri" panose="020F0502020204030204" pitchFamily="34" charset="0"/>
                <a:ea typeface="Calibri" panose="020F0502020204030204" pitchFamily="34" charset="0"/>
                <a:cs typeface="Arial" panose="020B0604020202020204" pitchFamily="34" charset="0"/>
              </a:rPr>
              <a:t>Analysis and Comparison between top 10 GDPs countries and lowest 10 GDPs countries based on attributes</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DE" dirty="0"/>
          </a:p>
        </p:txBody>
      </p:sp>
      <p:sp>
        <p:nvSpPr>
          <p:cNvPr id="3" name="Content Placeholder 2">
            <a:extLst>
              <a:ext uri="{FF2B5EF4-FFF2-40B4-BE49-F238E27FC236}">
                <a16:creationId xmlns:a16="http://schemas.microsoft.com/office/drawing/2014/main" id="{13570361-9CE1-608C-5AC5-26EAAF97C07A}"/>
              </a:ext>
            </a:extLst>
          </p:cNvPr>
          <p:cNvSpPr>
            <a:spLocks noGrp="1"/>
          </p:cNvSpPr>
          <p:nvPr>
            <p:ph idx="1"/>
          </p:nvPr>
        </p:nvSpPr>
        <p:spPr>
          <a:xfrm>
            <a:off x="1261872" y="1363134"/>
            <a:ext cx="8595360" cy="4817004"/>
          </a:xfrm>
        </p:spPr>
        <p:txBody>
          <a:bodyPr/>
          <a:lstStyle/>
          <a:p>
            <a:pPr marL="0" indent="0" algn="ctr">
              <a:buNone/>
            </a:pPr>
            <a:r>
              <a:rPr lang="en-US" sz="1800" b="1" dirty="0">
                <a:effectLst/>
                <a:latin typeface="Times New Roman" panose="02020603050405020304" pitchFamily="18" charset="0"/>
                <a:ea typeface="Calibri" panose="020F0502020204030204" pitchFamily="34" charset="0"/>
                <a:cs typeface="Arial" panose="020B0604020202020204" pitchFamily="34" charset="0"/>
              </a:rPr>
              <a:t>Analysis and comparison based on literacy rate and cell phone user</a:t>
            </a:r>
            <a:endParaRPr lang="en-DE"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DE" dirty="0"/>
          </a:p>
        </p:txBody>
      </p:sp>
      <p:pic>
        <p:nvPicPr>
          <p:cNvPr id="4" name="Picture 3">
            <a:extLst>
              <a:ext uri="{FF2B5EF4-FFF2-40B4-BE49-F238E27FC236}">
                <a16:creationId xmlns:a16="http://schemas.microsoft.com/office/drawing/2014/main" id="{DA3A55D4-0BCB-274C-7B8B-93156CF32EA8}"/>
              </a:ext>
            </a:extLst>
          </p:cNvPr>
          <p:cNvPicPr>
            <a:picLocks noChangeAspect="1"/>
          </p:cNvPicPr>
          <p:nvPr/>
        </p:nvPicPr>
        <p:blipFill>
          <a:blip r:embed="rId2"/>
          <a:stretch>
            <a:fillRect/>
          </a:stretch>
        </p:blipFill>
        <p:spPr>
          <a:xfrm>
            <a:off x="1845732" y="1841288"/>
            <a:ext cx="8011499" cy="4491779"/>
          </a:xfrm>
          <a:prstGeom prst="rect">
            <a:avLst/>
          </a:prstGeom>
        </p:spPr>
      </p:pic>
    </p:spTree>
    <p:extLst>
      <p:ext uri="{BB962C8B-B14F-4D97-AF65-F5344CB8AC3E}">
        <p14:creationId xmlns:p14="http://schemas.microsoft.com/office/powerpoint/2010/main" val="1494838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830B1-CD1A-8FAC-D18D-4A6F96B8DFF0}"/>
              </a:ext>
            </a:extLst>
          </p:cNvPr>
          <p:cNvSpPr>
            <a:spLocks noGrp="1"/>
          </p:cNvSpPr>
          <p:nvPr>
            <p:ph type="title"/>
          </p:nvPr>
        </p:nvSpPr>
        <p:spPr/>
        <p:txBody>
          <a:bodyPr/>
          <a:lstStyle/>
          <a:p>
            <a:r>
              <a:rPr lang="en-US" dirty="0"/>
              <a:t>Cont..</a:t>
            </a:r>
            <a:br>
              <a:rPr lang="en-US" dirty="0"/>
            </a:br>
            <a:endParaRPr lang="en-DE" dirty="0"/>
          </a:p>
        </p:txBody>
      </p:sp>
      <p:sp>
        <p:nvSpPr>
          <p:cNvPr id="3" name="Content Placeholder 2">
            <a:extLst>
              <a:ext uri="{FF2B5EF4-FFF2-40B4-BE49-F238E27FC236}">
                <a16:creationId xmlns:a16="http://schemas.microsoft.com/office/drawing/2014/main" id="{4F26B823-A41A-2CCF-B4F9-6BBC22011B1F}"/>
              </a:ext>
            </a:extLst>
          </p:cNvPr>
          <p:cNvSpPr>
            <a:spLocks noGrp="1"/>
          </p:cNvSpPr>
          <p:nvPr>
            <p:ph idx="1"/>
          </p:nvPr>
        </p:nvSpPr>
        <p:spPr>
          <a:xfrm>
            <a:off x="1261872" y="1405468"/>
            <a:ext cx="8595360" cy="4774670"/>
          </a:xfrm>
        </p:spPr>
        <p:txBody>
          <a:bodyPr/>
          <a:lstStyle/>
          <a:p>
            <a:pPr marL="0" indent="0" algn="ctr">
              <a:buNone/>
            </a:pPr>
            <a:r>
              <a:rPr lang="en-US" b="1" dirty="0">
                <a:solidFill>
                  <a:srgbClr val="000000"/>
                </a:solidFill>
                <a:latin typeface="Times New Roman" panose="02020603050405020304" pitchFamily="18" charset="0"/>
                <a:ea typeface="Calibri" panose="020F0502020204030204" pitchFamily="34" charset="0"/>
                <a:cs typeface="Arial" panose="020B0604020202020204" pitchFamily="34" charset="0"/>
              </a:rPr>
              <a:t>L</a:t>
            </a:r>
            <a:r>
              <a:rPr lang="en-US"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iteracy rate and cell phone user of lowest 10 GDPs countries</a:t>
            </a:r>
            <a:endParaRPr lang="en-DE" sz="1800" b="1" dirty="0">
              <a:solidFill>
                <a:srgbClr val="4F81BD"/>
              </a:solidFill>
              <a:effectLst/>
              <a:latin typeface="Calibri" panose="020F0502020204030204" pitchFamily="34" charset="0"/>
              <a:ea typeface="Calibri" panose="020F0502020204030204" pitchFamily="34" charset="0"/>
              <a:cs typeface="Arial" panose="020B0604020202020204" pitchFamily="34" charset="0"/>
            </a:endParaRPr>
          </a:p>
          <a:p>
            <a:pPr marL="0" indent="0" algn="ctr">
              <a:buNone/>
            </a:pPr>
            <a:endParaRPr lang="en-DE" dirty="0"/>
          </a:p>
        </p:txBody>
      </p:sp>
      <p:pic>
        <p:nvPicPr>
          <p:cNvPr id="4" name="Picture 3" descr="Chart, bar chart&#10;&#10;Description automatically generated">
            <a:extLst>
              <a:ext uri="{FF2B5EF4-FFF2-40B4-BE49-F238E27FC236}">
                <a16:creationId xmlns:a16="http://schemas.microsoft.com/office/drawing/2014/main" id="{4A1C2D2A-1829-A657-2944-568128DC0FD2}"/>
              </a:ext>
            </a:extLst>
          </p:cNvPr>
          <p:cNvPicPr>
            <a:picLocks noChangeAspect="1"/>
          </p:cNvPicPr>
          <p:nvPr/>
        </p:nvPicPr>
        <p:blipFill>
          <a:blip r:embed="rId2"/>
          <a:stretch>
            <a:fillRect/>
          </a:stretch>
        </p:blipFill>
        <p:spPr>
          <a:xfrm>
            <a:off x="1388533" y="1932940"/>
            <a:ext cx="8195734" cy="4559300"/>
          </a:xfrm>
          <a:prstGeom prst="rect">
            <a:avLst/>
          </a:prstGeom>
        </p:spPr>
      </p:pic>
    </p:spTree>
    <p:extLst>
      <p:ext uri="{BB962C8B-B14F-4D97-AF65-F5344CB8AC3E}">
        <p14:creationId xmlns:p14="http://schemas.microsoft.com/office/powerpoint/2010/main" val="843731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3631-9D83-DDD8-92F1-37F7FBF26C1E}"/>
              </a:ext>
            </a:extLst>
          </p:cNvPr>
          <p:cNvSpPr>
            <a:spLocks noGrp="1"/>
          </p:cNvSpPr>
          <p:nvPr>
            <p:ph type="title"/>
          </p:nvPr>
        </p:nvSpPr>
        <p:spPr/>
        <p:txBody>
          <a:bodyPr>
            <a:normAutofit fontScale="90000"/>
          </a:bodyPr>
          <a:lstStyle/>
          <a:p>
            <a:r>
              <a:rPr lang="en-US" sz="3600" dirty="0">
                <a:effectLst/>
                <a:latin typeface="Calibri" panose="020F0502020204030204" pitchFamily="34" charset="0"/>
                <a:ea typeface="Calibri" panose="020F0502020204030204" pitchFamily="34" charset="0"/>
                <a:cs typeface="Arial" panose="020B0604020202020204" pitchFamily="34" charset="0"/>
              </a:rPr>
              <a:t>Analysis and Comparison between Pakistan, India, China, USA, and Russia	</a:t>
            </a:r>
            <a:br>
              <a:rPr lang="en-US" sz="3600" dirty="0">
                <a:effectLst/>
                <a:latin typeface="Calibri" panose="020F0502020204030204" pitchFamily="34" charset="0"/>
                <a:ea typeface="Calibri" panose="020F0502020204030204" pitchFamily="34" charset="0"/>
                <a:cs typeface="Arial" panose="020B0604020202020204" pitchFamily="34" charset="0"/>
              </a:rPr>
            </a:br>
            <a:endParaRPr lang="en-DE" sz="3600" dirty="0"/>
          </a:p>
        </p:txBody>
      </p:sp>
      <p:pic>
        <p:nvPicPr>
          <p:cNvPr id="4" name="Content Placeholder 3">
            <a:extLst>
              <a:ext uri="{FF2B5EF4-FFF2-40B4-BE49-F238E27FC236}">
                <a16:creationId xmlns:a16="http://schemas.microsoft.com/office/drawing/2014/main" id="{3D1DDEEC-DCF7-1A84-26BD-E7A901D387E1}"/>
              </a:ext>
            </a:extLst>
          </p:cNvPr>
          <p:cNvPicPr>
            <a:picLocks noGrp="1" noChangeAspect="1"/>
          </p:cNvPicPr>
          <p:nvPr>
            <p:ph idx="1"/>
          </p:nvPr>
        </p:nvPicPr>
        <p:blipFill>
          <a:blip r:embed="rId2"/>
          <a:stretch>
            <a:fillRect/>
          </a:stretch>
        </p:blipFill>
        <p:spPr>
          <a:xfrm>
            <a:off x="1794933" y="1532467"/>
            <a:ext cx="7899400" cy="4959773"/>
          </a:xfrm>
          <a:prstGeom prst="rect">
            <a:avLst/>
          </a:prstGeom>
        </p:spPr>
      </p:pic>
    </p:spTree>
    <p:extLst>
      <p:ext uri="{BB962C8B-B14F-4D97-AF65-F5344CB8AC3E}">
        <p14:creationId xmlns:p14="http://schemas.microsoft.com/office/powerpoint/2010/main" val="974051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4E1E-22AA-0D62-1C24-360FDD2E741C}"/>
              </a:ext>
            </a:extLst>
          </p:cNvPr>
          <p:cNvSpPr>
            <a:spLocks noGrp="1"/>
          </p:cNvSpPr>
          <p:nvPr>
            <p:ph type="title"/>
          </p:nvPr>
        </p:nvSpPr>
        <p:spPr/>
        <p:txBody>
          <a:bodyPr/>
          <a:lstStyle/>
          <a:p>
            <a:r>
              <a:rPr lang="en-US" dirty="0"/>
              <a:t>Introduction</a:t>
            </a:r>
            <a:br>
              <a:rPr lang="en-US" dirty="0"/>
            </a:br>
            <a:endParaRPr lang="en-DE" dirty="0"/>
          </a:p>
        </p:txBody>
      </p:sp>
      <p:sp>
        <p:nvSpPr>
          <p:cNvPr id="3" name="Content Placeholder 2">
            <a:extLst>
              <a:ext uri="{FF2B5EF4-FFF2-40B4-BE49-F238E27FC236}">
                <a16:creationId xmlns:a16="http://schemas.microsoft.com/office/drawing/2014/main" id="{F81D271F-9284-CBE4-E526-183F034FCB5F}"/>
              </a:ext>
            </a:extLst>
          </p:cNvPr>
          <p:cNvSpPr>
            <a:spLocks noGrp="1"/>
          </p:cNvSpPr>
          <p:nvPr>
            <p:ph idx="1"/>
          </p:nvPr>
        </p:nvSpPr>
        <p:spPr/>
        <p:txBody>
          <a:bodyPr>
            <a:normAutofit/>
          </a:bodyPr>
          <a:lstStyle/>
          <a:p>
            <a:pPr marL="0" indent="0" algn="ctr">
              <a:buNone/>
            </a:pPr>
            <a:r>
              <a:rPr lang="en-US" sz="2800" b="1" dirty="0"/>
              <a:t>What is GDP? </a:t>
            </a:r>
          </a:p>
          <a:p>
            <a:pPr>
              <a:buFont typeface="Wingdings" panose="05000000000000000000" pitchFamily="2" charset="2"/>
              <a:buChar char="Ø"/>
            </a:pPr>
            <a:r>
              <a:rPr lang="en-US" i="0" dirty="0">
                <a:solidFill>
                  <a:srgbClr val="111111"/>
                </a:solidFill>
                <a:effectLst/>
                <a:latin typeface="Roboto" panose="020B0604020202020204" pitchFamily="2" charset="0"/>
              </a:rPr>
              <a:t>Gross domestic product (GDP) is the total monetary or market value of all the finished goods and services produced within a country’s borders in a specific time period.</a:t>
            </a:r>
          </a:p>
          <a:p>
            <a:pPr marL="0" indent="0">
              <a:buNone/>
            </a:pPr>
            <a:endParaRPr lang="en-US" dirty="0">
              <a:solidFill>
                <a:srgbClr val="111111"/>
              </a:solidFill>
              <a:latin typeface="Roboto" panose="020B0604020202020204" pitchFamily="2" charset="0"/>
            </a:endParaRPr>
          </a:p>
          <a:p>
            <a:pPr marL="0" indent="0" algn="ctr">
              <a:buNone/>
            </a:pPr>
            <a:r>
              <a:rPr lang="en-US" sz="2800" b="1" dirty="0">
                <a:solidFill>
                  <a:srgbClr val="111111"/>
                </a:solidFill>
                <a:latin typeface="Roboto" panose="020B0604020202020204" pitchFamily="2" charset="0"/>
              </a:rPr>
              <a:t>What is GDP per capita?</a:t>
            </a:r>
          </a:p>
          <a:p>
            <a:pPr>
              <a:buFont typeface="Wingdings" panose="05000000000000000000" pitchFamily="2" charset="2"/>
              <a:buChar char="Ø"/>
            </a:pPr>
            <a:r>
              <a:rPr lang="en-US" spc="5" dirty="0">
                <a:solidFill>
                  <a:srgbClr val="111111"/>
                </a:solidFill>
                <a:latin typeface="Times New Roman" panose="02020603050405020304" pitchFamily="18" charset="0"/>
                <a:ea typeface="Times New Roman" panose="02020603050405020304" pitchFamily="18" charset="0"/>
                <a:cs typeface="Arial" panose="020B0604020202020204" pitchFamily="34" charset="0"/>
              </a:rPr>
              <a:t>GDP per capita </a:t>
            </a:r>
            <a:r>
              <a:rPr lang="en-US" sz="1800" spc="5" dirty="0">
                <a:solidFill>
                  <a:srgbClr val="111111"/>
                </a:solidFill>
                <a:effectLst/>
                <a:latin typeface="Times New Roman" panose="02020603050405020304" pitchFamily="18" charset="0"/>
                <a:ea typeface="Times New Roman" panose="02020603050405020304" pitchFamily="18" charset="0"/>
                <a:cs typeface="Arial" panose="020B0604020202020204" pitchFamily="34" charset="0"/>
              </a:rPr>
              <a:t>is a measurement of the GDP per person in a country’s population. </a:t>
            </a:r>
          </a:p>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Arial" panose="020B0604020202020204" pitchFamily="34" charset="0"/>
              </a:rPr>
              <a:t>The formula for calculating GDP per capita is given below:</a:t>
            </a:r>
            <a:endParaRPr lang="en-DE" sz="1800" dirty="0">
              <a:effectLst/>
              <a:latin typeface="Calibri" panose="020F0502020204030204" pitchFamily="34" charset="0"/>
              <a:ea typeface="Calibri" panose="020F0502020204030204" pitchFamily="34" charset="0"/>
              <a:cs typeface="Arial" panose="020B0604020202020204" pitchFamily="34" charset="0"/>
            </a:endParaRPr>
          </a:p>
          <a:p>
            <a:pPr marL="0" indent="0" algn="ctr">
              <a:buNone/>
            </a:pPr>
            <a:r>
              <a:rPr lang="en-US" sz="1800" b="1" dirty="0">
                <a:effectLst/>
                <a:latin typeface="Times New Roman" panose="02020603050405020304" pitchFamily="18" charset="0"/>
                <a:ea typeface="Calibri" panose="020F0502020204030204" pitchFamily="34" charset="0"/>
                <a:cs typeface="Arial" panose="020B0604020202020204" pitchFamily="34" charset="0"/>
              </a:rPr>
              <a:t>GDP per capita = GDP of the Country / Population of that Country</a:t>
            </a:r>
            <a:endParaRPr lang="en-DE" sz="1800" dirty="0">
              <a:effectLst/>
              <a:latin typeface="Calibri" panose="020F0502020204030204" pitchFamily="34" charset="0"/>
              <a:ea typeface="Calibri" panose="020F0502020204030204" pitchFamily="34" charset="0"/>
              <a:cs typeface="Arial" panose="020B0604020202020204" pitchFamily="34" charset="0"/>
            </a:endParaRPr>
          </a:p>
          <a:p>
            <a:pPr marL="0" indent="0" algn="ctr">
              <a:buNone/>
            </a:pPr>
            <a:endParaRPr lang="en-DE" sz="1800" dirty="0">
              <a:effectLst/>
              <a:latin typeface="Calibri" panose="020F0502020204030204" pitchFamily="34" charset="0"/>
              <a:ea typeface="Calibri" panose="020F0502020204030204" pitchFamily="34" charset="0"/>
              <a:cs typeface="Arial" panose="020B0604020202020204" pitchFamily="34" charset="0"/>
            </a:endParaRPr>
          </a:p>
          <a:p>
            <a:pPr>
              <a:buFont typeface="Wingdings" panose="05000000000000000000" pitchFamily="2" charset="2"/>
              <a:buChar char="Ø"/>
            </a:pPr>
            <a:endParaRPr lang="en-DE" sz="2800" b="1" dirty="0"/>
          </a:p>
        </p:txBody>
      </p:sp>
    </p:spTree>
    <p:extLst>
      <p:ext uri="{BB962C8B-B14F-4D97-AF65-F5344CB8AC3E}">
        <p14:creationId xmlns:p14="http://schemas.microsoft.com/office/powerpoint/2010/main" val="1260746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FD8-7715-CECD-0C14-80035479647E}"/>
              </a:ext>
            </a:extLst>
          </p:cNvPr>
          <p:cNvSpPr>
            <a:spLocks noGrp="1"/>
          </p:cNvSpPr>
          <p:nvPr>
            <p:ph type="title"/>
          </p:nvPr>
        </p:nvSpPr>
        <p:spPr/>
        <p:txBody>
          <a:bodyPr>
            <a:normAutofit fontScale="90000"/>
          </a:bodyPr>
          <a:lstStyle/>
          <a:p>
            <a:r>
              <a:rPr lang="en-US" sz="3600" dirty="0">
                <a:effectLst/>
                <a:latin typeface="Calibri" panose="020F0502020204030204" pitchFamily="34" charset="0"/>
                <a:ea typeface="Calibri" panose="020F0502020204030204" pitchFamily="34" charset="0"/>
                <a:cs typeface="Arial" panose="020B0604020202020204" pitchFamily="34" charset="0"/>
              </a:rPr>
              <a:t>Analysis and comparison of Asia and Western Europe region</a:t>
            </a:r>
            <a:br>
              <a:rPr lang="en-US" sz="3600" dirty="0">
                <a:effectLst/>
                <a:latin typeface="Calibri" panose="020F0502020204030204" pitchFamily="34" charset="0"/>
                <a:ea typeface="Calibri" panose="020F0502020204030204" pitchFamily="34" charset="0"/>
                <a:cs typeface="Arial" panose="020B0604020202020204" pitchFamily="34" charset="0"/>
              </a:rPr>
            </a:br>
            <a:endParaRPr lang="en-DE" sz="3600" dirty="0"/>
          </a:p>
        </p:txBody>
      </p:sp>
      <p:pic>
        <p:nvPicPr>
          <p:cNvPr id="4" name="Content Placeholder 3">
            <a:extLst>
              <a:ext uri="{FF2B5EF4-FFF2-40B4-BE49-F238E27FC236}">
                <a16:creationId xmlns:a16="http://schemas.microsoft.com/office/drawing/2014/main" id="{4F9CA419-86F5-D643-22CD-4EC8BFD909BC}"/>
              </a:ext>
            </a:extLst>
          </p:cNvPr>
          <p:cNvPicPr>
            <a:picLocks noGrp="1" noChangeAspect="1"/>
          </p:cNvPicPr>
          <p:nvPr>
            <p:ph idx="1"/>
          </p:nvPr>
        </p:nvPicPr>
        <p:blipFill>
          <a:blip r:embed="rId2"/>
          <a:stretch>
            <a:fillRect/>
          </a:stretch>
        </p:blipFill>
        <p:spPr>
          <a:xfrm>
            <a:off x="1329266" y="1523999"/>
            <a:ext cx="8602133" cy="4968241"/>
          </a:xfrm>
          <a:prstGeom prst="rect">
            <a:avLst/>
          </a:prstGeom>
        </p:spPr>
      </p:pic>
    </p:spTree>
    <p:extLst>
      <p:ext uri="{BB962C8B-B14F-4D97-AF65-F5344CB8AC3E}">
        <p14:creationId xmlns:p14="http://schemas.microsoft.com/office/powerpoint/2010/main" val="211869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24DD-52EA-7466-2A7F-A2F1465533B8}"/>
              </a:ext>
            </a:extLst>
          </p:cNvPr>
          <p:cNvSpPr>
            <a:spLocks noGrp="1"/>
          </p:cNvSpPr>
          <p:nvPr>
            <p:ph type="title"/>
          </p:nvPr>
        </p:nvSpPr>
        <p:spPr/>
        <p:txBody>
          <a:bodyPr/>
          <a:lstStyle/>
          <a:p>
            <a:r>
              <a:rPr lang="en-US" dirty="0"/>
              <a:t>Model deployment</a:t>
            </a:r>
            <a:br>
              <a:rPr lang="en-US" dirty="0"/>
            </a:br>
            <a:endParaRPr lang="en-DE" dirty="0"/>
          </a:p>
        </p:txBody>
      </p:sp>
      <p:sp>
        <p:nvSpPr>
          <p:cNvPr id="3" name="Content Placeholder 2">
            <a:extLst>
              <a:ext uri="{FF2B5EF4-FFF2-40B4-BE49-F238E27FC236}">
                <a16:creationId xmlns:a16="http://schemas.microsoft.com/office/drawing/2014/main" id="{2868A5A3-4284-8E73-B425-953AE2A806E4}"/>
              </a:ext>
            </a:extLst>
          </p:cNvPr>
          <p:cNvSpPr>
            <a:spLocks noGrp="1"/>
          </p:cNvSpPr>
          <p:nvPr>
            <p:ph idx="1"/>
          </p:nvPr>
        </p:nvSpPr>
        <p:spPr/>
        <p:txBody>
          <a:bodyPr>
            <a:normAutofit/>
          </a:bodyPr>
          <a:lstStyle/>
          <a:p>
            <a:pPr marL="342900" indent="-342900">
              <a:buFont typeface="Wingdings" panose="05000000000000000000" pitchFamily="2" charset="2"/>
              <a:buChar char="Ø"/>
            </a:pPr>
            <a:r>
              <a:rPr lang="en-US" sz="2000" i="0" dirty="0">
                <a:solidFill>
                  <a:srgbClr val="202124"/>
                </a:solidFill>
                <a:effectLst/>
              </a:rPr>
              <a:t>For the deployment of our model, We use the flask.</a:t>
            </a:r>
          </a:p>
          <a:p>
            <a:pPr marL="342900" indent="-342900">
              <a:buFont typeface="Wingdings" panose="05000000000000000000" pitchFamily="2" charset="2"/>
              <a:buChar char="Ø"/>
            </a:pPr>
            <a:r>
              <a:rPr lang="en-US" sz="2000" b="1" i="0" dirty="0">
                <a:solidFill>
                  <a:srgbClr val="202124"/>
                </a:solidFill>
                <a:effectLst/>
              </a:rPr>
              <a:t>Flask</a:t>
            </a:r>
            <a:r>
              <a:rPr lang="en-US" sz="2000" b="0" i="0" dirty="0">
                <a:solidFill>
                  <a:srgbClr val="202124"/>
                </a:solidFill>
                <a:effectLst/>
              </a:rPr>
              <a:t> is a web framework. </a:t>
            </a:r>
          </a:p>
          <a:p>
            <a:pPr marL="342900" indent="-342900">
              <a:buFont typeface="Wingdings" panose="05000000000000000000" pitchFamily="2" charset="2"/>
              <a:buChar char="Ø"/>
            </a:pPr>
            <a:r>
              <a:rPr lang="en-US" sz="2000" b="1" dirty="0">
                <a:solidFill>
                  <a:srgbClr val="202124"/>
                </a:solidFill>
              </a:rPr>
              <a:t>F</a:t>
            </a:r>
            <a:r>
              <a:rPr lang="en-US" sz="2000" b="1" i="0" dirty="0">
                <a:solidFill>
                  <a:srgbClr val="202124"/>
                </a:solidFill>
                <a:effectLst/>
              </a:rPr>
              <a:t>lask</a:t>
            </a:r>
            <a:r>
              <a:rPr lang="en-US" sz="2000" b="0" i="0" dirty="0">
                <a:solidFill>
                  <a:srgbClr val="202124"/>
                </a:solidFill>
                <a:effectLst/>
              </a:rPr>
              <a:t> provides </a:t>
            </a:r>
            <a:r>
              <a:rPr lang="en-US" sz="2000" dirty="0">
                <a:solidFill>
                  <a:srgbClr val="202124"/>
                </a:solidFill>
              </a:rPr>
              <a:t>us</a:t>
            </a:r>
            <a:r>
              <a:rPr lang="en-US" sz="2000" b="0" i="0" dirty="0">
                <a:solidFill>
                  <a:srgbClr val="202124"/>
                </a:solidFill>
                <a:effectLst/>
              </a:rPr>
              <a:t> with tools, libraries, and technologies that allow you to build a web application</a:t>
            </a:r>
            <a:endParaRPr lang="en-DE" sz="2000" dirty="0"/>
          </a:p>
        </p:txBody>
      </p:sp>
    </p:spTree>
    <p:extLst>
      <p:ext uri="{BB962C8B-B14F-4D97-AF65-F5344CB8AC3E}">
        <p14:creationId xmlns:p14="http://schemas.microsoft.com/office/powerpoint/2010/main" val="350086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B0FD-D806-813C-E5B7-4C5BBF4CC36D}"/>
              </a:ext>
            </a:extLst>
          </p:cNvPr>
          <p:cNvSpPr>
            <a:spLocks noGrp="1"/>
          </p:cNvSpPr>
          <p:nvPr>
            <p:ph type="title"/>
          </p:nvPr>
        </p:nvSpPr>
        <p:spPr>
          <a:xfrm>
            <a:off x="932155" y="365760"/>
            <a:ext cx="10022357" cy="1325562"/>
          </a:xfrm>
        </p:spPr>
        <p:txBody>
          <a:bodyPr>
            <a:normAutofit/>
          </a:bodyPr>
          <a:lstStyle/>
          <a:p>
            <a:r>
              <a:rPr lang="en-US" sz="3600" b="1" dirty="0"/>
              <a:t>Deployment Code Sample</a:t>
            </a:r>
            <a:br>
              <a:rPr lang="en-US" sz="3600" b="1" dirty="0"/>
            </a:br>
            <a:endParaRPr lang="en-DE" sz="3600" dirty="0"/>
          </a:p>
        </p:txBody>
      </p:sp>
      <p:sp>
        <p:nvSpPr>
          <p:cNvPr id="3" name="Content Placeholder 2">
            <a:extLst>
              <a:ext uri="{FF2B5EF4-FFF2-40B4-BE49-F238E27FC236}">
                <a16:creationId xmlns:a16="http://schemas.microsoft.com/office/drawing/2014/main" id="{44B49725-8539-285E-2EF6-4658664DA26B}"/>
              </a:ext>
            </a:extLst>
          </p:cNvPr>
          <p:cNvSpPr>
            <a:spLocks noGrp="1"/>
          </p:cNvSpPr>
          <p:nvPr>
            <p:ph idx="1"/>
          </p:nvPr>
        </p:nvSpPr>
        <p:spPr/>
        <p:txBody>
          <a:bodyPr/>
          <a:lstStyle/>
          <a:p>
            <a:endParaRPr lang="en-DE"/>
          </a:p>
        </p:txBody>
      </p:sp>
      <p:pic>
        <p:nvPicPr>
          <p:cNvPr id="4" name="Content Placeholder 3">
            <a:extLst>
              <a:ext uri="{FF2B5EF4-FFF2-40B4-BE49-F238E27FC236}">
                <a16:creationId xmlns:a16="http://schemas.microsoft.com/office/drawing/2014/main" id="{818E2E0C-FB7F-F3FE-141B-0C0BF358833F}"/>
              </a:ext>
            </a:extLst>
          </p:cNvPr>
          <p:cNvPicPr>
            <a:picLocks/>
          </p:cNvPicPr>
          <p:nvPr/>
        </p:nvPicPr>
        <p:blipFill>
          <a:blip r:embed="rId2"/>
          <a:stretch>
            <a:fillRect/>
          </a:stretch>
        </p:blipFill>
        <p:spPr>
          <a:xfrm>
            <a:off x="1047565" y="1379536"/>
            <a:ext cx="9161755" cy="5189940"/>
          </a:xfrm>
          <a:prstGeom prst="rect">
            <a:avLst/>
          </a:prstGeom>
        </p:spPr>
      </p:pic>
    </p:spTree>
    <p:extLst>
      <p:ext uri="{BB962C8B-B14F-4D97-AF65-F5344CB8AC3E}">
        <p14:creationId xmlns:p14="http://schemas.microsoft.com/office/powerpoint/2010/main" val="1460857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1319B-032F-675A-7D69-2E43CF1989BA}"/>
              </a:ext>
            </a:extLst>
          </p:cNvPr>
          <p:cNvSpPr>
            <a:spLocks noGrp="1"/>
          </p:cNvSpPr>
          <p:nvPr>
            <p:ph type="title"/>
          </p:nvPr>
        </p:nvSpPr>
        <p:spPr/>
        <p:txBody>
          <a:bodyPr/>
          <a:lstStyle/>
          <a:p>
            <a:r>
              <a:rPr lang="en-US" sz="4400" dirty="0">
                <a:solidFill>
                  <a:schemeClr val="tx1"/>
                </a:solidFill>
                <a:latin typeface="Times New Roman" pitchFamily="18" charset="0"/>
                <a:cs typeface="Times New Roman" pitchFamily="18" charset="0"/>
              </a:rPr>
              <a:t>Database Connectivity</a:t>
            </a:r>
            <a:br>
              <a:rPr lang="en-US" sz="4400" dirty="0">
                <a:solidFill>
                  <a:schemeClr val="tx1"/>
                </a:solidFill>
                <a:latin typeface="Times New Roman" pitchFamily="18" charset="0"/>
                <a:cs typeface="Times New Roman" pitchFamily="18" charset="0"/>
              </a:rPr>
            </a:br>
            <a:endParaRPr lang="en-DE" dirty="0"/>
          </a:p>
        </p:txBody>
      </p:sp>
      <p:sp>
        <p:nvSpPr>
          <p:cNvPr id="3" name="Content Placeholder 2">
            <a:extLst>
              <a:ext uri="{FF2B5EF4-FFF2-40B4-BE49-F238E27FC236}">
                <a16:creationId xmlns:a16="http://schemas.microsoft.com/office/drawing/2014/main" id="{39958BA1-F7EA-E491-8496-F9CC153D8014}"/>
              </a:ext>
            </a:extLst>
          </p:cNvPr>
          <p:cNvSpPr>
            <a:spLocks noGrp="1"/>
          </p:cNvSpPr>
          <p:nvPr>
            <p:ph idx="1"/>
          </p:nvPr>
        </p:nvSpPr>
        <p:spPr>
          <a:xfrm>
            <a:off x="1261872" y="1380603"/>
            <a:ext cx="8595360" cy="621437"/>
          </a:xfrm>
        </p:spPr>
        <p:txBody>
          <a:bodyPr/>
          <a:lstStyle/>
          <a:p>
            <a:pPr marL="0" indent="0">
              <a:buNone/>
            </a:pPr>
            <a:r>
              <a:rPr lang="en-US" sz="1800" dirty="0">
                <a:solidFill>
                  <a:schemeClr val="tx1">
                    <a:lumMod val="65000"/>
                    <a:lumOff val="35000"/>
                  </a:schemeClr>
                </a:solidFill>
              </a:rPr>
              <a:t> I</a:t>
            </a:r>
            <a:r>
              <a:rPr lang="en-US" sz="1800" dirty="0">
                <a:solidFill>
                  <a:schemeClr val="tx1"/>
                </a:solidFill>
              </a:rPr>
              <a:t>n </a:t>
            </a:r>
            <a:r>
              <a:rPr lang="en-US" dirty="0"/>
              <a:t>FYP</a:t>
            </a:r>
            <a:r>
              <a:rPr lang="en-US" sz="1800" dirty="0">
                <a:solidFill>
                  <a:schemeClr val="tx1"/>
                </a:solidFill>
              </a:rPr>
              <a:t> we also use MySQL database which will store data for future use.</a:t>
            </a:r>
            <a:endParaRPr lang="en-DE" dirty="0"/>
          </a:p>
        </p:txBody>
      </p:sp>
      <p:pic>
        <p:nvPicPr>
          <p:cNvPr id="4" name="Picture 3">
            <a:extLst>
              <a:ext uri="{FF2B5EF4-FFF2-40B4-BE49-F238E27FC236}">
                <a16:creationId xmlns:a16="http://schemas.microsoft.com/office/drawing/2014/main" id="{3E5DF0C0-C13D-DF32-1220-60EDBA57EBB9}"/>
              </a:ext>
            </a:extLst>
          </p:cNvPr>
          <p:cNvPicPr/>
          <p:nvPr/>
        </p:nvPicPr>
        <p:blipFill>
          <a:blip r:embed="rId2"/>
          <a:stretch>
            <a:fillRect/>
          </a:stretch>
        </p:blipFill>
        <p:spPr>
          <a:xfrm>
            <a:off x="1819922" y="1950082"/>
            <a:ext cx="8478174" cy="1174857"/>
          </a:xfrm>
          <a:prstGeom prst="rect">
            <a:avLst/>
          </a:prstGeom>
        </p:spPr>
      </p:pic>
      <p:pic>
        <p:nvPicPr>
          <p:cNvPr id="5" name="Picture 4">
            <a:extLst>
              <a:ext uri="{FF2B5EF4-FFF2-40B4-BE49-F238E27FC236}">
                <a16:creationId xmlns:a16="http://schemas.microsoft.com/office/drawing/2014/main" id="{B100FCBC-A0D3-9D6D-849A-2FC009FBCD1E}"/>
              </a:ext>
            </a:extLst>
          </p:cNvPr>
          <p:cNvPicPr>
            <a:picLocks noChangeAspect="1"/>
          </p:cNvPicPr>
          <p:nvPr/>
        </p:nvPicPr>
        <p:blipFill>
          <a:blip r:embed="rId3"/>
          <a:stretch>
            <a:fillRect/>
          </a:stretch>
        </p:blipFill>
        <p:spPr>
          <a:xfrm>
            <a:off x="1819922" y="4338050"/>
            <a:ext cx="8655727" cy="2154189"/>
          </a:xfrm>
          <a:prstGeom prst="rect">
            <a:avLst/>
          </a:prstGeom>
        </p:spPr>
      </p:pic>
      <p:sp>
        <p:nvSpPr>
          <p:cNvPr id="6" name="Title 1">
            <a:extLst>
              <a:ext uri="{FF2B5EF4-FFF2-40B4-BE49-F238E27FC236}">
                <a16:creationId xmlns:a16="http://schemas.microsoft.com/office/drawing/2014/main" id="{9CC10903-2474-5769-1561-7269A6F564CB}"/>
              </a:ext>
            </a:extLst>
          </p:cNvPr>
          <p:cNvSpPr txBox="1">
            <a:spLocks/>
          </p:cNvSpPr>
          <p:nvPr/>
        </p:nvSpPr>
        <p:spPr>
          <a:xfrm>
            <a:off x="1350649" y="3222681"/>
            <a:ext cx="7924800" cy="1020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a:solidFill>
                  <a:schemeClr val="tx1"/>
                </a:solidFill>
                <a:latin typeface="Times New Roman" pitchFamily="18" charset="0"/>
                <a:cs typeface="Times New Roman" pitchFamily="18" charset="0"/>
              </a:rPr>
              <a:t>Result of Database</a:t>
            </a:r>
          </a:p>
        </p:txBody>
      </p:sp>
    </p:spTree>
    <p:extLst>
      <p:ext uri="{BB962C8B-B14F-4D97-AF65-F5344CB8AC3E}">
        <p14:creationId xmlns:p14="http://schemas.microsoft.com/office/powerpoint/2010/main" val="2639853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FEC9-D2C7-CA72-FEED-C26BB6685E65}"/>
              </a:ext>
            </a:extLst>
          </p:cNvPr>
          <p:cNvSpPr>
            <a:spLocks noGrp="1"/>
          </p:cNvSpPr>
          <p:nvPr>
            <p:ph type="title"/>
          </p:nvPr>
        </p:nvSpPr>
        <p:spPr>
          <a:xfrm>
            <a:off x="1261872" y="365759"/>
            <a:ext cx="9692640" cy="1036913"/>
          </a:xfrm>
        </p:spPr>
        <p:txBody>
          <a:bodyPr>
            <a:normAutofit fontScale="90000"/>
          </a:bodyPr>
          <a:lstStyle/>
          <a:p>
            <a:r>
              <a:rPr lang="en-US" sz="3600" b="1" dirty="0"/>
              <a:t>User Interface</a:t>
            </a:r>
            <a:br>
              <a:rPr lang="en-US" sz="4400" b="1" dirty="0">
                <a:solidFill>
                  <a:schemeClr val="accent2">
                    <a:lumMod val="60000"/>
                    <a:lumOff val="40000"/>
                  </a:schemeClr>
                </a:solidFill>
              </a:rPr>
            </a:br>
            <a:endParaRPr lang="en-DE" dirty="0"/>
          </a:p>
        </p:txBody>
      </p:sp>
      <p:sp>
        <p:nvSpPr>
          <p:cNvPr id="3" name="Content Placeholder 2">
            <a:extLst>
              <a:ext uri="{FF2B5EF4-FFF2-40B4-BE49-F238E27FC236}">
                <a16:creationId xmlns:a16="http://schemas.microsoft.com/office/drawing/2014/main" id="{0901228A-F365-BE18-5138-C64746B979BE}"/>
              </a:ext>
            </a:extLst>
          </p:cNvPr>
          <p:cNvSpPr>
            <a:spLocks noGrp="1"/>
          </p:cNvSpPr>
          <p:nvPr>
            <p:ph idx="1"/>
          </p:nvPr>
        </p:nvSpPr>
        <p:spPr/>
        <p:txBody>
          <a:bodyPr/>
          <a:lstStyle/>
          <a:p>
            <a:pPr marL="0" indent="0">
              <a:buNone/>
            </a:pPr>
            <a:r>
              <a:rPr lang="en-US" dirty="0">
                <a:solidFill>
                  <a:schemeClr val="bg2">
                    <a:lumMod val="25000"/>
                  </a:schemeClr>
                </a:solidFill>
              </a:rPr>
              <a:t>We used HTML, CSS, JavaScript, and Bootstrap5 for our website development.</a:t>
            </a:r>
          </a:p>
          <a:p>
            <a:pPr marL="0" indent="0">
              <a:buNone/>
            </a:pPr>
            <a:r>
              <a:rPr lang="en-US" dirty="0">
                <a:solidFill>
                  <a:schemeClr val="bg2">
                    <a:lumMod val="25000"/>
                  </a:schemeClr>
                </a:solidFill>
              </a:rPr>
              <a:t>We built a website which consists of 5 pages which are as follows:</a:t>
            </a:r>
          </a:p>
          <a:p>
            <a:pPr marL="342900" indent="-342900">
              <a:buFont typeface="Wingdings" panose="05000000000000000000" pitchFamily="2" charset="2"/>
              <a:buChar char="Ø"/>
            </a:pPr>
            <a:r>
              <a:rPr lang="en-US" dirty="0">
                <a:solidFill>
                  <a:schemeClr val="bg2">
                    <a:lumMod val="25000"/>
                  </a:schemeClr>
                </a:solidFill>
              </a:rPr>
              <a:t>Home</a:t>
            </a:r>
          </a:p>
          <a:p>
            <a:pPr marL="342900" indent="-342900">
              <a:buFont typeface="Wingdings" panose="05000000000000000000" pitchFamily="2" charset="2"/>
              <a:buChar char="Ø"/>
            </a:pPr>
            <a:r>
              <a:rPr lang="en-US" dirty="0">
                <a:solidFill>
                  <a:schemeClr val="bg2">
                    <a:lumMod val="25000"/>
                  </a:schemeClr>
                </a:solidFill>
              </a:rPr>
              <a:t>About</a:t>
            </a:r>
          </a:p>
          <a:p>
            <a:pPr marL="342900" indent="-342900">
              <a:buFont typeface="Wingdings" panose="05000000000000000000" pitchFamily="2" charset="2"/>
              <a:buChar char="Ø"/>
            </a:pPr>
            <a:r>
              <a:rPr lang="en-US" dirty="0">
                <a:solidFill>
                  <a:schemeClr val="bg2">
                    <a:lumMod val="25000"/>
                  </a:schemeClr>
                </a:solidFill>
              </a:rPr>
              <a:t>Analysis</a:t>
            </a:r>
          </a:p>
          <a:p>
            <a:pPr marL="342900" indent="-342900">
              <a:buFont typeface="Wingdings" panose="05000000000000000000" pitchFamily="2" charset="2"/>
              <a:buChar char="Ø"/>
            </a:pPr>
            <a:r>
              <a:rPr lang="en-US" dirty="0">
                <a:solidFill>
                  <a:schemeClr val="bg2">
                    <a:lumMod val="25000"/>
                  </a:schemeClr>
                </a:solidFill>
              </a:rPr>
              <a:t>Predictions</a:t>
            </a:r>
          </a:p>
          <a:p>
            <a:pPr marL="342900" indent="-342900">
              <a:buFont typeface="Wingdings" panose="05000000000000000000" pitchFamily="2" charset="2"/>
              <a:buChar char="Ø"/>
            </a:pPr>
            <a:r>
              <a:rPr lang="en-US" dirty="0">
                <a:solidFill>
                  <a:schemeClr val="bg2">
                    <a:lumMod val="25000"/>
                  </a:schemeClr>
                </a:solidFill>
              </a:rPr>
              <a:t>Contact us</a:t>
            </a:r>
          </a:p>
          <a:p>
            <a:pPr marL="0" indent="0">
              <a:buNone/>
            </a:pPr>
            <a:r>
              <a:rPr lang="en-US" dirty="0">
                <a:solidFill>
                  <a:schemeClr val="bg2">
                    <a:lumMod val="25000"/>
                  </a:schemeClr>
                </a:solidFill>
              </a:rPr>
              <a:t>The Visual representation of the website and its code will be shown in live demo.</a:t>
            </a:r>
          </a:p>
          <a:p>
            <a:pPr marL="0" indent="0">
              <a:buNone/>
            </a:pPr>
            <a:endParaRPr lang="en-DE" dirty="0"/>
          </a:p>
        </p:txBody>
      </p:sp>
    </p:spTree>
    <p:extLst>
      <p:ext uri="{BB962C8B-B14F-4D97-AF65-F5344CB8AC3E}">
        <p14:creationId xmlns:p14="http://schemas.microsoft.com/office/powerpoint/2010/main" val="823804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E733-1C7F-501C-6DD8-C87EFB4EFDD5}"/>
              </a:ext>
            </a:extLst>
          </p:cNvPr>
          <p:cNvSpPr>
            <a:spLocks noGrp="1"/>
          </p:cNvSpPr>
          <p:nvPr>
            <p:ph type="title"/>
          </p:nvPr>
        </p:nvSpPr>
        <p:spPr/>
        <p:txBody>
          <a:bodyPr/>
          <a:lstStyle/>
          <a:p>
            <a:r>
              <a:rPr lang="en-US" sz="4400" dirty="0">
                <a:solidFill>
                  <a:schemeClr val="tx1"/>
                </a:solidFill>
                <a:latin typeface="Times New Roman" pitchFamily="18" charset="0"/>
                <a:cs typeface="Times New Roman" pitchFamily="18" charset="0"/>
              </a:rPr>
              <a:t>Conclusion and Future Work</a:t>
            </a:r>
            <a:br>
              <a:rPr lang="en-US" sz="4400" dirty="0">
                <a:solidFill>
                  <a:schemeClr val="tx1"/>
                </a:solidFill>
                <a:latin typeface="Times New Roman" pitchFamily="18" charset="0"/>
                <a:cs typeface="Times New Roman" pitchFamily="18" charset="0"/>
              </a:rPr>
            </a:br>
            <a:endParaRPr lang="en-DE" dirty="0"/>
          </a:p>
        </p:txBody>
      </p:sp>
      <p:sp>
        <p:nvSpPr>
          <p:cNvPr id="3" name="Content Placeholder 2">
            <a:extLst>
              <a:ext uri="{FF2B5EF4-FFF2-40B4-BE49-F238E27FC236}">
                <a16:creationId xmlns:a16="http://schemas.microsoft.com/office/drawing/2014/main" id="{ECC2E9D0-431B-9E4C-7C87-E02A34158C6E}"/>
              </a:ext>
            </a:extLst>
          </p:cNvPr>
          <p:cNvSpPr>
            <a:spLocks noGrp="1"/>
          </p:cNvSpPr>
          <p:nvPr>
            <p:ph idx="1"/>
          </p:nvPr>
        </p:nvSpPr>
        <p:spPr>
          <a:xfrm>
            <a:off x="1155340" y="1691322"/>
            <a:ext cx="8595360" cy="5116201"/>
          </a:xfrm>
        </p:spPr>
        <p:txBody>
          <a:bodyPr/>
          <a:lstStyle/>
          <a:p>
            <a:pPr>
              <a:buFont typeface="Wingdings" panose="05000000000000000000" pitchFamily="2" charset="2"/>
              <a:buChar char="Ø"/>
            </a:pPr>
            <a:r>
              <a:rPr lang="en-US" dirty="0"/>
              <a:t>In our project we have made a GDP Per Capita Prediction System, which will predict the GDP per capita of a country.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entire project has been developed and deployed as per the requirements stated.</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After the completion of this system design, analysis, and prediction. It will save time and effort for decisions and provide guidelines to analysts to perform better in the future for the organization.</a:t>
            </a:r>
          </a:p>
          <a:p>
            <a:pPr>
              <a:buFont typeface="Wingdings" panose="05000000000000000000" pitchFamily="2" charset="2"/>
              <a:buChar char="Ø"/>
            </a:pPr>
            <a:r>
              <a:rPr lang="en-US" dirty="0"/>
              <a:t>As a piece of Future work, it is recommended to add more information into a dataset and embeds year-wise information of those all credits in the dataset on which GDP per capita is reliant. </a:t>
            </a:r>
          </a:p>
          <a:p>
            <a:pPr>
              <a:buFont typeface="Wingdings" panose="05000000000000000000" pitchFamily="2" charset="2"/>
              <a:buChar char="Ø"/>
            </a:pPr>
            <a:r>
              <a:rPr lang="en-US" dirty="0"/>
              <a:t>Attempt to do more analysis. Try to do analysis based on more attributes and by evaluating it with more algorithms. </a:t>
            </a:r>
          </a:p>
          <a:p>
            <a:endParaRPr lang="en-US" dirty="0"/>
          </a:p>
        </p:txBody>
      </p:sp>
    </p:spTree>
    <p:extLst>
      <p:ext uri="{BB962C8B-B14F-4D97-AF65-F5344CB8AC3E}">
        <p14:creationId xmlns:p14="http://schemas.microsoft.com/office/powerpoint/2010/main" val="3160020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BB98-80B0-2013-F40E-9F44D6E9ACE9}"/>
              </a:ext>
            </a:extLst>
          </p:cNvPr>
          <p:cNvSpPr>
            <a:spLocks noGrp="1"/>
          </p:cNvSpPr>
          <p:nvPr>
            <p:ph type="title"/>
          </p:nvPr>
        </p:nvSpPr>
        <p:spPr>
          <a:xfrm>
            <a:off x="1261872" y="2540789"/>
            <a:ext cx="8570976" cy="1432531"/>
          </a:xfrm>
        </p:spPr>
        <p:txBody>
          <a:bodyPr/>
          <a:lstStyle/>
          <a:p>
            <a:endParaRPr lang="en-DE" dirty="0"/>
          </a:p>
        </p:txBody>
      </p:sp>
      <p:sp>
        <p:nvSpPr>
          <p:cNvPr id="3" name="Content Placeholder 2">
            <a:extLst>
              <a:ext uri="{FF2B5EF4-FFF2-40B4-BE49-F238E27FC236}">
                <a16:creationId xmlns:a16="http://schemas.microsoft.com/office/drawing/2014/main" id="{134AAA30-A90A-C132-B1A5-CCB67DAB13EE}"/>
              </a:ext>
            </a:extLst>
          </p:cNvPr>
          <p:cNvSpPr>
            <a:spLocks noGrp="1"/>
          </p:cNvSpPr>
          <p:nvPr>
            <p:ph idx="1"/>
          </p:nvPr>
        </p:nvSpPr>
        <p:spPr/>
        <p:txBody>
          <a:bodyPr/>
          <a:lstStyle/>
          <a:p>
            <a:endParaRPr lang="en-DE" dirty="0"/>
          </a:p>
        </p:txBody>
      </p:sp>
      <p:pic>
        <p:nvPicPr>
          <p:cNvPr id="1026" name="Picture 2" descr="See the source image">
            <a:extLst>
              <a:ext uri="{FF2B5EF4-FFF2-40B4-BE49-F238E27FC236}">
                <a16:creationId xmlns:a16="http://schemas.microsoft.com/office/drawing/2014/main" id="{5B27FD20-C700-1DB8-2005-7684D89B4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872" y="677863"/>
            <a:ext cx="9025128" cy="5249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49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9D49-4A29-1A86-102E-945CA8E3157C}"/>
              </a:ext>
            </a:extLst>
          </p:cNvPr>
          <p:cNvSpPr>
            <a:spLocks noGrp="1"/>
          </p:cNvSpPr>
          <p:nvPr>
            <p:ph type="title"/>
          </p:nvPr>
        </p:nvSpPr>
        <p:spPr/>
        <p:txBody>
          <a:bodyPr/>
          <a:lstStyle/>
          <a:p>
            <a:r>
              <a:rPr lang="en-US" dirty="0"/>
              <a:t>Problem Statement</a:t>
            </a:r>
            <a:br>
              <a:rPr lang="en-US" dirty="0"/>
            </a:br>
            <a:endParaRPr lang="en-DE" dirty="0"/>
          </a:p>
        </p:txBody>
      </p:sp>
      <p:sp>
        <p:nvSpPr>
          <p:cNvPr id="3" name="Content Placeholder 2">
            <a:extLst>
              <a:ext uri="{FF2B5EF4-FFF2-40B4-BE49-F238E27FC236}">
                <a16:creationId xmlns:a16="http://schemas.microsoft.com/office/drawing/2014/main" id="{04D56A86-12AA-4012-6D84-9CEFD08B7A88}"/>
              </a:ext>
            </a:extLst>
          </p:cNvPr>
          <p:cNvSpPr>
            <a:spLocks noGrp="1"/>
          </p:cNvSpPr>
          <p:nvPr>
            <p:ph idx="1"/>
          </p:nvPr>
        </p:nvSpPr>
        <p:spPr/>
        <p:txBody>
          <a:bodyPr/>
          <a:lstStyle/>
          <a:p>
            <a:pPr>
              <a:buFont typeface="Wingdings" panose="05000000000000000000" pitchFamily="2" charset="2"/>
              <a:buChar char="Ø"/>
            </a:pPr>
            <a:r>
              <a:rPr lang="en-US" sz="2400" dirty="0">
                <a:latin typeface="Calibri" panose="020F0502020204030204" pitchFamily="34" charset="0"/>
                <a:ea typeface="Calibri" panose="020F0502020204030204" pitchFamily="34" charset="0"/>
              </a:rPr>
              <a:t>Gross Domestic Product (GDP) plays a major role to tracks the health of a country economy.</a:t>
            </a:r>
          </a:p>
          <a:p>
            <a:pPr>
              <a:buFont typeface="Wingdings" panose="05000000000000000000" pitchFamily="2" charset="2"/>
              <a:buChar char="Ø"/>
            </a:pPr>
            <a:endParaRPr lang="en-US" sz="2400" dirty="0">
              <a:latin typeface="Calibri" panose="020F0502020204030204" pitchFamily="34" charset="0"/>
              <a:ea typeface="Calibri" panose="020F0502020204030204" pitchFamily="34" charset="0"/>
            </a:endParaRPr>
          </a:p>
          <a:p>
            <a:pPr>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Due to GDP importance on economic growth, it is mandatory to provide a system that is used to predict the growth of the country.</a:t>
            </a:r>
          </a:p>
          <a:p>
            <a:pPr marL="457200" indent="-342900">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Machine Learning can play a big role in order to predict the growth of Pakistan.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DE" dirty="0"/>
          </a:p>
        </p:txBody>
      </p:sp>
    </p:spTree>
    <p:extLst>
      <p:ext uri="{BB962C8B-B14F-4D97-AF65-F5344CB8AC3E}">
        <p14:creationId xmlns:p14="http://schemas.microsoft.com/office/powerpoint/2010/main" val="227101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C434-F842-25B9-0D01-7E5DEDED001B}"/>
              </a:ext>
            </a:extLst>
          </p:cNvPr>
          <p:cNvSpPr>
            <a:spLocks noGrp="1"/>
          </p:cNvSpPr>
          <p:nvPr>
            <p:ph type="title"/>
          </p:nvPr>
        </p:nvSpPr>
        <p:spPr/>
        <p:txBody>
          <a:bodyPr/>
          <a:lstStyle/>
          <a:p>
            <a:r>
              <a:rPr lang="en-US" dirty="0"/>
              <a:t>Proposed Solution</a:t>
            </a:r>
            <a:br>
              <a:rPr lang="en-US" dirty="0"/>
            </a:br>
            <a:endParaRPr lang="en-DE" dirty="0"/>
          </a:p>
        </p:txBody>
      </p:sp>
      <p:sp>
        <p:nvSpPr>
          <p:cNvPr id="3" name="Content Placeholder 2">
            <a:extLst>
              <a:ext uri="{FF2B5EF4-FFF2-40B4-BE49-F238E27FC236}">
                <a16:creationId xmlns:a16="http://schemas.microsoft.com/office/drawing/2014/main" id="{610726F0-37B7-14B2-0892-A6956C16253D}"/>
              </a:ext>
            </a:extLst>
          </p:cNvPr>
          <p:cNvSpPr>
            <a:spLocks noGrp="1"/>
          </p:cNvSpPr>
          <p:nvPr>
            <p:ph idx="1"/>
          </p:nvPr>
        </p:nvSpPr>
        <p:spPr/>
        <p:txBody>
          <a:bodyPr/>
          <a:lstStyle/>
          <a:p>
            <a:pPr marL="0" marR="0" indent="0">
              <a:lnSpc>
                <a:spcPct val="150000"/>
              </a:lnSpc>
              <a:spcBef>
                <a:spcPts val="0"/>
              </a:spcBef>
              <a:spcAft>
                <a:spcPts val="0"/>
              </a:spcAf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order to predict the GDP per capita of a country</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nSpc>
                <a:spcPct val="150000"/>
              </a:lnSpc>
              <a:spcBef>
                <a:spcPts val="0"/>
              </a:spcBef>
              <a:spcAft>
                <a:spcPts val="0"/>
              </a:spcAft>
              <a:buFont typeface="Wingdings" panose="05000000000000000000" pitchFamily="2" charset="2"/>
              <a:buChar char="Ø"/>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 have tried different Machine Learning Models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trained it on historical GDP per capita data.</a:t>
            </a:r>
          </a:p>
          <a:p>
            <a:pPr marL="0" marR="0" indent="0">
              <a:lnSpc>
                <a:spcPct val="150000"/>
              </a:lnSpc>
              <a:spcBef>
                <a:spcPts val="0"/>
              </a:spcBef>
              <a:spcAft>
                <a:spcPts val="0"/>
              </a:spcAft>
              <a:buNone/>
            </a:pP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nSpc>
                <a:spcPct val="150000"/>
              </a:lnSpc>
              <a:spcBef>
                <a:spcPts val="0"/>
              </a:spcBef>
              <a:spcAft>
                <a:spcPts val="0"/>
              </a:spcAft>
              <a:buFont typeface="Wingdings" panose="05000000000000000000" pitchFamily="2" charset="2"/>
              <a:buChar char="Ø"/>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 it on test data in order to get higher accuracy.</a:t>
            </a:r>
          </a:p>
          <a:p>
            <a:pPr marL="0" marR="0" indent="0">
              <a:lnSpc>
                <a:spcPct val="150000"/>
              </a:lnSpc>
              <a:spcBef>
                <a:spcPts val="0"/>
              </a:spcBef>
              <a:spcAft>
                <a:spcPts val="0"/>
              </a:spcAft>
              <a:buNone/>
            </a:pP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nSpc>
                <a:spcPct val="150000"/>
              </a:lnSpc>
              <a:spcBef>
                <a:spcPts val="0"/>
              </a:spcBef>
              <a:spcAft>
                <a:spcPts val="0"/>
              </a:spcAft>
              <a:buFont typeface="Wingdings" panose="05000000000000000000" pitchFamily="2" charset="2"/>
              <a:buChar char="Ø"/>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end user can easily predict the GDP per capita of a country on providing the required criteria for prediction</a:t>
            </a:r>
            <a:r>
              <a:rPr lang="en-US" sz="2000" dirty="0">
                <a:solidFill>
                  <a:srgbClr val="000000"/>
                </a:solidFill>
                <a:effectLst/>
                <a:latin typeface="+mj-lt"/>
                <a:ea typeface="Calibri" panose="020F0502020204030204" pitchFamily="34" charset="0"/>
                <a:cs typeface="Times New Roman" panose="02020603050405020304" pitchFamily="18" charset="0"/>
              </a:rPr>
              <a:t>.</a:t>
            </a:r>
            <a:endParaRPr lang="en-US" sz="2000" dirty="0">
              <a:effectLst/>
              <a:latin typeface="+mj-lt"/>
              <a:ea typeface="Calibri" panose="020F0502020204030204" pitchFamily="34" charset="0"/>
              <a:cs typeface="Times New Roman" panose="02020603050405020304" pitchFamily="18" charset="0"/>
            </a:endParaRPr>
          </a:p>
          <a:p>
            <a:endParaRPr lang="en-DE" dirty="0"/>
          </a:p>
        </p:txBody>
      </p:sp>
    </p:spTree>
    <p:extLst>
      <p:ext uri="{BB962C8B-B14F-4D97-AF65-F5344CB8AC3E}">
        <p14:creationId xmlns:p14="http://schemas.microsoft.com/office/powerpoint/2010/main" val="62025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244E-913A-16B4-FC15-1C9743BB9E30}"/>
              </a:ext>
            </a:extLst>
          </p:cNvPr>
          <p:cNvSpPr>
            <a:spLocks noGrp="1"/>
          </p:cNvSpPr>
          <p:nvPr>
            <p:ph type="title"/>
          </p:nvPr>
        </p:nvSpPr>
        <p:spPr/>
        <p:txBody>
          <a:bodyPr/>
          <a:lstStyle/>
          <a:p>
            <a:r>
              <a:rPr lang="en-US" sz="4400" b="1" dirty="0"/>
              <a:t>System Requirements</a:t>
            </a:r>
            <a:br>
              <a:rPr lang="en-US" sz="4400" b="1" dirty="0">
                <a:solidFill>
                  <a:schemeClr val="accent2">
                    <a:lumMod val="60000"/>
                    <a:lumOff val="40000"/>
                  </a:schemeClr>
                </a:solidFill>
              </a:rPr>
            </a:br>
            <a:endParaRPr lang="en-DE" dirty="0"/>
          </a:p>
        </p:txBody>
      </p:sp>
      <p:sp>
        <p:nvSpPr>
          <p:cNvPr id="3" name="Content Placeholder 2">
            <a:extLst>
              <a:ext uri="{FF2B5EF4-FFF2-40B4-BE49-F238E27FC236}">
                <a16:creationId xmlns:a16="http://schemas.microsoft.com/office/drawing/2014/main" id="{0CB9668A-9FA2-FE18-5865-8D232DE9FADE}"/>
              </a:ext>
            </a:extLst>
          </p:cNvPr>
          <p:cNvSpPr>
            <a:spLocks noGrp="1"/>
          </p:cNvSpPr>
          <p:nvPr>
            <p:ph idx="1"/>
          </p:nvPr>
        </p:nvSpPr>
        <p:spPr>
          <a:xfrm>
            <a:off x="1261872" y="1828800"/>
            <a:ext cx="8595360" cy="4663440"/>
          </a:xfrm>
        </p:spPr>
        <p:txBody>
          <a:bodyPr>
            <a:normAutofit lnSpcReduction="10000"/>
          </a:bodyPr>
          <a:lstStyle/>
          <a:p>
            <a:pPr marL="0" indent="0">
              <a:buNone/>
            </a:pPr>
            <a:r>
              <a:rPr lang="en-US" sz="2000" b="1" dirty="0">
                <a:solidFill>
                  <a:schemeClr val="tx1"/>
                </a:solidFill>
              </a:rPr>
              <a:t>Functional Requirement</a:t>
            </a:r>
          </a:p>
          <a:p>
            <a:pPr>
              <a:buFont typeface="Wingdings" panose="05000000000000000000" pitchFamily="2" charset="2"/>
              <a:buChar char="Ø"/>
            </a:pPr>
            <a:r>
              <a:rPr lang="en-US" dirty="0">
                <a:solidFill>
                  <a:srgbClr val="000000"/>
                </a:solidFill>
                <a:effectLst/>
                <a:latin typeface="Times New Roman" panose="02020603050405020304" pitchFamily="18" charset="0"/>
                <a:ea typeface="Calibri" panose="020F0502020204030204" pitchFamily="34" charset="0"/>
              </a:rPr>
              <a:t>The new system will be web base application which will allow all users to enter the specific region, country, and all other attributes)  to get the predicted results. </a:t>
            </a:r>
          </a:p>
          <a:p>
            <a:pPr marL="0" indent="0">
              <a:buNone/>
            </a:pPr>
            <a:r>
              <a:rPr lang="en-US" sz="2000" b="1" dirty="0">
                <a:solidFill>
                  <a:schemeClr val="tx1"/>
                </a:solidFill>
              </a:rPr>
              <a:t>Non-Functional Requirement</a:t>
            </a:r>
          </a:p>
          <a:p>
            <a:pPr>
              <a:buFont typeface="Wingdings" panose="05000000000000000000" pitchFamily="2" charset="2"/>
              <a:buChar char="Ø"/>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 specifications are included in the non-functional requirements of the GDP per capita prediction system, which contains various processes, namely Security, Performance, Maintainability, and Reliability. </a:t>
            </a:r>
          </a:p>
          <a:p>
            <a:pPr marL="0" indent="0" algn="ctr">
              <a:buNone/>
            </a:pPr>
            <a:r>
              <a:rPr lang="en-US" sz="2800" b="1" kern="1200" dirty="0">
                <a:latin typeface="+mj-lt"/>
                <a:ea typeface="+mj-ea"/>
                <a:cs typeface="+mj-cs"/>
              </a:rPr>
              <a:t>Hardware Requirements</a:t>
            </a:r>
          </a:p>
          <a:p>
            <a:pPr>
              <a:lnSpc>
                <a:spcPct val="90000"/>
              </a:lnSpc>
            </a:pPr>
            <a:r>
              <a:rPr lang="en-US" dirty="0">
                <a:solidFill>
                  <a:schemeClr val="tx1"/>
                </a:solidFill>
                <a:latin typeface="+mj-lt"/>
                <a:cs typeface="Times New Roman" panose="02020603050405020304" pitchFamily="18" charset="0"/>
              </a:rPr>
              <a:t>RAM:                          8GB</a:t>
            </a:r>
          </a:p>
          <a:p>
            <a:pPr>
              <a:lnSpc>
                <a:spcPct val="90000"/>
              </a:lnSpc>
            </a:pPr>
            <a:r>
              <a:rPr lang="en-US" dirty="0">
                <a:solidFill>
                  <a:schemeClr val="tx1"/>
                </a:solidFill>
                <a:latin typeface="+mj-lt"/>
                <a:cs typeface="Times New Roman" panose="02020603050405020304" pitchFamily="18" charset="0"/>
              </a:rPr>
              <a:t>Hard disk:                   565GB Hard Disk</a:t>
            </a:r>
          </a:p>
          <a:p>
            <a:pPr>
              <a:lnSpc>
                <a:spcPct val="90000"/>
              </a:lnSpc>
            </a:pPr>
            <a:r>
              <a:rPr lang="en-US" dirty="0">
                <a:solidFill>
                  <a:schemeClr val="tx1"/>
                </a:solidFill>
                <a:latin typeface="+mj-lt"/>
                <a:cs typeface="Times New Roman" panose="02020603050405020304" pitchFamily="18" charset="0"/>
              </a:rPr>
              <a:t>Processor:                   Intel® Core™ m3-7Y30                                                                     @1.00GHz 1.61 GH</a:t>
            </a:r>
          </a:p>
          <a:p>
            <a:pPr marL="0" indent="0">
              <a:buNone/>
            </a:pPr>
            <a:endPar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DE" dirty="0"/>
          </a:p>
        </p:txBody>
      </p:sp>
    </p:spTree>
    <p:extLst>
      <p:ext uri="{BB962C8B-B14F-4D97-AF65-F5344CB8AC3E}">
        <p14:creationId xmlns:p14="http://schemas.microsoft.com/office/powerpoint/2010/main" val="3528334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7CB1-4D44-769F-8664-9A59D6F6FA8A}"/>
              </a:ext>
            </a:extLst>
          </p:cNvPr>
          <p:cNvSpPr>
            <a:spLocks noGrp="1"/>
          </p:cNvSpPr>
          <p:nvPr>
            <p:ph type="title"/>
          </p:nvPr>
        </p:nvSpPr>
        <p:spPr/>
        <p:txBody>
          <a:bodyPr>
            <a:normAutofit/>
          </a:bodyPr>
          <a:lstStyle/>
          <a:p>
            <a:r>
              <a:rPr lang="en-US" dirty="0"/>
              <a:t> Software Requirements</a:t>
            </a:r>
            <a:br>
              <a:rPr lang="en-US" dirty="0"/>
            </a:br>
            <a:endParaRPr lang="en-DE" dirty="0"/>
          </a:p>
        </p:txBody>
      </p:sp>
      <p:sp>
        <p:nvSpPr>
          <p:cNvPr id="3" name="Content Placeholder 2">
            <a:extLst>
              <a:ext uri="{FF2B5EF4-FFF2-40B4-BE49-F238E27FC236}">
                <a16:creationId xmlns:a16="http://schemas.microsoft.com/office/drawing/2014/main" id="{0D99391E-EA8B-F7A9-EAF3-F1355B8F91D3}"/>
              </a:ext>
            </a:extLst>
          </p:cNvPr>
          <p:cNvSpPr>
            <a:spLocks noGrp="1"/>
          </p:cNvSpPr>
          <p:nvPr>
            <p:ph idx="1"/>
          </p:nvPr>
        </p:nvSpPr>
        <p:spPr>
          <a:xfrm>
            <a:off x="1261872" y="1828800"/>
            <a:ext cx="5112295" cy="4351337"/>
          </a:xfrm>
        </p:spPr>
        <p:txBody>
          <a:bodyPr>
            <a:normAutofit fontScale="55000" lnSpcReduction="20000"/>
          </a:bodyPr>
          <a:lstStyle/>
          <a:p>
            <a:pPr marL="0" marR="0" indent="0">
              <a:lnSpc>
                <a:spcPct val="150000"/>
              </a:lnSpc>
              <a:spcBef>
                <a:spcPts val="0"/>
              </a:spcBef>
              <a:spcAft>
                <a:spcPts val="0"/>
              </a:spcAft>
              <a:buNone/>
            </a:pPr>
            <a:r>
              <a:rPr lang="en-US" sz="2800" b="1" dirty="0">
                <a:solidFill>
                  <a:srgbClr val="000000"/>
                </a:solidFill>
                <a:effectLst/>
                <a:latin typeface="+mj-lt"/>
                <a:ea typeface="Calibri" panose="020F0502020204030204" pitchFamily="34" charset="0"/>
                <a:cs typeface="Times New Roman" panose="02020603050405020304" pitchFamily="18" charset="0"/>
              </a:rPr>
              <a:t>Operating System</a:t>
            </a:r>
            <a:r>
              <a:rPr lang="en-US" sz="2800" dirty="0">
                <a:solidFill>
                  <a:srgbClr val="000000"/>
                </a:solidFill>
                <a:effectLst/>
                <a:latin typeface="+mj-lt"/>
                <a:ea typeface="Calibri" panose="020F0502020204030204" pitchFamily="34" charset="0"/>
                <a:cs typeface="Times New Roman" panose="02020603050405020304" pitchFamily="18" charset="0"/>
              </a:rPr>
              <a:t>                Windows (10) </a:t>
            </a:r>
            <a:endParaRPr lang="en-US" sz="2800" dirty="0">
              <a:effectLst/>
              <a:latin typeface="+mj-lt"/>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2800" b="1" dirty="0">
                <a:solidFill>
                  <a:srgbClr val="000000"/>
                </a:solidFill>
                <a:effectLst/>
                <a:latin typeface="+mj-lt"/>
                <a:ea typeface="Calibri" panose="020F0502020204030204" pitchFamily="34" charset="0"/>
                <a:cs typeface="Times New Roman" panose="02020603050405020304" pitchFamily="18" charset="0"/>
              </a:rPr>
              <a:t>Languages</a:t>
            </a:r>
            <a:r>
              <a:rPr lang="en-US" sz="2800" dirty="0">
                <a:solidFill>
                  <a:srgbClr val="000000"/>
                </a:solidFill>
                <a:effectLst/>
                <a:latin typeface="+mj-lt"/>
                <a:ea typeface="Calibri" panose="020F0502020204030204" pitchFamily="34" charset="0"/>
                <a:cs typeface="Times New Roman" panose="02020603050405020304" pitchFamily="18" charset="0"/>
              </a:rPr>
              <a:t>                              Python (3.8.5) </a:t>
            </a:r>
            <a:endParaRPr lang="en-US" sz="2800" dirty="0">
              <a:effectLst/>
              <a:latin typeface="+mj-lt"/>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2800" dirty="0">
                <a:solidFill>
                  <a:srgbClr val="000000"/>
                </a:solidFill>
                <a:effectLst/>
                <a:latin typeface="+mj-lt"/>
                <a:ea typeface="Calibri" panose="020F0502020204030204" pitchFamily="34" charset="0"/>
                <a:cs typeface="Times New Roman" panose="02020603050405020304" pitchFamily="18" charset="0"/>
              </a:rPr>
              <a:t>                                                  </a:t>
            </a:r>
            <a:r>
              <a:rPr lang="en-US" sz="2800" dirty="0" err="1">
                <a:solidFill>
                  <a:srgbClr val="000000"/>
                </a:solidFill>
                <a:effectLst/>
                <a:latin typeface="+mj-lt"/>
                <a:ea typeface="Calibri" panose="020F0502020204030204" pitchFamily="34" charset="0"/>
                <a:cs typeface="Times New Roman" panose="02020603050405020304" pitchFamily="18" charset="0"/>
              </a:rPr>
              <a:t>Javascript</a:t>
            </a:r>
            <a:endParaRPr lang="en-US" sz="2800" dirty="0">
              <a:solidFill>
                <a:srgbClr val="000000"/>
              </a:solidFill>
              <a:effectLst/>
              <a:latin typeface="+mj-lt"/>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2800" dirty="0">
                <a:solidFill>
                  <a:schemeClr val="tx1"/>
                </a:solidFill>
                <a:effectLst/>
                <a:latin typeface="+mj-lt"/>
                <a:ea typeface="Calibri" panose="020F0502020204030204" pitchFamily="34" charset="0"/>
                <a:cs typeface="Times New Roman" panose="02020603050405020304" pitchFamily="18" charset="0"/>
              </a:rPr>
              <a:t>                                                  Bootstrap5</a:t>
            </a:r>
          </a:p>
          <a:p>
            <a:pPr marL="0" marR="0" indent="0" algn="just">
              <a:lnSpc>
                <a:spcPct val="150000"/>
              </a:lnSpc>
              <a:spcBef>
                <a:spcPts val="0"/>
              </a:spcBef>
              <a:spcAft>
                <a:spcPts val="0"/>
              </a:spcAft>
              <a:buNone/>
            </a:pPr>
            <a:r>
              <a:rPr lang="en-US" sz="2800" dirty="0">
                <a:solidFill>
                  <a:schemeClr val="tx1"/>
                </a:solidFill>
                <a:latin typeface="+mj-lt"/>
                <a:ea typeface="Calibri" panose="020F0502020204030204" pitchFamily="34" charset="0"/>
                <a:cs typeface="Times New Roman" panose="02020603050405020304" pitchFamily="18" charset="0"/>
              </a:rPr>
              <a:t>                                                   HTML</a:t>
            </a:r>
          </a:p>
          <a:p>
            <a:pPr marL="0" marR="0" indent="0" algn="just">
              <a:lnSpc>
                <a:spcPct val="150000"/>
              </a:lnSpc>
              <a:spcBef>
                <a:spcPts val="0"/>
              </a:spcBef>
              <a:spcAft>
                <a:spcPts val="0"/>
              </a:spcAft>
              <a:buNone/>
            </a:pPr>
            <a:r>
              <a:rPr lang="en-US" sz="2800" dirty="0">
                <a:solidFill>
                  <a:schemeClr val="tx1"/>
                </a:solidFill>
                <a:latin typeface="+mj-lt"/>
                <a:ea typeface="Calibri" panose="020F0502020204030204" pitchFamily="34" charset="0"/>
                <a:cs typeface="Times New Roman" panose="02020603050405020304" pitchFamily="18" charset="0"/>
              </a:rPr>
              <a:t>                                                   CSS</a:t>
            </a:r>
          </a:p>
          <a:p>
            <a:pPr marL="0" marR="0" indent="0" algn="just">
              <a:lnSpc>
                <a:spcPct val="150000"/>
              </a:lnSpc>
              <a:spcBef>
                <a:spcPts val="0"/>
              </a:spcBef>
              <a:spcAft>
                <a:spcPts val="0"/>
              </a:spcAft>
              <a:buNone/>
            </a:pPr>
            <a:r>
              <a:rPr lang="en-US" sz="2800" dirty="0">
                <a:solidFill>
                  <a:schemeClr val="tx1"/>
                </a:solidFill>
                <a:latin typeface="+mj-lt"/>
                <a:ea typeface="Calibri" panose="020F0502020204030204" pitchFamily="34" charset="0"/>
                <a:cs typeface="Times New Roman" panose="02020603050405020304" pitchFamily="18" charset="0"/>
              </a:rPr>
              <a:t>                                                   MYSQL</a:t>
            </a:r>
          </a:p>
          <a:p>
            <a:pPr marL="0" marR="0" indent="0" algn="just">
              <a:lnSpc>
                <a:spcPct val="150000"/>
              </a:lnSpc>
              <a:spcBef>
                <a:spcPts val="0"/>
              </a:spcBef>
              <a:spcAft>
                <a:spcPts val="0"/>
              </a:spcAft>
              <a:buNone/>
            </a:pPr>
            <a:r>
              <a:rPr lang="en-US" sz="2800" b="1" dirty="0">
                <a:solidFill>
                  <a:srgbClr val="000000"/>
                </a:solidFill>
                <a:effectLst/>
                <a:latin typeface="+mj-lt"/>
                <a:ea typeface="Calibri" panose="020F0502020204030204" pitchFamily="34" charset="0"/>
                <a:cs typeface="Times New Roman" panose="02020603050405020304" pitchFamily="18" charset="0"/>
              </a:rPr>
              <a:t>Complier</a:t>
            </a:r>
            <a:r>
              <a:rPr lang="en-US" sz="2800" dirty="0">
                <a:solidFill>
                  <a:srgbClr val="000000"/>
                </a:solidFill>
                <a:effectLst/>
                <a:latin typeface="+mj-lt"/>
                <a:ea typeface="Calibri" panose="020F0502020204030204" pitchFamily="34" charset="0"/>
                <a:cs typeface="Times New Roman" panose="02020603050405020304" pitchFamily="18" charset="0"/>
              </a:rPr>
              <a:t>                                  </a:t>
            </a:r>
            <a:r>
              <a:rPr lang="en-US" sz="2800" dirty="0" err="1">
                <a:solidFill>
                  <a:srgbClr val="000000"/>
                </a:solidFill>
                <a:effectLst/>
                <a:latin typeface="+mj-lt"/>
                <a:ea typeface="Calibri" panose="020F0502020204030204" pitchFamily="34" charset="0"/>
                <a:cs typeface="Times New Roman" panose="02020603050405020304" pitchFamily="18" charset="0"/>
              </a:rPr>
              <a:t>Jupyter</a:t>
            </a:r>
            <a:r>
              <a:rPr lang="en-US" sz="2800" dirty="0">
                <a:solidFill>
                  <a:srgbClr val="000000"/>
                </a:solidFill>
                <a:effectLst/>
                <a:latin typeface="+mj-lt"/>
                <a:ea typeface="Calibri" panose="020F0502020204030204" pitchFamily="34" charset="0"/>
                <a:cs typeface="Times New Roman" panose="02020603050405020304" pitchFamily="18" charset="0"/>
              </a:rPr>
              <a:t> Notebook(6.1.4)</a:t>
            </a:r>
            <a:endParaRPr lang="en-US" sz="2800" dirty="0">
              <a:effectLst/>
              <a:latin typeface="+mj-lt"/>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2800" dirty="0">
                <a:solidFill>
                  <a:srgbClr val="000000"/>
                </a:solidFill>
                <a:effectLst/>
                <a:latin typeface="+mj-lt"/>
                <a:ea typeface="Calibri" panose="020F0502020204030204" pitchFamily="34" charset="0"/>
                <a:cs typeface="Times New Roman" panose="02020603050405020304" pitchFamily="18" charset="0"/>
              </a:rPr>
              <a:t>                                                   Spyder(4.1.5)</a:t>
            </a:r>
            <a:r>
              <a:rPr lang="en-US" sz="2800" dirty="0">
                <a:latin typeface="+mj-lt"/>
                <a:ea typeface="Calibri" panose="020F0502020204030204" pitchFamily="34" charset="0"/>
                <a:cs typeface="Times New Roman" panose="02020603050405020304" pitchFamily="18" charset="0"/>
              </a:rPr>
              <a:t> </a:t>
            </a:r>
          </a:p>
          <a:p>
            <a:pPr marL="0" marR="0" indent="0" algn="just">
              <a:lnSpc>
                <a:spcPct val="150000"/>
              </a:lnSpc>
              <a:spcBef>
                <a:spcPts val="0"/>
              </a:spcBef>
              <a:spcAft>
                <a:spcPts val="0"/>
              </a:spcAft>
              <a:buNone/>
            </a:pPr>
            <a:r>
              <a:rPr lang="en-US" sz="2800" b="1" dirty="0">
                <a:solidFill>
                  <a:srgbClr val="000000"/>
                </a:solidFill>
                <a:effectLst/>
                <a:latin typeface="+mj-lt"/>
                <a:ea typeface="Calibri" panose="020F0502020204030204" pitchFamily="34" charset="0"/>
                <a:cs typeface="Times New Roman" panose="02020603050405020304" pitchFamily="18" charset="0"/>
              </a:rPr>
              <a:t>Environment       </a:t>
            </a:r>
            <a:r>
              <a:rPr lang="en-US" sz="2800" dirty="0">
                <a:solidFill>
                  <a:srgbClr val="000000"/>
                </a:solidFill>
                <a:effectLst/>
                <a:latin typeface="+mj-lt"/>
                <a:ea typeface="Calibri" panose="020F0502020204030204" pitchFamily="34" charset="0"/>
                <a:cs typeface="Times New Roman" panose="02020603050405020304" pitchFamily="18" charset="0"/>
              </a:rPr>
              <a:t>                   Anaconda (4.9.2)</a:t>
            </a:r>
            <a:endParaRPr lang="en-US" sz="2800" dirty="0">
              <a:effectLst/>
              <a:latin typeface="+mj-lt"/>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2800" dirty="0">
                <a:solidFill>
                  <a:srgbClr val="000000"/>
                </a:solidFill>
                <a:effectLst/>
                <a:latin typeface="+mj-lt"/>
                <a:ea typeface="Calibri" panose="020F0502020204030204" pitchFamily="34" charset="0"/>
                <a:cs typeface="Times New Roman" panose="02020603050405020304" pitchFamily="18" charset="0"/>
              </a:rPr>
              <a:t>                                                   Visual Studio code(1.53.2)</a:t>
            </a:r>
          </a:p>
          <a:p>
            <a:pPr marL="0" marR="0" indent="0" algn="just">
              <a:lnSpc>
                <a:spcPct val="150000"/>
              </a:lnSpc>
              <a:spcBef>
                <a:spcPts val="0"/>
              </a:spcBef>
              <a:spcAft>
                <a:spcPts val="0"/>
              </a:spcAft>
              <a:buNone/>
            </a:pPr>
            <a:r>
              <a:rPr lang="en-US" sz="2800" dirty="0">
                <a:solidFill>
                  <a:srgbClr val="000000"/>
                </a:solidFill>
                <a:latin typeface="+mj-lt"/>
                <a:ea typeface="Calibri" panose="020F0502020204030204" pitchFamily="34" charset="0"/>
                <a:cs typeface="Times New Roman" panose="02020603050405020304" pitchFamily="18" charset="0"/>
              </a:rPr>
              <a:t>                                                   MYSQL </a:t>
            </a:r>
            <a:r>
              <a:rPr lang="en-US" sz="2800" dirty="0" err="1">
                <a:solidFill>
                  <a:srgbClr val="000000"/>
                </a:solidFill>
                <a:latin typeface="+mj-lt"/>
                <a:ea typeface="Calibri" panose="020F0502020204030204" pitchFamily="34" charset="0"/>
                <a:cs typeface="Times New Roman" panose="02020603050405020304" pitchFamily="18" charset="0"/>
              </a:rPr>
              <a:t>Woirkbench</a:t>
            </a:r>
            <a:r>
              <a:rPr lang="en-US" sz="2800" dirty="0">
                <a:solidFill>
                  <a:srgbClr val="000000"/>
                </a:solidFill>
                <a:effectLst/>
                <a:latin typeface="+mj-lt"/>
                <a:ea typeface="Calibri" panose="020F0502020204030204" pitchFamily="34" charset="0"/>
                <a:cs typeface="Times New Roman" panose="02020603050405020304" pitchFamily="18" charset="0"/>
              </a:rPr>
              <a:t> </a:t>
            </a:r>
          </a:p>
          <a:p>
            <a:pPr marL="0" marR="0" indent="0" algn="just">
              <a:lnSpc>
                <a:spcPct val="150000"/>
              </a:lnSpc>
              <a:spcBef>
                <a:spcPts val="0"/>
              </a:spcBef>
              <a:spcAft>
                <a:spcPts val="0"/>
              </a:spcAft>
              <a:buNone/>
            </a:pPr>
            <a:r>
              <a:rPr lang="en-US" sz="2800" b="1" dirty="0">
                <a:solidFill>
                  <a:srgbClr val="000000"/>
                </a:solidFill>
                <a:effectLst/>
                <a:latin typeface="+mj-lt"/>
                <a:ea typeface="Calibri" panose="020F0502020204030204" pitchFamily="34" charset="0"/>
                <a:cs typeface="Times New Roman" panose="02020603050405020304" pitchFamily="18" charset="0"/>
              </a:rPr>
              <a:t>Framework</a:t>
            </a:r>
            <a:r>
              <a:rPr lang="en-US" sz="2800" dirty="0">
                <a:solidFill>
                  <a:srgbClr val="000000"/>
                </a:solidFill>
                <a:effectLst/>
                <a:latin typeface="+mj-lt"/>
                <a:ea typeface="Calibri" panose="020F0502020204030204" pitchFamily="34" charset="0"/>
                <a:cs typeface="Times New Roman" panose="02020603050405020304" pitchFamily="18" charset="0"/>
              </a:rPr>
              <a:t>                             </a:t>
            </a:r>
            <a:r>
              <a:rPr lang="en-US" sz="2800" dirty="0">
                <a:solidFill>
                  <a:srgbClr val="000000"/>
                </a:solidFill>
                <a:effectLst/>
                <a:ea typeface="Calibri" panose="020F0502020204030204" pitchFamily="34" charset="0"/>
                <a:cs typeface="Times New Roman" panose="02020603050405020304" pitchFamily="18" charset="0"/>
              </a:rPr>
              <a:t>Flask</a:t>
            </a:r>
            <a:endParaRPr lang="en-US" sz="2800" dirty="0">
              <a:effectLst/>
              <a:ea typeface="Calibri" panose="020F0502020204030204" pitchFamily="34" charset="0"/>
              <a:cs typeface="Times New Roman" panose="02020603050405020304" pitchFamily="18" charset="0"/>
            </a:endParaRPr>
          </a:p>
          <a:p>
            <a:pPr marL="0" indent="0">
              <a:buNone/>
            </a:pPr>
            <a:endParaRPr lang="en-DE" sz="2800" b="1" dirty="0"/>
          </a:p>
        </p:txBody>
      </p:sp>
      <p:pic>
        <p:nvPicPr>
          <p:cNvPr id="4" name="Picture 3" descr="Logo, company name&#10;&#10;Description automatically generated">
            <a:extLst>
              <a:ext uri="{FF2B5EF4-FFF2-40B4-BE49-F238E27FC236}">
                <a16:creationId xmlns:a16="http://schemas.microsoft.com/office/drawing/2014/main" id="{5135A553-A0AA-4C0A-D2DE-9ABCAD1FB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763" y="1828800"/>
            <a:ext cx="4260749" cy="4092606"/>
          </a:xfrm>
          <a:prstGeom prst="rect">
            <a:avLst/>
          </a:prstGeom>
        </p:spPr>
      </p:pic>
    </p:spTree>
    <p:extLst>
      <p:ext uri="{BB962C8B-B14F-4D97-AF65-F5344CB8AC3E}">
        <p14:creationId xmlns:p14="http://schemas.microsoft.com/office/powerpoint/2010/main" val="3928499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3A11-4498-2CB7-CF9B-039F06172CE1}"/>
              </a:ext>
            </a:extLst>
          </p:cNvPr>
          <p:cNvSpPr>
            <a:spLocks noGrp="1"/>
          </p:cNvSpPr>
          <p:nvPr>
            <p:ph type="title"/>
          </p:nvPr>
        </p:nvSpPr>
        <p:spPr/>
        <p:txBody>
          <a:bodyPr/>
          <a:lstStyle/>
          <a:p>
            <a:r>
              <a:rPr lang="en-US" dirty="0"/>
              <a:t>Dataset</a:t>
            </a:r>
            <a:br>
              <a:rPr lang="en-US" dirty="0"/>
            </a:br>
            <a:endParaRPr lang="en-DE" dirty="0"/>
          </a:p>
        </p:txBody>
      </p:sp>
      <p:sp>
        <p:nvSpPr>
          <p:cNvPr id="3" name="Content Placeholder 2">
            <a:extLst>
              <a:ext uri="{FF2B5EF4-FFF2-40B4-BE49-F238E27FC236}">
                <a16:creationId xmlns:a16="http://schemas.microsoft.com/office/drawing/2014/main" id="{11695E9B-03EA-24F3-5060-609B3C449587}"/>
              </a:ext>
            </a:extLst>
          </p:cNvPr>
          <p:cNvSpPr>
            <a:spLocks noGrp="1"/>
          </p:cNvSpPr>
          <p:nvPr>
            <p:ph idx="1"/>
          </p:nvPr>
        </p:nvSpPr>
        <p:spPr/>
        <p:txBody>
          <a:bodyPr/>
          <a:lstStyle/>
          <a:p>
            <a:pPr marL="342900" indent="-34290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We pick dataset from Kaggle Website.</a:t>
            </a:r>
          </a:p>
          <a:p>
            <a:pPr marL="342900" indent="-34290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Below are the link of dataset</a:t>
            </a:r>
            <a:r>
              <a:rPr lang="en-US" dirty="0">
                <a:solidFill>
                  <a:schemeClr val="tx1"/>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1800" dirty="0"/>
              <a:t>Retrieved from: </a:t>
            </a:r>
            <a:r>
              <a:rPr lang="en-US" sz="1800" u="sng" dirty="0">
                <a:solidFill>
                  <a:srgbClr val="0070C0"/>
                </a:solidFill>
                <a:hlinkClick r:id="rId2"/>
              </a:rPr>
              <a:t>https://www.kaggle.com/datasets/fernandol/countries-of-the-world</a:t>
            </a:r>
            <a:endParaRPr lang="en-US" sz="1800" u="sng" dirty="0">
              <a:solidFill>
                <a:srgbClr val="0070C0"/>
              </a:solidFill>
            </a:endParaRPr>
          </a:p>
          <a:p>
            <a:pPr marL="0" indent="0">
              <a:buNone/>
            </a:pPr>
            <a:endParaRPr lang="en-US" sz="1800" u="sng" dirty="0">
              <a:solidFill>
                <a:srgbClr val="0070C0"/>
              </a:solidFill>
            </a:endParaRPr>
          </a:p>
          <a:p>
            <a:pPr marL="0" indent="0" algn="ctr">
              <a:buNone/>
            </a:pPr>
            <a:r>
              <a:rPr lang="en-US" sz="1800" b="1" dirty="0">
                <a:solidFill>
                  <a:schemeClr val="tx1"/>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Shape of dataset (</a:t>
            </a:r>
            <a:r>
              <a:rPr lang="en-US" sz="2400" b="1" dirty="0">
                <a:solidFill>
                  <a:schemeClr val="tx1"/>
                </a:solidFill>
                <a:latin typeface="Times New Roman" panose="02020603050405020304" pitchFamily="18" charset="0"/>
                <a:cs typeface="Times New Roman" panose="02020603050405020304" pitchFamily="18" charset="0"/>
              </a:rPr>
              <a:t>Total dataset columns and Rows)</a:t>
            </a:r>
          </a:p>
          <a:p>
            <a:pPr marL="0" indent="0" algn="ctr">
              <a:buNone/>
            </a:pPr>
            <a:endParaRPr lang="en-US" sz="24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DE" dirty="0"/>
          </a:p>
        </p:txBody>
      </p:sp>
      <p:pic>
        <p:nvPicPr>
          <p:cNvPr id="5" name="Picture 4">
            <a:extLst>
              <a:ext uri="{FF2B5EF4-FFF2-40B4-BE49-F238E27FC236}">
                <a16:creationId xmlns:a16="http://schemas.microsoft.com/office/drawing/2014/main" id="{0F63C36F-23A6-82E0-A31B-06FD7EBA15E9}"/>
              </a:ext>
            </a:extLst>
          </p:cNvPr>
          <p:cNvPicPr>
            <a:picLocks noChangeAspect="1"/>
          </p:cNvPicPr>
          <p:nvPr/>
        </p:nvPicPr>
        <p:blipFill>
          <a:blip r:embed="rId3"/>
          <a:stretch>
            <a:fillRect/>
          </a:stretch>
        </p:blipFill>
        <p:spPr>
          <a:xfrm>
            <a:off x="1673352" y="4570011"/>
            <a:ext cx="7772400" cy="1038225"/>
          </a:xfrm>
          <a:prstGeom prst="rect">
            <a:avLst/>
          </a:prstGeom>
        </p:spPr>
      </p:pic>
    </p:spTree>
    <p:extLst>
      <p:ext uri="{BB962C8B-B14F-4D97-AF65-F5344CB8AC3E}">
        <p14:creationId xmlns:p14="http://schemas.microsoft.com/office/powerpoint/2010/main" val="4043728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3F41-8B53-9E05-7B12-70A84002A319}"/>
              </a:ext>
            </a:extLst>
          </p:cNvPr>
          <p:cNvSpPr>
            <a:spLocks noGrp="1"/>
          </p:cNvSpPr>
          <p:nvPr>
            <p:ph type="title"/>
          </p:nvPr>
        </p:nvSpPr>
        <p:spPr/>
        <p:txBody>
          <a:bodyPr/>
          <a:lstStyle/>
          <a:p>
            <a:r>
              <a:rPr lang="en-US" sz="3600" b="1" dirty="0"/>
              <a:t>Features of Dataset</a:t>
            </a:r>
            <a:br>
              <a:rPr lang="en-US" b="1" dirty="0">
                <a:solidFill>
                  <a:schemeClr val="accent2">
                    <a:lumMod val="60000"/>
                    <a:lumOff val="40000"/>
                  </a:schemeClr>
                </a:solidFill>
              </a:rPr>
            </a:br>
            <a:endParaRPr lang="en-DE" dirty="0"/>
          </a:p>
        </p:txBody>
      </p:sp>
      <p:sp>
        <p:nvSpPr>
          <p:cNvPr id="3" name="Content Placeholder 2">
            <a:extLst>
              <a:ext uri="{FF2B5EF4-FFF2-40B4-BE49-F238E27FC236}">
                <a16:creationId xmlns:a16="http://schemas.microsoft.com/office/drawing/2014/main" id="{AB7D645F-CC49-6C61-6C0A-78F9C2507480}"/>
              </a:ext>
            </a:extLst>
          </p:cNvPr>
          <p:cNvSpPr>
            <a:spLocks noGrp="1"/>
          </p:cNvSpPr>
          <p:nvPr>
            <p:ph idx="1"/>
          </p:nvPr>
        </p:nvSpPr>
        <p:spPr>
          <a:xfrm>
            <a:off x="1261872" y="1429305"/>
            <a:ext cx="3344852" cy="4745620"/>
          </a:xfrm>
        </p:spPr>
        <p:txBody>
          <a:bodyPr>
            <a:noAutofit/>
          </a:bodyPr>
          <a:lstStyle/>
          <a:p>
            <a:pPr algn="just">
              <a:lnSpc>
                <a:spcPct val="120000"/>
              </a:lnSpc>
              <a:spcAft>
                <a:spcPts val="800"/>
              </a:spcAft>
              <a:tabLst>
                <a:tab pos="701040" algn="l"/>
              </a:tabLst>
            </a:pPr>
            <a:r>
              <a:rPr lang="en-US" sz="1600" dirty="0">
                <a:effectLst/>
                <a:latin typeface="Times New Roman" panose="02020603050405020304" pitchFamily="18" charset="0"/>
                <a:ea typeface="Calibri" panose="020F0502020204030204" pitchFamily="34" charset="0"/>
                <a:cs typeface="Arial" panose="020B0604020202020204" pitchFamily="34" charset="0"/>
              </a:rPr>
              <a:t>Country</a:t>
            </a:r>
          </a:p>
          <a:p>
            <a:pPr algn="just">
              <a:lnSpc>
                <a:spcPct val="120000"/>
              </a:lnSpc>
              <a:spcAft>
                <a:spcPts val="800"/>
              </a:spcAft>
              <a:tabLst>
                <a:tab pos="701040" algn="l"/>
              </a:tabLst>
            </a:pPr>
            <a:r>
              <a:rPr lang="en-US" sz="1600" dirty="0">
                <a:effectLst/>
                <a:latin typeface="Times New Roman" panose="02020603050405020304" pitchFamily="18" charset="0"/>
                <a:ea typeface="Calibri" panose="020F0502020204030204" pitchFamily="34" charset="0"/>
                <a:cs typeface="Arial" panose="020B0604020202020204" pitchFamily="34" charset="0"/>
              </a:rPr>
              <a:t>Region</a:t>
            </a:r>
          </a:p>
          <a:p>
            <a:pPr algn="just">
              <a:lnSpc>
                <a:spcPct val="120000"/>
              </a:lnSpc>
              <a:spcAft>
                <a:spcPts val="800"/>
              </a:spcAft>
              <a:tabLst>
                <a:tab pos="701040" algn="l"/>
              </a:tabLst>
            </a:pPr>
            <a:r>
              <a:rPr lang="en-US" sz="1600" dirty="0">
                <a:effectLst/>
                <a:latin typeface="Times New Roman" panose="02020603050405020304" pitchFamily="18" charset="0"/>
                <a:ea typeface="Calibri" panose="020F0502020204030204" pitchFamily="34" charset="0"/>
                <a:cs typeface="Arial" panose="020B0604020202020204" pitchFamily="34" charset="0"/>
              </a:rPr>
              <a:t>Population</a:t>
            </a:r>
          </a:p>
          <a:p>
            <a:pPr algn="just">
              <a:lnSpc>
                <a:spcPct val="120000"/>
              </a:lnSpc>
              <a:spcAft>
                <a:spcPts val="800"/>
              </a:spcAft>
              <a:tabLst>
                <a:tab pos="701040" algn="l"/>
              </a:tabLst>
            </a:pPr>
            <a:r>
              <a:rPr lang="en-US" sz="1600" dirty="0">
                <a:effectLst/>
                <a:latin typeface="Times New Roman" panose="02020603050405020304" pitchFamily="18" charset="0"/>
                <a:ea typeface="Calibri" panose="020F0502020204030204" pitchFamily="34" charset="0"/>
                <a:cs typeface="Arial" panose="020B0604020202020204" pitchFamily="34" charset="0"/>
              </a:rPr>
              <a:t>Area</a:t>
            </a:r>
          </a:p>
          <a:p>
            <a:pPr algn="just">
              <a:lnSpc>
                <a:spcPct val="120000"/>
              </a:lnSpc>
              <a:spcAft>
                <a:spcPts val="800"/>
              </a:spcAft>
              <a:tabLst>
                <a:tab pos="701040" algn="l"/>
              </a:tabLst>
            </a:pPr>
            <a:r>
              <a:rPr lang="en-US" sz="1600" dirty="0">
                <a:effectLst/>
                <a:latin typeface="Times New Roman" panose="02020603050405020304" pitchFamily="18" charset="0"/>
                <a:ea typeface="Calibri" panose="020F0502020204030204" pitchFamily="34" charset="0"/>
                <a:cs typeface="Arial" panose="020B0604020202020204" pitchFamily="34" charset="0"/>
              </a:rPr>
              <a:t>Population density</a:t>
            </a:r>
          </a:p>
          <a:p>
            <a:pPr algn="just">
              <a:lnSpc>
                <a:spcPct val="120000"/>
              </a:lnSpc>
              <a:spcAft>
                <a:spcPts val="800"/>
              </a:spcAft>
              <a:tabLst>
                <a:tab pos="701040" algn="l"/>
              </a:tabLst>
            </a:pPr>
            <a:r>
              <a:rPr lang="en-US" sz="1600" dirty="0">
                <a:effectLst/>
                <a:latin typeface="Times New Roman" panose="02020603050405020304" pitchFamily="18" charset="0"/>
                <a:ea typeface="Calibri" panose="020F0502020204030204" pitchFamily="34" charset="0"/>
              </a:rPr>
              <a:t>Coastline</a:t>
            </a:r>
          </a:p>
          <a:p>
            <a:pPr algn="just">
              <a:lnSpc>
                <a:spcPct val="120000"/>
              </a:lnSpc>
              <a:spcAft>
                <a:spcPts val="800"/>
              </a:spcAft>
              <a:tabLst>
                <a:tab pos="701040" algn="l"/>
              </a:tabLst>
            </a:pPr>
            <a:r>
              <a:rPr lang="en-US" sz="1600" dirty="0">
                <a:effectLst/>
                <a:latin typeface="Times New Roman" panose="02020603050405020304" pitchFamily="18" charset="0"/>
                <a:ea typeface="Calibri" panose="020F0502020204030204" pitchFamily="34" charset="0"/>
              </a:rPr>
              <a:t>Net migration</a:t>
            </a:r>
          </a:p>
          <a:p>
            <a:pPr algn="just">
              <a:lnSpc>
                <a:spcPct val="120000"/>
              </a:lnSpc>
              <a:spcAft>
                <a:spcPts val="800"/>
              </a:spcAft>
              <a:tabLst>
                <a:tab pos="701040" algn="l"/>
              </a:tabLst>
            </a:pPr>
            <a:r>
              <a:rPr lang="en-US" sz="1600" dirty="0">
                <a:effectLst/>
                <a:latin typeface="Times New Roman" panose="02020603050405020304" pitchFamily="18" charset="0"/>
                <a:ea typeface="Calibri" panose="020F0502020204030204" pitchFamily="34" charset="0"/>
              </a:rPr>
              <a:t>Infant Mortality</a:t>
            </a:r>
          </a:p>
          <a:p>
            <a:pPr algn="just">
              <a:lnSpc>
                <a:spcPct val="120000"/>
              </a:lnSpc>
              <a:spcAft>
                <a:spcPts val="800"/>
              </a:spcAft>
              <a:tabLst>
                <a:tab pos="701040" algn="l"/>
              </a:tabLst>
            </a:pPr>
            <a:r>
              <a:rPr lang="en-US" sz="1600" dirty="0">
                <a:effectLst/>
                <a:latin typeface="Times New Roman" panose="02020603050405020304" pitchFamily="18" charset="0"/>
                <a:ea typeface="Calibri" panose="020F0502020204030204" pitchFamily="34" charset="0"/>
                <a:cs typeface="Arial" panose="020B0604020202020204" pitchFamily="34" charset="0"/>
              </a:rPr>
              <a:t>Industry</a:t>
            </a:r>
            <a:endParaRPr lang="en-DE"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CB1635D7-697C-17B5-B9C7-A1A3783E0A51}"/>
              </a:ext>
            </a:extLst>
          </p:cNvPr>
          <p:cNvSpPr txBox="1"/>
          <p:nvPr/>
        </p:nvSpPr>
        <p:spPr>
          <a:xfrm>
            <a:off x="5834374" y="1828800"/>
            <a:ext cx="4887410" cy="5676939"/>
          </a:xfrm>
          <a:prstGeom prst="rect">
            <a:avLst/>
          </a:prstGeom>
          <a:noFill/>
        </p:spPr>
        <p:txBody>
          <a:bodyPr wrap="square">
            <a:spAutoFit/>
          </a:bodyPr>
          <a:lstStyle/>
          <a:p>
            <a:pPr marL="285750" lvl="0" indent="-285750" algn="just">
              <a:lnSpc>
                <a:spcPct val="120000"/>
              </a:lnSpc>
              <a:spcAft>
                <a:spcPts val="800"/>
              </a:spcAft>
              <a:buFont typeface="Arial" panose="020B0604020202020204" pitchFamily="34" charset="0"/>
              <a:buChar char="•"/>
              <a:tabLst>
                <a:tab pos="701040" algn="l"/>
              </a:tabLst>
            </a:pPr>
            <a:r>
              <a:rPr lang="en-US" sz="1600" dirty="0">
                <a:effectLst/>
                <a:latin typeface="Times New Roman" panose="02020603050405020304" pitchFamily="18" charset="0"/>
                <a:ea typeface="Calibri" panose="020F0502020204030204" pitchFamily="34" charset="0"/>
                <a:cs typeface="Arial" panose="020B0604020202020204" pitchFamily="34" charset="0"/>
              </a:rPr>
              <a:t>Literacy</a:t>
            </a:r>
          </a:p>
          <a:p>
            <a:pPr marL="285750" lvl="0" indent="-285750" algn="just">
              <a:lnSpc>
                <a:spcPct val="120000"/>
              </a:lnSpc>
              <a:spcAft>
                <a:spcPts val="800"/>
              </a:spcAft>
              <a:buFont typeface="Arial" panose="020B0604020202020204" pitchFamily="34" charset="0"/>
              <a:buChar char="•"/>
              <a:tabLst>
                <a:tab pos="701040" algn="l"/>
              </a:tabLst>
            </a:pPr>
            <a:r>
              <a:rPr lang="en-US" sz="1600" dirty="0">
                <a:effectLst/>
                <a:latin typeface="Times New Roman" panose="02020603050405020304" pitchFamily="18" charset="0"/>
                <a:ea typeface="Calibri" panose="020F0502020204030204" pitchFamily="34" charset="0"/>
                <a:cs typeface="Arial" panose="020B0604020202020204" pitchFamily="34" charset="0"/>
              </a:rPr>
              <a:t>Phones</a:t>
            </a:r>
          </a:p>
          <a:p>
            <a:pPr marL="285750" lvl="0" indent="-285750" algn="just">
              <a:lnSpc>
                <a:spcPct val="120000"/>
              </a:lnSpc>
              <a:spcAft>
                <a:spcPts val="800"/>
              </a:spcAft>
              <a:buFont typeface="Arial" panose="020B0604020202020204" pitchFamily="34" charset="0"/>
              <a:buChar char="•"/>
              <a:tabLst>
                <a:tab pos="701040" algn="l"/>
              </a:tabLst>
            </a:pPr>
            <a:r>
              <a:rPr lang="en-US" sz="1600" dirty="0">
                <a:effectLst/>
                <a:latin typeface="Times New Roman" panose="02020603050405020304" pitchFamily="18" charset="0"/>
                <a:ea typeface="Calibri" panose="020F0502020204030204" pitchFamily="34" charset="0"/>
                <a:cs typeface="Arial" panose="020B0604020202020204" pitchFamily="34" charset="0"/>
              </a:rPr>
              <a:t>Arable</a:t>
            </a:r>
          </a:p>
          <a:p>
            <a:pPr marL="285750" lvl="0" indent="-285750" algn="just">
              <a:lnSpc>
                <a:spcPct val="120000"/>
              </a:lnSpc>
              <a:spcAft>
                <a:spcPts val="800"/>
              </a:spcAft>
              <a:buFont typeface="Arial" panose="020B0604020202020204" pitchFamily="34" charset="0"/>
              <a:buChar char="•"/>
              <a:tabLst>
                <a:tab pos="701040" algn="l"/>
              </a:tabLst>
            </a:pPr>
            <a:r>
              <a:rPr lang="en-US" sz="1600" dirty="0">
                <a:effectLst/>
                <a:latin typeface="Times New Roman" panose="02020603050405020304" pitchFamily="18" charset="0"/>
                <a:ea typeface="Calibri" panose="020F0502020204030204" pitchFamily="34" charset="0"/>
                <a:cs typeface="Arial" panose="020B0604020202020204" pitchFamily="34" charset="0"/>
              </a:rPr>
              <a:t>Crops</a:t>
            </a:r>
          </a:p>
          <a:p>
            <a:pPr marL="285750" lvl="0" indent="-285750" algn="just">
              <a:lnSpc>
                <a:spcPct val="120000"/>
              </a:lnSpc>
              <a:spcAft>
                <a:spcPts val="800"/>
              </a:spcAft>
              <a:buFont typeface="Arial" panose="020B0604020202020204" pitchFamily="34" charset="0"/>
              <a:buChar char="•"/>
              <a:tabLst>
                <a:tab pos="701040" algn="l"/>
              </a:tabLst>
            </a:pPr>
            <a:r>
              <a:rPr lang="en-US" sz="1600" dirty="0">
                <a:effectLst/>
                <a:latin typeface="Times New Roman" panose="02020603050405020304" pitchFamily="18" charset="0"/>
                <a:ea typeface="Calibri" panose="020F0502020204030204" pitchFamily="34" charset="0"/>
                <a:cs typeface="Arial" panose="020B0604020202020204" pitchFamily="34" charset="0"/>
              </a:rPr>
              <a:t>Other</a:t>
            </a:r>
          </a:p>
          <a:p>
            <a:pPr marL="285750" lvl="0" indent="-285750" algn="just">
              <a:lnSpc>
                <a:spcPct val="120000"/>
              </a:lnSpc>
              <a:spcAft>
                <a:spcPts val="800"/>
              </a:spcAft>
              <a:buFont typeface="Arial" panose="020B0604020202020204" pitchFamily="34" charset="0"/>
              <a:buChar char="•"/>
              <a:tabLst>
                <a:tab pos="701040" algn="l"/>
              </a:tabLst>
            </a:pPr>
            <a:r>
              <a:rPr lang="en-US" sz="1600" dirty="0">
                <a:effectLst/>
                <a:latin typeface="Times New Roman" panose="02020603050405020304" pitchFamily="18" charset="0"/>
                <a:ea typeface="Calibri" panose="020F0502020204030204" pitchFamily="34" charset="0"/>
                <a:cs typeface="Arial" panose="020B0604020202020204" pitchFamily="34" charset="0"/>
              </a:rPr>
              <a:t>Climate</a:t>
            </a:r>
            <a:endParaRPr lang="en-DE" sz="1600" dirty="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lnSpc>
                <a:spcPct val="120000"/>
              </a:lnSpc>
              <a:spcAft>
                <a:spcPts val="800"/>
              </a:spcAft>
              <a:buFont typeface="Arial" panose="020B0604020202020204" pitchFamily="34" charset="0"/>
              <a:buChar char="•"/>
              <a:tabLst>
                <a:tab pos="701040" algn="l"/>
              </a:tabLst>
            </a:pPr>
            <a:r>
              <a:rPr lang="en-US" sz="1600" dirty="0">
                <a:effectLst/>
                <a:latin typeface="Times New Roman" panose="02020603050405020304" pitchFamily="18" charset="0"/>
                <a:ea typeface="Calibri" panose="020F0502020204030204" pitchFamily="34" charset="0"/>
                <a:cs typeface="Arial" panose="020B0604020202020204" pitchFamily="34" charset="0"/>
              </a:rPr>
              <a:t>Birthrate</a:t>
            </a:r>
          </a:p>
          <a:p>
            <a:pPr marL="285750" lvl="0" indent="-285750" algn="just">
              <a:lnSpc>
                <a:spcPct val="120000"/>
              </a:lnSpc>
              <a:spcAft>
                <a:spcPts val="800"/>
              </a:spcAft>
              <a:buFont typeface="Arial" panose="020B0604020202020204" pitchFamily="34" charset="0"/>
              <a:buChar char="•"/>
              <a:tabLst>
                <a:tab pos="701040" algn="l"/>
              </a:tabLst>
            </a:pPr>
            <a:r>
              <a:rPr lang="en-US" sz="1600" dirty="0">
                <a:effectLst/>
                <a:latin typeface="Times New Roman" panose="02020603050405020304" pitchFamily="18" charset="0"/>
                <a:ea typeface="Calibri" panose="020F0502020204030204" pitchFamily="34" charset="0"/>
                <a:cs typeface="Arial" panose="020B0604020202020204" pitchFamily="34" charset="0"/>
              </a:rPr>
              <a:t>Death rate</a:t>
            </a:r>
          </a:p>
          <a:p>
            <a:pPr marL="285750" lvl="0" indent="-285750" algn="just">
              <a:lnSpc>
                <a:spcPct val="120000"/>
              </a:lnSpc>
              <a:spcAft>
                <a:spcPts val="800"/>
              </a:spcAft>
              <a:buFont typeface="Arial" panose="020B0604020202020204" pitchFamily="34" charset="0"/>
              <a:buChar char="•"/>
              <a:tabLst>
                <a:tab pos="701040" algn="l"/>
              </a:tabLst>
            </a:pPr>
            <a:r>
              <a:rPr lang="en-US" sz="1600" dirty="0">
                <a:effectLst/>
                <a:latin typeface="Times New Roman" panose="02020603050405020304" pitchFamily="18" charset="0"/>
                <a:ea typeface="Calibri" panose="020F0502020204030204" pitchFamily="34" charset="0"/>
                <a:cs typeface="Arial" panose="020B0604020202020204" pitchFamily="34" charset="0"/>
              </a:rPr>
              <a:t>Agriculture</a:t>
            </a:r>
          </a:p>
          <a:p>
            <a:pPr marL="285750" indent="-285750" algn="just">
              <a:lnSpc>
                <a:spcPct val="120000"/>
              </a:lnSpc>
              <a:spcAft>
                <a:spcPts val="800"/>
              </a:spcAft>
              <a:buFont typeface="Arial" panose="020B0604020202020204" pitchFamily="34" charset="0"/>
              <a:buChar char="•"/>
              <a:tabLst>
                <a:tab pos="701040" algn="l"/>
              </a:tabLst>
            </a:pPr>
            <a:r>
              <a:rPr lang="en-US" sz="1600" dirty="0">
                <a:effectLst/>
                <a:latin typeface="Times New Roman" panose="02020603050405020304" pitchFamily="18" charset="0"/>
                <a:ea typeface="Calibri" panose="020F0502020204030204" pitchFamily="34" charset="0"/>
                <a:cs typeface="Arial" panose="020B0604020202020204" pitchFamily="34" charset="0"/>
              </a:rPr>
              <a:t>GDP per capita</a:t>
            </a:r>
          </a:p>
          <a:p>
            <a:pPr marL="285750" indent="-285750" algn="just">
              <a:lnSpc>
                <a:spcPct val="120000"/>
              </a:lnSpc>
              <a:spcAft>
                <a:spcPts val="800"/>
              </a:spcAft>
              <a:buFont typeface="Arial" panose="020B0604020202020204" pitchFamily="34" charset="0"/>
              <a:buChar char="•"/>
              <a:tabLst>
                <a:tab pos="701040" algn="l"/>
              </a:tabLst>
            </a:pPr>
            <a:r>
              <a:rPr lang="en-US" sz="1600" dirty="0">
                <a:effectLst/>
                <a:latin typeface="Times New Roman" panose="02020603050405020304" pitchFamily="18" charset="0"/>
                <a:ea typeface="Calibri" panose="020F0502020204030204" pitchFamily="34" charset="0"/>
                <a:cs typeface="Arial" panose="020B0604020202020204" pitchFamily="34" charset="0"/>
              </a:rPr>
              <a:t>Service</a:t>
            </a:r>
          </a:p>
          <a:p>
            <a:pPr marL="285750" indent="-285750" algn="just">
              <a:lnSpc>
                <a:spcPct val="120000"/>
              </a:lnSpc>
              <a:spcAft>
                <a:spcPts val="800"/>
              </a:spcAft>
              <a:buFont typeface="Arial" panose="020B0604020202020204" pitchFamily="34" charset="0"/>
              <a:buChar char="•"/>
              <a:tabLst>
                <a:tab pos="701040" algn="l"/>
              </a:tabLst>
            </a:pPr>
            <a:endParaRPr lang="en-US" sz="1800" dirty="0">
              <a:effectLst/>
              <a:latin typeface="Times New Roman" panose="02020603050405020304" pitchFamily="18" charset="0"/>
              <a:ea typeface="Calibri" panose="020F0502020204030204" pitchFamily="34" charset="0"/>
            </a:endParaRPr>
          </a:p>
          <a:p>
            <a:pPr marL="285750" lvl="0" indent="-285750" algn="just">
              <a:lnSpc>
                <a:spcPct val="120000"/>
              </a:lnSpc>
              <a:spcAft>
                <a:spcPts val="800"/>
              </a:spcAft>
              <a:buFont typeface="Arial" panose="020B0604020202020204" pitchFamily="34" charset="0"/>
              <a:buChar char="•"/>
              <a:tabLst>
                <a:tab pos="701040" algn="l"/>
              </a:tabLs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lvl="0" indent="0" algn="just">
              <a:lnSpc>
                <a:spcPct val="120000"/>
              </a:lnSpc>
              <a:spcAft>
                <a:spcPts val="800"/>
              </a:spcAft>
              <a:buNone/>
              <a:tabLst>
                <a:tab pos="701040" algn="l"/>
              </a:tabLst>
            </a:pPr>
            <a:endParaRPr lang="en-DE" sz="1800" dirty="0"/>
          </a:p>
        </p:txBody>
      </p:sp>
    </p:spTree>
    <p:extLst>
      <p:ext uri="{BB962C8B-B14F-4D97-AF65-F5344CB8AC3E}">
        <p14:creationId xmlns:p14="http://schemas.microsoft.com/office/powerpoint/2010/main" val="84105695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736</TotalTime>
  <Words>1348</Words>
  <Application>Microsoft Office PowerPoint</Application>
  <PresentationFormat>Widescreen</PresentationFormat>
  <Paragraphs>247</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Avenir LT Pro</vt:lpstr>
      <vt:lpstr>Calibri</vt:lpstr>
      <vt:lpstr>Century Schoolbook</vt:lpstr>
      <vt:lpstr>Century Schoolbook (Body)</vt:lpstr>
      <vt:lpstr>Roboto</vt:lpstr>
      <vt:lpstr>Times New Roman</vt:lpstr>
      <vt:lpstr>Wingdings</vt:lpstr>
      <vt:lpstr>Wingdings 2</vt:lpstr>
      <vt:lpstr>View</vt:lpstr>
      <vt:lpstr>GDP PER CAPITA PREDICTION SYSTEM</vt:lpstr>
      <vt:lpstr>Agenda </vt:lpstr>
      <vt:lpstr>Introduction </vt:lpstr>
      <vt:lpstr>Problem Statement </vt:lpstr>
      <vt:lpstr>Proposed Solution </vt:lpstr>
      <vt:lpstr>System Requirements </vt:lpstr>
      <vt:lpstr> Software Requirements </vt:lpstr>
      <vt:lpstr>Dataset </vt:lpstr>
      <vt:lpstr>Features of Dataset </vt:lpstr>
      <vt:lpstr>Libraries </vt:lpstr>
      <vt:lpstr>Data Preprocessing  </vt:lpstr>
      <vt:lpstr>Determine null values </vt:lpstr>
      <vt:lpstr>Determine duplicate values </vt:lpstr>
      <vt:lpstr>Machine Learning </vt:lpstr>
      <vt:lpstr>  Types of Machine learning </vt:lpstr>
      <vt:lpstr>Supervised Machine Learning </vt:lpstr>
      <vt:lpstr>Regression </vt:lpstr>
      <vt:lpstr>Model development process </vt:lpstr>
      <vt:lpstr>                 Model development process through Multiple Linear Regression </vt:lpstr>
      <vt:lpstr>Cont.. </vt:lpstr>
      <vt:lpstr>Cont.. </vt:lpstr>
      <vt:lpstr>All Model Accuracies(table) </vt:lpstr>
      <vt:lpstr>All Model Accuracies(Graph) </vt:lpstr>
      <vt:lpstr>Data Analysis and Visualization </vt:lpstr>
      <vt:lpstr>Cont.. </vt:lpstr>
      <vt:lpstr>Cont.. </vt:lpstr>
      <vt:lpstr> Analysis and Comparison between top 10 GDPs countries and lowest 10 GDPs countries based on attributes </vt:lpstr>
      <vt:lpstr>Cont.. </vt:lpstr>
      <vt:lpstr>Analysis and Comparison between Pakistan, India, China, USA, and Russia  </vt:lpstr>
      <vt:lpstr>Analysis and comparison of Asia and Western Europe region </vt:lpstr>
      <vt:lpstr>Model deployment </vt:lpstr>
      <vt:lpstr>Deployment Code Sample </vt:lpstr>
      <vt:lpstr>Database Connectivity </vt:lpstr>
      <vt:lpstr>User Interface </vt:lpstr>
      <vt:lpstr>Conclusion and Future 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PER CAPITA PREDICTION SYSTEM</dc:title>
  <dc:creator>Hamad</dc:creator>
  <cp:lastModifiedBy>Gulshan Kumar</cp:lastModifiedBy>
  <cp:revision>17</cp:revision>
  <dcterms:created xsi:type="dcterms:W3CDTF">2022-09-25T08:05:52Z</dcterms:created>
  <dcterms:modified xsi:type="dcterms:W3CDTF">2022-09-27T05:34:53Z</dcterms:modified>
</cp:coreProperties>
</file>