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M Hanna" charset="1" panose="02000503000000020003"/>
      <p:regular r:id="rId15"/>
    </p:embeddedFont>
    <p:embeddedFont>
      <p:font typeface="Canva Sans Bold" charset="1" panose="020B0803030501040103"/>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3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 Id="rId9"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995592" y="3738507"/>
            <a:ext cx="11694591" cy="1733114"/>
          </a:xfrm>
          <a:prstGeom prst="rect">
            <a:avLst/>
          </a:prstGeom>
        </p:spPr>
        <p:txBody>
          <a:bodyPr anchor="t" rtlCol="false" tIns="0" lIns="0" bIns="0" rIns="0">
            <a:spAutoFit/>
          </a:bodyPr>
          <a:lstStyle/>
          <a:p>
            <a:pPr algn="ctr" marL="0" indent="0" lvl="0">
              <a:lnSpc>
                <a:spcPts val="12895"/>
              </a:lnSpc>
              <a:spcBef>
                <a:spcPct val="0"/>
              </a:spcBef>
            </a:pPr>
            <a:r>
              <a:rPr lang="en-US" sz="13294">
                <a:solidFill>
                  <a:srgbClr val="FFFFFF"/>
                </a:solidFill>
                <a:latin typeface="BM Hanna"/>
                <a:ea typeface="BM Hanna"/>
                <a:cs typeface="BM Hanna"/>
                <a:sym typeface="BM Hanna"/>
              </a:rPr>
              <a:t> VIBE-CHECK</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833448" y="-1279629"/>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720345" y="4171633"/>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2129630" y="5004788"/>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334131"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738848"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4139405" y="4486174"/>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338970" y="692936"/>
            <a:ext cx="8969623" cy="2539999"/>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TEAM</a:t>
            </a:r>
          </a:p>
          <a:p>
            <a:pPr algn="ctr" marL="0" indent="0" lvl="0">
              <a:lnSpc>
                <a:spcPts val="9699"/>
              </a:lnSpc>
              <a:spcBef>
                <a:spcPct val="0"/>
              </a:spcBef>
            </a:pPr>
            <a:r>
              <a:rPr lang="en-US" sz="9999">
                <a:solidFill>
                  <a:srgbClr val="FFFFFF"/>
                </a:solidFill>
                <a:latin typeface="BM Hanna"/>
                <a:ea typeface="BM Hanna"/>
                <a:cs typeface="BM Hanna"/>
                <a:sym typeface="BM Hanna"/>
              </a:rPr>
              <a:t>ULTRAVIOLET</a:t>
            </a:r>
          </a:p>
        </p:txBody>
      </p:sp>
      <p:sp>
        <p:nvSpPr>
          <p:cNvPr name="TextBox 12" id="12"/>
          <p:cNvSpPr txBox="true"/>
          <p:nvPr/>
        </p:nvSpPr>
        <p:spPr>
          <a:xfrm rot="0">
            <a:off x="1634580" y="4976213"/>
            <a:ext cx="4199333" cy="981075"/>
          </a:xfrm>
          <a:prstGeom prst="rect">
            <a:avLst/>
          </a:prstGeom>
        </p:spPr>
        <p:txBody>
          <a:bodyPr anchor="t" rtlCol="false" tIns="0" lIns="0" bIns="0" rIns="0">
            <a:spAutoFit/>
          </a:bodyPr>
          <a:lstStyle/>
          <a:p>
            <a:pPr algn="ctr" marL="0" indent="0" lvl="0">
              <a:lnSpc>
                <a:spcPts val="3900"/>
              </a:lnSpc>
            </a:pPr>
            <a:r>
              <a:rPr lang="en-US" b="true" sz="3000">
                <a:solidFill>
                  <a:srgbClr val="000000"/>
                </a:solidFill>
                <a:latin typeface="Canva Sans Bold"/>
                <a:ea typeface="Canva Sans Bold"/>
                <a:cs typeface="Canva Sans Bold"/>
                <a:sym typeface="Canva Sans Bold"/>
              </a:rPr>
              <a:t>GULSHAN KUMAR PRASAD</a:t>
            </a:r>
          </a:p>
        </p:txBody>
      </p:sp>
      <p:sp>
        <p:nvSpPr>
          <p:cNvPr name="TextBox 13" id="13"/>
          <p:cNvSpPr txBox="true"/>
          <p:nvPr/>
        </p:nvSpPr>
        <p:spPr>
          <a:xfrm rot="0">
            <a:off x="6879821" y="5114925"/>
            <a:ext cx="4199333" cy="485775"/>
          </a:xfrm>
          <a:prstGeom prst="rect">
            <a:avLst/>
          </a:prstGeom>
        </p:spPr>
        <p:txBody>
          <a:bodyPr anchor="t" rtlCol="false" tIns="0" lIns="0" bIns="0" rIns="0">
            <a:spAutoFit/>
          </a:bodyPr>
          <a:lstStyle/>
          <a:p>
            <a:pPr algn="ctr" marL="0" indent="0" lvl="0">
              <a:lnSpc>
                <a:spcPts val="3900"/>
              </a:lnSpc>
            </a:pPr>
            <a:r>
              <a:rPr lang="en-US" b="true" sz="3000">
                <a:solidFill>
                  <a:srgbClr val="000000"/>
                </a:solidFill>
                <a:latin typeface="Canva Sans Bold"/>
                <a:ea typeface="Canva Sans Bold"/>
                <a:cs typeface="Canva Sans Bold"/>
                <a:sym typeface="Canva Sans Bold"/>
              </a:rPr>
              <a:t>MOHAK</a:t>
            </a:r>
          </a:p>
        </p:txBody>
      </p:sp>
      <p:sp>
        <p:nvSpPr>
          <p:cNvPr name="TextBox 14" id="14"/>
          <p:cNvSpPr txBox="true"/>
          <p:nvPr/>
        </p:nvSpPr>
        <p:spPr>
          <a:xfrm rot="0">
            <a:off x="12449051" y="5928713"/>
            <a:ext cx="4199333" cy="485775"/>
          </a:xfrm>
          <a:prstGeom prst="rect">
            <a:avLst/>
          </a:prstGeom>
        </p:spPr>
        <p:txBody>
          <a:bodyPr anchor="t" rtlCol="false" tIns="0" lIns="0" bIns="0" rIns="0">
            <a:spAutoFit/>
          </a:bodyPr>
          <a:lstStyle/>
          <a:p>
            <a:pPr algn="ctr" marL="0" indent="0" lvl="0">
              <a:lnSpc>
                <a:spcPts val="3900"/>
              </a:lnSpc>
            </a:pPr>
            <a:r>
              <a:rPr lang="en-US" b="true" sz="3000">
                <a:solidFill>
                  <a:srgbClr val="000000"/>
                </a:solidFill>
                <a:latin typeface="Canva Sans Bold"/>
                <a:ea typeface="Canva Sans Bold"/>
                <a:cs typeface="Canva Sans Bold"/>
                <a:sym typeface="Canva Sans Bold"/>
              </a:rPr>
              <a:t>SAMYAK JAIN</a:t>
            </a:r>
          </a:p>
        </p:txBody>
      </p:sp>
      <p:sp>
        <p:nvSpPr>
          <p:cNvPr name="Freeform 15" id="15"/>
          <p:cNvSpPr/>
          <p:nvPr/>
        </p:nvSpPr>
        <p:spPr>
          <a:xfrm flipH="false" flipV="false" rot="0">
            <a:off x="5265782" y="7366750"/>
            <a:ext cx="4847311" cy="2361962"/>
          </a:xfrm>
          <a:custGeom>
            <a:avLst/>
            <a:gdLst/>
            <a:ahLst/>
            <a:cxnLst/>
            <a:rect r="r" b="b" t="t" l="l"/>
            <a:pathLst>
              <a:path h="2361962" w="4847311">
                <a:moveTo>
                  <a:pt x="0" y="0"/>
                </a:moveTo>
                <a:lnTo>
                  <a:pt x="4847310" y="0"/>
                </a:lnTo>
                <a:lnTo>
                  <a:pt x="4847310"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7284285" y="6709424"/>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6162938" y="8042907"/>
            <a:ext cx="3052997" cy="981075"/>
          </a:xfrm>
          <a:prstGeom prst="rect">
            <a:avLst/>
          </a:prstGeom>
        </p:spPr>
        <p:txBody>
          <a:bodyPr anchor="t" rtlCol="false" tIns="0" lIns="0" bIns="0" rIns="0">
            <a:spAutoFit/>
          </a:bodyPr>
          <a:lstStyle/>
          <a:p>
            <a:pPr algn="ctr" marL="0" indent="0" lvl="0">
              <a:lnSpc>
                <a:spcPts val="3900"/>
              </a:lnSpc>
            </a:pPr>
            <a:r>
              <a:rPr lang="en-US" b="true" sz="3000">
                <a:solidFill>
                  <a:srgbClr val="000000"/>
                </a:solidFill>
                <a:latin typeface="Canva Sans Bold"/>
                <a:ea typeface="Canva Sans Bold"/>
                <a:cs typeface="Canva Sans Bold"/>
                <a:sym typeface="Canva Sans Bold"/>
              </a:rPr>
              <a:t>SHAMIULLAH KHAN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86914" y="2018689"/>
            <a:ext cx="7978637" cy="9386632"/>
          </a:xfrm>
          <a:custGeom>
            <a:avLst/>
            <a:gdLst/>
            <a:ahLst/>
            <a:cxnLst/>
            <a:rect r="r" b="b" t="t" l="l"/>
            <a:pathLst>
              <a:path h="9386632" w="7978637">
                <a:moveTo>
                  <a:pt x="7978637" y="0"/>
                </a:moveTo>
                <a:lnTo>
                  <a:pt x="0" y="0"/>
                </a:lnTo>
                <a:lnTo>
                  <a:pt x="0" y="9386632"/>
                </a:lnTo>
                <a:lnTo>
                  <a:pt x="7978637" y="9386632"/>
                </a:lnTo>
                <a:lnTo>
                  <a:pt x="79786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3069909"/>
            <a:ext cx="9393142" cy="7653268"/>
            <a:chOff x="0" y="0"/>
            <a:chExt cx="2473914" cy="2015676"/>
          </a:xfrm>
        </p:grpSpPr>
        <p:sp>
          <p:nvSpPr>
            <p:cNvPr name="Freeform 6" id="6"/>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7" id="7"/>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8607328" y="732714"/>
            <a:ext cx="3629027" cy="4674391"/>
          </a:xfrm>
          <a:custGeom>
            <a:avLst/>
            <a:gdLst/>
            <a:ahLst/>
            <a:cxnLst/>
            <a:rect r="r" b="b" t="t" l="l"/>
            <a:pathLst>
              <a:path h="4674391" w="3629027">
                <a:moveTo>
                  <a:pt x="0" y="0"/>
                </a:moveTo>
                <a:lnTo>
                  <a:pt x="3629028" y="0"/>
                </a:lnTo>
                <a:lnTo>
                  <a:pt x="3629028"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514968" y="4524177"/>
            <a:ext cx="7056642" cy="1221618"/>
          </a:xfrm>
          <a:prstGeom prst="rect">
            <a:avLst/>
          </a:prstGeom>
        </p:spPr>
        <p:txBody>
          <a:bodyPr anchor="t" rtlCol="false" tIns="0" lIns="0" bIns="0" rIns="0">
            <a:spAutoFit/>
          </a:bodyPr>
          <a:lstStyle/>
          <a:p>
            <a:pPr algn="l">
              <a:lnSpc>
                <a:spcPts val="9006"/>
              </a:lnSpc>
            </a:pPr>
            <a:r>
              <a:rPr lang="en-US" sz="9285">
                <a:solidFill>
                  <a:srgbClr val="000000"/>
                </a:solidFill>
                <a:latin typeface="BM Hanna"/>
                <a:ea typeface="BM Hanna"/>
                <a:cs typeface="BM Hanna"/>
                <a:sym typeface="BM Hanna"/>
              </a:rPr>
              <a:t>VIBE-CHECK</a:t>
            </a:r>
          </a:p>
        </p:txBody>
      </p:sp>
      <p:sp>
        <p:nvSpPr>
          <p:cNvPr name="TextBox 11" id="11"/>
          <p:cNvSpPr txBox="true"/>
          <p:nvPr/>
        </p:nvSpPr>
        <p:spPr>
          <a:xfrm rot="0">
            <a:off x="1689935" y="5915757"/>
            <a:ext cx="7599867" cy="324802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Vibe-Check is a decentralized social media platform designed to foster connections based on shared vibes and auras. Users upload their photos, and other users can rate their aura and assign relevant vibe tags. If two or more users have matching vibe tags, they can initiate a direct chat.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230662" y="5938221"/>
            <a:ext cx="4545747" cy="4864126"/>
          </a:xfrm>
          <a:custGeom>
            <a:avLst/>
            <a:gdLst/>
            <a:ahLst/>
            <a:cxnLst/>
            <a:rect r="r" b="b" t="t" l="l"/>
            <a:pathLst>
              <a:path h="4864126" w="4545747">
                <a:moveTo>
                  <a:pt x="0" y="0"/>
                </a:moveTo>
                <a:lnTo>
                  <a:pt x="4545747" y="0"/>
                </a:lnTo>
                <a:lnTo>
                  <a:pt x="4545747" y="4864126"/>
                </a:lnTo>
                <a:lnTo>
                  <a:pt x="0" y="48641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67707">
            <a:off x="-1222503" y="-339746"/>
            <a:ext cx="3978551" cy="4438545"/>
          </a:xfrm>
          <a:custGeom>
            <a:avLst/>
            <a:gdLst/>
            <a:ahLst/>
            <a:cxnLst/>
            <a:rect r="r" b="b" t="t" l="l"/>
            <a:pathLst>
              <a:path h="4438545" w="3978551">
                <a:moveTo>
                  <a:pt x="0" y="0"/>
                </a:moveTo>
                <a:lnTo>
                  <a:pt x="3978551" y="0"/>
                </a:lnTo>
                <a:lnTo>
                  <a:pt x="3978551" y="4438546"/>
                </a:lnTo>
                <a:lnTo>
                  <a:pt x="0" y="4438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5347980" y="3056809"/>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6360712" y="4474607"/>
            <a:ext cx="4884022"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FEATURES</a:t>
            </a:r>
          </a:p>
        </p:txBody>
      </p:sp>
      <p:sp>
        <p:nvSpPr>
          <p:cNvPr name="Freeform 8" id="8"/>
          <p:cNvSpPr/>
          <p:nvPr/>
        </p:nvSpPr>
        <p:spPr>
          <a:xfrm flipH="false" flipV="false" rot="0">
            <a:off x="335153" y="5501478"/>
            <a:ext cx="4952068" cy="4989489"/>
          </a:xfrm>
          <a:custGeom>
            <a:avLst/>
            <a:gdLst/>
            <a:ahLst/>
            <a:cxnLst/>
            <a:rect r="r" b="b" t="t" l="l"/>
            <a:pathLst>
              <a:path h="4989489" w="4952068">
                <a:moveTo>
                  <a:pt x="0" y="0"/>
                </a:moveTo>
                <a:lnTo>
                  <a:pt x="4952068" y="0"/>
                </a:lnTo>
                <a:lnTo>
                  <a:pt x="4952068" y="4989489"/>
                </a:lnTo>
                <a:lnTo>
                  <a:pt x="0" y="4989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8802723" y="2635244"/>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8899330"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3732593" y="-476467"/>
            <a:ext cx="5603193" cy="4900247"/>
          </a:xfrm>
          <a:custGeom>
            <a:avLst/>
            <a:gdLst/>
            <a:ahLst/>
            <a:cxnLst/>
            <a:rect r="r" b="b" t="t" l="l"/>
            <a:pathLst>
              <a:path h="4900247" w="5603193">
                <a:moveTo>
                  <a:pt x="0" y="0"/>
                </a:moveTo>
                <a:lnTo>
                  <a:pt x="5603193" y="0"/>
                </a:lnTo>
                <a:lnTo>
                  <a:pt x="5603193" y="4900247"/>
                </a:lnTo>
                <a:lnTo>
                  <a:pt x="0" y="4900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3196942"/>
            <a:ext cx="8002332" cy="8046221"/>
          </a:xfrm>
          <a:custGeom>
            <a:avLst/>
            <a:gdLst/>
            <a:ahLst/>
            <a:cxnLst/>
            <a:rect r="r" b="b" t="t" l="l"/>
            <a:pathLst>
              <a:path h="8046221" w="8002332">
                <a:moveTo>
                  <a:pt x="0" y="0"/>
                </a:moveTo>
                <a:lnTo>
                  <a:pt x="8002332" y="0"/>
                </a:lnTo>
                <a:lnTo>
                  <a:pt x="8002332"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698286" y="-1028700"/>
            <a:ext cx="3897838" cy="4114800"/>
          </a:xfrm>
          <a:custGeom>
            <a:avLst/>
            <a:gdLst/>
            <a:ahLst/>
            <a:cxnLst/>
            <a:rect r="r" b="b" t="t" l="l"/>
            <a:pathLst>
              <a:path h="4114800" w="3897838">
                <a:moveTo>
                  <a:pt x="0" y="0"/>
                </a:moveTo>
                <a:lnTo>
                  <a:pt x="3897838" y="0"/>
                </a:lnTo>
                <a:lnTo>
                  <a:pt x="389783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70688" y="30898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348541" y="2956519"/>
            <a:ext cx="7910759" cy="1680127"/>
          </a:xfrm>
          <a:prstGeom prst="rect">
            <a:avLst/>
          </a:prstGeom>
        </p:spPr>
        <p:txBody>
          <a:bodyPr anchor="t" rtlCol="false" tIns="0" lIns="0" bIns="0" rIns="0">
            <a:spAutoFit/>
          </a:bodyPr>
          <a:lstStyle/>
          <a:p>
            <a:pPr algn="l">
              <a:lnSpc>
                <a:spcPts val="6431"/>
              </a:lnSpc>
            </a:pPr>
            <a:r>
              <a:rPr lang="en-US" sz="6630">
                <a:solidFill>
                  <a:srgbClr val="000000"/>
                </a:solidFill>
                <a:latin typeface="BM Hanna"/>
                <a:ea typeface="BM Hanna"/>
                <a:cs typeface="BM Hanna"/>
                <a:sym typeface="BM Hanna"/>
              </a:rPr>
              <a:t>BLOCKCHAIN</a:t>
            </a:r>
          </a:p>
          <a:p>
            <a:pPr algn="l">
              <a:lnSpc>
                <a:spcPts val="6431"/>
              </a:lnSpc>
            </a:pPr>
            <a:r>
              <a:rPr lang="en-US" sz="6630">
                <a:solidFill>
                  <a:srgbClr val="000000"/>
                </a:solidFill>
                <a:latin typeface="BM Hanna"/>
                <a:ea typeface="BM Hanna"/>
                <a:cs typeface="BM Hanna"/>
                <a:sym typeface="BM Hanna"/>
              </a:rPr>
              <a:t>INTEGRATION</a:t>
            </a:r>
          </a:p>
        </p:txBody>
      </p:sp>
      <p:sp>
        <p:nvSpPr>
          <p:cNvPr name="TextBox 11" id="11"/>
          <p:cNvSpPr txBox="true"/>
          <p:nvPr/>
        </p:nvSpPr>
        <p:spPr>
          <a:xfrm rot="0">
            <a:off x="9348541" y="4902518"/>
            <a:ext cx="7599867" cy="138112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Photos, aura points, and vibe tags are stored on a blockchain for transparency, security, and immutability.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86914" y="2018689"/>
            <a:ext cx="7978637" cy="9386632"/>
          </a:xfrm>
          <a:custGeom>
            <a:avLst/>
            <a:gdLst/>
            <a:ahLst/>
            <a:cxnLst/>
            <a:rect r="r" b="b" t="t" l="l"/>
            <a:pathLst>
              <a:path h="9386632" w="7978637">
                <a:moveTo>
                  <a:pt x="7978637" y="0"/>
                </a:moveTo>
                <a:lnTo>
                  <a:pt x="0" y="0"/>
                </a:lnTo>
                <a:lnTo>
                  <a:pt x="0" y="9386632"/>
                </a:lnTo>
                <a:lnTo>
                  <a:pt x="7978637" y="9386632"/>
                </a:lnTo>
                <a:lnTo>
                  <a:pt x="79786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3069909"/>
            <a:ext cx="9393142" cy="7653268"/>
            <a:chOff x="0" y="0"/>
            <a:chExt cx="2473914" cy="2015676"/>
          </a:xfrm>
        </p:grpSpPr>
        <p:sp>
          <p:nvSpPr>
            <p:cNvPr name="Freeform 6" id="6"/>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7" id="7"/>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8607328" y="732714"/>
            <a:ext cx="3629027" cy="4674391"/>
          </a:xfrm>
          <a:custGeom>
            <a:avLst/>
            <a:gdLst/>
            <a:ahLst/>
            <a:cxnLst/>
            <a:rect r="r" b="b" t="t" l="l"/>
            <a:pathLst>
              <a:path h="4674391" w="3629027">
                <a:moveTo>
                  <a:pt x="0" y="0"/>
                </a:moveTo>
                <a:lnTo>
                  <a:pt x="3629028" y="0"/>
                </a:lnTo>
                <a:lnTo>
                  <a:pt x="3629028"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544133" y="4434521"/>
            <a:ext cx="7599867" cy="1311274"/>
          </a:xfrm>
          <a:prstGeom prst="rect">
            <a:avLst/>
          </a:prstGeom>
        </p:spPr>
        <p:txBody>
          <a:bodyPr anchor="t" rtlCol="false" tIns="0" lIns="0" bIns="0" rIns="0">
            <a:spAutoFit/>
          </a:bodyPr>
          <a:lstStyle/>
          <a:p>
            <a:pPr algn="l">
              <a:lnSpc>
                <a:spcPts val="9699"/>
              </a:lnSpc>
            </a:pPr>
            <a:r>
              <a:rPr lang="en-US" sz="9999">
                <a:solidFill>
                  <a:srgbClr val="000000"/>
                </a:solidFill>
                <a:latin typeface="BM Hanna"/>
                <a:ea typeface="BM Hanna"/>
                <a:cs typeface="BM Hanna"/>
                <a:sym typeface="BM Hanna"/>
              </a:rPr>
              <a:t>XMTP CHAT</a:t>
            </a:r>
          </a:p>
        </p:txBody>
      </p:sp>
      <p:sp>
        <p:nvSpPr>
          <p:cNvPr name="TextBox 11" id="11"/>
          <p:cNvSpPr txBox="true"/>
          <p:nvPr/>
        </p:nvSpPr>
        <p:spPr>
          <a:xfrm rot="0">
            <a:off x="1514968" y="5983343"/>
            <a:ext cx="7599867" cy="138112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A decentralized messaging protocol (XMTP) is used for secure and private communication between matching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1028700"/>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9040148"/>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46478" y="2131307"/>
            <a:ext cx="5419083" cy="867007"/>
          </a:xfrm>
          <a:prstGeom prst="rect">
            <a:avLst/>
          </a:prstGeom>
        </p:spPr>
        <p:txBody>
          <a:bodyPr anchor="t" rtlCol="false" tIns="0" lIns="0" bIns="0" rIns="0">
            <a:spAutoFit/>
          </a:bodyPr>
          <a:lstStyle/>
          <a:p>
            <a:pPr algn="l">
              <a:lnSpc>
                <a:spcPts val="6441"/>
              </a:lnSpc>
            </a:pPr>
            <a:r>
              <a:rPr lang="en-US" sz="6640">
                <a:solidFill>
                  <a:srgbClr val="000000"/>
                </a:solidFill>
                <a:latin typeface="BM Hanna"/>
                <a:ea typeface="BM Hanna"/>
                <a:cs typeface="BM Hanna"/>
                <a:sym typeface="BM Hanna"/>
              </a:rPr>
              <a:t>VIBE PLACE</a:t>
            </a:r>
          </a:p>
        </p:txBody>
      </p:sp>
      <p:sp>
        <p:nvSpPr>
          <p:cNvPr name="TextBox 12" id="12"/>
          <p:cNvSpPr txBox="true"/>
          <p:nvPr/>
        </p:nvSpPr>
        <p:spPr>
          <a:xfrm rot="0">
            <a:off x="8240389" y="2968066"/>
            <a:ext cx="8118153" cy="7062960"/>
          </a:xfrm>
          <a:prstGeom prst="rect">
            <a:avLst/>
          </a:prstGeom>
        </p:spPr>
        <p:txBody>
          <a:bodyPr anchor="t" rtlCol="false" tIns="0" lIns="0" bIns="0" rIns="0">
            <a:spAutoFit/>
          </a:bodyPr>
          <a:lstStyle/>
          <a:p>
            <a:pPr algn="just" marL="576558" indent="-288279" lvl="1">
              <a:lnSpc>
                <a:spcPts val="4005"/>
              </a:lnSpc>
              <a:buFont typeface="Arial"/>
              <a:buChar char="•"/>
            </a:pPr>
            <a:r>
              <a:rPr lang="en-US" b="true" sz="2670">
                <a:solidFill>
                  <a:srgbClr val="000000"/>
                </a:solidFill>
                <a:latin typeface="Canva Sans Bold"/>
                <a:ea typeface="Canva Sans Bold"/>
                <a:cs typeface="Canva Sans Bold"/>
                <a:sym typeface="Canva Sans Bold"/>
              </a:rPr>
              <a:t>Vibe Tag Purchase:</a:t>
            </a:r>
            <a:r>
              <a:rPr lang="en-US" sz="2670">
                <a:solidFill>
                  <a:srgbClr val="000000"/>
                </a:solidFill>
                <a:latin typeface="Canva Sans"/>
                <a:ea typeface="Canva Sans"/>
                <a:cs typeface="Canva Sans"/>
                <a:sym typeface="Canva Sans"/>
              </a:rPr>
              <a:t> Users can purchase a variety of vibe tags from the marketplace using a cryptocurrency or other digital assets.</a:t>
            </a:r>
          </a:p>
          <a:p>
            <a:pPr algn="just">
              <a:lnSpc>
                <a:spcPts val="4005"/>
              </a:lnSpc>
            </a:pPr>
          </a:p>
          <a:p>
            <a:pPr algn="just" marL="576558" indent="-288279" lvl="1">
              <a:lnSpc>
                <a:spcPts val="4005"/>
              </a:lnSpc>
              <a:buFont typeface="Arial"/>
              <a:buChar char="•"/>
            </a:pPr>
            <a:r>
              <a:rPr lang="en-US" b="true" sz="2670">
                <a:solidFill>
                  <a:srgbClr val="000000"/>
                </a:solidFill>
                <a:latin typeface="Canva Sans Bold"/>
                <a:ea typeface="Canva Sans Bold"/>
                <a:cs typeface="Canva Sans Bold"/>
                <a:sym typeface="Canva Sans Bold"/>
              </a:rPr>
              <a:t>Aura Point Purchase: </a:t>
            </a:r>
            <a:r>
              <a:rPr lang="en-US" sz="2670">
                <a:solidFill>
                  <a:srgbClr val="000000"/>
                </a:solidFill>
                <a:latin typeface="Canva Sans"/>
                <a:ea typeface="Canva Sans"/>
                <a:cs typeface="Canva Sans"/>
                <a:sym typeface="Canva Sans"/>
              </a:rPr>
              <a:t>Users can buy additional aura points to increase their attractiveness and chances of matching with other users.</a:t>
            </a:r>
          </a:p>
          <a:p>
            <a:pPr algn="just">
              <a:lnSpc>
                <a:spcPts val="4005"/>
              </a:lnSpc>
            </a:pPr>
          </a:p>
          <a:p>
            <a:pPr algn="just" marL="576558" indent="-288279" lvl="1">
              <a:lnSpc>
                <a:spcPts val="4005"/>
              </a:lnSpc>
              <a:buFont typeface="Arial"/>
              <a:buChar char="•"/>
            </a:pPr>
            <a:r>
              <a:rPr lang="en-US" b="true" sz="2670">
                <a:solidFill>
                  <a:srgbClr val="000000"/>
                </a:solidFill>
                <a:latin typeface="Canva Sans Bold"/>
                <a:ea typeface="Canva Sans Bold"/>
                <a:cs typeface="Canva Sans Bold"/>
                <a:sym typeface="Canva Sans Bold"/>
              </a:rPr>
              <a:t>Custom Vibe Tag Creation:</a:t>
            </a:r>
            <a:r>
              <a:rPr lang="en-US" sz="2670">
                <a:solidFill>
                  <a:srgbClr val="000000"/>
                </a:solidFill>
                <a:latin typeface="Canva Sans"/>
                <a:ea typeface="Canva Sans"/>
                <a:cs typeface="Canva Sans"/>
                <a:sym typeface="Canva Sans"/>
              </a:rPr>
              <a:t> Allow users to create and sell their own custom vibe tags, fostering creativity and personalization.</a:t>
            </a:r>
          </a:p>
          <a:p>
            <a:pPr algn="just">
              <a:lnSpc>
                <a:spcPts val="4005"/>
              </a:lnSpc>
            </a:pPr>
          </a:p>
          <a:p>
            <a:pPr algn="just">
              <a:lnSpc>
                <a:spcPts val="400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1028700"/>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9040148"/>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46478" y="2214309"/>
            <a:ext cx="6684333" cy="867007"/>
          </a:xfrm>
          <a:prstGeom prst="rect">
            <a:avLst/>
          </a:prstGeom>
        </p:spPr>
        <p:txBody>
          <a:bodyPr anchor="t" rtlCol="false" tIns="0" lIns="0" bIns="0" rIns="0">
            <a:spAutoFit/>
          </a:bodyPr>
          <a:lstStyle/>
          <a:p>
            <a:pPr algn="l">
              <a:lnSpc>
                <a:spcPts val="6441"/>
              </a:lnSpc>
            </a:pPr>
            <a:r>
              <a:rPr lang="en-US" sz="6640">
                <a:solidFill>
                  <a:srgbClr val="000000"/>
                </a:solidFill>
                <a:latin typeface="BM Hanna"/>
                <a:ea typeface="BM Hanna"/>
                <a:cs typeface="BM Hanna"/>
                <a:sym typeface="BM Hanna"/>
              </a:rPr>
              <a:t>LEADERBOARD</a:t>
            </a:r>
          </a:p>
        </p:txBody>
      </p:sp>
      <p:sp>
        <p:nvSpPr>
          <p:cNvPr name="TextBox 12" id="12"/>
          <p:cNvSpPr txBox="true"/>
          <p:nvPr/>
        </p:nvSpPr>
        <p:spPr>
          <a:xfrm rot="0">
            <a:off x="8240389" y="3344883"/>
            <a:ext cx="8118153" cy="5544674"/>
          </a:xfrm>
          <a:prstGeom prst="rect">
            <a:avLst/>
          </a:prstGeom>
        </p:spPr>
        <p:txBody>
          <a:bodyPr anchor="t" rtlCol="false" tIns="0" lIns="0" bIns="0" rIns="0">
            <a:spAutoFit/>
          </a:bodyPr>
          <a:lstStyle/>
          <a:p>
            <a:pPr algn="just" marL="576558" indent="-288279" lvl="1">
              <a:lnSpc>
                <a:spcPts val="4005"/>
              </a:lnSpc>
              <a:buFont typeface="Arial"/>
              <a:buChar char="•"/>
            </a:pPr>
            <a:r>
              <a:rPr lang="en-US" b="true" sz="2670">
                <a:solidFill>
                  <a:srgbClr val="000000"/>
                </a:solidFill>
                <a:latin typeface="Canva Sans Bold"/>
                <a:ea typeface="Canva Sans Bold"/>
                <a:cs typeface="Canva Sans Bold"/>
                <a:sym typeface="Canva Sans Bold"/>
              </a:rPr>
              <a:t>Ranking System:</a:t>
            </a:r>
            <a:r>
              <a:rPr lang="en-US" sz="2670">
                <a:solidFill>
                  <a:srgbClr val="000000"/>
                </a:solidFill>
                <a:latin typeface="Canva Sans"/>
                <a:ea typeface="Canva Sans"/>
                <a:cs typeface="Canva Sans"/>
                <a:sym typeface="Canva Sans"/>
              </a:rPr>
              <a:t> Implement a leader board that ranks users based on the number of vibe tags they have acquired and the total aura points they have received.</a:t>
            </a:r>
          </a:p>
          <a:p>
            <a:pPr algn="just">
              <a:lnSpc>
                <a:spcPts val="4005"/>
              </a:lnSpc>
            </a:pPr>
          </a:p>
          <a:p>
            <a:pPr algn="just" marL="576558" indent="-288279" lvl="1">
              <a:lnSpc>
                <a:spcPts val="4005"/>
              </a:lnSpc>
              <a:buFont typeface="Arial"/>
              <a:buChar char="•"/>
            </a:pPr>
            <a:r>
              <a:rPr lang="en-US" b="true" sz="2670">
                <a:solidFill>
                  <a:srgbClr val="000000"/>
                </a:solidFill>
                <a:latin typeface="Canva Sans Bold"/>
                <a:ea typeface="Canva Sans Bold"/>
                <a:cs typeface="Canva Sans Bold"/>
                <a:sym typeface="Canva Sans Bold"/>
              </a:rPr>
              <a:t>Rewards and Incentives: </a:t>
            </a:r>
            <a:r>
              <a:rPr lang="en-US" sz="2670">
                <a:solidFill>
                  <a:srgbClr val="000000"/>
                </a:solidFill>
                <a:latin typeface="Canva Sans"/>
                <a:ea typeface="Canva Sans"/>
                <a:cs typeface="Canva Sans"/>
                <a:sym typeface="Canva Sans"/>
              </a:rPr>
              <a:t>Offer rewards or incentives to top-ranked users, such as exclusive features, discounts, or recognition within the community.</a:t>
            </a:r>
          </a:p>
          <a:p>
            <a:pPr algn="just">
              <a:lnSpc>
                <a:spcPts val="4005"/>
              </a:lnSpc>
            </a:pPr>
          </a:p>
          <a:p>
            <a:pPr algn="just">
              <a:lnSpc>
                <a:spcPts val="400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DAGQTCtHheQ</dc:identifier>
  <dcterms:modified xsi:type="dcterms:W3CDTF">2011-08-01T06:04:30Z</dcterms:modified>
  <cp:revision>1</cp:revision>
  <dc:title>VIBE-CHECK</dc:title>
</cp:coreProperties>
</file>