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8B6593-889B-485D-8364-B88832C10AF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A663F1-6595-4EB6-9507-DEB831008E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semanticscholar.org/paper/ONTOLOGY-BASED-KNOWLEDGE-ACQUISITION-FOR-THAI-Angskun-Angskun/1677278b35537ea7192bf201e076739ae2a7b494" TargetMode="External"/><Relationship Id="rId4" Type="http://schemas.openxmlformats.org/officeDocument/2006/relationships/hyperlink" Target="https://www.meta.org/papers/identifying-ingredient-substitutions-using-a/33733228" TargetMode="External"/><Relationship Id="rId3" Type="http://schemas.openxmlformats.org/officeDocument/2006/relationships/hyperlink" Target="https://www.researchgate.net/publication/346700556_AutoChef_Automated_Generation_of_Cooking_Recipes" TargetMode="External"/><Relationship Id="rId2" Type="http://schemas.openxmlformats.org/officeDocument/2006/relationships/hyperlink" Target="https://core.ac.uk/download/pdf/111753794.pdf" TargetMode="External"/><Relationship Id="rId1" Type="http://schemas.openxmlformats.org/officeDocument/2006/relationships/hyperlink" Target="https://scholar.google.com/scholar?hl=en&amp;as_sdt=0%2C5&amp;q=ingredients+substitution+in+recipe+evolution&amp;oq=#d=gs_qabs&amp;u=%23p%3DI_GmkWnVnIQ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13733"/>
            <a:ext cx="8825658" cy="861421"/>
          </a:xfrm>
        </p:spPr>
        <p:txBody>
          <a:bodyPr/>
          <a:lstStyle/>
          <a:p>
            <a:r>
              <a:rPr lang="en-US" dirty="0"/>
              <a:t>Recipe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27867"/>
            <a:ext cx="6359028" cy="1530655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Group Members:</a:t>
            </a:r>
            <a:endParaRPr lang="en-US" sz="8000" dirty="0"/>
          </a:p>
          <a:p>
            <a:r>
              <a:rPr lang="en-US" sz="8000" dirty="0">
                <a:solidFill>
                  <a:schemeClr val="bg1"/>
                </a:solidFill>
              </a:rPr>
              <a:t>Gulshan Zainab		bitf18m033</a:t>
            </a:r>
            <a:endParaRPr lang="en-US" sz="8000" dirty="0">
              <a:solidFill>
                <a:schemeClr val="bg1"/>
              </a:solidFill>
            </a:endParaRPr>
          </a:p>
          <a:p>
            <a:r>
              <a:rPr lang="en-US" sz="8000" dirty="0">
                <a:solidFill>
                  <a:schemeClr val="bg1"/>
                </a:solidFill>
              </a:rPr>
              <a:t>Rida Rafique			bitf18m026</a:t>
            </a:r>
            <a:endParaRPr lang="en-US" sz="8000" dirty="0">
              <a:solidFill>
                <a:schemeClr val="bg1"/>
              </a:solidFill>
            </a:endParaRPr>
          </a:p>
          <a:p>
            <a:r>
              <a:rPr lang="en-US" sz="8000" dirty="0" err="1">
                <a:solidFill>
                  <a:schemeClr val="bg1"/>
                </a:solidFill>
              </a:rPr>
              <a:t>Munaza</a:t>
            </a:r>
            <a:r>
              <a:rPr lang="en-US" sz="8000" dirty="0">
                <a:solidFill>
                  <a:schemeClr val="bg1"/>
                </a:solidFill>
              </a:rPr>
              <a:t> Nadeem		bitf18m027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/>
          <p:nvPr/>
        </p:nvSpPr>
        <p:spPr bwMode="gray">
          <a:xfrm>
            <a:off x="1154955" y="4711235"/>
            <a:ext cx="3814610" cy="1133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Supervisor:</a:t>
            </a:r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Sir </a:t>
            </a:r>
            <a:r>
              <a:rPr lang="en-US" sz="2400" dirty="0" err="1">
                <a:solidFill>
                  <a:schemeClr val="bg1"/>
                </a:solidFill>
              </a:rPr>
              <a:t>fahad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maqbool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Web Ripper for extraction.</a:t>
            </a:r>
            <a:endParaRPr lang="en-US" dirty="0"/>
          </a:p>
          <a:p>
            <a:r>
              <a:rPr lang="en-US" dirty="0"/>
              <a:t>Knowledge graph for connecting recipes.</a:t>
            </a:r>
            <a:endParaRPr lang="en-US" dirty="0"/>
          </a:p>
          <a:p>
            <a:r>
              <a:rPr lang="en-US" dirty="0"/>
              <a:t>Adjacency matrix for common ingredients in all recipes.</a:t>
            </a:r>
            <a:endParaRPr lang="en-US" dirty="0"/>
          </a:p>
          <a:p>
            <a:r>
              <a:rPr lang="en-US" dirty="0"/>
              <a:t>Finding common neighbors for substituting ingredients.</a:t>
            </a:r>
            <a:endParaRPr lang="en-US" dirty="0"/>
          </a:p>
          <a:p>
            <a:r>
              <a:rPr lang="en-US" dirty="0"/>
              <a:t>Results are concluded based on the Fitness Value.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Evolutionary Algorithms to generate recipes</a:t>
            </a:r>
            <a:endParaRPr lang="en-US" dirty="0"/>
          </a:p>
          <a:p>
            <a:r>
              <a:rPr lang="en-US" dirty="0"/>
              <a:t>Considering the apparent advantages of artificial intelligence</a:t>
            </a:r>
            <a:endParaRPr lang="en-US" dirty="0"/>
          </a:p>
          <a:p>
            <a:r>
              <a:rPr lang="en-US" dirty="0"/>
              <a:t>Involve computational methods taking into account:</a:t>
            </a:r>
            <a:endParaRPr lang="en-US" dirty="0"/>
          </a:p>
          <a:p>
            <a:pPr lvl="1"/>
            <a:r>
              <a:rPr lang="en-US" dirty="0"/>
              <a:t>Speediness</a:t>
            </a:r>
            <a:endParaRPr lang="en-US" dirty="0"/>
          </a:p>
          <a:p>
            <a:pPr lvl="1"/>
            <a:r>
              <a:rPr lang="en-US" dirty="0"/>
              <a:t>Ease</a:t>
            </a:r>
            <a:endParaRPr lang="en-US" dirty="0"/>
          </a:p>
          <a:p>
            <a:pPr lvl="1"/>
            <a:r>
              <a:rPr lang="en-US" dirty="0"/>
              <a:t>Efficiency</a:t>
            </a:r>
            <a:endParaRPr lang="en-US" dirty="0"/>
          </a:p>
          <a:p>
            <a:pPr lvl="1"/>
            <a:r>
              <a:rPr lang="en-US" dirty="0"/>
              <a:t>Accuracy</a:t>
            </a:r>
            <a:endParaRPr lang="en-US" dirty="0"/>
          </a:p>
          <a:p>
            <a:r>
              <a:rPr lang="en-US" dirty="0"/>
              <a:t>Creating recipes by intermixing, evolving and optimizing existing recipes according to one’s taste.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listed ingredients sometimes are not able to prepare or use for cooking for some reasons:</a:t>
            </a:r>
            <a:endParaRPr lang="en-US" dirty="0"/>
          </a:p>
          <a:p>
            <a:r>
              <a:rPr lang="en-US" dirty="0"/>
              <a:t>Allergies</a:t>
            </a:r>
            <a:endParaRPr lang="en-US" dirty="0"/>
          </a:p>
          <a:p>
            <a:r>
              <a:rPr lang="en-US" dirty="0"/>
              <a:t>Personal preferences</a:t>
            </a:r>
            <a:endParaRPr lang="en-US" dirty="0"/>
          </a:p>
          <a:p>
            <a:r>
              <a:rPr lang="en-US" dirty="0"/>
              <a:t>Some ingredients are not available in the kitchen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Intelligence and Machine Learning is used by many researchers all over the world.</a:t>
            </a:r>
            <a:endParaRPr lang="en-US" dirty="0"/>
          </a:p>
          <a:p>
            <a:r>
              <a:rPr lang="en-US" dirty="0"/>
              <a:t>Took input from well rated recipes,</a:t>
            </a:r>
            <a:endParaRPr lang="en-US" dirty="0"/>
          </a:p>
          <a:p>
            <a:r>
              <a:rPr lang="en-US" dirty="0"/>
              <a:t> Recombine the instructions, spices and ingredients,</a:t>
            </a:r>
            <a:endParaRPr lang="en-US" dirty="0"/>
          </a:p>
          <a:p>
            <a:r>
              <a:rPr lang="en-US" dirty="0"/>
              <a:t>Create novel recipes.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is our motivation for generating new and improved recipes having not only great taste but will also contain required nutritional value.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food item’s quality and amount stay consistent.</a:t>
            </a:r>
            <a:endParaRPr lang="en-US" dirty="0"/>
          </a:p>
          <a:p>
            <a:r>
              <a:rPr lang="en-US" dirty="0"/>
              <a:t>The portion size is standard, and the price is similarly consistent.</a:t>
            </a:r>
            <a:endParaRPr lang="en-US" dirty="0"/>
          </a:p>
          <a:p>
            <a:r>
              <a:rPr lang="en-US" dirty="0"/>
              <a:t>The nutritional composition is guaranteed to satisfy dietary concerns for specific groups of people.</a:t>
            </a:r>
            <a:endParaRPr lang="en-US" dirty="0"/>
          </a:p>
          <a:p>
            <a:r>
              <a:rPr lang="en-US" dirty="0"/>
              <a:t>The food items relates to the premise of “truth on the menu”.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generated recipes are not out of the question. One can develop computer programs that can float novel recipes rich in taste and nutritional values.</a:t>
            </a:r>
            <a:endParaRPr lang="en-US" dirty="0"/>
          </a:p>
          <a:p>
            <a:r>
              <a:rPr lang="en-US" dirty="0"/>
              <a:t>We try to switch ingredients that help to keep the same taste or texture.</a:t>
            </a:r>
            <a:endParaRPr lang="en-US" dirty="0"/>
          </a:p>
          <a:p>
            <a:r>
              <a:rPr lang="en-US" dirty="0"/>
              <a:t>We use large dataset of recipes to intelligently generate new recipes.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(2012, June). Retrieved from ACM Digital Library: </a:t>
            </a:r>
            <a:r>
              <a:rPr lang="en-US" dirty="0">
                <a:hlinkClick r:id="rId1"/>
              </a:rPr>
              <a:t>https://scholar.google.com/scholar?hl=en&amp;as_sdt=0%2C5&amp;q=ingredients+substitution+in+recipe+evolution&amp;oq=#d=gs_qabs&amp;u=%23p%3DI_GmkWnVnIQJ</a:t>
            </a:r>
            <a:endParaRPr lang="en-US" dirty="0"/>
          </a:p>
          <a:p>
            <a:r>
              <a:rPr lang="en-US" dirty="0"/>
              <a:t>ACHANANUPARP, P. (2016). Retrieved from CORE: </a:t>
            </a:r>
            <a:r>
              <a:rPr lang="en-US" dirty="0">
                <a:hlinkClick r:id="rId2"/>
              </a:rPr>
              <a:t>https://core.ac.uk/download/pdf/111753794.pdf</a:t>
            </a:r>
            <a:endParaRPr lang="en-US" dirty="0"/>
          </a:p>
          <a:p>
            <a:r>
              <a:rPr lang="en-US" dirty="0" err="1"/>
              <a:t>Hajira</a:t>
            </a:r>
            <a:r>
              <a:rPr lang="en-US" dirty="0"/>
              <a:t> </a:t>
            </a:r>
            <a:r>
              <a:rPr lang="en-US" dirty="0" err="1"/>
              <a:t>Jabeen</a:t>
            </a:r>
            <a:r>
              <a:rPr lang="en-US" dirty="0"/>
              <a:t>, J. W. (2020, July). Retrieved from ResearchGate: </a:t>
            </a:r>
            <a:r>
              <a:rPr lang="en-US" dirty="0">
                <a:hlinkClick r:id="rId3"/>
              </a:rPr>
              <a:t>https://www.researchgate.net/publication/346700556_AutoChef_Automated_Generation_of_Cooking_Recipes</a:t>
            </a:r>
            <a:endParaRPr lang="en-US" dirty="0"/>
          </a:p>
          <a:p>
            <a:r>
              <a:rPr lang="en-US" dirty="0"/>
              <a:t>Sola S. Shirai, O. S. (2021, January). Retrieved from </a:t>
            </a:r>
            <a:r>
              <a:rPr lang="en-US" dirty="0">
                <a:hlinkClick r:id="rId4"/>
              </a:rPr>
              <a:t>https://www.meta.org/papers/identifying-ingredient-substitutions-using-a/33733228</a:t>
            </a:r>
            <a:endParaRPr lang="en-US" dirty="0"/>
          </a:p>
          <a:p>
            <a:r>
              <a:rPr lang="en-US" dirty="0"/>
              <a:t>T. </a:t>
            </a:r>
            <a:r>
              <a:rPr lang="en-US" dirty="0" err="1"/>
              <a:t>Angskun</a:t>
            </a:r>
            <a:r>
              <a:rPr lang="en-US" dirty="0"/>
              <a:t>, J. A. (2014). Retrieved from Semantic Scholar: </a:t>
            </a:r>
            <a:r>
              <a:rPr lang="en-US" dirty="0">
                <a:hlinkClick r:id="rId5"/>
              </a:rPr>
              <a:t>https://www.semanticscholar.org/paper/ONTOLOGY-BASED-KNOWLEDGE-ACQUISITION-FOR-THAI-Angskun-Angskun/1677278b35537ea7192bf201e076739ae2a7b494</a:t>
            </a:r>
            <a:endParaRPr lang="en-US" dirty="0"/>
          </a:p>
          <a:p>
            <a:r>
              <a:rPr lang="en-US" dirty="0"/>
              <a:t>Yuka </a:t>
            </a:r>
            <a:r>
              <a:rPr lang="en-US" dirty="0" err="1"/>
              <a:t>Shidochi</a:t>
            </a:r>
            <a:r>
              <a:rPr lang="en-US" dirty="0"/>
              <a:t>, T. T. (23 October 2009). Retrieved from Semantic Scholar: https://www.semanticscholar.org/paper/Finding-replaceable-materials-in-cooking-recipe-Shidochi-Takahashi/44d6f8f378c07aeae21b446c07358b1226cbf0ec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that purpose, we use different methodologies like</a:t>
            </a:r>
            <a:endParaRPr lang="en-US" dirty="0"/>
          </a:p>
          <a:p>
            <a:r>
              <a:rPr lang="en-US" sz="1800" dirty="0">
                <a:sym typeface="+mn-ea"/>
              </a:rPr>
              <a:t>Data Processing and Data Parsing</a:t>
            </a:r>
            <a:endParaRPr lang="en-US" sz="1800" dirty="0"/>
          </a:p>
          <a:p>
            <a:r>
              <a:rPr lang="en-US" sz="1800" dirty="0">
                <a:sym typeface="+mn-ea"/>
              </a:rPr>
              <a:t>Data extraction</a:t>
            </a:r>
            <a:endParaRPr lang="en-US" sz="1800" dirty="0"/>
          </a:p>
          <a:p>
            <a:r>
              <a:rPr lang="en-US" sz="1800" dirty="0">
                <a:sym typeface="+mn-ea"/>
              </a:rPr>
              <a:t>Data transformation</a:t>
            </a:r>
            <a:endParaRPr lang="en-US" sz="1800" dirty="0"/>
          </a:p>
          <a:p>
            <a:r>
              <a:rPr lang="en-US" sz="1800" dirty="0">
                <a:sym typeface="+mn-ea"/>
              </a:rPr>
              <a:t>Data consolidation</a:t>
            </a:r>
            <a:endParaRPr lang="en-US" sz="1800" dirty="0">
              <a:sym typeface="+mn-ea"/>
            </a:endParaRPr>
          </a:p>
          <a:p>
            <a:r>
              <a:rPr lang="en-US" dirty="0"/>
              <a:t>Creating adjacency matrix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5" y="2427605"/>
            <a:ext cx="8825865" cy="3968750"/>
          </a:xfrm>
        </p:spPr>
        <p:txBody>
          <a:bodyPr>
            <a:normAutofit/>
          </a:bodyPr>
          <a:lstStyle/>
          <a:p>
            <a:r>
              <a:rPr lang="en-US" sz="1800" dirty="0">
                <a:sym typeface="+mn-ea"/>
              </a:rPr>
              <a:t>For evaluating data extraction,</a:t>
            </a:r>
            <a:endParaRPr lang="en-US" sz="1800" dirty="0"/>
          </a:p>
          <a:p>
            <a:pPr lvl="1"/>
            <a:r>
              <a:rPr lang="en-US" sz="1800" dirty="0">
                <a:sym typeface="+mn-ea"/>
              </a:rPr>
              <a:t>launch Visual Web Ripper,</a:t>
            </a:r>
            <a:endParaRPr lang="en-US" sz="1800" dirty="0"/>
          </a:p>
          <a:p>
            <a:pPr lvl="1"/>
            <a:r>
              <a:rPr lang="en-US" sz="1800" dirty="0">
                <a:sym typeface="+mn-ea"/>
              </a:rPr>
              <a:t>open that URL of data in chrome AND that was working perfectly.</a:t>
            </a:r>
            <a:endParaRPr lang="en-US" sz="1800" dirty="0"/>
          </a:p>
          <a:p>
            <a:r>
              <a:rPr lang="en-US" sz="1800" dirty="0">
                <a:sym typeface="+mn-ea"/>
              </a:rPr>
              <a:t>For evaluating data transformation,</a:t>
            </a:r>
            <a:endParaRPr lang="en-US" sz="1800" dirty="0">
              <a:sym typeface="+mn-ea"/>
            </a:endParaRPr>
          </a:p>
          <a:p>
            <a:pPr lvl="1"/>
            <a:r>
              <a:rPr lang="en-US" sz="1800" dirty="0">
                <a:sym typeface="+mn-ea"/>
              </a:rPr>
              <a:t>load the file to SQLlite Studio,</a:t>
            </a:r>
            <a:endParaRPr lang="en-US" sz="1800" dirty="0">
              <a:sym typeface="+mn-ea"/>
            </a:endParaRPr>
          </a:p>
          <a:p>
            <a:pPr lvl="1"/>
            <a:r>
              <a:rPr lang="en-US" sz="1800" dirty="0">
                <a:sym typeface="+mn-ea"/>
              </a:rPr>
              <a:t>convert .rip data into SQL database</a:t>
            </a:r>
            <a:endParaRPr lang="en-US" sz="1800" dirty="0">
              <a:sym typeface="+mn-ea"/>
            </a:endParaRPr>
          </a:p>
          <a:p>
            <a:pPr lvl="1"/>
            <a:r>
              <a:rPr lang="en-US" sz="1800" dirty="0"/>
              <a:t>do some changes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Metrices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For evaluating consolidation of data,</a:t>
            </a:r>
            <a:endParaRPr lang="en-US" sz="1800" dirty="0">
              <a:sym typeface="+mn-ea"/>
            </a:endParaRPr>
          </a:p>
          <a:p>
            <a:pPr lvl="1"/>
            <a:r>
              <a:rPr lang="en-US" sz="1800" dirty="0">
                <a:sym typeface="+mn-ea"/>
              </a:rPr>
              <a:t>use SQL scripts and MySQL Workbench,</a:t>
            </a:r>
            <a:endParaRPr lang="en-US" sz="1600" dirty="0">
              <a:sym typeface="+mn-ea"/>
            </a:endParaRPr>
          </a:p>
          <a:p>
            <a:pPr lvl="1"/>
            <a:r>
              <a:rPr lang="en-US" sz="1800" dirty="0">
                <a:sym typeface="+mn-ea"/>
              </a:rPr>
              <a:t>cleanse data from separate databases to one unified database.</a:t>
            </a:r>
            <a:endParaRPr lang="en-US" sz="1800" dirty="0"/>
          </a:p>
          <a:p>
            <a:r>
              <a:rPr lang="en-US" sz="1800" dirty="0">
                <a:sym typeface="+mn-ea"/>
              </a:rPr>
              <a:t>For evaluation data Parsing,</a:t>
            </a:r>
            <a:endParaRPr lang="en-US" sz="1800" dirty="0">
              <a:sym typeface="+mn-ea"/>
            </a:endParaRPr>
          </a:p>
          <a:p>
            <a:pPr lvl="1"/>
            <a:r>
              <a:rPr lang="en-US" sz="1800" dirty="0">
                <a:sym typeface="+mn-ea"/>
              </a:rPr>
              <a:t>check the tables. All the tables were filled, it means consolidation process is completed.</a:t>
            </a:r>
            <a:endParaRPr lang="en-US" sz="1800" dirty="0"/>
          </a:p>
          <a:p>
            <a:r>
              <a:rPr lang="en-US" sz="1800" dirty="0">
                <a:sym typeface="+mn-ea"/>
              </a:rPr>
              <a:t>For Evaluation of Adjacency matrix,</a:t>
            </a:r>
            <a:endParaRPr lang="en-US" sz="1800" dirty="0"/>
          </a:p>
          <a:p>
            <a:pPr lvl="1"/>
            <a:r>
              <a:rPr lang="en-US" sz="1800" dirty="0">
                <a:sym typeface="+mn-ea"/>
              </a:rPr>
              <a:t>check database tables.</a:t>
            </a:r>
            <a:endParaRPr lang="en-US" sz="1800" dirty="0"/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3561</Words>
  <Application>WPS Presentation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Recipe Evolution</vt:lpstr>
      <vt:lpstr>Problem Statement</vt:lpstr>
      <vt:lpstr>Motivation</vt:lpstr>
      <vt:lpstr>Achievement</vt:lpstr>
      <vt:lpstr>Overview</vt:lpstr>
      <vt:lpstr>Related Work</vt:lpstr>
      <vt:lpstr>Methodology</vt:lpstr>
      <vt:lpstr>Metrices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Evolution</dc:title>
  <dc:creator>SoNu</dc:creator>
  <cp:lastModifiedBy>Gulshi</cp:lastModifiedBy>
  <cp:revision>7</cp:revision>
  <dcterms:created xsi:type="dcterms:W3CDTF">2022-05-28T17:17:00Z</dcterms:created>
  <dcterms:modified xsi:type="dcterms:W3CDTF">2022-05-30T19:39:05Z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BAE2092636DB431FA1B4AB67C3FE67FF</vt:lpwstr>
  </property>
  <property fmtid="{D5CDD505-2E9C-101B-9397-08002B2CF9AE}" pid="3" name="KSOProductBuildVer">
    <vt:lpwstr>1033-11.2.0.11130</vt:lpwstr>
  </property>
</Properties>
</file>