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7" r:id="rId10"/>
    <p:sldId id="269" r:id="rId11"/>
    <p:sldId id="270" r:id="rId12"/>
    <p:sldId id="271" r:id="rId13"/>
    <p:sldId id="272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D986D79-9243-4470-B0EB-061363A197E4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3DCFDD0-4952-42AB-A439-D908B845F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Asıl metin stillerini düzenlemek için tıklatın</a:t>
            </a:r>
          </a:p>
          <a:p>
            <a:pPr lvl="1" eaLnBrk="1" latinLnBrk="0" hangingPunct="1"/>
            <a:r>
              <a:rPr lang="en-US" smtClean="0"/>
              <a:t>İkinci düzey</a:t>
            </a:r>
          </a:p>
          <a:p>
            <a:pPr lvl="2" eaLnBrk="1" latinLnBrk="0" hangingPunct="1"/>
            <a:r>
              <a:rPr lang="en-US" smtClean="0"/>
              <a:t>Üçüncü düzey</a:t>
            </a:r>
          </a:p>
          <a:p>
            <a:pPr lvl="3" eaLnBrk="1" latinLnBrk="0" hangingPunct="1"/>
            <a:r>
              <a:rPr lang="en-US" smtClean="0"/>
              <a:t>Dördüncü düzey</a:t>
            </a:r>
          </a:p>
          <a:p>
            <a:pPr lvl="4" eaLnBrk="1" latinLnBrk="0" hangingPunct="1"/>
            <a:r>
              <a:rPr lang="en-US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6D79-9243-4470-B0EB-061363A197E4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FDD0-4952-42AB-A439-D908B845F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Asıl metin stillerini düzenlemek için tıklatın</a:t>
            </a:r>
          </a:p>
          <a:p>
            <a:pPr lvl="1" eaLnBrk="1" latinLnBrk="0" hangingPunct="1"/>
            <a:r>
              <a:rPr lang="en-US" smtClean="0"/>
              <a:t>İkinci düzey</a:t>
            </a:r>
          </a:p>
          <a:p>
            <a:pPr lvl="2" eaLnBrk="1" latinLnBrk="0" hangingPunct="1"/>
            <a:r>
              <a:rPr lang="en-US" smtClean="0"/>
              <a:t>Üçüncü düzey</a:t>
            </a:r>
          </a:p>
          <a:p>
            <a:pPr lvl="3" eaLnBrk="1" latinLnBrk="0" hangingPunct="1"/>
            <a:r>
              <a:rPr lang="en-US" smtClean="0"/>
              <a:t>Dördüncü düzey</a:t>
            </a:r>
          </a:p>
          <a:p>
            <a:pPr lvl="4" eaLnBrk="1" latinLnBrk="0" hangingPunct="1"/>
            <a:r>
              <a:rPr lang="en-US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6D79-9243-4470-B0EB-061363A197E4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FDD0-4952-42AB-A439-D908B845F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Asıl başlık stili için tıklatın</a:t>
            </a:r>
            <a:endParaRPr kumimoji="0"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Asıl metin stillerini düzenlemek için tıklatın</a:t>
            </a:r>
          </a:p>
          <a:p>
            <a:pPr lvl="1" eaLnBrk="1" latinLnBrk="0" hangingPunct="1"/>
            <a:r>
              <a:rPr lang="en-US" smtClean="0"/>
              <a:t>İkinci düzey</a:t>
            </a:r>
          </a:p>
          <a:p>
            <a:pPr lvl="2" eaLnBrk="1" latinLnBrk="0" hangingPunct="1"/>
            <a:r>
              <a:rPr lang="en-US" smtClean="0"/>
              <a:t>Üçüncü düzey</a:t>
            </a:r>
          </a:p>
          <a:p>
            <a:pPr lvl="3" eaLnBrk="1" latinLnBrk="0" hangingPunct="1"/>
            <a:r>
              <a:rPr lang="en-US" smtClean="0"/>
              <a:t>Dördüncü düzey</a:t>
            </a:r>
          </a:p>
          <a:p>
            <a:pPr lvl="4" eaLnBrk="1" latinLnBrk="0" hangingPunct="1"/>
            <a:r>
              <a:rPr lang="en-US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6D79-9243-4470-B0EB-061363A197E4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FDD0-4952-42AB-A439-D908B845F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6D79-9243-4470-B0EB-061363A197E4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FDD0-4952-42AB-A439-D908B845F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Asıl başlık stili için tıklatın</a:t>
            </a:r>
            <a:endParaRPr kumimoji="0"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Asıl metin stillerini düzenlemek için tıklatın</a:t>
            </a:r>
          </a:p>
          <a:p>
            <a:pPr lvl="1" eaLnBrk="1" latinLnBrk="0" hangingPunct="1"/>
            <a:r>
              <a:rPr lang="en-US" smtClean="0"/>
              <a:t>İkinci düzey</a:t>
            </a:r>
          </a:p>
          <a:p>
            <a:pPr lvl="2" eaLnBrk="1" latinLnBrk="0" hangingPunct="1"/>
            <a:r>
              <a:rPr lang="en-US" smtClean="0"/>
              <a:t>Üçüncü düzey</a:t>
            </a:r>
          </a:p>
          <a:p>
            <a:pPr lvl="3" eaLnBrk="1" latinLnBrk="0" hangingPunct="1"/>
            <a:r>
              <a:rPr lang="en-US" smtClean="0"/>
              <a:t>Dördüncü düzey</a:t>
            </a:r>
          </a:p>
          <a:p>
            <a:pPr lvl="4" eaLnBrk="1" latinLnBrk="0" hangingPunct="1"/>
            <a:r>
              <a:rPr lang="en-US" smtClean="0"/>
              <a:t>Beşinci düzey</a:t>
            </a:r>
            <a:endParaRPr kumimoji="0"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Asıl metin stillerini düzenlemek için tıklatın</a:t>
            </a:r>
          </a:p>
          <a:p>
            <a:pPr lvl="1" eaLnBrk="1" latinLnBrk="0" hangingPunct="1"/>
            <a:r>
              <a:rPr lang="en-US" smtClean="0"/>
              <a:t>İkinci düzey</a:t>
            </a:r>
          </a:p>
          <a:p>
            <a:pPr lvl="2" eaLnBrk="1" latinLnBrk="0" hangingPunct="1"/>
            <a:r>
              <a:rPr lang="en-US" smtClean="0"/>
              <a:t>Üçüncü düzey</a:t>
            </a:r>
          </a:p>
          <a:p>
            <a:pPr lvl="3" eaLnBrk="1" latinLnBrk="0" hangingPunct="1"/>
            <a:r>
              <a:rPr lang="en-US" smtClean="0"/>
              <a:t>Dördüncü düzey</a:t>
            </a:r>
          </a:p>
          <a:p>
            <a:pPr lvl="4" eaLnBrk="1" latinLnBrk="0" hangingPunct="1"/>
            <a:r>
              <a:rPr lang="en-US" smtClean="0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6D79-9243-4470-B0EB-061363A197E4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FDD0-4952-42AB-A439-D908B845F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Asıl metin stillerini düzenlemek için tıklatın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Asıl metin stillerini düzenlemek için tıklatın</a:t>
            </a:r>
          </a:p>
          <a:p>
            <a:pPr lvl="1" eaLnBrk="1" latinLnBrk="0" hangingPunct="1"/>
            <a:r>
              <a:rPr lang="en-US" smtClean="0"/>
              <a:t>İkinci düzey</a:t>
            </a:r>
          </a:p>
          <a:p>
            <a:pPr lvl="2" eaLnBrk="1" latinLnBrk="0" hangingPunct="1"/>
            <a:r>
              <a:rPr lang="en-US" smtClean="0"/>
              <a:t>Üçüncü düzey</a:t>
            </a:r>
          </a:p>
          <a:p>
            <a:pPr lvl="3" eaLnBrk="1" latinLnBrk="0" hangingPunct="1"/>
            <a:r>
              <a:rPr lang="en-US" smtClean="0"/>
              <a:t>Dördüncü düzey</a:t>
            </a:r>
          </a:p>
          <a:p>
            <a:pPr lvl="4" eaLnBrk="1" latinLnBrk="0" hangingPunct="1"/>
            <a:r>
              <a:rPr lang="en-US" smtClean="0"/>
              <a:t>Beşinci düzey</a:t>
            </a:r>
            <a:endParaRPr kumimoji="0" lang="en-US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Asıl metin stillerini düzenlemek için tıklatın</a:t>
            </a:r>
          </a:p>
          <a:p>
            <a:pPr lvl="1" eaLnBrk="1" latinLnBrk="0" hangingPunct="1"/>
            <a:r>
              <a:rPr lang="en-US" smtClean="0"/>
              <a:t>İkinci düzey</a:t>
            </a:r>
          </a:p>
          <a:p>
            <a:pPr lvl="2" eaLnBrk="1" latinLnBrk="0" hangingPunct="1"/>
            <a:r>
              <a:rPr lang="en-US" smtClean="0"/>
              <a:t>Üçüncü düzey</a:t>
            </a:r>
          </a:p>
          <a:p>
            <a:pPr lvl="3" eaLnBrk="1" latinLnBrk="0" hangingPunct="1"/>
            <a:r>
              <a:rPr lang="en-US" smtClean="0"/>
              <a:t>Dördüncü düzey</a:t>
            </a:r>
          </a:p>
          <a:p>
            <a:pPr lvl="4" eaLnBrk="1" latinLnBrk="0" hangingPunct="1"/>
            <a:r>
              <a:rPr lang="en-US" smtClean="0"/>
              <a:t>Beşinci düzey</a:t>
            </a:r>
            <a:endParaRPr kumimoji="0" lang="en-US"/>
          </a:p>
        </p:txBody>
      </p:sp>
      <p:sp>
        <p:nvSpPr>
          <p:cNvPr id="26" name="Veri Yer Tutucus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D986D79-9243-4470-B0EB-061363A197E4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27" name="Slayt Numarası Yer Tutucusu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3DCFDD0-4952-42AB-A439-D908B845FD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Altbilgi Yer Tutucusu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D986D79-9243-4470-B0EB-061363A197E4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3DCFDD0-4952-42AB-A439-D908B845F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6D79-9243-4470-B0EB-061363A197E4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FDD0-4952-42AB-A439-D908B845F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Asıl metin stillerini düzenlemek için tıklatın</a:t>
            </a:r>
          </a:p>
          <a:p>
            <a:pPr lvl="1" eaLnBrk="1" latinLnBrk="0" hangingPunct="1"/>
            <a:r>
              <a:rPr lang="en-US" smtClean="0"/>
              <a:t>İkinci düzey</a:t>
            </a:r>
          </a:p>
          <a:p>
            <a:pPr lvl="2" eaLnBrk="1" latinLnBrk="0" hangingPunct="1"/>
            <a:r>
              <a:rPr lang="en-US" smtClean="0"/>
              <a:t>Üçüncü düzey</a:t>
            </a:r>
          </a:p>
          <a:p>
            <a:pPr lvl="3" eaLnBrk="1" latinLnBrk="0" hangingPunct="1"/>
            <a:r>
              <a:rPr lang="en-US" smtClean="0"/>
              <a:t>Dördüncü düzey</a:t>
            </a:r>
          </a:p>
          <a:p>
            <a:pPr lvl="4" eaLnBrk="1" latinLnBrk="0" hangingPunct="1"/>
            <a:r>
              <a:rPr lang="en-US" smtClean="0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6D79-9243-4470-B0EB-061363A197E4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FDD0-4952-42AB-A439-D908B845F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6D79-9243-4470-B0EB-061363A197E4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FDD0-4952-42AB-A439-D908B845F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Asıl metin stillerini düzenlemek için tıklatın</a:t>
            </a:r>
          </a:p>
          <a:p>
            <a:pPr lvl="1" eaLnBrk="1" latinLnBrk="0" hangingPunct="1"/>
            <a:r>
              <a:rPr kumimoji="0" lang="en-US" smtClean="0"/>
              <a:t>İkinci düzey</a:t>
            </a:r>
          </a:p>
          <a:p>
            <a:pPr lvl="2" eaLnBrk="1" latinLnBrk="0" hangingPunct="1"/>
            <a:r>
              <a:rPr kumimoji="0" lang="en-US" smtClean="0"/>
              <a:t>Üçüncü düzey</a:t>
            </a:r>
          </a:p>
          <a:p>
            <a:pPr lvl="3" eaLnBrk="1" latinLnBrk="0" hangingPunct="1"/>
            <a:r>
              <a:rPr kumimoji="0" lang="en-US" smtClean="0"/>
              <a:t>Dördüncü düzey</a:t>
            </a:r>
          </a:p>
          <a:p>
            <a:pPr lvl="4" eaLnBrk="1" latinLnBrk="0" hangingPunct="1"/>
            <a:r>
              <a:rPr kumimoji="0" lang="en-US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D986D79-9243-4470-B0EB-061363A197E4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3DCFDD0-4952-42AB-A439-D908B845F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Telco Customer Churn </a:t>
            </a:r>
            <a:r>
              <a:rPr lang="en-US" smtClean="0"/>
              <a:t>Analizi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Muhammed </a:t>
            </a:r>
            <a:r>
              <a:rPr lang="en-US" dirty="0" err="1" smtClean="0"/>
              <a:t>Gülsoy</a:t>
            </a:r>
            <a:r>
              <a:rPr lang="en-US" dirty="0" smtClean="0"/>
              <a:t> - 18011083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d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504" y="1988840"/>
            <a:ext cx="5553851" cy="3648584"/>
          </a:xfrm>
        </p:spPr>
      </p:pic>
      <p:pic>
        <p:nvPicPr>
          <p:cNvPr id="7" name="Picture 6" descr="d2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2160" y="2636912"/>
            <a:ext cx="2781688" cy="2076740"/>
          </a:xfrm>
          <a:prstGeom prst="rect">
            <a:avLst/>
          </a:prstGeom>
        </p:spPr>
      </p:pic>
      <p:sp>
        <p:nvSpPr>
          <p:cNvPr id="8" name="Başlık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d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10229" y="1484784"/>
            <a:ext cx="4833771" cy="1933508"/>
          </a:xfrm>
        </p:spPr>
      </p:pic>
      <p:pic>
        <p:nvPicPr>
          <p:cNvPr id="7" name="Picture 6" descr="d2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556792"/>
            <a:ext cx="3930175" cy="4272577"/>
          </a:xfrm>
          <a:prstGeom prst="rect">
            <a:avLst/>
          </a:prstGeom>
        </p:spPr>
      </p:pic>
      <p:sp>
        <p:nvSpPr>
          <p:cNvPr id="8" name="Başlık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pic>
        <p:nvPicPr>
          <p:cNvPr id="5" name="Picture 4" descr="r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0072" y="3429000"/>
            <a:ext cx="3501615" cy="32552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d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700808"/>
            <a:ext cx="4300756" cy="4104456"/>
          </a:xfrm>
        </p:spPr>
      </p:pic>
      <p:pic>
        <p:nvPicPr>
          <p:cNvPr id="7" name="Picture 6" descr="d2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1700808"/>
            <a:ext cx="3672408" cy="1961839"/>
          </a:xfrm>
          <a:prstGeom prst="rect">
            <a:avLst/>
          </a:prstGeom>
        </p:spPr>
      </p:pic>
      <p:sp>
        <p:nvSpPr>
          <p:cNvPr id="8" name="Başlık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Adaboost</a:t>
            </a:r>
            <a:r>
              <a:rPr lang="en-US" dirty="0" smtClean="0"/>
              <a:t>, GNB </a:t>
            </a:r>
            <a:r>
              <a:rPr lang="en-US" dirty="0" err="1" smtClean="0"/>
              <a:t>ve</a:t>
            </a:r>
            <a:r>
              <a:rPr lang="en-US" dirty="0" smtClean="0"/>
              <a:t> Voting Classifier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d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988840"/>
            <a:ext cx="4300756" cy="3122579"/>
          </a:xfrm>
        </p:spPr>
      </p:pic>
      <p:pic>
        <p:nvPicPr>
          <p:cNvPr id="7" name="Picture 6" descr="d2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1844824"/>
            <a:ext cx="4219866" cy="3312368"/>
          </a:xfrm>
          <a:prstGeom prst="rect">
            <a:avLst/>
          </a:prstGeom>
        </p:spPr>
      </p:pic>
      <p:sp>
        <p:nvSpPr>
          <p:cNvPr id="8" name="Başlık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Logistic Regression and KNN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d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86390" y="1844824"/>
            <a:ext cx="3647822" cy="3266595"/>
          </a:xfrm>
        </p:spPr>
      </p:pic>
      <p:pic>
        <p:nvPicPr>
          <p:cNvPr id="7" name="Picture 6" descr="d2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1844824"/>
            <a:ext cx="4053977" cy="3453693"/>
          </a:xfrm>
          <a:prstGeom prst="rect">
            <a:avLst/>
          </a:prstGeom>
        </p:spPr>
      </p:pic>
      <p:sp>
        <p:nvSpPr>
          <p:cNvPr id="8" name="Başlık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Perceptron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SVM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8229600" cy="845840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Sonuç</a:t>
            </a:r>
            <a:endParaRPr lang="en-US" sz="3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17744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Modellerin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k-fold, oversampling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gibi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yöntemler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uygulanmaksızın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verdiği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başarı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oranı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%60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üzerindedir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Veriseti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büyüdükçe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başarı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daha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artacaktır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Müşterilerin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cayıp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caymayacağını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önceden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tahmin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eden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şirket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buna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göre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önlem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alıp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müşterilerine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uygun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paketler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sunarak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caymalarını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önleyebilir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kâr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elde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edebilir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8229600" cy="845840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Giriş</a:t>
            </a:r>
            <a:endParaRPr lang="en-US" sz="3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17744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telekomünikasyon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şirketi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için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halihazırda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mevcut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olan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abonelerini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elinde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tutmak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yeni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abone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kazanmaktan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daha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kolaydır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Aynı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şekilde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müşteri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ayrılmaya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karar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vermişken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onu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kalmaya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ikna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etmek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müşteri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ayrıldıktan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sonra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onu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dönmeye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ikna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etmekten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daha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kolaydır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nedenle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müşteri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davranışlarının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analiz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edilip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cayma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ihtimali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yüksek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olan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abonelerin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tahmin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edilmesi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ayrılmamaları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için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ikna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edilmeleri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gerekmektedir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projede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Telco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firmasının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müşterilerine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bilgileri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içeren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kaggle.com’dan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elde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edilmiş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dataset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içerisindeki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müşteri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bilgileri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analiz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edilip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müşterilerin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cayıp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caymayacağı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tahmin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edilecektir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8229600" cy="845840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Veri</a:t>
            </a:r>
            <a:r>
              <a:rPr lang="en-US" sz="3600" dirty="0" smtClean="0"/>
              <a:t> </a:t>
            </a:r>
            <a:r>
              <a:rPr lang="en-US" sz="3600" dirty="0" err="1" smtClean="0"/>
              <a:t>Setinin</a:t>
            </a:r>
            <a:r>
              <a:rPr lang="en-US" sz="3600" dirty="0" smtClean="0"/>
              <a:t> </a:t>
            </a:r>
            <a:r>
              <a:rPr lang="en-US" sz="3600" dirty="0" err="1" smtClean="0"/>
              <a:t>Yapısı</a:t>
            </a:r>
            <a:endParaRPr lang="en-US" sz="3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2376264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Veri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setinde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her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satır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müşteriyi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temsil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etmektedir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Toplamda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7043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müşteri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bulunmaktadır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Kolonlarda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müşterilere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bilgiler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yer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almaktadır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Toplamda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21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tane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feature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bulunmaktadır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Churn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attribute'u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tahmin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etmeye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çalıştığımız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sınıftır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3717032"/>
            <a:ext cx="8424936" cy="23296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256584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CustomerID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Müşteriye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benzersiz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tanımlayıcı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gender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Müşterinin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cinsiyeti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[Female, Male]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SeniorCitizen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Müşterinin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yaşlı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genç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olduğu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bilgisi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Müşteri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emekliyse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değilse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değerini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alır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[0,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1]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Partner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Müşterinin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partneri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olup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olmadığı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[Yes,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No]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Dependents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Müşteriye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bağımlı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olan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başka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bireylerin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olup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olmadığı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Yes,No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tenure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Müşterinin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hizmet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aldığı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sayısı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PhoneService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Müşteri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telefon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hizmeti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alıyor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mu? [Yes, No]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MultipleLines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Müşterinin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birden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fazla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telefon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hattı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? [Yes, No, No phone service]   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InternetService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Müşteri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internet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hizmeti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alıyor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mu? [DSL, Fiber optic, No] 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OnlineSecurity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Müşteri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online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güvenlik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hizmeti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alıyor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mu? [Yes, No, No internet service]    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OnlineBackup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Müşteri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online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yedekleme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hizmeti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alıyor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mu? [Yes, No, No internet service]   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DeviceProtection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Müşteri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cihaz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koruma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hizmeti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alıyor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mu? [Yes, No, No internet service]   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TechSupport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Müşteri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teknolojik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destek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hizmeti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alıyor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mu? [Yes, No, No internet service]  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StreamingTV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Müşteri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TV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yayını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hizmeti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alıyor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mu? [Yes, No, No internet service]   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StreamingMovies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Müşteri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film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yayını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hizmeti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alıyor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mu? [Yes, No, No internet service]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Contract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Müşterinin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kontrat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süresi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[Month-to-month, One year, Two year]   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PaperlessBilling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Müşteri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paperless billing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tercih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ediyor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mu? [Yes,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No]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PaymentMethod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Müşterinin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tercih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ettiği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ödeme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yöntemi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[Electronic check, Mailed check, Bank transfer (automatic), Credit card (automatic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)]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MontlyCharges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Müşteriye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aboneliği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süresince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fatura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edilmiş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aylık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tutar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TotalCharges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Müşteriye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aboneliği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süresince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fatura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edilmiş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toplam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tutar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Churn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Müşterinin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taşıma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yapıp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yapmadığı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bilgisi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[Yes, No]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setinin</a:t>
            </a:r>
            <a:r>
              <a:rPr lang="en-US" dirty="0" smtClean="0"/>
              <a:t> </a:t>
            </a:r>
            <a:r>
              <a:rPr lang="en-US" dirty="0" err="1" smtClean="0"/>
              <a:t>dağılımı</a:t>
            </a:r>
            <a:endParaRPr lang="en-US" dirty="0"/>
          </a:p>
        </p:txBody>
      </p:sp>
      <p:pic>
        <p:nvPicPr>
          <p:cNvPr id="4" name="İçerik Yer Tutucusu 3" descr="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988840"/>
            <a:ext cx="3982211" cy="3765982"/>
          </a:xfrm>
        </p:spPr>
      </p:pic>
      <p:pic>
        <p:nvPicPr>
          <p:cNvPr id="5" name="Picture 4" descr="1.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9424" y="2852936"/>
            <a:ext cx="5184576" cy="20954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İçerik Yer Tutucusu 13" descr="3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395536" y="764704"/>
            <a:ext cx="4041775" cy="2673254"/>
          </a:xfrm>
        </p:spPr>
      </p:pic>
      <p:pic>
        <p:nvPicPr>
          <p:cNvPr id="15" name="İçerik Yer Tutucusu 14" descr="4.1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860032" y="692696"/>
            <a:ext cx="4041775" cy="2723933"/>
          </a:xfrm>
        </p:spPr>
      </p:pic>
      <p:pic>
        <p:nvPicPr>
          <p:cNvPr id="16" name="Picture 15" descr="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536" y="3789040"/>
            <a:ext cx="4572357" cy="2808312"/>
          </a:xfrm>
          <a:prstGeom prst="rect">
            <a:avLst/>
          </a:prstGeom>
        </p:spPr>
      </p:pic>
      <p:pic>
        <p:nvPicPr>
          <p:cNvPr id="17" name="Picture 16" descr="8b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67536" y="3861048"/>
            <a:ext cx="4176464" cy="26265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Özellikler</a:t>
            </a:r>
            <a:r>
              <a:rPr lang="en-US" dirty="0" smtClean="0"/>
              <a:t> </a:t>
            </a:r>
            <a:r>
              <a:rPr lang="en-US" dirty="0" err="1" smtClean="0"/>
              <a:t>Arasındaki</a:t>
            </a:r>
            <a:r>
              <a:rPr lang="en-US" dirty="0" smtClean="0"/>
              <a:t> </a:t>
            </a:r>
            <a:r>
              <a:rPr lang="en-US" dirty="0" err="1" smtClean="0"/>
              <a:t>Korelasyon</a:t>
            </a:r>
            <a:endParaRPr lang="en-US" dirty="0"/>
          </a:p>
        </p:txBody>
      </p:sp>
      <p:pic>
        <p:nvPicPr>
          <p:cNvPr id="7" name="İçerik Yer Tutucusu 6" descr="1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700808"/>
            <a:ext cx="9154570" cy="44085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8229600" cy="84584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Preprocessing</a:t>
            </a:r>
            <a:endParaRPr lang="en-US" sz="3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17744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Eksik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veriler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tespit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edilmiştir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Tenure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TotalCharges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kolonu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eksik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olan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11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müşteri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bulunmuş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tuple’lar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atılmıştır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Kategorik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değerler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encoding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yapılarak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sayıya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dönüştürülmüştür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Örneğin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Dependents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kolonu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yes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değerlerini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alabiliyorken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dönüşüm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sonrası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değerini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almaktadır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Churn = No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sınıfındaki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müşterilerin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sayısı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5163, Churn = Yes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sınıfındaki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müşterilerin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sayısı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1869’dur.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Sınıflar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arasındaki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dengesizlik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düzeltilmezse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precision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recall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değerleri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düşük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çıkacaktır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 problem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undersampling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kullanılarak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çözülmüştür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 Churn = No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sınıfından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1869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kişi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random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olarak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seçilmiştir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Bu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aşama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sonunda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toplam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3738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müşterimiz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bulunmaktadır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8229600" cy="72008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Splitting the dataset</a:t>
            </a:r>
            <a:endParaRPr lang="en-US" sz="3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17744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Veri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seti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%70 train, %30 test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olarak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ikiye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bölünmüş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işlem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stratify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parametresiyle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gerçekleştirilmiştir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Yani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bölünen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iki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parçada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yes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sınıflarının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oranı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aynı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olacaktır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.)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Sonrasında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standardizasyon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standart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scaler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yapılmıştır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Veri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seti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modele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verilmeye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hazırdır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1234</TotalTime>
  <Words>674</Words>
  <Application>Microsoft Office PowerPoint</Application>
  <PresentationFormat>Ekran Gösterisi (4:3)</PresentationFormat>
  <Paragraphs>59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6" baseType="lpstr">
      <vt:lpstr>Urban</vt:lpstr>
      <vt:lpstr>Telco Customer Churn Analizi</vt:lpstr>
      <vt:lpstr>Giriş</vt:lpstr>
      <vt:lpstr>Veri Setinin Yapısı</vt:lpstr>
      <vt:lpstr>Slayt 4</vt:lpstr>
      <vt:lpstr>Veri setinin dağılımı</vt:lpstr>
      <vt:lpstr>Slayt 6</vt:lpstr>
      <vt:lpstr>Özellikler Arasındaki Korelasyon</vt:lpstr>
      <vt:lpstr>Preprocessing</vt:lpstr>
      <vt:lpstr>Splitting the dataset</vt:lpstr>
      <vt:lpstr>Decision Tree</vt:lpstr>
      <vt:lpstr>Random Forest</vt:lpstr>
      <vt:lpstr>Adaboost, GNB ve Voting Classifier</vt:lpstr>
      <vt:lpstr>Logistic Regression and KNN</vt:lpstr>
      <vt:lpstr>Perceptron ve SVM</vt:lpstr>
      <vt:lpstr>Sonuç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Muhammed</dc:creator>
  <cp:lastModifiedBy>Muhammed</cp:lastModifiedBy>
  <cp:revision>109</cp:revision>
  <dcterms:created xsi:type="dcterms:W3CDTF">2022-05-30T17:58:34Z</dcterms:created>
  <dcterms:modified xsi:type="dcterms:W3CDTF">2022-06-02T15:25:19Z</dcterms:modified>
</cp:coreProperties>
</file>