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80" r:id="rId4"/>
    <p:sldId id="281" r:id="rId5"/>
    <p:sldId id="276" r:id="rId6"/>
    <p:sldId id="277" r:id="rId7"/>
    <p:sldId id="278" r:id="rId8"/>
    <p:sldId id="275" r:id="rId9"/>
    <p:sldId id="270" r:id="rId10"/>
    <p:sldId id="283" r:id="rId11"/>
    <p:sldId id="284" r:id="rId12"/>
    <p:sldId id="279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howGuides="1"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20" y="533402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20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9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8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8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7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8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4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7" indent="0">
              <a:buNone/>
              <a:defRPr sz="1500" b="1"/>
            </a:lvl2pPr>
            <a:lvl3pPr marL="685994" indent="0">
              <a:buNone/>
              <a:defRPr sz="1350" b="1"/>
            </a:lvl3pPr>
            <a:lvl4pPr marL="1028991" indent="0">
              <a:buNone/>
              <a:defRPr sz="1200" b="1"/>
            </a:lvl4pPr>
            <a:lvl5pPr marL="1371989" indent="0">
              <a:buNone/>
              <a:defRPr sz="1200" b="1"/>
            </a:lvl5pPr>
            <a:lvl6pPr marL="1714986" indent="0">
              <a:buNone/>
              <a:defRPr sz="1200" b="1"/>
            </a:lvl6pPr>
            <a:lvl7pPr marL="2057983" indent="0">
              <a:buNone/>
              <a:defRPr sz="1200" b="1"/>
            </a:lvl7pPr>
            <a:lvl8pPr marL="2400980" indent="0">
              <a:buNone/>
              <a:defRPr sz="1200" b="1"/>
            </a:lvl8pPr>
            <a:lvl9pPr marL="2743977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6" y="1828804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7" indent="0">
              <a:buNone/>
              <a:defRPr sz="1500" b="1"/>
            </a:lvl2pPr>
            <a:lvl3pPr marL="685994" indent="0">
              <a:buNone/>
              <a:defRPr sz="1350" b="1"/>
            </a:lvl3pPr>
            <a:lvl4pPr marL="1028991" indent="0">
              <a:buNone/>
              <a:defRPr sz="1200" b="1"/>
            </a:lvl4pPr>
            <a:lvl5pPr marL="1371989" indent="0">
              <a:buNone/>
              <a:defRPr sz="1200" b="1"/>
            </a:lvl5pPr>
            <a:lvl6pPr marL="1714986" indent="0">
              <a:buNone/>
              <a:defRPr sz="1200" b="1"/>
            </a:lvl6pPr>
            <a:lvl7pPr marL="2057983" indent="0">
              <a:buNone/>
              <a:defRPr sz="1200" b="1"/>
            </a:lvl7pPr>
            <a:lvl8pPr marL="2400980" indent="0">
              <a:buNone/>
              <a:defRPr sz="1200" b="1"/>
            </a:lvl8pPr>
            <a:lvl9pPr marL="2743977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6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7" indent="0">
              <a:buNone/>
              <a:defRPr sz="900"/>
            </a:lvl2pPr>
            <a:lvl3pPr marL="685994" indent="0">
              <a:buNone/>
              <a:defRPr sz="750"/>
            </a:lvl3pPr>
            <a:lvl4pPr marL="1028991" indent="0">
              <a:buNone/>
              <a:defRPr sz="675"/>
            </a:lvl4pPr>
            <a:lvl5pPr marL="1371989" indent="0">
              <a:buNone/>
              <a:defRPr sz="675"/>
            </a:lvl5pPr>
            <a:lvl6pPr marL="1714986" indent="0">
              <a:buNone/>
              <a:defRPr sz="675"/>
            </a:lvl6pPr>
            <a:lvl7pPr marL="2057983" indent="0">
              <a:buNone/>
              <a:defRPr sz="675"/>
            </a:lvl7pPr>
            <a:lvl8pPr marL="2400980" indent="0">
              <a:buNone/>
              <a:defRPr sz="675"/>
            </a:lvl8pPr>
            <a:lvl9pPr marL="2743977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3/30/2018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7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7" indent="0">
              <a:buNone/>
              <a:defRPr sz="2101"/>
            </a:lvl2pPr>
            <a:lvl3pPr marL="685994" indent="0">
              <a:buNone/>
              <a:defRPr sz="1800"/>
            </a:lvl3pPr>
            <a:lvl4pPr marL="1028991" indent="0">
              <a:buNone/>
              <a:defRPr sz="1500"/>
            </a:lvl4pPr>
            <a:lvl5pPr marL="1371989" indent="0">
              <a:buNone/>
              <a:defRPr sz="1500"/>
            </a:lvl5pPr>
            <a:lvl6pPr marL="1714986" indent="0">
              <a:buNone/>
              <a:defRPr sz="1500"/>
            </a:lvl6pPr>
            <a:lvl7pPr marL="2057983" indent="0">
              <a:buNone/>
              <a:defRPr sz="1500"/>
            </a:lvl7pPr>
            <a:lvl8pPr marL="2400980" indent="0">
              <a:buNone/>
              <a:defRPr sz="1500"/>
            </a:lvl8pPr>
            <a:lvl9pPr marL="2743977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7" indent="0">
              <a:buNone/>
              <a:defRPr sz="900"/>
            </a:lvl2pPr>
            <a:lvl3pPr marL="685994" indent="0">
              <a:buNone/>
              <a:defRPr sz="750"/>
            </a:lvl3pPr>
            <a:lvl4pPr marL="1028991" indent="0">
              <a:buNone/>
              <a:defRPr sz="675"/>
            </a:lvl4pPr>
            <a:lvl5pPr marL="1371989" indent="0">
              <a:buNone/>
              <a:defRPr sz="675"/>
            </a:lvl5pPr>
            <a:lvl6pPr marL="1714986" indent="0">
              <a:buNone/>
              <a:defRPr sz="675"/>
            </a:lvl6pPr>
            <a:lvl7pPr marL="2057983" indent="0">
              <a:buNone/>
              <a:defRPr sz="675"/>
            </a:lvl7pPr>
            <a:lvl8pPr marL="2400980" indent="0">
              <a:buNone/>
              <a:defRPr sz="675"/>
            </a:lvl8pPr>
            <a:lvl9pPr marL="2743977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72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72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3/30/2018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8" y="6155272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94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9" indent="-171499" algn="l" defTabSz="685994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96" indent="-171499" algn="l" defTabSz="685994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94" indent="-137200" algn="l" defTabSz="685994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94" indent="-137200" algn="l" defTabSz="685994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93" indent="-102899" algn="l" defTabSz="685994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93" indent="-102899" algn="l" defTabSz="685994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91" indent="-102899" algn="l" defTabSz="685994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91" indent="-102899" algn="l" defTabSz="685994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89" indent="-102899" algn="l" defTabSz="685994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7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94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91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89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86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83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80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77" algn="l" defTabSz="6859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ata.gov.sg/" TargetMode="External"/><Relationship Id="rId4" Type="http://schemas.openxmlformats.org/officeDocument/2006/relationships/hyperlink" Target="http://www.data.gov.my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inkedin.com/in/aswadiabdulrahman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aswadi.abdulrahman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lstein86/Automatic-URL-Classifier.gi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263" y="1718672"/>
            <a:ext cx="6960065" cy="1886442"/>
          </a:xfrm>
        </p:spPr>
        <p:txBody>
          <a:bodyPr/>
          <a:lstStyle/>
          <a:p>
            <a:r>
              <a:rPr lang="en-US" dirty="0" smtClean="0"/>
              <a:t>Introduction to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262" y="3605113"/>
            <a:ext cx="6095744" cy="1048023"/>
          </a:xfrm>
        </p:spPr>
        <p:txBody>
          <a:bodyPr/>
          <a:lstStyle/>
          <a:p>
            <a:r>
              <a:rPr lang="en-MY" dirty="0"/>
              <a:t>Machine Learning in Data Science: Hands-On </a:t>
            </a:r>
            <a:r>
              <a:rPr lang="en-MY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Step for deploying the model</a:t>
            </a:r>
            <a:endParaRPr lang="en-MY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568" y="2133177"/>
            <a:ext cx="7951991" cy="33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List of available dataset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1844824"/>
            <a:ext cx="7589306" cy="41749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MY" dirty="0" err="1" smtClean="0"/>
              <a:t>Kaggle</a:t>
            </a:r>
            <a:r>
              <a:rPr lang="en-MY" dirty="0" smtClean="0"/>
              <a:t> Competition Website (</a:t>
            </a:r>
            <a:r>
              <a:rPr lang="en-MY" dirty="0">
                <a:hlinkClick r:id="rId2"/>
              </a:rPr>
              <a:t>https://www.kaggle.com</a:t>
            </a:r>
            <a:r>
              <a:rPr lang="en-MY" dirty="0" smtClean="0">
                <a:hlinkClick r:id="rId2"/>
              </a:rPr>
              <a:t>/</a:t>
            </a:r>
            <a:r>
              <a:rPr lang="en-MY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UC Irvine Machine Learning </a:t>
            </a:r>
            <a:r>
              <a:rPr lang="en-US" dirty="0" smtClean="0"/>
              <a:t>Repository (</a:t>
            </a:r>
            <a:r>
              <a:rPr lang="en-MY" dirty="0">
                <a:hlinkClick r:id="rId3"/>
              </a:rPr>
              <a:t>http://archive.ics.uci.edu/ml</a:t>
            </a:r>
            <a:r>
              <a:rPr lang="en-MY" dirty="0" smtClean="0">
                <a:hlinkClick r:id="rId3"/>
              </a:rPr>
              <a:t>/</a:t>
            </a:r>
            <a:r>
              <a:rPr lang="en-MY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MY" dirty="0"/>
              <a:t>Malaysia Open Data (</a:t>
            </a:r>
            <a:r>
              <a:rPr lang="en-MY" dirty="0">
                <a:hlinkClick r:id="rId4"/>
              </a:rPr>
              <a:t>http://www.data.gov.my</a:t>
            </a:r>
            <a:r>
              <a:rPr lang="en-MY" dirty="0" smtClean="0">
                <a:hlinkClick r:id="rId4"/>
              </a:rPr>
              <a:t>/</a:t>
            </a:r>
            <a:r>
              <a:rPr lang="en-MY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MY" dirty="0" smtClean="0"/>
              <a:t>Singapore </a:t>
            </a:r>
            <a:r>
              <a:rPr lang="en-MY" dirty="0"/>
              <a:t>Open Data (</a:t>
            </a:r>
            <a:r>
              <a:rPr lang="en-MY" dirty="0">
                <a:hlinkClick r:id="rId5"/>
              </a:rPr>
              <a:t>https://data.gov.sg</a:t>
            </a:r>
            <a:r>
              <a:rPr lang="en-MY" dirty="0" smtClean="0">
                <a:hlinkClick r:id="rId5"/>
              </a:rPr>
              <a:t>/</a:t>
            </a:r>
            <a:r>
              <a:rPr lang="en-MY" dirty="0" smtClean="0"/>
              <a:t>)</a:t>
            </a:r>
          </a:p>
          <a:p>
            <a:pPr>
              <a:lnSpc>
                <a:spcPct val="150000"/>
              </a:lnSpc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9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smtClean="0"/>
              <a:t>This course is not..</a:t>
            </a:r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9" y="1988840"/>
            <a:ext cx="7230166" cy="4104456"/>
          </a:xfrm>
        </p:spPr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/>
              <a:t>big data analytics tools and big data technologies</a:t>
            </a:r>
          </a:p>
          <a:p>
            <a:pPr lvl="1"/>
            <a:r>
              <a:rPr lang="en-US" dirty="0" smtClean="0"/>
              <a:t>No</a:t>
            </a:r>
            <a:r>
              <a:rPr lang="en-US" dirty="0"/>
              <a:t>: Tools such as SAS, SPSS, </a:t>
            </a:r>
            <a:r>
              <a:rPr lang="en-US" dirty="0" smtClean="0"/>
              <a:t>Cloudera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smtClean="0"/>
              <a:t>Yes</a:t>
            </a:r>
            <a:r>
              <a:rPr lang="en-US" dirty="0"/>
              <a:t>: Fundamental programming of </a:t>
            </a:r>
            <a:r>
              <a:rPr lang="en-US" dirty="0" smtClean="0"/>
              <a:t>Python</a:t>
            </a:r>
          </a:p>
          <a:p>
            <a:pPr lvl="1"/>
            <a:endParaRPr lang="en-US" dirty="0"/>
          </a:p>
          <a:p>
            <a:r>
              <a:rPr lang="en-MY" dirty="0" smtClean="0"/>
              <a:t>About </a:t>
            </a:r>
            <a:r>
              <a:rPr lang="en-MY" dirty="0"/>
              <a:t>statistical learning theory</a:t>
            </a:r>
          </a:p>
          <a:p>
            <a:pPr lvl="1"/>
            <a:r>
              <a:rPr lang="en-US" dirty="0" smtClean="0"/>
              <a:t>No</a:t>
            </a:r>
            <a:r>
              <a:rPr lang="en-US" dirty="0"/>
              <a:t>: Statistical proof and formulas</a:t>
            </a:r>
          </a:p>
          <a:p>
            <a:pPr lvl="1"/>
            <a:r>
              <a:rPr lang="en-US" dirty="0" smtClean="0"/>
              <a:t>Yes</a:t>
            </a:r>
            <a:r>
              <a:rPr lang="en-US" dirty="0"/>
              <a:t>: Some statistical theory is </a:t>
            </a:r>
            <a:r>
              <a:rPr lang="en-US" dirty="0" smtClean="0"/>
              <a:t>required</a:t>
            </a:r>
          </a:p>
          <a:p>
            <a:pPr lvl="1"/>
            <a:endParaRPr lang="en-US" dirty="0"/>
          </a:p>
          <a:p>
            <a:r>
              <a:rPr lang="en-MY" dirty="0" smtClean="0"/>
              <a:t>About </a:t>
            </a:r>
            <a:r>
              <a:rPr lang="en-MY" dirty="0"/>
              <a:t>specific industry domain</a:t>
            </a:r>
          </a:p>
          <a:p>
            <a:pPr lvl="1"/>
            <a:r>
              <a:rPr lang="en-US" dirty="0" smtClean="0"/>
              <a:t>No</a:t>
            </a:r>
            <a:r>
              <a:rPr lang="en-US" dirty="0"/>
              <a:t>: In depth discussions on Finance, Banking, BI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smtClean="0"/>
              <a:t>Yes</a:t>
            </a:r>
            <a:r>
              <a:rPr lang="en-US" dirty="0"/>
              <a:t>: Some hands-on examples will be discussed</a:t>
            </a:r>
          </a:p>
        </p:txBody>
      </p:sp>
    </p:spTree>
    <p:extLst>
      <p:ext uri="{BB962C8B-B14F-4D97-AF65-F5344CB8AC3E}">
        <p14:creationId xmlns:p14="http://schemas.microsoft.com/office/powerpoint/2010/main" val="39590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0" dirty="0" smtClean="0"/>
              <a:t>Software</a:t>
            </a:r>
            <a:endParaRPr lang="en-MY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1844824"/>
            <a:ext cx="7589306" cy="417497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For this whole course, the following software will be used</a:t>
            </a:r>
            <a:r>
              <a:rPr lang="en-US" dirty="0" smtClean="0"/>
              <a:t>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Microsoft Windows OS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/>
              <a:t>Anaconda, data science platform powered by Python (</a:t>
            </a:r>
            <a:r>
              <a:rPr lang="en-US" dirty="0">
                <a:hlinkClick r:id="rId2"/>
              </a:rPr>
              <a:t>https://www.anaconda.com/download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>
              <a:lnSpc>
                <a:spcPct val="200000"/>
              </a:lnSpc>
            </a:pP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2">
              <a:lnSpc>
                <a:spcPct val="200000"/>
              </a:lnSpc>
            </a:pPr>
            <a:r>
              <a:rPr lang="en-US" dirty="0" smtClean="0"/>
              <a:t>Python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/>
              <a:t>Git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git-scm.com/downloads</a:t>
            </a:r>
            <a:r>
              <a:rPr lang="en-US" dirty="0" smtClean="0"/>
              <a:t>)</a:t>
            </a:r>
          </a:p>
          <a:p>
            <a:pPr lvl="1">
              <a:lnSpc>
                <a:spcPct val="200000"/>
              </a:lnSpc>
            </a:pPr>
            <a:endParaRPr lang="en-US" dirty="0" smtClean="0"/>
          </a:p>
          <a:p>
            <a:pPr lvl="1">
              <a:lnSpc>
                <a:spcPct val="200000"/>
              </a:lnSpc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1848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0918" y="395096"/>
            <a:ext cx="6516798" cy="800308"/>
          </a:xfrm>
        </p:spPr>
        <p:txBody>
          <a:bodyPr/>
          <a:lstStyle/>
          <a:p>
            <a:r>
              <a:rPr lang="en-US" b="0" dirty="0" smtClean="0"/>
              <a:t>About Me</a:t>
            </a:r>
            <a:endParaRPr lang="en-US" b="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28006" y="1421478"/>
            <a:ext cx="6516798" cy="1663267"/>
          </a:xfrm>
        </p:spPr>
        <p:txBody>
          <a:bodyPr>
            <a:normAutofit/>
          </a:bodyPr>
          <a:lstStyle/>
          <a:p>
            <a:pPr marL="34300" indent="0">
              <a:lnSpc>
                <a:spcPct val="170000"/>
              </a:lnSpc>
              <a:buNone/>
            </a:pPr>
            <a:r>
              <a:rPr lang="en-US" dirty="0" smtClean="0"/>
              <a:t>Aswadi Abdul Rahman</a:t>
            </a:r>
            <a:endParaRPr lang="en-US" dirty="0"/>
          </a:p>
          <a:p>
            <a:pPr marL="34300" indent="0">
              <a:lnSpc>
                <a:spcPct val="170000"/>
              </a:lnSpc>
              <a:buNone/>
            </a:pPr>
            <a:r>
              <a:rPr lang="en-US" dirty="0" smtClean="0"/>
              <a:t>           </a:t>
            </a:r>
            <a:r>
              <a:rPr lang="en-US" dirty="0" smtClean="0">
                <a:hlinkClick r:id="rId2"/>
              </a:rPr>
              <a:t>aswadi.abdulrahman@gmail.com</a:t>
            </a:r>
            <a:endParaRPr lang="en-US" dirty="0"/>
          </a:p>
          <a:p>
            <a:pPr marL="34300" indent="0">
              <a:lnSpc>
                <a:spcPct val="170000"/>
              </a:lnSpc>
              <a:buNone/>
            </a:pPr>
            <a:r>
              <a:rPr lang="en-US" dirty="0" smtClean="0"/>
              <a:t>        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://www.linkedin.com/in/aswadiabdulrahman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lnSpc>
                <a:spcPct val="170000"/>
              </a:lnSpc>
            </a:pP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28006" y="3402848"/>
            <a:ext cx="6521431" cy="530208"/>
          </a:xfrm>
          <a:prstGeom prst="rect">
            <a:avLst/>
          </a:prstGeom>
        </p:spPr>
        <p:txBody>
          <a:bodyPr vert="horz" lIns="68598" tIns="34299" rIns="68598" bIns="34299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1" dirty="0"/>
              <a:t>Some Working Experiences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3" y="4205589"/>
            <a:ext cx="2293741" cy="786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3993" y="4262754"/>
            <a:ext cx="2215139" cy="7288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784" y="4227028"/>
            <a:ext cx="3101195" cy="764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52" y="5026571"/>
            <a:ext cx="2636730" cy="743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2242" y="5119837"/>
            <a:ext cx="2236576" cy="757435"/>
          </a:xfrm>
          <a:prstGeom prst="rect">
            <a:avLst/>
          </a:prstGeom>
        </p:spPr>
      </p:pic>
      <p:pic>
        <p:nvPicPr>
          <p:cNvPr id="12" name="Picture 11" descr="File:Linkedin.png">
            <a:extLst>
              <a:ext uri="{FF2B5EF4-FFF2-40B4-BE49-F238E27FC236}">
                <a16:creationId xmlns:a16="http://schemas.microsoft.com/office/drawing/2014/main" id="{B6F23D20-7D46-4769-9AEB-2C957B7BC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45" y="2692792"/>
            <a:ext cx="283355" cy="2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06" y="2121835"/>
            <a:ext cx="299053" cy="2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361256"/>
            <a:ext cx="6516798" cy="691480"/>
          </a:xfrm>
        </p:spPr>
        <p:txBody>
          <a:bodyPr/>
          <a:lstStyle/>
          <a:p>
            <a:r>
              <a:rPr lang="en-MY" dirty="0"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113" y="1261492"/>
            <a:ext cx="6516798" cy="4191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MY" dirty="0"/>
              <a:t>Formal version control system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Developed </a:t>
            </a:r>
            <a:r>
              <a:rPr lang="en-US" dirty="0"/>
              <a:t>by Linus Torvalds (developer of Linux)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used </a:t>
            </a:r>
            <a:r>
              <a:rPr lang="en-US" dirty="0"/>
              <a:t>to manage the source code for Linux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Tracks </a:t>
            </a:r>
            <a:r>
              <a:rPr lang="en-US" dirty="0"/>
              <a:t>any content (but mostly plain text files)</a:t>
            </a:r>
          </a:p>
          <a:p>
            <a:pPr lvl="1">
              <a:lnSpc>
                <a:spcPct val="150000"/>
              </a:lnSpc>
            </a:pPr>
            <a:r>
              <a:rPr lang="en-MY" dirty="0" smtClean="0"/>
              <a:t>source </a:t>
            </a:r>
            <a:r>
              <a:rPr lang="en-MY" dirty="0"/>
              <a:t>code</a:t>
            </a:r>
          </a:p>
          <a:p>
            <a:pPr lvl="1">
              <a:lnSpc>
                <a:spcPct val="150000"/>
              </a:lnSpc>
            </a:pPr>
            <a:r>
              <a:rPr lang="en-MY" dirty="0" smtClean="0"/>
              <a:t>data </a:t>
            </a:r>
            <a:r>
              <a:rPr lang="en-MY" dirty="0"/>
              <a:t>analysis projects</a:t>
            </a:r>
          </a:p>
          <a:p>
            <a:pPr lvl="1">
              <a:lnSpc>
                <a:spcPct val="150000"/>
              </a:lnSpc>
            </a:pPr>
            <a:r>
              <a:rPr lang="en-MY" dirty="0" smtClean="0"/>
              <a:t>manuscripts</a:t>
            </a:r>
            <a:endParaRPr lang="en-MY" dirty="0"/>
          </a:p>
          <a:p>
            <a:pPr lvl="1">
              <a:lnSpc>
                <a:spcPct val="150000"/>
              </a:lnSpc>
            </a:pPr>
            <a:r>
              <a:rPr lang="en-MY" dirty="0" smtClean="0"/>
              <a:t>websites</a:t>
            </a:r>
            <a:endParaRPr lang="en-MY" dirty="0"/>
          </a:p>
          <a:p>
            <a:pPr lvl="1">
              <a:lnSpc>
                <a:spcPct val="150000"/>
              </a:lnSpc>
            </a:pPr>
            <a:r>
              <a:rPr lang="en-MY" dirty="0" smtClean="0"/>
              <a:t>presentations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806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645" y="1844824"/>
            <a:ext cx="6516798" cy="38149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MY" dirty="0"/>
              <a:t>Install git from </a:t>
            </a:r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git-scm.com/downloads</a:t>
            </a:r>
            <a:endParaRPr lang="en-MY" dirty="0" smtClean="0"/>
          </a:p>
          <a:p>
            <a:pPr>
              <a:lnSpc>
                <a:spcPct val="100000"/>
              </a:lnSpc>
            </a:pPr>
            <a:r>
              <a:rPr lang="en-MY" dirty="0" smtClean="0"/>
              <a:t>Go to directory that you want to put the material using terminal.</a:t>
            </a:r>
          </a:p>
          <a:p>
            <a:pPr>
              <a:lnSpc>
                <a:spcPct val="100000"/>
              </a:lnSpc>
            </a:pPr>
            <a:r>
              <a:rPr lang="en-MY" dirty="0"/>
              <a:t>Git clone  </a:t>
            </a:r>
            <a:r>
              <a:rPr lang="en-MY" dirty="0">
                <a:hlinkClick r:id="rId3"/>
              </a:rPr>
              <a:t>https://</a:t>
            </a:r>
            <a:r>
              <a:rPr lang="en-MY" dirty="0" smtClean="0">
                <a:hlinkClick r:id="rId3"/>
              </a:rPr>
              <a:t>github.com/gulstein86/Automatic-URL-Classifier.git</a:t>
            </a:r>
            <a:endParaRPr lang="en-MY" dirty="0" smtClean="0"/>
          </a:p>
          <a:p>
            <a:pPr>
              <a:lnSpc>
                <a:spcPct val="100000"/>
              </a:lnSpc>
            </a:pP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318271"/>
            <a:ext cx="6078396" cy="342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77280"/>
            <a:ext cx="6516798" cy="547464"/>
          </a:xfrm>
        </p:spPr>
        <p:txBody>
          <a:bodyPr/>
          <a:lstStyle/>
          <a:p>
            <a:r>
              <a:rPr lang="en-MY" dirty="0"/>
              <a:t>Why are we here?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70" y="1186323"/>
            <a:ext cx="3189801" cy="514485"/>
          </a:xfrm>
        </p:spPr>
        <p:txBody>
          <a:bodyPr/>
          <a:lstStyle/>
          <a:p>
            <a:r>
              <a:rPr lang="en-US" dirty="0"/>
              <a:t>Data scientists are high in demand</a:t>
            </a:r>
            <a:endParaRPr lang="en-MY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8589"/>
          <a:stretch/>
        </p:blipFill>
        <p:spPr>
          <a:xfrm>
            <a:off x="683569" y="1988840"/>
            <a:ext cx="800889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7" y="764704"/>
            <a:ext cx="6516798" cy="619472"/>
          </a:xfrm>
        </p:spPr>
        <p:txBody>
          <a:bodyPr/>
          <a:lstStyle/>
          <a:p>
            <a:r>
              <a:rPr lang="en-MY" b="0" dirty="0"/>
              <a:t>Why are </a:t>
            </a:r>
            <a:r>
              <a:rPr lang="en-MY" dirty="0"/>
              <a:t>we</a:t>
            </a:r>
            <a:r>
              <a:rPr lang="en-MY" b="0" dirty="0"/>
              <a:t> here?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1412776"/>
            <a:ext cx="3189801" cy="514485"/>
          </a:xfrm>
        </p:spPr>
        <p:txBody>
          <a:bodyPr/>
          <a:lstStyle/>
          <a:p>
            <a:r>
              <a:rPr lang="en-US" dirty="0"/>
              <a:t>Demand will outpace the supply</a:t>
            </a:r>
            <a:endParaRPr lang="en-MY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9117" y="1955861"/>
            <a:ext cx="7445291" cy="43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66" y="332656"/>
            <a:ext cx="6516798" cy="800308"/>
          </a:xfrm>
        </p:spPr>
        <p:txBody>
          <a:bodyPr/>
          <a:lstStyle/>
          <a:p>
            <a:r>
              <a:rPr lang="en-MY" dirty="0"/>
              <a:t>Why are we here?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465" y="1154421"/>
            <a:ext cx="3189801" cy="514485"/>
          </a:xfrm>
        </p:spPr>
        <p:txBody>
          <a:bodyPr/>
          <a:lstStyle/>
          <a:p>
            <a:r>
              <a:rPr lang="en-MY" dirty="0"/>
              <a:t>Pays well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456"/>
          <a:stretch/>
        </p:blipFill>
        <p:spPr>
          <a:xfrm>
            <a:off x="466017" y="1844824"/>
            <a:ext cx="4033975" cy="2598014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79679" y="3855323"/>
            <a:ext cx="4656817" cy="2598013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2804" y="5650819"/>
            <a:ext cx="3241204" cy="514485"/>
          </a:xfrm>
        </p:spPr>
        <p:txBody>
          <a:bodyPr>
            <a:normAutofit/>
          </a:bodyPr>
          <a:lstStyle/>
          <a:p>
            <a:r>
              <a:rPr lang="en-MY" sz="1050" dirty="0"/>
              <a:t>Source: https://www.kaggle.com/surveys/2017</a:t>
            </a:r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358435" y="4442838"/>
            <a:ext cx="3241204" cy="514485"/>
          </a:xfrm>
          <a:prstGeom prst="rect">
            <a:avLst/>
          </a:prstGeom>
        </p:spPr>
        <p:txBody>
          <a:bodyPr vert="horz" lIns="68598" tIns="34299" rIns="68598" bIns="34299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050" dirty="0"/>
              <a:t>Source: http://www.bigcloud.io/salary-survey/</a:t>
            </a:r>
          </a:p>
        </p:txBody>
      </p:sp>
      <p:sp>
        <p:nvSpPr>
          <p:cNvPr id="15" name="16-Point Star 14"/>
          <p:cNvSpPr/>
          <p:nvPr/>
        </p:nvSpPr>
        <p:spPr>
          <a:xfrm>
            <a:off x="5580112" y="1816057"/>
            <a:ext cx="3529574" cy="2044991"/>
          </a:xfrm>
          <a:prstGeom prst="star1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MY" sz="1500" b="1" dirty="0"/>
              <a:t>Min: </a:t>
            </a:r>
            <a:r>
              <a:rPr lang="en-MY" sz="1500" b="1" dirty="0" smtClean="0"/>
              <a:t>RM 23K </a:t>
            </a:r>
            <a:r>
              <a:rPr lang="en-MY" sz="1500" b="1" dirty="0"/>
              <a:t>/month</a:t>
            </a:r>
          </a:p>
        </p:txBody>
      </p:sp>
    </p:spTree>
    <p:extLst>
      <p:ext uri="{BB962C8B-B14F-4D97-AF65-F5344CB8AC3E}">
        <p14:creationId xmlns:p14="http://schemas.microsoft.com/office/powerpoint/2010/main" val="120449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6516798" cy="547464"/>
          </a:xfrm>
        </p:spPr>
        <p:txBody>
          <a:bodyPr/>
          <a:lstStyle/>
          <a:p>
            <a:r>
              <a:rPr lang="en-US" dirty="0" smtClean="0"/>
              <a:t>Why we use python?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967" y="1231796"/>
            <a:ext cx="3448762" cy="2053188"/>
          </a:xfrm>
        </p:spPr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/>
              <a:t>was the most commonly used data analysis tool across employed data scientists overall, but more </a:t>
            </a:r>
            <a:r>
              <a:rPr lang="en-US" dirty="0" smtClean="0"/>
              <a:t>Statisticians are still loyal to R.</a:t>
            </a:r>
          </a:p>
          <a:p>
            <a:r>
              <a:rPr lang="en-MY" sz="1600" dirty="0"/>
              <a:t>Source: https://</a:t>
            </a:r>
            <a:r>
              <a:rPr lang="en-MY" sz="1600" dirty="0" smtClean="0"/>
              <a:t>www.kaggle.com/surveys/2017</a:t>
            </a:r>
            <a:endParaRPr lang="en-MY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1204"/>
            <a:ext cx="5112568" cy="3899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501008"/>
            <a:ext cx="5165545" cy="3076487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95536" y="4798508"/>
            <a:ext cx="3448762" cy="1872208"/>
          </a:xfrm>
        </p:spPr>
        <p:txBody>
          <a:bodyPr>
            <a:normAutofit/>
          </a:bodyPr>
          <a:lstStyle/>
          <a:p>
            <a:r>
              <a:rPr lang="en-US" dirty="0"/>
              <a:t>Everyone data scientist has an opinions on what language you should learn first. As it turns out, people who solely use Python or R feel like they made the right choice. But if you ask people that use both R and Python, they are twice as likely to recommend Python.</a:t>
            </a:r>
            <a:endParaRPr lang="en-MY" sz="1600" dirty="0"/>
          </a:p>
        </p:txBody>
      </p:sp>
    </p:spTree>
    <p:extLst>
      <p:ext uri="{BB962C8B-B14F-4D97-AF65-F5344CB8AC3E}">
        <p14:creationId xmlns:p14="http://schemas.microsoft.com/office/powerpoint/2010/main" val="14622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89992"/>
            <a:ext cx="6516798" cy="10668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cience topic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9" y="1988840"/>
            <a:ext cx="7230166" cy="41044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Introduction </a:t>
            </a:r>
            <a:r>
              <a:rPr lang="en-US" dirty="0"/>
              <a:t>to Data </a:t>
            </a:r>
            <a:r>
              <a:rPr lang="en-US" dirty="0" smtClean="0"/>
              <a:t>Science &amp; Python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Data </a:t>
            </a:r>
            <a:r>
              <a:rPr lang="en-US" dirty="0"/>
              <a:t>Acquisition and Wrangling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Applied </a:t>
            </a:r>
            <a:r>
              <a:rPr lang="en-US" dirty="0"/>
              <a:t>Probability and </a:t>
            </a:r>
            <a:r>
              <a:rPr lang="en-US" dirty="0" smtClean="0"/>
              <a:t>Statistics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Applied </a:t>
            </a:r>
            <a:r>
              <a:rPr lang="en-US" dirty="0"/>
              <a:t>Machine Learning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Big </a:t>
            </a:r>
            <a:r>
              <a:rPr lang="en-US" dirty="0"/>
              <a:t>Data Analytics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 </a:t>
            </a:r>
            <a:r>
              <a:rPr lang="en-US" dirty="0"/>
              <a:t>Visualization and Storytelling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568" y="1916832"/>
            <a:ext cx="468052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683568" y="2636912"/>
            <a:ext cx="468052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 9"/>
          <p:cNvSpPr/>
          <p:nvPr/>
        </p:nvSpPr>
        <p:spPr>
          <a:xfrm>
            <a:off x="683568" y="3933056"/>
            <a:ext cx="468052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352</TotalTime>
  <Words>385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Franklin Gothic Medium</vt:lpstr>
      <vt:lpstr>Business Contrast 16x9</vt:lpstr>
      <vt:lpstr>Introduction to Data Science</vt:lpstr>
      <vt:lpstr>About Me</vt:lpstr>
      <vt:lpstr>Introduction to Git</vt:lpstr>
      <vt:lpstr>Introduction to Git</vt:lpstr>
      <vt:lpstr>Why are we here?</vt:lpstr>
      <vt:lpstr>Why are we here?</vt:lpstr>
      <vt:lpstr>Why are we here?</vt:lpstr>
      <vt:lpstr>Why we use python?</vt:lpstr>
      <vt:lpstr>Data Science topic</vt:lpstr>
      <vt:lpstr>Step for deploying the model</vt:lpstr>
      <vt:lpstr>List of available dataset</vt:lpstr>
      <vt:lpstr>This course is not..</vt:lpstr>
      <vt:lpstr>Software</vt:lpstr>
    </vt:vector>
  </TitlesOfParts>
  <Company>Celcom Axiata Berhad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Aswadi Abdul Rahman</dc:creator>
  <cp:keywords>ubaru;data science</cp:keywords>
  <cp:lastModifiedBy>Aswadi Abdul Rahman</cp:lastModifiedBy>
  <cp:revision>17</cp:revision>
  <dcterms:created xsi:type="dcterms:W3CDTF">2018-03-15T03:18:48Z</dcterms:created>
  <dcterms:modified xsi:type="dcterms:W3CDTF">2018-03-30T07:19:12Z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