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80" r:id="rId3"/>
    <p:sldId id="285" r:id="rId4"/>
    <p:sldId id="287" r:id="rId5"/>
    <p:sldId id="286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2" r:id="rId20"/>
    <p:sldId id="304" r:id="rId21"/>
    <p:sldId id="305" r:id="rId22"/>
    <p:sldId id="306" r:id="rId23"/>
    <p:sldId id="303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0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C9694B-3940-49BD-BE37-F0735129FA9D}">
          <p14:sldIdLst>
            <p14:sldId id="256"/>
            <p14:sldId id="280"/>
            <p14:sldId id="285"/>
            <p14:sldId id="287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2"/>
            <p14:sldId id="304"/>
            <p14:sldId id="305"/>
            <p14:sldId id="306"/>
            <p14:sldId id="303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howGuides="1">
      <p:cViewPr>
        <p:scale>
          <a:sx n="125" d="100"/>
          <a:sy n="125" d="100"/>
        </p:scale>
        <p:origin x="1176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3/30/2018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3/30/2018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21" y="533402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21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20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20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9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8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8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8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7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8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6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7" indent="0">
              <a:buNone/>
              <a:defRPr sz="1500" b="1"/>
            </a:lvl2pPr>
            <a:lvl3pPr marL="685994" indent="0">
              <a:buNone/>
              <a:defRPr sz="1350" b="1"/>
            </a:lvl3pPr>
            <a:lvl4pPr marL="1028991" indent="0">
              <a:buNone/>
              <a:defRPr sz="1200" b="1"/>
            </a:lvl4pPr>
            <a:lvl5pPr marL="1371989" indent="0">
              <a:buNone/>
              <a:defRPr sz="1200" b="1"/>
            </a:lvl5pPr>
            <a:lvl6pPr marL="1714986" indent="0">
              <a:buNone/>
              <a:defRPr sz="1200" b="1"/>
            </a:lvl6pPr>
            <a:lvl7pPr marL="2057983" indent="0">
              <a:buNone/>
              <a:defRPr sz="1200" b="1"/>
            </a:lvl7pPr>
            <a:lvl8pPr marL="2400980" indent="0">
              <a:buNone/>
              <a:defRPr sz="1200" b="1"/>
            </a:lvl8pPr>
            <a:lvl9pPr marL="2743977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7" y="1828806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7" indent="0">
              <a:buNone/>
              <a:defRPr sz="1500" b="1"/>
            </a:lvl2pPr>
            <a:lvl3pPr marL="685994" indent="0">
              <a:buNone/>
              <a:defRPr sz="1350" b="1"/>
            </a:lvl3pPr>
            <a:lvl4pPr marL="1028991" indent="0">
              <a:buNone/>
              <a:defRPr sz="1200" b="1"/>
            </a:lvl4pPr>
            <a:lvl5pPr marL="1371989" indent="0">
              <a:buNone/>
              <a:defRPr sz="1200" b="1"/>
            </a:lvl5pPr>
            <a:lvl6pPr marL="1714986" indent="0">
              <a:buNone/>
              <a:defRPr sz="1200" b="1"/>
            </a:lvl6pPr>
            <a:lvl7pPr marL="2057983" indent="0">
              <a:buNone/>
              <a:defRPr sz="1200" b="1"/>
            </a:lvl7pPr>
            <a:lvl8pPr marL="2400980" indent="0">
              <a:buNone/>
              <a:defRPr sz="1200" b="1"/>
            </a:lvl8pPr>
            <a:lvl9pPr marL="2743977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7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3/30/2018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3/30/2018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3/30/2018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7" indent="0">
              <a:buNone/>
              <a:defRPr sz="900"/>
            </a:lvl2pPr>
            <a:lvl3pPr marL="685994" indent="0">
              <a:buNone/>
              <a:defRPr sz="750"/>
            </a:lvl3pPr>
            <a:lvl4pPr marL="1028991" indent="0">
              <a:buNone/>
              <a:defRPr sz="675"/>
            </a:lvl4pPr>
            <a:lvl5pPr marL="1371989" indent="0">
              <a:buNone/>
              <a:defRPr sz="675"/>
            </a:lvl5pPr>
            <a:lvl6pPr marL="1714986" indent="0">
              <a:buNone/>
              <a:defRPr sz="675"/>
            </a:lvl6pPr>
            <a:lvl7pPr marL="2057983" indent="0">
              <a:buNone/>
              <a:defRPr sz="675"/>
            </a:lvl7pPr>
            <a:lvl8pPr marL="2400980" indent="0">
              <a:buNone/>
              <a:defRPr sz="675"/>
            </a:lvl8pPr>
            <a:lvl9pPr marL="2743977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8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7" indent="0">
              <a:buNone/>
              <a:defRPr sz="2101"/>
            </a:lvl2pPr>
            <a:lvl3pPr marL="685994" indent="0">
              <a:buNone/>
              <a:defRPr sz="1800"/>
            </a:lvl3pPr>
            <a:lvl4pPr marL="1028991" indent="0">
              <a:buNone/>
              <a:defRPr sz="1500"/>
            </a:lvl4pPr>
            <a:lvl5pPr marL="1371989" indent="0">
              <a:buNone/>
              <a:defRPr sz="1500"/>
            </a:lvl5pPr>
            <a:lvl6pPr marL="1714986" indent="0">
              <a:buNone/>
              <a:defRPr sz="1500"/>
            </a:lvl6pPr>
            <a:lvl7pPr marL="2057983" indent="0">
              <a:buNone/>
              <a:defRPr sz="1500"/>
            </a:lvl7pPr>
            <a:lvl8pPr marL="2400980" indent="0">
              <a:buNone/>
              <a:defRPr sz="1500"/>
            </a:lvl8pPr>
            <a:lvl9pPr marL="2743977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7" indent="0">
              <a:buNone/>
              <a:defRPr sz="900"/>
            </a:lvl2pPr>
            <a:lvl3pPr marL="685994" indent="0">
              <a:buNone/>
              <a:defRPr sz="750"/>
            </a:lvl3pPr>
            <a:lvl4pPr marL="1028991" indent="0">
              <a:buNone/>
              <a:defRPr sz="675"/>
            </a:lvl4pPr>
            <a:lvl5pPr marL="1371989" indent="0">
              <a:buNone/>
              <a:defRPr sz="675"/>
            </a:lvl5pPr>
            <a:lvl6pPr marL="1714986" indent="0">
              <a:buNone/>
              <a:defRPr sz="675"/>
            </a:lvl6pPr>
            <a:lvl7pPr marL="2057983" indent="0">
              <a:buNone/>
              <a:defRPr sz="675"/>
            </a:lvl7pPr>
            <a:lvl8pPr marL="2400980" indent="0">
              <a:buNone/>
              <a:defRPr sz="675"/>
            </a:lvl8pPr>
            <a:lvl9pPr marL="2743977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74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4" y="6155274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9" y="6155274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94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9" indent="-171499" algn="l" defTabSz="685994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96" indent="-171499" algn="l" defTabSz="685994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94" indent="-137200" algn="l" defTabSz="685994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94" indent="-137200" algn="l" defTabSz="685994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93" indent="-102899" algn="l" defTabSz="685994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93" indent="-102899" algn="l" defTabSz="685994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91" indent="-102899" algn="l" defTabSz="685994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91" indent="-102899" algn="l" defTabSz="685994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89" indent="-102899" algn="l" defTabSz="685994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7" algn="l" defTabSz="6859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94" algn="l" defTabSz="6859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91" algn="l" defTabSz="6859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89" algn="l" defTabSz="6859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86" algn="l" defTabSz="6859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83" algn="l" defTabSz="6859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80" algn="l" defTabSz="6859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77" algn="l" defTabSz="6859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265" y="1718672"/>
            <a:ext cx="6960065" cy="1886442"/>
          </a:xfrm>
        </p:spPr>
        <p:txBody>
          <a:bodyPr>
            <a:normAutofit/>
          </a:bodyPr>
          <a:lstStyle/>
          <a:p>
            <a:r>
              <a:rPr lang="en-US" sz="3600" dirty="0"/>
              <a:t>Introduction to Machine Learning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262" y="3605115"/>
            <a:ext cx="6095744" cy="1048023"/>
          </a:xfrm>
        </p:spPr>
        <p:txBody>
          <a:bodyPr/>
          <a:lstStyle/>
          <a:p>
            <a:r>
              <a:rPr lang="en-MY" dirty="0" smtClean="0"/>
              <a:t>Aswadi Abdul Rahman</a:t>
            </a:r>
            <a:endParaRPr lang="en-MY" dirty="0" smtClean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7120991" y="2835852"/>
            <a:ext cx="1908212" cy="33123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 	 	</a:t>
            </a:r>
            <a:endParaRPr lang="en-MY" dirty="0"/>
          </a:p>
        </p:txBody>
      </p:sp>
      <p:sp>
        <p:nvSpPr>
          <p:cNvPr id="30" name="Rounded Rectangle 29"/>
          <p:cNvSpPr/>
          <p:nvPr/>
        </p:nvSpPr>
        <p:spPr>
          <a:xfrm>
            <a:off x="5122769" y="2863314"/>
            <a:ext cx="1908212" cy="33123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9" name="Rounded Rectangle 28"/>
          <p:cNvSpPr/>
          <p:nvPr/>
        </p:nvSpPr>
        <p:spPr>
          <a:xfrm>
            <a:off x="3216436" y="2851534"/>
            <a:ext cx="1800200" cy="33123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8" name="Rounded Rectangle 27"/>
          <p:cNvSpPr/>
          <p:nvPr/>
        </p:nvSpPr>
        <p:spPr>
          <a:xfrm>
            <a:off x="107504" y="2780928"/>
            <a:ext cx="3024336" cy="33123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" name="Elbow Connector 18"/>
          <p:cNvCxnSpPr>
            <a:endCxn id="14" idx="2"/>
          </p:cNvCxnSpPr>
          <p:nvPr/>
        </p:nvCxnSpPr>
        <p:spPr>
          <a:xfrm flipV="1">
            <a:off x="3059832" y="3717032"/>
            <a:ext cx="2988332" cy="1211932"/>
          </a:xfrm>
          <a:prstGeom prst="bentConnector2">
            <a:avLst/>
          </a:prstGeom>
          <a:ln w="38100">
            <a:solidFill>
              <a:schemeClr val="tx2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7" y="361256"/>
            <a:ext cx="6516798" cy="691480"/>
          </a:xfrm>
        </p:spPr>
        <p:txBody>
          <a:bodyPr/>
          <a:lstStyle/>
          <a:p>
            <a:r>
              <a:rPr lang="en-US" dirty="0"/>
              <a:t>Flow Chart of Predictive Modeling</a:t>
            </a:r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23604" y="5805264"/>
            <a:ext cx="1396619" cy="269459"/>
          </a:xfrm>
        </p:spPr>
        <p:txBody>
          <a:bodyPr>
            <a:normAutofit fontScale="92500" lnSpcReduction="10000"/>
          </a:bodyPr>
          <a:lstStyle/>
          <a:p>
            <a:pPr marL="34300" indent="0" algn="ctr">
              <a:buNone/>
            </a:pPr>
            <a:r>
              <a:rPr lang="en-MY" dirty="0" smtClean="0"/>
              <a:t>Pre-processing</a:t>
            </a:r>
            <a:endParaRPr lang="en-MY" dirty="0"/>
          </a:p>
        </p:txBody>
      </p:sp>
      <p:sp>
        <p:nvSpPr>
          <p:cNvPr id="5" name="Rounded Rectangle 4"/>
          <p:cNvSpPr/>
          <p:nvPr/>
        </p:nvSpPr>
        <p:spPr>
          <a:xfrm>
            <a:off x="323528" y="3861048"/>
            <a:ext cx="1152128" cy="72008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Raw Data</a:t>
            </a:r>
            <a:endParaRPr lang="en-MY" dirty="0"/>
          </a:p>
        </p:txBody>
      </p:sp>
      <p:sp>
        <p:nvSpPr>
          <p:cNvPr id="6" name="Rounded Rectangle 5"/>
          <p:cNvSpPr/>
          <p:nvPr/>
        </p:nvSpPr>
        <p:spPr>
          <a:xfrm>
            <a:off x="323528" y="4653136"/>
            <a:ext cx="1152128" cy="432048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Labels</a:t>
            </a:r>
            <a:endParaRPr lang="en-MY" dirty="0"/>
          </a:p>
        </p:txBody>
      </p:sp>
      <p:sp>
        <p:nvSpPr>
          <p:cNvPr id="7" name="Rounded Rectangle 6"/>
          <p:cNvSpPr/>
          <p:nvPr/>
        </p:nvSpPr>
        <p:spPr>
          <a:xfrm>
            <a:off x="1835696" y="3861048"/>
            <a:ext cx="1152128" cy="72008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Training Dataset</a:t>
            </a:r>
            <a:endParaRPr lang="en-MY" dirty="0"/>
          </a:p>
        </p:txBody>
      </p:sp>
      <p:sp>
        <p:nvSpPr>
          <p:cNvPr id="8" name="Rounded Rectangle 7"/>
          <p:cNvSpPr/>
          <p:nvPr/>
        </p:nvSpPr>
        <p:spPr>
          <a:xfrm>
            <a:off x="1835696" y="4653136"/>
            <a:ext cx="1152128" cy="72008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Testing Dataset</a:t>
            </a:r>
            <a:endParaRPr lang="en-MY" dirty="0"/>
          </a:p>
        </p:txBody>
      </p:sp>
      <p:sp>
        <p:nvSpPr>
          <p:cNvPr id="9" name="Right Arrow 8"/>
          <p:cNvSpPr/>
          <p:nvPr/>
        </p:nvSpPr>
        <p:spPr>
          <a:xfrm>
            <a:off x="1535076" y="4468136"/>
            <a:ext cx="288032" cy="286916"/>
          </a:xfrm>
          <a:prstGeom prst="rightArrow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ight Arrow 9"/>
          <p:cNvSpPr/>
          <p:nvPr/>
        </p:nvSpPr>
        <p:spPr>
          <a:xfrm>
            <a:off x="3131840" y="3993418"/>
            <a:ext cx="288032" cy="286916"/>
          </a:xfrm>
          <a:prstGeom prst="rightArrow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ounded Rectangle 10"/>
          <p:cNvSpPr/>
          <p:nvPr/>
        </p:nvSpPr>
        <p:spPr>
          <a:xfrm>
            <a:off x="3563888" y="3825391"/>
            <a:ext cx="1224136" cy="72008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Learning Algorithm</a:t>
            </a:r>
            <a:endParaRPr lang="en-MY" dirty="0"/>
          </a:p>
        </p:txBody>
      </p:sp>
      <p:sp>
        <p:nvSpPr>
          <p:cNvPr id="12" name="Rounded Rectangle 11"/>
          <p:cNvSpPr/>
          <p:nvPr/>
        </p:nvSpPr>
        <p:spPr>
          <a:xfrm>
            <a:off x="5436096" y="3897399"/>
            <a:ext cx="1224136" cy="72008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Final  Model</a:t>
            </a:r>
            <a:endParaRPr lang="en-MY" dirty="0"/>
          </a:p>
        </p:txBody>
      </p:sp>
      <p:sp>
        <p:nvSpPr>
          <p:cNvPr id="13" name="Right Arrow 12"/>
          <p:cNvSpPr/>
          <p:nvPr/>
        </p:nvSpPr>
        <p:spPr>
          <a:xfrm>
            <a:off x="4932040" y="3944069"/>
            <a:ext cx="288032" cy="286916"/>
          </a:xfrm>
          <a:prstGeom prst="rightArrow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ounded Rectangle 13"/>
          <p:cNvSpPr/>
          <p:nvPr/>
        </p:nvSpPr>
        <p:spPr>
          <a:xfrm>
            <a:off x="5436096" y="2996952"/>
            <a:ext cx="1224136" cy="72008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Predicted Labels</a:t>
            </a:r>
            <a:endParaRPr lang="en-MY" dirty="0"/>
          </a:p>
        </p:txBody>
      </p:sp>
      <p:cxnSp>
        <p:nvCxnSpPr>
          <p:cNvPr id="23" name="Elbow Connector 22"/>
          <p:cNvCxnSpPr>
            <a:stCxn id="14" idx="3"/>
            <a:endCxn id="8" idx="2"/>
          </p:cNvCxnSpPr>
          <p:nvPr/>
        </p:nvCxnSpPr>
        <p:spPr>
          <a:xfrm flipH="1">
            <a:off x="2411760" y="3356992"/>
            <a:ext cx="4248472" cy="2016224"/>
          </a:xfrm>
          <a:prstGeom prst="bentConnector4">
            <a:avLst>
              <a:gd name="adj1" fmla="val -5381"/>
              <a:gd name="adj2" fmla="val 111338"/>
            </a:avLst>
          </a:prstGeom>
          <a:ln w="38100">
            <a:solidFill>
              <a:schemeClr val="tx2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409023" y="3759646"/>
            <a:ext cx="1355564" cy="72008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New Data</a:t>
            </a:r>
            <a:endParaRPr lang="en-MY" dirty="0"/>
          </a:p>
        </p:txBody>
      </p:sp>
      <p:sp>
        <p:nvSpPr>
          <p:cNvPr id="25" name="Rounded Rectangle 24"/>
          <p:cNvSpPr/>
          <p:nvPr/>
        </p:nvSpPr>
        <p:spPr>
          <a:xfrm>
            <a:off x="7596336" y="4941168"/>
            <a:ext cx="1008112" cy="405594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Labels</a:t>
            </a:r>
            <a:endParaRPr lang="en-MY" dirty="0"/>
          </a:p>
        </p:txBody>
      </p:sp>
      <p:sp>
        <p:nvSpPr>
          <p:cNvPr id="26" name="Right Arrow 25"/>
          <p:cNvSpPr/>
          <p:nvPr/>
        </p:nvSpPr>
        <p:spPr>
          <a:xfrm>
            <a:off x="6951662" y="3976228"/>
            <a:ext cx="288032" cy="286916"/>
          </a:xfrm>
          <a:prstGeom prst="rightArrow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7" name="Right Arrow 26"/>
          <p:cNvSpPr/>
          <p:nvPr/>
        </p:nvSpPr>
        <p:spPr>
          <a:xfrm rot="5400000">
            <a:off x="7963483" y="4581686"/>
            <a:ext cx="288032" cy="286916"/>
          </a:xfrm>
          <a:prstGeom prst="rightArrow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3302028" y="5824096"/>
            <a:ext cx="1396619" cy="269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 algn="ctr">
              <a:buFont typeface="Arial" pitchFamily="34" charset="0"/>
              <a:buNone/>
            </a:pPr>
            <a:r>
              <a:rPr lang="en-MY" dirty="0" smtClean="0"/>
              <a:t>Learning</a:t>
            </a:r>
            <a:endParaRPr lang="en-MY" dirty="0"/>
          </a:p>
        </p:txBody>
      </p:sp>
      <p:sp>
        <p:nvSpPr>
          <p:cNvPr id="33" name="Content Placeholder 3"/>
          <p:cNvSpPr txBox="1">
            <a:spLocks/>
          </p:cNvSpPr>
          <p:nvPr/>
        </p:nvSpPr>
        <p:spPr>
          <a:xfrm>
            <a:off x="5321387" y="5824096"/>
            <a:ext cx="1396619" cy="269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 algn="ctr">
              <a:buFont typeface="Arial" pitchFamily="34" charset="0"/>
              <a:buNone/>
            </a:pPr>
            <a:r>
              <a:rPr lang="en-MY" dirty="0" smtClean="0"/>
              <a:t>Evaluation</a:t>
            </a:r>
            <a:endParaRPr lang="en-MY" dirty="0"/>
          </a:p>
        </p:txBody>
      </p:sp>
      <p:sp>
        <p:nvSpPr>
          <p:cNvPr id="34" name="Content Placeholder 3"/>
          <p:cNvSpPr txBox="1">
            <a:spLocks/>
          </p:cNvSpPr>
          <p:nvPr/>
        </p:nvSpPr>
        <p:spPr>
          <a:xfrm>
            <a:off x="7351845" y="5824096"/>
            <a:ext cx="1396619" cy="269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 algn="ctr">
              <a:buFont typeface="Arial" pitchFamily="34" charset="0"/>
              <a:buNone/>
            </a:pPr>
            <a:r>
              <a:rPr lang="en-MY" dirty="0" smtClean="0"/>
              <a:t>Prediction</a:t>
            </a:r>
            <a:endParaRPr lang="en-MY" dirty="0"/>
          </a:p>
        </p:txBody>
      </p:sp>
      <p:sp>
        <p:nvSpPr>
          <p:cNvPr id="35" name="Rectangular Callout 34"/>
          <p:cNvSpPr/>
          <p:nvPr/>
        </p:nvSpPr>
        <p:spPr>
          <a:xfrm>
            <a:off x="323527" y="1484784"/>
            <a:ext cx="2304257" cy="18002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tx1"/>
                </a:solidFill>
              </a:rPr>
              <a:t>Feature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tx1"/>
                </a:solidFill>
              </a:rPr>
              <a:t>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tx1"/>
                </a:solidFill>
              </a:rPr>
              <a:t>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tx1"/>
                </a:solidFill>
              </a:rPr>
              <a:t>Dimension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tx1"/>
                </a:solidFill>
              </a:rPr>
              <a:t>Sampling</a:t>
            </a:r>
          </a:p>
        </p:txBody>
      </p:sp>
      <p:sp>
        <p:nvSpPr>
          <p:cNvPr id="36" name="Rectangular Callout 35"/>
          <p:cNvSpPr/>
          <p:nvPr/>
        </p:nvSpPr>
        <p:spPr>
          <a:xfrm>
            <a:off x="3159013" y="1484784"/>
            <a:ext cx="2077182" cy="1761306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>
                <a:solidFill>
                  <a:schemeClr val="tx1"/>
                </a:solidFill>
              </a:rPr>
              <a:t>Model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>
                <a:solidFill>
                  <a:schemeClr val="tx1"/>
                </a:solidFill>
              </a:rPr>
              <a:t>Cross-validation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>
                <a:solidFill>
                  <a:schemeClr val="tx1"/>
                </a:solidFill>
              </a:rPr>
              <a:t>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err="1" smtClean="0">
                <a:solidFill>
                  <a:schemeClr val="tx1"/>
                </a:solidFill>
              </a:rPr>
              <a:t>Hyperparameter</a:t>
            </a:r>
            <a:r>
              <a:rPr lang="en-MY" dirty="0" smtClean="0">
                <a:solidFill>
                  <a:schemeClr val="tx1"/>
                </a:solidFill>
              </a:rPr>
              <a:t> optimization</a:t>
            </a: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647936"/>
          </a:xfrm>
        </p:spPr>
        <p:txBody>
          <a:bodyPr/>
          <a:lstStyle/>
          <a:p>
            <a:r>
              <a:rPr lang="en-MY" dirty="0" smtClean="0"/>
              <a:t>Feature Representations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36490"/>
            <a:ext cx="1080120" cy="360040"/>
          </a:xfrm>
        </p:spPr>
        <p:txBody>
          <a:bodyPr/>
          <a:lstStyle/>
          <a:p>
            <a:pPr marL="34300" indent="0">
              <a:buNone/>
            </a:pPr>
            <a:r>
              <a:rPr lang="en-MY" dirty="0" smtClean="0"/>
              <a:t>Email</a:t>
            </a:r>
            <a:endParaRPr lang="en-MY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520" y="3861048"/>
            <a:ext cx="108012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>
              <a:buFont typeface="Arial" pitchFamily="34" charset="0"/>
              <a:buNone/>
            </a:pPr>
            <a:r>
              <a:rPr lang="en-MY" dirty="0" smtClean="0"/>
              <a:t>Picture</a:t>
            </a:r>
            <a:endParaRPr lang="en-MY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520" y="5517232"/>
            <a:ext cx="158417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>
              <a:buFont typeface="Arial" pitchFamily="34" charset="0"/>
              <a:buNone/>
            </a:pPr>
            <a:r>
              <a:rPr lang="en-MY" dirty="0" smtClean="0"/>
              <a:t>Sea Creatures</a:t>
            </a:r>
            <a:endParaRPr lang="en-MY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44824"/>
            <a:ext cx="2736304" cy="921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484784"/>
            <a:ext cx="1676400" cy="1733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159" y="3196151"/>
            <a:ext cx="1619250" cy="156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431" y="3363871"/>
            <a:ext cx="1619250" cy="160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672" y="5377748"/>
            <a:ext cx="1771650" cy="1162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8024" y="5109608"/>
            <a:ext cx="2057400" cy="153352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211960" y="2084462"/>
            <a:ext cx="360040" cy="319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ight Arrow 12"/>
          <p:cNvSpPr/>
          <p:nvPr/>
        </p:nvSpPr>
        <p:spPr>
          <a:xfrm>
            <a:off x="4211960" y="3858183"/>
            <a:ext cx="360040" cy="319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ight Arrow 13"/>
          <p:cNvSpPr/>
          <p:nvPr/>
        </p:nvSpPr>
        <p:spPr>
          <a:xfrm>
            <a:off x="4211960" y="5557614"/>
            <a:ext cx="360040" cy="319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660232" y="1124744"/>
            <a:ext cx="2448272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>
              <a:buFont typeface="Arial" pitchFamily="34" charset="0"/>
              <a:buNone/>
            </a:pPr>
            <a:r>
              <a:rPr lang="en-MY" sz="1600" b="1" dirty="0" smtClean="0"/>
              <a:t>Feature Representations</a:t>
            </a:r>
            <a:endParaRPr lang="en-MY" sz="1600" b="1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020272" y="1700808"/>
            <a:ext cx="1851992" cy="83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>
              <a:buFont typeface="Arial" pitchFamily="34" charset="0"/>
              <a:buNone/>
            </a:pPr>
            <a:r>
              <a:rPr lang="en-MY" dirty="0" smtClean="0"/>
              <a:t>A list of words with their frequency counts</a:t>
            </a:r>
            <a:endParaRPr lang="en-MY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020272" y="3474529"/>
            <a:ext cx="1858863" cy="83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>
              <a:buFont typeface="Arial" pitchFamily="34" charset="0"/>
              <a:buNone/>
            </a:pPr>
            <a:r>
              <a:rPr lang="en-MY" dirty="0" smtClean="0"/>
              <a:t>A matrix of colour values (pixels)</a:t>
            </a:r>
            <a:endParaRPr lang="en-MY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020272" y="5366956"/>
            <a:ext cx="1759024" cy="83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>
              <a:buFont typeface="Arial" pitchFamily="34" charset="0"/>
              <a:buNone/>
            </a:pPr>
            <a:r>
              <a:rPr lang="en-MY" dirty="0" smtClean="0"/>
              <a:t>A set of attribute values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8704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Representing a piece of fruits as an array of features (plus label information)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2708920"/>
            <a:ext cx="2048305" cy="237626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131840" y="3737223"/>
            <a:ext cx="360040" cy="319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488679"/>
            <a:ext cx="5162550" cy="160972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923928" y="1988840"/>
            <a:ext cx="3258399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7200" indent="-342900">
              <a:buFont typeface="+mj-lt"/>
              <a:buAutoNum type="arabicPeriod"/>
            </a:pPr>
            <a:r>
              <a:rPr lang="en-MY" sz="1600" b="1" dirty="0" smtClean="0"/>
              <a:t>Feature Representations</a:t>
            </a:r>
            <a:endParaRPr lang="en-MY" sz="16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23928" y="4626843"/>
            <a:ext cx="2746734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7200" indent="-342900">
              <a:buFont typeface="+mj-lt"/>
              <a:buAutoNum type="arabicPeriod" startAt="2"/>
            </a:pPr>
            <a:r>
              <a:rPr lang="en-MY" sz="1600" b="1" dirty="0" smtClean="0"/>
              <a:t>Feature Representations</a:t>
            </a:r>
            <a:endParaRPr lang="en-MY" sz="1600" b="1" dirty="0"/>
          </a:p>
        </p:txBody>
      </p:sp>
      <p:sp>
        <p:nvSpPr>
          <p:cNvPr id="9" name="Right Arrow 8"/>
          <p:cNvSpPr/>
          <p:nvPr/>
        </p:nvSpPr>
        <p:spPr>
          <a:xfrm rot="5400000">
            <a:off x="7455553" y="4202794"/>
            <a:ext cx="360040" cy="319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ounded Rectangle 9"/>
          <p:cNvSpPr/>
          <p:nvPr/>
        </p:nvSpPr>
        <p:spPr>
          <a:xfrm>
            <a:off x="6999213" y="4648894"/>
            <a:ext cx="1272720" cy="405594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Classifier</a:t>
            </a:r>
            <a:endParaRPr lang="en-MY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7478557" y="5273872"/>
            <a:ext cx="360040" cy="319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563209" y="5787003"/>
            <a:ext cx="2464387" cy="424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 algn="ctr">
              <a:buFont typeface="Arial" pitchFamily="34" charset="0"/>
              <a:buNone/>
            </a:pPr>
            <a:r>
              <a:rPr lang="en-MY" dirty="0" smtClean="0"/>
              <a:t>Predicted Class (Apple)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4764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Example: Classifying SPAM emails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Classic example of machine learning: SPAM emails classification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28" y="2708920"/>
            <a:ext cx="57435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4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Summary of the SPAM example</a:t>
            </a:r>
            <a:endParaRPr lang="en-MY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253594"/>
              </p:ext>
            </p:extLst>
          </p:nvPr>
        </p:nvGraphicFramePr>
        <p:xfrm>
          <a:off x="899592" y="2636912"/>
          <a:ext cx="7157863" cy="2736305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253207">
                  <a:extLst>
                    <a:ext uri="{9D8B030D-6E8A-4147-A177-3AD203B41FA5}">
                      <a16:colId xmlns:a16="http://schemas.microsoft.com/office/drawing/2014/main" val="167487720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3732378501"/>
                    </a:ext>
                  </a:extLst>
                </a:gridCol>
              </a:tblGrid>
              <a:tr h="390899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1" u="none" strike="noStrike" dirty="0">
                          <a:effectLst/>
                        </a:rPr>
                        <a:t>Components</a:t>
                      </a:r>
                      <a:r>
                        <a:rPr lang="en-MY" sz="1100" u="none" strike="noStrike" dirty="0">
                          <a:effectLst/>
                        </a:rPr>
                        <a:t> 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3" marR="7973" marT="7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1" u="none" strike="noStrike" dirty="0">
                          <a:effectLst/>
                        </a:rPr>
                        <a:t>Elaboration</a:t>
                      </a:r>
                      <a:endParaRPr lang="en-MY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3" marR="7973" marT="7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978507"/>
                  </a:ext>
                </a:extLst>
              </a:tr>
              <a:tr h="390901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Question </a:t>
                      </a:r>
                      <a:endParaRPr lang="en-MY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3" marR="7973" marT="7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Can I use quantitative attributes of the email to classify the email as belonging to the SPAM or non- SPAM group?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3" marR="7973" marT="7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632763"/>
                  </a:ext>
                </a:extLst>
              </a:tr>
              <a:tr h="390901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Input </a:t>
                      </a:r>
                      <a:endParaRPr lang="en-MY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3" marR="7973" marT="7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Data Is the data perfect or sufficient? If not what do you do about it?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3" marR="7973" marT="7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151741"/>
                  </a:ext>
                </a:extLst>
              </a:tr>
              <a:tr h="390901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Features </a:t>
                      </a:r>
                      <a:endParaRPr lang="en-MY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3" marR="7973" marT="7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 this context, can be a word count : in this example the count of the word ‘you’ is evaluated as a feature through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3" marR="7973" marT="7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05958"/>
                  </a:ext>
                </a:extLst>
              </a:tr>
              <a:tr h="390901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Algorithm </a:t>
                      </a:r>
                      <a:endParaRPr lang="en-MY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3" marR="7973" marT="7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Here, a kernel density function of the frequency of the word ‘your’ in the email is used as the prediction function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3" marR="7973" marT="7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300849"/>
                  </a:ext>
                </a:extLst>
              </a:tr>
              <a:tr h="390901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Parameter </a:t>
                      </a:r>
                      <a:endParaRPr lang="en-MY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3" marR="7973" marT="7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The cut-off point of 0.5 is used to differentiate spam emails from non-spam email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3" marR="7973" marT="7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62262"/>
                  </a:ext>
                </a:extLst>
              </a:tr>
              <a:tr h="390901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Evaluation </a:t>
                      </a:r>
                      <a:endParaRPr lang="en-MY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3" marR="7973" marT="7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The prediction accuracy is measured in terms of percentage of correctly predicted labels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3" marR="7973" marT="7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725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2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Which components are more important?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2564904"/>
            <a:ext cx="809010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5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Key take-</a:t>
            </a:r>
            <a:r>
              <a:rPr lang="en-US" b="0" dirty="0" err="1"/>
              <a:t>aways</a:t>
            </a:r>
            <a:r>
              <a:rPr lang="en-US" b="0" dirty="0"/>
              <a:t> concerning Questions, Data,</a:t>
            </a:r>
            <a:br>
              <a:rPr lang="en-US" b="0" dirty="0"/>
            </a:br>
            <a:r>
              <a:rPr lang="en-MY" b="0" dirty="0"/>
              <a:t>Features and Algorithm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117" y="2132856"/>
            <a:ext cx="6516798" cy="3886944"/>
          </a:xfrm>
        </p:spPr>
        <p:txBody>
          <a:bodyPr/>
          <a:lstStyle/>
          <a:p>
            <a:r>
              <a:rPr lang="en-MY" dirty="0"/>
              <a:t>For DATA, garbage in = garbage out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DATA is better than BETTER prediction models</a:t>
            </a:r>
          </a:p>
          <a:p>
            <a:r>
              <a:rPr lang="en-US" dirty="0" smtClean="0"/>
              <a:t>For </a:t>
            </a:r>
            <a:r>
              <a:rPr lang="en-US" dirty="0"/>
              <a:t>FEATURES, it should be based on EXPERT domain knowledge, </a:t>
            </a:r>
            <a:r>
              <a:rPr lang="en-US" dirty="0" smtClean="0"/>
              <a:t>and lead </a:t>
            </a:r>
            <a:r>
              <a:rPr lang="en-US" dirty="0"/>
              <a:t>to data COMPRESSION while RETAINING relevant information</a:t>
            </a:r>
          </a:p>
          <a:p>
            <a:pPr lvl="1"/>
            <a:r>
              <a:rPr lang="en-US" dirty="0" smtClean="0"/>
              <a:t>It’s </a:t>
            </a:r>
            <a:r>
              <a:rPr lang="en-US" dirty="0"/>
              <a:t>a mistake to rely heavily on automatic feature selection, ignore data </a:t>
            </a:r>
            <a:r>
              <a:rPr lang="en-US" dirty="0" smtClean="0"/>
              <a:t>quirks </a:t>
            </a:r>
            <a:r>
              <a:rPr lang="en-MY" dirty="0" smtClean="0"/>
              <a:t>and </a:t>
            </a:r>
            <a:r>
              <a:rPr lang="en-MY" dirty="0"/>
              <a:t>throw away information</a:t>
            </a:r>
          </a:p>
          <a:p>
            <a:r>
              <a:rPr lang="en-US" dirty="0" smtClean="0"/>
              <a:t>For </a:t>
            </a:r>
            <a:r>
              <a:rPr lang="en-US" dirty="0"/>
              <a:t>ALGORITHM, it matters less, with sometimes marginal </a:t>
            </a:r>
            <a:r>
              <a:rPr lang="en-US" dirty="0" smtClean="0"/>
              <a:t>differences </a:t>
            </a:r>
            <a:r>
              <a:rPr lang="en-MY" dirty="0" smtClean="0"/>
              <a:t>between </a:t>
            </a:r>
            <a:r>
              <a:rPr lang="en-MY" dirty="0"/>
              <a:t>prediction models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9112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 is the “BEST” ML method then?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513" y="2094154"/>
            <a:ext cx="6516687" cy="366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1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In Sample VS. Out of Sample Errors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117" y="1828800"/>
            <a:ext cx="6516798" cy="1456184"/>
          </a:xfrm>
        </p:spPr>
        <p:txBody>
          <a:bodyPr/>
          <a:lstStyle/>
          <a:p>
            <a:r>
              <a:rPr lang="en-US" dirty="0"/>
              <a:t>In Sample Error : the error rate you get on the same data set you </a:t>
            </a:r>
            <a:r>
              <a:rPr lang="en-US" dirty="0" smtClean="0"/>
              <a:t>used to </a:t>
            </a:r>
            <a:r>
              <a:rPr lang="en-US" dirty="0"/>
              <a:t>build your predictor, aka </a:t>
            </a:r>
            <a:r>
              <a:rPr lang="en-US" dirty="0" err="1">
                <a:solidFill>
                  <a:srgbClr val="FF0000"/>
                </a:solidFill>
              </a:rPr>
              <a:t>resubstitution</a:t>
            </a:r>
            <a:r>
              <a:rPr lang="en-US" dirty="0"/>
              <a:t> error</a:t>
            </a:r>
          </a:p>
          <a:p>
            <a:r>
              <a:rPr lang="en-US" dirty="0" smtClean="0"/>
              <a:t>Out </a:t>
            </a:r>
            <a:r>
              <a:rPr lang="en-US" dirty="0"/>
              <a:t>of sample error: the error rate you get on a new data set, </a:t>
            </a:r>
            <a:r>
              <a:rPr lang="en-US" dirty="0" smtClean="0"/>
              <a:t>aka </a:t>
            </a:r>
            <a:r>
              <a:rPr lang="en-MY" dirty="0" smtClean="0">
                <a:solidFill>
                  <a:srgbClr val="FF0000"/>
                </a:solidFill>
              </a:rPr>
              <a:t>generalization</a:t>
            </a:r>
            <a:r>
              <a:rPr lang="en-MY" dirty="0" smtClean="0"/>
              <a:t> </a:t>
            </a:r>
            <a:r>
              <a:rPr lang="en-MY" dirty="0"/>
              <a:t>error</a:t>
            </a:r>
            <a:endParaRPr lang="en-MY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4365104"/>
            <a:ext cx="5904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This is what we should care </a:t>
            </a:r>
            <a:r>
              <a:rPr lang="en-US" sz="2400" b="1" dirty="0" smtClean="0">
                <a:solidFill>
                  <a:srgbClr val="FF0000"/>
                </a:solidFill>
              </a:rPr>
              <a:t>about, due to overfitting </a:t>
            </a:r>
            <a:r>
              <a:rPr lang="en-US" sz="2400" b="1" dirty="0">
                <a:solidFill>
                  <a:srgbClr val="FF0000"/>
                </a:solidFill>
              </a:rPr>
              <a:t>errors (in other words, out </a:t>
            </a:r>
            <a:r>
              <a:rPr lang="en-US" sz="2400" b="1" dirty="0" smtClean="0">
                <a:solidFill>
                  <a:srgbClr val="FF0000"/>
                </a:solidFill>
              </a:rPr>
              <a:t>of sample </a:t>
            </a:r>
            <a:r>
              <a:rPr lang="en-US" sz="2400" b="1" dirty="0">
                <a:solidFill>
                  <a:srgbClr val="FF0000"/>
                </a:solidFill>
              </a:rPr>
              <a:t>error is more important than </a:t>
            </a:r>
            <a:r>
              <a:rPr lang="en-US" sz="2400" b="1" dirty="0" smtClean="0">
                <a:solidFill>
                  <a:srgbClr val="FF0000"/>
                </a:solidFill>
              </a:rPr>
              <a:t>in </a:t>
            </a:r>
            <a:r>
              <a:rPr lang="en-MY" sz="2400" b="1" dirty="0" smtClean="0">
                <a:solidFill>
                  <a:srgbClr val="FF0000"/>
                </a:solidFill>
              </a:rPr>
              <a:t>sample </a:t>
            </a:r>
            <a:r>
              <a:rPr lang="en-MY" sz="2400" b="1" dirty="0">
                <a:solidFill>
                  <a:srgbClr val="FF0000"/>
                </a:solidFill>
              </a:rPr>
              <a:t>error)</a:t>
            </a:r>
            <a:endParaRPr lang="en-MY" sz="2400" dirty="0">
              <a:solidFill>
                <a:srgbClr val="FF0000"/>
              </a:solidFill>
            </a:endParaRPr>
          </a:p>
        </p:txBody>
      </p:sp>
      <p:pic>
        <p:nvPicPr>
          <p:cNvPr id="11268" name="Picture 4" descr="Image result for exclamation 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365104"/>
            <a:ext cx="2095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rved Left Arrow 5"/>
          <p:cNvSpPr/>
          <p:nvPr/>
        </p:nvSpPr>
        <p:spPr>
          <a:xfrm rot="208856">
            <a:off x="2987824" y="2996952"/>
            <a:ext cx="720080" cy="1368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62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0" dirty="0"/>
              <a:t>Generalization vs Overfitting vs </a:t>
            </a:r>
            <a:r>
              <a:rPr lang="en-MY" b="0" dirty="0" err="1"/>
              <a:t>Underfitting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117" y="1828800"/>
            <a:ext cx="3124811" cy="4191000"/>
          </a:xfrm>
        </p:spPr>
        <p:txBody>
          <a:bodyPr>
            <a:normAutofit/>
          </a:bodyPr>
          <a:lstStyle/>
          <a:p>
            <a:r>
              <a:rPr lang="en-MY" b="1" dirty="0"/>
              <a:t>Generalization </a:t>
            </a:r>
            <a:r>
              <a:rPr lang="en-MY" dirty="0"/>
              <a:t>– algorithm’s </a:t>
            </a:r>
            <a:r>
              <a:rPr lang="en-MY" dirty="0" smtClean="0"/>
              <a:t>ability </a:t>
            </a:r>
            <a:r>
              <a:rPr lang="en-US" dirty="0" smtClean="0"/>
              <a:t>to </a:t>
            </a:r>
            <a:r>
              <a:rPr lang="en-US" dirty="0"/>
              <a:t>give accurate predictions </a:t>
            </a:r>
            <a:r>
              <a:rPr lang="en-US" dirty="0" smtClean="0"/>
              <a:t>for </a:t>
            </a:r>
            <a:r>
              <a:rPr lang="en-MY" dirty="0" smtClean="0"/>
              <a:t>new</a:t>
            </a:r>
            <a:r>
              <a:rPr lang="en-MY" dirty="0"/>
              <a:t>, previously unseen data</a:t>
            </a:r>
          </a:p>
          <a:p>
            <a:r>
              <a:rPr lang="en-US" b="1" dirty="0" smtClean="0"/>
              <a:t>Overfitting </a:t>
            </a:r>
            <a:r>
              <a:rPr lang="en-US" dirty="0"/>
              <a:t>- occurs when a </a:t>
            </a:r>
            <a:r>
              <a:rPr lang="en-US" dirty="0" smtClean="0"/>
              <a:t>model is </a:t>
            </a:r>
            <a:r>
              <a:rPr lang="en-US" dirty="0"/>
              <a:t>excessively complex, such </a:t>
            </a:r>
            <a:r>
              <a:rPr lang="en-US" dirty="0" smtClean="0"/>
              <a:t>as </a:t>
            </a:r>
            <a:r>
              <a:rPr lang="en-MY" dirty="0" smtClean="0"/>
              <a:t>having </a:t>
            </a:r>
            <a:r>
              <a:rPr lang="en-MY" dirty="0"/>
              <a:t>too many </a:t>
            </a:r>
            <a:r>
              <a:rPr lang="en-MY" dirty="0" smtClean="0"/>
              <a:t>parameters </a:t>
            </a:r>
            <a:r>
              <a:rPr lang="en-US" dirty="0" smtClean="0"/>
              <a:t>relative </a:t>
            </a:r>
            <a:r>
              <a:rPr lang="en-US" dirty="0"/>
              <a:t>to the number </a:t>
            </a:r>
            <a:r>
              <a:rPr lang="en-US" dirty="0" smtClean="0"/>
              <a:t>of </a:t>
            </a:r>
            <a:r>
              <a:rPr lang="en-MY" dirty="0" smtClean="0"/>
              <a:t>observations</a:t>
            </a:r>
            <a:r>
              <a:rPr lang="en-MY" dirty="0"/>
              <a:t>. Overfitting </a:t>
            </a:r>
            <a:r>
              <a:rPr lang="en-MY" dirty="0" smtClean="0"/>
              <a:t>describes </a:t>
            </a:r>
            <a:r>
              <a:rPr lang="en-US" dirty="0" smtClean="0"/>
              <a:t>random </a:t>
            </a:r>
            <a:r>
              <a:rPr lang="en-US" dirty="0"/>
              <a:t>error or noise instead </a:t>
            </a:r>
            <a:r>
              <a:rPr lang="en-US" dirty="0" smtClean="0"/>
              <a:t>of </a:t>
            </a:r>
            <a:r>
              <a:rPr lang="en-MY" dirty="0" smtClean="0"/>
              <a:t>underlying </a:t>
            </a:r>
            <a:r>
              <a:rPr lang="en-MY" dirty="0"/>
              <a:t>relationship</a:t>
            </a:r>
          </a:p>
          <a:p>
            <a:r>
              <a:rPr lang="en-MY" b="1" dirty="0" err="1" smtClean="0"/>
              <a:t>Underfitting</a:t>
            </a:r>
            <a:r>
              <a:rPr lang="en-MY" b="1" dirty="0" smtClean="0"/>
              <a:t> </a:t>
            </a:r>
            <a:r>
              <a:rPr lang="en-MY" dirty="0"/>
              <a:t>- occurs when </a:t>
            </a:r>
            <a:r>
              <a:rPr lang="en-MY" dirty="0" smtClean="0"/>
              <a:t>a statistical </a:t>
            </a:r>
            <a:r>
              <a:rPr lang="en-MY" dirty="0"/>
              <a:t>model or </a:t>
            </a:r>
            <a:r>
              <a:rPr lang="en-MY" dirty="0" smtClean="0"/>
              <a:t>machine learning </a:t>
            </a:r>
            <a:r>
              <a:rPr lang="en-MY" dirty="0"/>
              <a:t>algorithm cannot </a:t>
            </a:r>
            <a:r>
              <a:rPr lang="en-MY" dirty="0" smtClean="0"/>
              <a:t>capture </a:t>
            </a:r>
            <a:r>
              <a:rPr lang="en-US" dirty="0" smtClean="0"/>
              <a:t>the </a:t>
            </a:r>
            <a:r>
              <a:rPr lang="en-US" dirty="0"/>
              <a:t>underlying trend of the data. </a:t>
            </a:r>
            <a:r>
              <a:rPr lang="en-US" dirty="0" smtClean="0"/>
              <a:t>It is </a:t>
            </a:r>
            <a:r>
              <a:rPr lang="en-US" dirty="0"/>
              <a:t>when the model or the </a:t>
            </a:r>
            <a:r>
              <a:rPr lang="en-US" dirty="0" smtClean="0"/>
              <a:t>algorithm does </a:t>
            </a:r>
            <a:r>
              <a:rPr lang="en-US" dirty="0"/>
              <a:t>not fit the data well enough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492896"/>
            <a:ext cx="4680520" cy="248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6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1" y="361256"/>
            <a:ext cx="6416323" cy="691480"/>
          </a:xfrm>
        </p:spPr>
        <p:txBody>
          <a:bodyPr/>
          <a:lstStyle/>
          <a:p>
            <a:r>
              <a:rPr lang="en-MY" dirty="0" smtClean="0"/>
              <a:t>Introduction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115" y="1700808"/>
            <a:ext cx="3637871" cy="3752340"/>
          </a:xfrm>
        </p:spPr>
        <p:txBody>
          <a:bodyPr/>
          <a:lstStyle/>
          <a:p>
            <a:r>
              <a:rPr lang="en-US" dirty="0"/>
              <a:t>Prediction can be understood to </a:t>
            </a:r>
            <a:r>
              <a:rPr lang="en-US" dirty="0" smtClean="0"/>
              <a:t>be the </a:t>
            </a:r>
            <a:r>
              <a:rPr lang="en-US" dirty="0"/>
              <a:t>following things by </a:t>
            </a:r>
            <a:r>
              <a:rPr lang="en-US" dirty="0" smtClean="0"/>
              <a:t>different </a:t>
            </a:r>
            <a:r>
              <a:rPr lang="en-MY" dirty="0" smtClean="0"/>
              <a:t>groups </a:t>
            </a:r>
            <a:r>
              <a:rPr lang="en-MY" dirty="0"/>
              <a:t>of people</a:t>
            </a:r>
            <a:r>
              <a:rPr lang="en-MY" dirty="0" smtClean="0"/>
              <a:t>:</a:t>
            </a:r>
          </a:p>
          <a:p>
            <a:endParaRPr lang="en-MY" dirty="0"/>
          </a:p>
          <a:p>
            <a:endParaRPr lang="en-MY" dirty="0" smtClean="0"/>
          </a:p>
          <a:p>
            <a:endParaRPr lang="en-MY" dirty="0"/>
          </a:p>
          <a:p>
            <a:endParaRPr lang="en-MY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148088"/>
              </p:ext>
            </p:extLst>
          </p:nvPr>
        </p:nvGraphicFramePr>
        <p:xfrm>
          <a:off x="1115616" y="2564904"/>
          <a:ext cx="3240360" cy="208823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790687">
                  <a:extLst>
                    <a:ext uri="{9D8B030D-6E8A-4147-A177-3AD203B41FA5}">
                      <a16:colId xmlns:a16="http://schemas.microsoft.com/office/drawing/2014/main" val="2100331039"/>
                    </a:ext>
                  </a:extLst>
                </a:gridCol>
                <a:gridCol w="1449673">
                  <a:extLst>
                    <a:ext uri="{9D8B030D-6E8A-4147-A177-3AD203B41FA5}">
                      <a16:colId xmlns:a16="http://schemas.microsoft.com/office/drawing/2014/main" val="2774031583"/>
                    </a:ext>
                  </a:extLst>
                </a:gridCol>
              </a:tblGrid>
              <a:tr h="34803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Prediction </a:t>
                      </a:r>
                      <a:endParaRPr lang="en-MY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Types of Statisticians</a:t>
                      </a:r>
                      <a:endParaRPr lang="en-MY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105198"/>
                  </a:ext>
                </a:extLst>
              </a:tr>
              <a:tr h="34803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Statistical Learning 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Statisticians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8807808"/>
                  </a:ext>
                </a:extLst>
              </a:tr>
              <a:tr h="34803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Machine Learning 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Computer Scientists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1762860"/>
                  </a:ext>
                </a:extLst>
              </a:tr>
              <a:tr h="69607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Forecasting 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Atmospheric</a:t>
                      </a:r>
                      <a:br>
                        <a:rPr lang="en-MY" sz="1100" u="none" strike="noStrike">
                          <a:effectLst/>
                        </a:rPr>
                      </a:br>
                      <a:r>
                        <a:rPr lang="en-MY" sz="1100" u="none" strike="noStrike">
                          <a:effectLst/>
                        </a:rPr>
                        <a:t>scientists/Bankers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6735416"/>
                  </a:ext>
                </a:extLst>
              </a:tr>
              <a:tr h="34803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Artificial Intelligence 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Members of the press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105298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81479" y="1700810"/>
            <a:ext cx="3772734" cy="3735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The central dogma of prediction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746" y="2564906"/>
            <a:ext cx="3498469" cy="208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Tips on minimizing In and Out of Sample Error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Define your error rate</a:t>
            </a:r>
          </a:p>
          <a:p>
            <a:r>
              <a:rPr lang="en-US" dirty="0" smtClean="0"/>
              <a:t>Split </a:t>
            </a:r>
            <a:r>
              <a:rPr lang="en-US" dirty="0"/>
              <a:t>data into: training, testing, validation (optional)</a:t>
            </a:r>
          </a:p>
          <a:p>
            <a:r>
              <a:rPr lang="en-US" dirty="0" smtClean="0"/>
              <a:t>On </a:t>
            </a:r>
            <a:r>
              <a:rPr lang="en-US" dirty="0"/>
              <a:t>the training set, pick features. use cross-validation</a:t>
            </a:r>
          </a:p>
          <a:p>
            <a:r>
              <a:rPr lang="en-US" dirty="0" smtClean="0"/>
              <a:t>On </a:t>
            </a:r>
            <a:r>
              <a:rPr lang="en-US" dirty="0"/>
              <a:t>the training set, pick prediction function. use cross-validation</a:t>
            </a:r>
          </a:p>
          <a:p>
            <a:r>
              <a:rPr lang="en-US" dirty="0" smtClean="0"/>
              <a:t>If </a:t>
            </a:r>
            <a:r>
              <a:rPr lang="en-US" dirty="0"/>
              <a:t>no validation: apply once to test set (don't want to use test set </a:t>
            </a:r>
            <a:r>
              <a:rPr lang="en-US" dirty="0" smtClean="0"/>
              <a:t>to </a:t>
            </a:r>
            <a:r>
              <a:rPr lang="en-MY" dirty="0" smtClean="0"/>
              <a:t>train </a:t>
            </a:r>
            <a:r>
              <a:rPr lang="en-MY" dirty="0"/>
              <a:t>the model)</a:t>
            </a:r>
          </a:p>
          <a:p>
            <a:r>
              <a:rPr lang="en-US" dirty="0" smtClean="0"/>
              <a:t>If </a:t>
            </a:r>
            <a:r>
              <a:rPr lang="en-US" dirty="0"/>
              <a:t>there is validation: apply to test set and refine, and apply once to</a:t>
            </a:r>
          </a:p>
          <a:p>
            <a:r>
              <a:rPr lang="en-MY" dirty="0"/>
              <a:t>validation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660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Tips on minimizing In and Out of Sample </a:t>
            </a:r>
            <a:r>
              <a:rPr lang="en-US" b="0" dirty="0" smtClean="0"/>
              <a:t>Error..</a:t>
            </a:r>
            <a:r>
              <a:rPr lang="en-US" b="0" dirty="0" err="1" smtClean="0"/>
              <a:t>cont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Know </a:t>
            </a:r>
            <a:r>
              <a:rPr lang="en-MY" dirty="0"/>
              <a:t>the benchmarks</a:t>
            </a:r>
          </a:p>
          <a:p>
            <a:r>
              <a:rPr lang="en-MY" dirty="0" smtClean="0"/>
              <a:t>Study </a:t>
            </a:r>
            <a:r>
              <a:rPr lang="en-MY" dirty="0"/>
              <a:t>design: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 Netflix, test may be 'hold out set', split to 3: probe (labels provided), </a:t>
            </a:r>
            <a:r>
              <a:rPr lang="en-US" dirty="0" smtClean="0"/>
              <a:t>quiz, test </a:t>
            </a:r>
            <a:r>
              <a:rPr lang="en-US" dirty="0"/>
              <a:t>(so you would train on training, and apply to the probe. Netflix </a:t>
            </a:r>
            <a:r>
              <a:rPr lang="en-US" dirty="0" smtClean="0"/>
              <a:t>applied model </a:t>
            </a:r>
            <a:r>
              <a:rPr lang="en-US" dirty="0"/>
              <a:t>to quiz set and you could see results. Test was for ultimate test at </a:t>
            </a:r>
            <a:r>
              <a:rPr lang="en-US" dirty="0" smtClean="0"/>
              <a:t>end </a:t>
            </a:r>
            <a:r>
              <a:rPr lang="en-MY" dirty="0" smtClean="0"/>
              <a:t>of </a:t>
            </a:r>
            <a:r>
              <a:rPr lang="en-MY" dirty="0"/>
              <a:t>competition.)</a:t>
            </a:r>
          </a:p>
          <a:p>
            <a:pPr lvl="1"/>
            <a:r>
              <a:rPr lang="en-MY" dirty="0" err="1" smtClean="0"/>
              <a:t>Kaggle</a:t>
            </a:r>
            <a:r>
              <a:rPr lang="en-MY" dirty="0"/>
              <a:t>: used by professionals</a:t>
            </a:r>
          </a:p>
          <a:p>
            <a:r>
              <a:rPr lang="en-US" dirty="0" smtClean="0"/>
              <a:t>Avoid </a:t>
            </a:r>
            <a:r>
              <a:rPr lang="en-US" dirty="0"/>
              <a:t>small sample sizes, especially for test set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1119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Tips on minimizing In and Out of Sample </a:t>
            </a:r>
            <a:r>
              <a:rPr lang="en-US" b="0" dirty="0" smtClean="0"/>
              <a:t>Error..</a:t>
            </a:r>
            <a:r>
              <a:rPr lang="en-US" b="0" dirty="0" err="1" smtClean="0"/>
              <a:t>cont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</a:t>
            </a:r>
            <a:r>
              <a:rPr lang="en-US" dirty="0"/>
              <a:t>of thumb for prediction study design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have a large sample size: 60% training, 20% test, 20% validation</a:t>
            </a:r>
          </a:p>
          <a:p>
            <a:pPr lvl="1"/>
            <a:r>
              <a:rPr lang="en-US" dirty="0" smtClean="0"/>
              <a:t>Medium </a:t>
            </a:r>
            <a:r>
              <a:rPr lang="en-US" dirty="0"/>
              <a:t>sample size: 60% training, 40% testing</a:t>
            </a:r>
          </a:p>
          <a:p>
            <a:pPr lvl="1"/>
            <a:r>
              <a:rPr lang="en-US" dirty="0" smtClean="0"/>
              <a:t>Small</a:t>
            </a:r>
            <a:r>
              <a:rPr lang="en-US" dirty="0"/>
              <a:t>: do cross validation, report caveat of small sample size, or even </a:t>
            </a:r>
            <a:r>
              <a:rPr lang="en-US" dirty="0" smtClean="0"/>
              <a:t>reconsider </a:t>
            </a:r>
            <a:r>
              <a:rPr lang="en-MY" dirty="0" smtClean="0"/>
              <a:t>whether </a:t>
            </a:r>
            <a:r>
              <a:rPr lang="en-MY" dirty="0"/>
              <a:t>to do</a:t>
            </a:r>
          </a:p>
          <a:p>
            <a:r>
              <a:rPr lang="en-MY" dirty="0" smtClean="0"/>
              <a:t>Some </a:t>
            </a:r>
            <a:r>
              <a:rPr lang="en-MY" dirty="0"/>
              <a:t>principles to remember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the test validation set aside and don't look at it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general, randomly sample training and test</a:t>
            </a:r>
          </a:p>
          <a:p>
            <a:pPr lvl="1"/>
            <a:r>
              <a:rPr lang="en-US" dirty="0" smtClean="0"/>
              <a:t>Your </a:t>
            </a:r>
            <a:r>
              <a:rPr lang="en-US" dirty="0"/>
              <a:t>data sets must reflect structure of the problem - if predictions evolve with </a:t>
            </a:r>
            <a:r>
              <a:rPr lang="en-US" dirty="0" smtClean="0"/>
              <a:t>time, split </a:t>
            </a:r>
            <a:r>
              <a:rPr lang="en-US" dirty="0"/>
              <a:t>train/test in time chunks (called </a:t>
            </a:r>
            <a:r>
              <a:rPr lang="en-US" dirty="0" smtClean="0"/>
              <a:t>back testing </a:t>
            </a:r>
            <a:r>
              <a:rPr lang="en-US" dirty="0"/>
              <a:t>in finance)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subsets should reflect as much diversity as possible: random assignment </a:t>
            </a:r>
            <a:r>
              <a:rPr lang="en-US" dirty="0" smtClean="0"/>
              <a:t>does this</a:t>
            </a:r>
            <a:r>
              <a:rPr lang="en-US" dirty="0"/>
              <a:t>; you can also try to balance by features, but this is tricky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9391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0" dirty="0"/>
              <a:t>Common error measures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Squared Error (or Root Mean Squared Error)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continuous data, </a:t>
            </a:r>
            <a:r>
              <a:rPr lang="en-US" dirty="0" err="1"/>
              <a:t>e.g</a:t>
            </a:r>
            <a:r>
              <a:rPr lang="en-US" dirty="0"/>
              <a:t> time-series data</a:t>
            </a:r>
          </a:p>
          <a:p>
            <a:r>
              <a:rPr lang="en-MY" dirty="0" smtClean="0"/>
              <a:t>Median </a:t>
            </a:r>
            <a:r>
              <a:rPr lang="en-MY" dirty="0"/>
              <a:t>Absolute Deviation</a:t>
            </a:r>
          </a:p>
          <a:p>
            <a:pPr lvl="1"/>
            <a:r>
              <a:rPr lang="en-US" dirty="0" smtClean="0"/>
              <a:t>Also </a:t>
            </a:r>
            <a:r>
              <a:rPr lang="en-US" dirty="0"/>
              <a:t>for continuous data, more robust</a:t>
            </a:r>
          </a:p>
          <a:p>
            <a:r>
              <a:rPr lang="en-US" dirty="0" smtClean="0"/>
              <a:t>Sensitivity </a:t>
            </a:r>
            <a:r>
              <a:rPr lang="en-US" dirty="0"/>
              <a:t>(recall): if you want few missed positives</a:t>
            </a:r>
          </a:p>
          <a:p>
            <a:r>
              <a:rPr lang="en-US" dirty="0" smtClean="0"/>
              <a:t>Specificity</a:t>
            </a:r>
            <a:r>
              <a:rPr lang="en-US" dirty="0"/>
              <a:t>: if you want few negatives called positives</a:t>
            </a:r>
          </a:p>
          <a:p>
            <a:r>
              <a:rPr lang="en-US" dirty="0" smtClean="0"/>
              <a:t>Accuracy</a:t>
            </a:r>
            <a:r>
              <a:rPr lang="en-US" dirty="0"/>
              <a:t>: weights false positives/negatives equally</a:t>
            </a:r>
          </a:p>
          <a:p>
            <a:r>
              <a:rPr lang="en-US" dirty="0" smtClean="0"/>
              <a:t>Concordance</a:t>
            </a:r>
            <a:r>
              <a:rPr lang="en-US" dirty="0"/>
              <a:t>: distance measures for multi-class data, example: kappa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5885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Some Error Measures From Confusion Matrix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117" y="1828800"/>
            <a:ext cx="7805330" cy="736104"/>
          </a:xfrm>
        </p:spPr>
        <p:txBody>
          <a:bodyPr/>
          <a:lstStyle/>
          <a:p>
            <a:r>
              <a:rPr lang="en-US" dirty="0"/>
              <a:t>Let's start with an example confusion matrix for a binary classifier (though it can easily </a:t>
            </a:r>
            <a:r>
              <a:rPr lang="en-US" dirty="0" smtClean="0"/>
              <a:t>be extended </a:t>
            </a:r>
            <a:r>
              <a:rPr lang="en-US" dirty="0"/>
              <a:t>to the case of more than two classes): Here let’ consider prediction of diseases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708920"/>
            <a:ext cx="5105400" cy="17145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99116" y="4653136"/>
            <a:ext cx="7805331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Some Useful Terms</a:t>
            </a:r>
          </a:p>
          <a:p>
            <a:pPr lvl="1"/>
            <a:r>
              <a:rPr lang="en-US" b="1" dirty="0" smtClean="0"/>
              <a:t>True </a:t>
            </a:r>
            <a:r>
              <a:rPr lang="en-US" b="1" dirty="0"/>
              <a:t>Positives (TP): </a:t>
            </a:r>
            <a:r>
              <a:rPr lang="en-US" dirty="0"/>
              <a:t>These are cases in which we predicted yes (they have the disease), and </a:t>
            </a:r>
            <a:r>
              <a:rPr lang="en-US" dirty="0" smtClean="0"/>
              <a:t>they </a:t>
            </a:r>
            <a:r>
              <a:rPr lang="en-MY" dirty="0" smtClean="0"/>
              <a:t>do </a:t>
            </a:r>
            <a:r>
              <a:rPr lang="en-MY" dirty="0"/>
              <a:t>have the disease.</a:t>
            </a:r>
          </a:p>
          <a:p>
            <a:pPr lvl="1"/>
            <a:r>
              <a:rPr lang="en-US" b="1" dirty="0" smtClean="0"/>
              <a:t>True </a:t>
            </a:r>
            <a:r>
              <a:rPr lang="en-US" b="1" dirty="0"/>
              <a:t>Negatives (TN): </a:t>
            </a:r>
            <a:r>
              <a:rPr lang="en-US" dirty="0"/>
              <a:t>We predicted no, and they don't have the disease.</a:t>
            </a:r>
          </a:p>
          <a:p>
            <a:pPr lvl="1"/>
            <a:r>
              <a:rPr lang="en-US" b="1" dirty="0" smtClean="0"/>
              <a:t>False </a:t>
            </a:r>
            <a:r>
              <a:rPr lang="en-US" b="1" dirty="0"/>
              <a:t>Positives (FP): </a:t>
            </a:r>
            <a:r>
              <a:rPr lang="en-US" dirty="0"/>
              <a:t>We predicted yes, but they don't actually have the disease. (Also known as </a:t>
            </a:r>
            <a:r>
              <a:rPr lang="en-US" dirty="0" smtClean="0"/>
              <a:t>a </a:t>
            </a:r>
            <a:r>
              <a:rPr lang="en-MY" dirty="0" smtClean="0"/>
              <a:t>"Type </a:t>
            </a:r>
            <a:r>
              <a:rPr lang="en-MY" dirty="0"/>
              <a:t>I error.")</a:t>
            </a:r>
          </a:p>
          <a:p>
            <a:pPr lvl="1"/>
            <a:r>
              <a:rPr lang="en-US" b="1" dirty="0" smtClean="0"/>
              <a:t>False </a:t>
            </a:r>
            <a:r>
              <a:rPr lang="en-US" b="1" dirty="0"/>
              <a:t>Negatives (FN): </a:t>
            </a:r>
            <a:r>
              <a:rPr lang="en-US" dirty="0"/>
              <a:t>We predicted no, but they actually do have the disease. (Also known as </a:t>
            </a:r>
            <a:r>
              <a:rPr lang="en-US" dirty="0" smtClean="0"/>
              <a:t>a </a:t>
            </a:r>
            <a:r>
              <a:rPr lang="en-MY" dirty="0" smtClean="0"/>
              <a:t>"Type </a:t>
            </a:r>
            <a:r>
              <a:rPr lang="en-MY" dirty="0"/>
              <a:t>II error.")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8607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Some Error Measures from a Confusion</a:t>
            </a:r>
            <a:br>
              <a:rPr lang="en-US" b="0" dirty="0"/>
            </a:br>
            <a:r>
              <a:rPr lang="en-MY" b="0" dirty="0" smtClean="0"/>
              <a:t>Matrix..</a:t>
            </a:r>
            <a:r>
              <a:rPr lang="en-MY" b="0" dirty="0" err="1" smtClean="0"/>
              <a:t>cont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28800"/>
            <a:ext cx="8352928" cy="4696544"/>
          </a:xfrm>
        </p:spPr>
        <p:txBody>
          <a:bodyPr>
            <a:normAutofit fontScale="77500" lnSpcReduction="20000"/>
          </a:bodyPr>
          <a:lstStyle/>
          <a:p>
            <a:pPr marL="34300" indent="0">
              <a:buNone/>
            </a:pPr>
            <a:r>
              <a:rPr lang="en-US" dirty="0" smtClean="0"/>
              <a:t>This </a:t>
            </a:r>
            <a:r>
              <a:rPr lang="en-US" dirty="0"/>
              <a:t>is a list of rates that are often computed from </a:t>
            </a:r>
            <a:r>
              <a:rPr lang="en-US" dirty="0" smtClean="0"/>
              <a:t>a </a:t>
            </a:r>
            <a:r>
              <a:rPr lang="en-MY" dirty="0" smtClean="0"/>
              <a:t>confusion </a:t>
            </a:r>
            <a:r>
              <a:rPr lang="en-MY" dirty="0"/>
              <a:t>matrix:</a:t>
            </a:r>
          </a:p>
          <a:p>
            <a:r>
              <a:rPr lang="en-US" b="1" dirty="0" smtClean="0"/>
              <a:t>Accuracy</a:t>
            </a:r>
            <a:r>
              <a:rPr lang="en-US" dirty="0"/>
              <a:t>: Overall, how often is the classifier correct?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TP+TN)/total = (100+50)/165 = 0.91</a:t>
            </a:r>
          </a:p>
          <a:p>
            <a:r>
              <a:rPr lang="en-US" b="1" dirty="0" smtClean="0"/>
              <a:t>Misclassification </a:t>
            </a:r>
            <a:r>
              <a:rPr lang="en-US" b="1" dirty="0"/>
              <a:t>Rate: </a:t>
            </a:r>
            <a:r>
              <a:rPr lang="en-US" dirty="0"/>
              <a:t>Overall, how often is it wrong?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FP+FN)/total = (10+5)/165 = 0.09</a:t>
            </a:r>
          </a:p>
          <a:p>
            <a:pPr lvl="1"/>
            <a:r>
              <a:rPr lang="en-US" dirty="0" smtClean="0"/>
              <a:t>equivalent </a:t>
            </a:r>
            <a:r>
              <a:rPr lang="en-US" dirty="0"/>
              <a:t>to 1 minus Accuracy</a:t>
            </a:r>
          </a:p>
          <a:p>
            <a:pPr lvl="1"/>
            <a:r>
              <a:rPr lang="en-US" dirty="0" smtClean="0"/>
              <a:t>also </a:t>
            </a:r>
            <a:r>
              <a:rPr lang="en-US" dirty="0"/>
              <a:t>known as "Error </a:t>
            </a:r>
            <a:r>
              <a:rPr lang="en-US" dirty="0" smtClean="0"/>
              <a:t>Rate“</a:t>
            </a:r>
          </a:p>
          <a:p>
            <a:r>
              <a:rPr lang="en-US" b="1" dirty="0"/>
              <a:t>Precision: </a:t>
            </a:r>
            <a:r>
              <a:rPr lang="en-US" dirty="0"/>
              <a:t>When it predicts yes, how often is it correct?</a:t>
            </a:r>
          </a:p>
          <a:p>
            <a:pPr lvl="1"/>
            <a:r>
              <a:rPr lang="en-MY" dirty="0"/>
              <a:t>TP/predicted yes = 100/110 = </a:t>
            </a:r>
            <a:r>
              <a:rPr lang="en-MY" dirty="0" smtClean="0"/>
              <a:t>0.91</a:t>
            </a:r>
            <a:endParaRPr lang="en-US" dirty="0"/>
          </a:p>
          <a:p>
            <a:r>
              <a:rPr lang="en-US" b="1" dirty="0" smtClean="0"/>
              <a:t>True </a:t>
            </a:r>
            <a:r>
              <a:rPr lang="en-US" b="1" dirty="0"/>
              <a:t>Positive Rate: </a:t>
            </a:r>
            <a:r>
              <a:rPr lang="en-US" dirty="0"/>
              <a:t>When it's actually yes, how often does </a:t>
            </a:r>
            <a:r>
              <a:rPr lang="en-US" dirty="0" smtClean="0"/>
              <a:t>it </a:t>
            </a:r>
            <a:r>
              <a:rPr lang="en-MY" dirty="0" smtClean="0"/>
              <a:t>predict </a:t>
            </a:r>
            <a:r>
              <a:rPr lang="en-MY" dirty="0"/>
              <a:t>yes?</a:t>
            </a:r>
          </a:p>
          <a:p>
            <a:pPr lvl="1"/>
            <a:r>
              <a:rPr lang="en-MY" dirty="0" smtClean="0"/>
              <a:t>TP</a:t>
            </a:r>
            <a:r>
              <a:rPr lang="en-MY" dirty="0"/>
              <a:t>/(TP+FN) = 100/105 = 0.95</a:t>
            </a:r>
          </a:p>
          <a:p>
            <a:pPr lvl="1"/>
            <a:r>
              <a:rPr lang="en-US" dirty="0" smtClean="0"/>
              <a:t>also </a:t>
            </a:r>
            <a:r>
              <a:rPr lang="en-US" dirty="0"/>
              <a:t>known as "Sensitivity" or "Recall"</a:t>
            </a:r>
          </a:p>
          <a:p>
            <a:r>
              <a:rPr lang="en-US" b="1" dirty="0" smtClean="0"/>
              <a:t>False </a:t>
            </a:r>
            <a:r>
              <a:rPr lang="en-US" b="1" dirty="0"/>
              <a:t>Positive Rate: </a:t>
            </a:r>
            <a:r>
              <a:rPr lang="en-US" dirty="0"/>
              <a:t>When it's actually no, how often does </a:t>
            </a:r>
            <a:r>
              <a:rPr lang="en-US" dirty="0" smtClean="0"/>
              <a:t>it </a:t>
            </a:r>
            <a:r>
              <a:rPr lang="en-MY" dirty="0" smtClean="0"/>
              <a:t>predict </a:t>
            </a:r>
            <a:r>
              <a:rPr lang="en-MY" dirty="0"/>
              <a:t>yes?</a:t>
            </a:r>
          </a:p>
          <a:p>
            <a:pPr lvl="1"/>
            <a:r>
              <a:rPr lang="en-MY" dirty="0" smtClean="0"/>
              <a:t>FP</a:t>
            </a:r>
            <a:r>
              <a:rPr lang="en-MY" dirty="0"/>
              <a:t>/(FP+TN)= 10/60 = 0.17</a:t>
            </a:r>
          </a:p>
          <a:p>
            <a:r>
              <a:rPr lang="en-US" b="1" dirty="0" smtClean="0"/>
              <a:t>Specificity</a:t>
            </a:r>
            <a:r>
              <a:rPr lang="en-US" b="1" dirty="0"/>
              <a:t>: </a:t>
            </a:r>
            <a:r>
              <a:rPr lang="en-US" dirty="0"/>
              <a:t>When it's actually no, how often does it </a:t>
            </a:r>
            <a:r>
              <a:rPr lang="en-US" dirty="0" smtClean="0"/>
              <a:t>predict </a:t>
            </a:r>
            <a:r>
              <a:rPr lang="en-MY" dirty="0" smtClean="0"/>
              <a:t>no</a:t>
            </a:r>
            <a:r>
              <a:rPr lang="en-MY" dirty="0"/>
              <a:t>?</a:t>
            </a:r>
          </a:p>
          <a:p>
            <a:pPr lvl="1"/>
            <a:r>
              <a:rPr lang="en-MY" dirty="0" smtClean="0"/>
              <a:t>TN/actual </a:t>
            </a:r>
            <a:r>
              <a:rPr lang="en-MY" dirty="0"/>
              <a:t>no = 50/60 = 0.83</a:t>
            </a:r>
          </a:p>
          <a:p>
            <a:pPr lvl="1"/>
            <a:r>
              <a:rPr lang="en-US" dirty="0" smtClean="0"/>
              <a:t>equivalent </a:t>
            </a:r>
            <a:r>
              <a:rPr lang="en-US" dirty="0"/>
              <a:t>to 1 minus False Positive Rate</a:t>
            </a:r>
          </a:p>
          <a:p>
            <a:r>
              <a:rPr lang="en-US" b="1" dirty="0" smtClean="0"/>
              <a:t>Prevalence</a:t>
            </a:r>
            <a:r>
              <a:rPr lang="en-US" b="1" dirty="0"/>
              <a:t>: </a:t>
            </a:r>
            <a:r>
              <a:rPr lang="en-US" dirty="0"/>
              <a:t>How often does the yes condition actually </a:t>
            </a:r>
            <a:r>
              <a:rPr lang="en-US" dirty="0" smtClean="0"/>
              <a:t>occur </a:t>
            </a:r>
            <a:r>
              <a:rPr lang="en-MY" dirty="0" smtClean="0"/>
              <a:t>in </a:t>
            </a:r>
            <a:r>
              <a:rPr lang="en-MY" dirty="0"/>
              <a:t>our sample?</a:t>
            </a:r>
          </a:p>
          <a:p>
            <a:pPr lvl="1"/>
            <a:r>
              <a:rPr lang="en-MY" dirty="0" smtClean="0"/>
              <a:t>actual </a:t>
            </a:r>
            <a:r>
              <a:rPr lang="en-MY" dirty="0"/>
              <a:t>yes/total = 105/165 = 0.64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88" y="2132856"/>
            <a:ext cx="3672408" cy="163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6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0" dirty="0"/>
              <a:t>Receiver Operating Characteristics (ROC)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ROC is a measure of the quality of the goodness of a </a:t>
            </a:r>
            <a:r>
              <a:rPr lang="en-US" dirty="0" smtClean="0"/>
              <a:t>prediction </a:t>
            </a:r>
            <a:r>
              <a:rPr lang="en-MY" dirty="0" smtClean="0"/>
              <a:t>algorithm</a:t>
            </a:r>
            <a:endParaRPr lang="en-MY" dirty="0"/>
          </a:p>
          <a:p>
            <a:r>
              <a:rPr lang="en-US" dirty="0" smtClean="0"/>
              <a:t>ROC </a:t>
            </a:r>
            <a:r>
              <a:rPr lang="en-US" dirty="0"/>
              <a:t>exists as a curve because: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binary classification, you are predicting one of two categories: </a:t>
            </a:r>
            <a:r>
              <a:rPr lang="en-US" dirty="0" smtClean="0"/>
              <a:t>alive/dead, </a:t>
            </a:r>
            <a:r>
              <a:rPr lang="en-MY" dirty="0" smtClean="0"/>
              <a:t>ad </a:t>
            </a:r>
            <a:r>
              <a:rPr lang="en-MY" dirty="0"/>
              <a:t>click/not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predictions are often quantitative: P(alive), prediction on a scale from </a:t>
            </a:r>
            <a:r>
              <a:rPr lang="en-US" dirty="0" smtClean="0"/>
              <a:t>1-</a:t>
            </a:r>
            <a:r>
              <a:rPr lang="en-MY" dirty="0" smtClean="0"/>
              <a:t>10</a:t>
            </a:r>
            <a:endParaRPr lang="en-MY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cutoff you choose gives different results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2119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Description of a ROC curve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117" y="2204864"/>
            <a:ext cx="3124811" cy="3814936"/>
          </a:xfrm>
        </p:spPr>
        <p:txBody>
          <a:bodyPr/>
          <a:lstStyle/>
          <a:p>
            <a:r>
              <a:rPr lang="en-US" dirty="0" smtClean="0"/>
              <a:t>x </a:t>
            </a:r>
            <a:r>
              <a:rPr lang="en-US" dirty="0"/>
              <a:t>axis = 1-specificity (P(FP) = </a:t>
            </a:r>
            <a:r>
              <a:rPr lang="en-US" dirty="0" smtClean="0"/>
              <a:t>false </a:t>
            </a:r>
            <a:r>
              <a:rPr lang="en-MY" dirty="0" smtClean="0"/>
              <a:t>positive </a:t>
            </a:r>
            <a:r>
              <a:rPr lang="en-MY" dirty="0"/>
              <a:t>rate)</a:t>
            </a:r>
          </a:p>
          <a:p>
            <a:r>
              <a:rPr lang="en-US" dirty="0" smtClean="0"/>
              <a:t>y </a:t>
            </a:r>
            <a:r>
              <a:rPr lang="en-US" dirty="0"/>
              <a:t>axis = sensitivity (P(TP) = </a:t>
            </a:r>
            <a:r>
              <a:rPr lang="en-US" dirty="0" smtClean="0"/>
              <a:t>true </a:t>
            </a:r>
            <a:r>
              <a:rPr lang="en-MY" dirty="0" smtClean="0"/>
              <a:t>positive </a:t>
            </a:r>
            <a:r>
              <a:rPr lang="en-MY" dirty="0"/>
              <a:t>rate)</a:t>
            </a:r>
          </a:p>
          <a:p>
            <a:r>
              <a:rPr lang="en-US" dirty="0" smtClean="0"/>
              <a:t>Both </a:t>
            </a:r>
            <a:r>
              <a:rPr lang="en-US" dirty="0"/>
              <a:t>axes go 0 to 1, with a </a:t>
            </a:r>
            <a:r>
              <a:rPr lang="en-US" dirty="0" smtClean="0"/>
              <a:t>concave </a:t>
            </a:r>
            <a:r>
              <a:rPr lang="en-MY" dirty="0" smtClean="0"/>
              <a:t>down </a:t>
            </a:r>
            <a:r>
              <a:rPr lang="en-MY" dirty="0"/>
              <a:t>curve</a:t>
            </a:r>
            <a:endParaRPr lang="en-MY" dirty="0"/>
          </a:p>
        </p:txBody>
      </p:sp>
      <p:pic>
        <p:nvPicPr>
          <p:cNvPr id="12290" name="Picture 2" descr="https://upload.wikimedia.org/wikipedia/commons/6/6b/Roccurv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916832"/>
            <a:ext cx="4762500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27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Evaluating Area Under ROC Curve (AUC)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117" y="2132856"/>
            <a:ext cx="3556859" cy="3886944"/>
          </a:xfrm>
        </p:spPr>
        <p:txBody>
          <a:bodyPr/>
          <a:lstStyle/>
          <a:p>
            <a:r>
              <a:rPr lang="en-US" dirty="0" smtClean="0"/>
              <a:t>AUC </a:t>
            </a:r>
            <a:r>
              <a:rPr lang="en-US" dirty="0"/>
              <a:t>= 0.5: random guessing (</a:t>
            </a:r>
            <a:r>
              <a:rPr lang="en-US" dirty="0" smtClean="0"/>
              <a:t>45 </a:t>
            </a:r>
            <a:r>
              <a:rPr lang="en-MY" dirty="0" smtClean="0"/>
              <a:t>degree </a:t>
            </a:r>
            <a:r>
              <a:rPr lang="en-MY" dirty="0"/>
              <a:t>line basically)</a:t>
            </a:r>
          </a:p>
          <a:p>
            <a:r>
              <a:rPr lang="en-US" dirty="0" smtClean="0"/>
              <a:t>AUC </a:t>
            </a:r>
            <a:r>
              <a:rPr lang="en-US" dirty="0"/>
              <a:t>&lt; 0.5 means you did worse</a:t>
            </a:r>
          </a:p>
          <a:p>
            <a:r>
              <a:rPr lang="en-MY" dirty="0" smtClean="0"/>
              <a:t>AUC </a:t>
            </a:r>
            <a:r>
              <a:rPr lang="en-MY" dirty="0"/>
              <a:t>= 1: perfect classifier</a:t>
            </a:r>
          </a:p>
          <a:p>
            <a:r>
              <a:rPr lang="en-US" dirty="0" smtClean="0"/>
              <a:t>In </a:t>
            </a:r>
            <a:r>
              <a:rPr lang="en-US" dirty="0"/>
              <a:t>general, AUC above 0.8 </a:t>
            </a:r>
            <a:r>
              <a:rPr lang="en-US" dirty="0" smtClean="0"/>
              <a:t>is </a:t>
            </a:r>
            <a:r>
              <a:rPr lang="en-MY" dirty="0" smtClean="0"/>
              <a:t>considered </a:t>
            </a:r>
            <a:r>
              <a:rPr lang="en-MY" dirty="0"/>
              <a:t>'good'</a:t>
            </a:r>
            <a:endParaRPr lang="en-MY" dirty="0"/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2"/>
          <a:stretch/>
        </p:blipFill>
        <p:spPr bwMode="auto">
          <a:xfrm>
            <a:off x="3923928" y="2204864"/>
            <a:ext cx="5087888" cy="338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09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0" dirty="0"/>
              <a:t>Cross-Validation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0" indent="0">
              <a:buNone/>
            </a:pPr>
            <a:r>
              <a:rPr lang="en-MY" dirty="0"/>
              <a:t>Key ideas:</a:t>
            </a:r>
          </a:p>
          <a:p>
            <a:r>
              <a:rPr lang="en-US" dirty="0" smtClean="0"/>
              <a:t>Accuracy </a:t>
            </a:r>
            <a:r>
              <a:rPr lang="en-US" dirty="0"/>
              <a:t>on the training set (re-substitution accuracy) is optimistic</a:t>
            </a:r>
          </a:p>
          <a:p>
            <a:r>
              <a:rPr lang="en-US" dirty="0" smtClean="0"/>
              <a:t>A </a:t>
            </a:r>
            <a:r>
              <a:rPr lang="en-US" dirty="0"/>
              <a:t>better estimate comes from an independent set (test set accuracy)</a:t>
            </a:r>
          </a:p>
          <a:p>
            <a:r>
              <a:rPr lang="en-US" dirty="0" smtClean="0"/>
              <a:t>However </a:t>
            </a:r>
            <a:r>
              <a:rPr lang="en-US" dirty="0"/>
              <a:t>we can't use the test set when building the model or </a:t>
            </a:r>
            <a:r>
              <a:rPr lang="en-US" dirty="0" smtClean="0"/>
              <a:t>it becomes </a:t>
            </a:r>
            <a:r>
              <a:rPr lang="en-US" dirty="0"/>
              <a:t>part of the training set</a:t>
            </a:r>
          </a:p>
          <a:p>
            <a:r>
              <a:rPr lang="en-US" dirty="0" smtClean="0"/>
              <a:t>Therefore </a:t>
            </a:r>
            <a:r>
              <a:rPr lang="en-US" dirty="0"/>
              <a:t>we estimate the test set accuracy with the training set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4965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7" y="361256"/>
            <a:ext cx="6516798" cy="691480"/>
          </a:xfrm>
        </p:spPr>
        <p:txBody>
          <a:bodyPr/>
          <a:lstStyle/>
          <a:p>
            <a:r>
              <a:rPr lang="en-MY" b="0" dirty="0"/>
              <a:t>Machine Learning: Categories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115" y="2276872"/>
            <a:ext cx="7814335" cy="31762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Machine Learning basically can be classified into 2 categories: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Supervised </a:t>
            </a:r>
            <a:r>
              <a:rPr lang="en-US" dirty="0"/>
              <a:t>Machine Learning: Learn to predict target values from </a:t>
            </a:r>
            <a:r>
              <a:rPr lang="en-US" dirty="0" smtClean="0"/>
              <a:t>labelled </a:t>
            </a:r>
            <a:r>
              <a:rPr lang="en-MY" dirty="0" smtClean="0"/>
              <a:t>data</a:t>
            </a:r>
            <a:endParaRPr lang="en-MY" dirty="0"/>
          </a:p>
          <a:p>
            <a:pPr lvl="2">
              <a:lnSpc>
                <a:spcPct val="150000"/>
              </a:lnSpc>
            </a:pPr>
            <a:r>
              <a:rPr lang="en-MY" dirty="0" smtClean="0"/>
              <a:t>Classification</a:t>
            </a:r>
            <a:r>
              <a:rPr lang="en-MY" dirty="0"/>
              <a:t>: Target values are discrete values</a:t>
            </a:r>
          </a:p>
          <a:p>
            <a:pPr lvl="2">
              <a:lnSpc>
                <a:spcPct val="150000"/>
              </a:lnSpc>
            </a:pPr>
            <a:r>
              <a:rPr lang="en-MY" dirty="0" smtClean="0"/>
              <a:t>Regression</a:t>
            </a:r>
            <a:r>
              <a:rPr lang="en-MY" dirty="0"/>
              <a:t>: Target values are continuous </a:t>
            </a:r>
            <a:r>
              <a:rPr lang="en-MY" dirty="0" smtClean="0"/>
              <a:t>values</a:t>
            </a:r>
          </a:p>
          <a:p>
            <a:pPr lvl="1">
              <a:lnSpc>
                <a:spcPct val="150000"/>
              </a:lnSpc>
            </a:pPr>
            <a:r>
              <a:rPr lang="en-US" sz="1450" dirty="0"/>
              <a:t>Unsupervised Machine Learning: Find structure in labeled data</a:t>
            </a:r>
          </a:p>
          <a:p>
            <a:pPr lvl="2">
              <a:lnSpc>
                <a:spcPct val="150000"/>
              </a:lnSpc>
            </a:pPr>
            <a:r>
              <a:rPr lang="en-US" sz="1300" dirty="0" smtClean="0"/>
              <a:t>Find </a:t>
            </a:r>
            <a:r>
              <a:rPr lang="en-US" sz="1300" dirty="0"/>
              <a:t>groups of similar instances in the data (clustering)</a:t>
            </a:r>
          </a:p>
          <a:p>
            <a:pPr lvl="2">
              <a:lnSpc>
                <a:spcPct val="150000"/>
              </a:lnSpc>
            </a:pPr>
            <a:r>
              <a:rPr lang="en-US" sz="1300" dirty="0" smtClean="0"/>
              <a:t>Finding </a:t>
            </a:r>
            <a:r>
              <a:rPr lang="en-US" sz="1300" dirty="0"/>
              <a:t>unusual patterns (outlier detection)</a:t>
            </a:r>
            <a:endParaRPr lang="en-MY" dirty="0"/>
          </a:p>
          <a:p>
            <a:endParaRPr lang="en-MY" dirty="0" smtClean="0"/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4543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0" dirty="0"/>
              <a:t>Cross Validation Approach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0" indent="0">
              <a:buNone/>
            </a:pPr>
            <a:r>
              <a:rPr lang="en-MY" dirty="0"/>
              <a:t>Approach:</a:t>
            </a:r>
          </a:p>
          <a:p>
            <a:r>
              <a:rPr lang="en-MY" dirty="0" smtClean="0"/>
              <a:t>Use </a:t>
            </a:r>
            <a:r>
              <a:rPr lang="en-MY" dirty="0"/>
              <a:t>the training set</a:t>
            </a:r>
          </a:p>
          <a:p>
            <a:r>
              <a:rPr lang="en-US" dirty="0" smtClean="0"/>
              <a:t>Split </a:t>
            </a:r>
            <a:r>
              <a:rPr lang="en-US" dirty="0"/>
              <a:t>this training into training/test sets</a:t>
            </a:r>
          </a:p>
          <a:p>
            <a:r>
              <a:rPr lang="en-US" dirty="0" smtClean="0"/>
              <a:t>Build </a:t>
            </a:r>
            <a:r>
              <a:rPr lang="en-US" dirty="0"/>
              <a:t>a model on the training subset</a:t>
            </a:r>
          </a:p>
          <a:p>
            <a:r>
              <a:rPr lang="en-US" dirty="0" smtClean="0"/>
              <a:t>Evaluate </a:t>
            </a:r>
            <a:r>
              <a:rPr lang="en-US" dirty="0"/>
              <a:t>on the test subset</a:t>
            </a:r>
          </a:p>
          <a:p>
            <a:r>
              <a:rPr lang="en-US" dirty="0" smtClean="0"/>
              <a:t>Repeat </a:t>
            </a:r>
            <a:r>
              <a:rPr lang="en-US" dirty="0"/>
              <a:t>and average the estimated errors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14" y="4077072"/>
            <a:ext cx="5219453" cy="243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8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Cross Validation is used for...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Picking </a:t>
            </a:r>
            <a:r>
              <a:rPr lang="en-US" dirty="0"/>
              <a:t>variables to include in a model</a:t>
            </a:r>
          </a:p>
          <a:p>
            <a:r>
              <a:rPr lang="en-US" dirty="0" smtClean="0"/>
              <a:t>Picking </a:t>
            </a:r>
            <a:r>
              <a:rPr lang="en-US" dirty="0"/>
              <a:t>the type of prediction function to use</a:t>
            </a:r>
          </a:p>
          <a:p>
            <a:r>
              <a:rPr lang="en-US" dirty="0" smtClean="0"/>
              <a:t>Picking </a:t>
            </a:r>
            <a:r>
              <a:rPr lang="en-US" dirty="0"/>
              <a:t>the parameters in the prediction function</a:t>
            </a:r>
          </a:p>
          <a:p>
            <a:r>
              <a:rPr lang="en-MY" dirty="0" smtClean="0"/>
              <a:t>Comparing </a:t>
            </a:r>
            <a:r>
              <a:rPr lang="en-MY" dirty="0"/>
              <a:t>different predictors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5985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Subsampling can be done in various ways..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2420888"/>
            <a:ext cx="7775743" cy="2952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5949280"/>
            <a:ext cx="247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Random Subsampling</a:t>
            </a:r>
            <a:endParaRPr lang="en-MY" dirty="0"/>
          </a:p>
        </p:txBody>
      </p:sp>
      <p:sp>
        <p:nvSpPr>
          <p:cNvPr id="6" name="TextBox 5"/>
          <p:cNvSpPr txBox="1"/>
          <p:nvPr/>
        </p:nvSpPr>
        <p:spPr>
          <a:xfrm>
            <a:off x="3663941" y="5949280"/>
            <a:ext cx="18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 smtClean="0"/>
              <a:t>F-Fold</a:t>
            </a:r>
            <a:endParaRPr lang="en-MY" dirty="0"/>
          </a:p>
        </p:txBody>
      </p:sp>
      <p:sp>
        <p:nvSpPr>
          <p:cNvPr id="7" name="TextBox 6"/>
          <p:cNvSpPr txBox="1"/>
          <p:nvPr/>
        </p:nvSpPr>
        <p:spPr>
          <a:xfrm>
            <a:off x="6372200" y="5949280"/>
            <a:ext cx="18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 smtClean="0"/>
              <a:t>Leave one out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1519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0" dirty="0"/>
              <a:t>Some considerations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117" y="2060848"/>
            <a:ext cx="6516798" cy="3958952"/>
          </a:xfrm>
        </p:spPr>
        <p:txBody>
          <a:bodyPr>
            <a:normAutofit/>
          </a:bodyPr>
          <a:lstStyle/>
          <a:p>
            <a:pPr marL="34300" indent="0">
              <a:buNone/>
            </a:pPr>
            <a:r>
              <a:rPr lang="en-MY" dirty="0"/>
              <a:t>Considerations:</a:t>
            </a:r>
          </a:p>
          <a:p>
            <a:r>
              <a:rPr lang="en-US" dirty="0" smtClean="0"/>
              <a:t>For </a:t>
            </a:r>
            <a:r>
              <a:rPr lang="en-US" dirty="0"/>
              <a:t>time series data, data must be used in 'chunks': blocks of </a:t>
            </a:r>
            <a:r>
              <a:rPr lang="en-US" dirty="0" smtClean="0"/>
              <a:t>contiguous </a:t>
            </a:r>
            <a:r>
              <a:rPr lang="en-MY" dirty="0" smtClean="0"/>
              <a:t>time</a:t>
            </a:r>
            <a:r>
              <a:rPr lang="en-MY" dirty="0"/>
              <a:t>, can't do randomly</a:t>
            </a:r>
          </a:p>
          <a:p>
            <a:r>
              <a:rPr lang="en-US" dirty="0" smtClean="0"/>
              <a:t>For </a:t>
            </a:r>
            <a:r>
              <a:rPr lang="en-US" dirty="0"/>
              <a:t>k-fold cross validation, larger k = less bias, more variance; smaller k </a:t>
            </a:r>
            <a:r>
              <a:rPr lang="en-US" dirty="0" smtClean="0"/>
              <a:t>= </a:t>
            </a:r>
            <a:r>
              <a:rPr lang="en-MY" dirty="0" smtClean="0"/>
              <a:t>more </a:t>
            </a:r>
            <a:r>
              <a:rPr lang="en-MY" dirty="0"/>
              <a:t>bias, less variance</a:t>
            </a:r>
          </a:p>
          <a:p>
            <a:r>
              <a:rPr lang="en-US" dirty="0" smtClean="0"/>
              <a:t>For </a:t>
            </a:r>
            <a:r>
              <a:rPr lang="en-US" dirty="0"/>
              <a:t>random sampling must be done without replacement</a:t>
            </a:r>
          </a:p>
          <a:p>
            <a:r>
              <a:rPr lang="en-US" dirty="0" smtClean="0"/>
              <a:t>Random </a:t>
            </a:r>
            <a:r>
              <a:rPr lang="en-US" dirty="0"/>
              <a:t>sampling with replacement is the bootstrap - underestimates </a:t>
            </a:r>
            <a:r>
              <a:rPr lang="en-US" dirty="0" smtClean="0"/>
              <a:t>of the </a:t>
            </a:r>
            <a:r>
              <a:rPr lang="en-US" dirty="0"/>
              <a:t>error; can be corrected, but it is complicated ( use 0.632 </a:t>
            </a:r>
            <a:r>
              <a:rPr lang="en-US" dirty="0" smtClean="0"/>
              <a:t>Bootstrap </a:t>
            </a:r>
            <a:r>
              <a:rPr lang="en-MY" dirty="0" smtClean="0"/>
              <a:t>rule</a:t>
            </a:r>
            <a:r>
              <a:rPr lang="en-MY" dirty="0"/>
              <a:t>)</a:t>
            </a:r>
          </a:p>
          <a:p>
            <a:r>
              <a:rPr lang="en-US" dirty="0" smtClean="0"/>
              <a:t>If </a:t>
            </a:r>
            <a:r>
              <a:rPr lang="en-US" dirty="0"/>
              <a:t>you cross-validate to pick predictors estimate, you must estimate </a:t>
            </a:r>
            <a:r>
              <a:rPr lang="en-US" dirty="0" smtClean="0"/>
              <a:t>errors </a:t>
            </a:r>
            <a:r>
              <a:rPr lang="en-MY" dirty="0" smtClean="0"/>
              <a:t>on </a:t>
            </a:r>
            <a:r>
              <a:rPr lang="en-MY" dirty="0"/>
              <a:t>independent data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0280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0" dirty="0" err="1"/>
              <a:t>Preprocessing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0" indent="0">
              <a:buNone/>
            </a:pPr>
            <a:r>
              <a:rPr lang="en-US" dirty="0"/>
              <a:t>Why do we need to preprocess?</a:t>
            </a:r>
          </a:p>
          <a:p>
            <a:r>
              <a:rPr lang="en-MY" dirty="0" smtClean="0"/>
              <a:t>Strange </a:t>
            </a:r>
            <a:r>
              <a:rPr lang="en-MY" dirty="0"/>
              <a:t>distributions, skewed </a:t>
            </a:r>
            <a:r>
              <a:rPr lang="en-MY" dirty="0" err="1"/>
              <a:t>vars</a:t>
            </a:r>
            <a:r>
              <a:rPr lang="en-MY" dirty="0"/>
              <a:t> in model-based </a:t>
            </a:r>
            <a:r>
              <a:rPr lang="en-MY" dirty="0" smtClean="0"/>
              <a:t>predictors</a:t>
            </a:r>
          </a:p>
          <a:p>
            <a:r>
              <a:rPr lang="en-US" dirty="0" smtClean="0"/>
              <a:t>Histogram </a:t>
            </a:r>
            <a:r>
              <a:rPr lang="en-US" dirty="0"/>
              <a:t>&amp; mean (mean not in </a:t>
            </a:r>
            <a:r>
              <a:rPr lang="en-US" dirty="0" err="1"/>
              <a:t>centre</a:t>
            </a:r>
            <a:r>
              <a:rPr lang="en-US" dirty="0"/>
              <a:t> shows skew)/</a:t>
            </a:r>
            <a:r>
              <a:rPr lang="en-US" dirty="0" smtClean="0"/>
              <a:t>standard deviation(watch </a:t>
            </a:r>
            <a:r>
              <a:rPr lang="en-US" dirty="0"/>
              <a:t>out for highly inflated values!) can show skew in data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429000"/>
            <a:ext cx="4426184" cy="302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8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0" dirty="0" err="1"/>
              <a:t>Preprocessing</a:t>
            </a:r>
            <a:r>
              <a:rPr lang="en-MY" b="0" dirty="0"/>
              <a:t> (standardization)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Generally</a:t>
            </a:r>
            <a:r>
              <a:rPr lang="en-US" dirty="0"/>
              <a:t>, we can standardize </a:t>
            </a:r>
            <a:r>
              <a:rPr lang="en-US" dirty="0" smtClean="0"/>
              <a:t>by subtracting </a:t>
            </a:r>
            <a:r>
              <a:rPr lang="en-US" dirty="0"/>
              <a:t>the mean of a </a:t>
            </a:r>
            <a:r>
              <a:rPr lang="en-US" dirty="0" smtClean="0"/>
              <a:t>predictor (column </a:t>
            </a:r>
            <a:r>
              <a:rPr lang="en-US" dirty="0"/>
              <a:t>in your data set) and then </a:t>
            </a:r>
            <a:r>
              <a:rPr lang="en-US" dirty="0" smtClean="0"/>
              <a:t>dividing </a:t>
            </a:r>
            <a:r>
              <a:rPr lang="en-MY" dirty="0" smtClean="0"/>
              <a:t>by </a:t>
            </a:r>
            <a:r>
              <a:rPr lang="en-MY" dirty="0"/>
              <a:t>the standard deviation</a:t>
            </a:r>
          </a:p>
          <a:p>
            <a:r>
              <a:rPr lang="en-US" dirty="0" smtClean="0"/>
              <a:t>This </a:t>
            </a:r>
            <a:r>
              <a:rPr lang="en-US" dirty="0"/>
              <a:t>will give a mean of zero and a </a:t>
            </a:r>
            <a:r>
              <a:rPr lang="en-US" dirty="0" smtClean="0"/>
              <a:t>standard </a:t>
            </a:r>
            <a:r>
              <a:rPr lang="en-MY" dirty="0" smtClean="0"/>
              <a:t>deviation </a:t>
            </a:r>
            <a:r>
              <a:rPr lang="en-MY" dirty="0"/>
              <a:t>of one</a:t>
            </a:r>
          </a:p>
          <a:p>
            <a:r>
              <a:rPr lang="en-MY" dirty="0" smtClean="0"/>
              <a:t>Generally</a:t>
            </a:r>
            <a:r>
              <a:rPr lang="en-MY" dirty="0"/>
              <a:t>, </a:t>
            </a:r>
            <a:r>
              <a:rPr lang="en-MY" dirty="0" err="1"/>
              <a:t>preprocessing</a:t>
            </a:r>
            <a:r>
              <a:rPr lang="en-MY" dirty="0"/>
              <a:t> should </a:t>
            </a:r>
            <a:r>
              <a:rPr lang="en-MY" dirty="0" smtClean="0"/>
              <a:t>be </a:t>
            </a:r>
            <a:r>
              <a:rPr lang="en-US" dirty="0" smtClean="0"/>
              <a:t>performed </a:t>
            </a:r>
            <a:r>
              <a:rPr lang="en-US" dirty="0"/>
              <a:t>for both the training and </a:t>
            </a:r>
            <a:r>
              <a:rPr lang="en-US" dirty="0" smtClean="0"/>
              <a:t>the </a:t>
            </a:r>
            <a:r>
              <a:rPr lang="en-MY" dirty="0" smtClean="0"/>
              <a:t>testing </a:t>
            </a:r>
            <a:r>
              <a:rPr lang="en-MY" dirty="0"/>
              <a:t>dataset</a:t>
            </a:r>
          </a:p>
          <a:p>
            <a:r>
              <a:rPr lang="en-US" dirty="0" smtClean="0"/>
              <a:t>Preprocessing </a:t>
            </a:r>
            <a:r>
              <a:rPr lang="en-US" dirty="0"/>
              <a:t>can also be incorporated </a:t>
            </a:r>
            <a:r>
              <a:rPr lang="en-US" dirty="0" smtClean="0"/>
              <a:t>in the </a:t>
            </a:r>
            <a:r>
              <a:rPr lang="en-US" dirty="0"/>
              <a:t>model fitting stage, to be passed as </a:t>
            </a:r>
            <a:r>
              <a:rPr lang="en-US" dirty="0" smtClean="0"/>
              <a:t>an </a:t>
            </a:r>
            <a:r>
              <a:rPr lang="en-MY" dirty="0" smtClean="0"/>
              <a:t>argument</a:t>
            </a:r>
            <a:endParaRPr lang="en-MY" dirty="0"/>
          </a:p>
        </p:txBody>
      </p:sp>
      <p:pic>
        <p:nvPicPr>
          <p:cNvPr id="14338" name="Picture 2" descr="Data Quality in Data Mining Through Data Preprocess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343400"/>
            <a:ext cx="6096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90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How to preprocess continuous data into</a:t>
            </a:r>
            <a:br>
              <a:rPr lang="en-US" b="0" dirty="0"/>
            </a:br>
            <a:r>
              <a:rPr lang="en-MY" b="0" dirty="0"/>
              <a:t>normal data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117" y="2132856"/>
            <a:ext cx="6516798" cy="3886944"/>
          </a:xfrm>
        </p:spPr>
        <p:txBody>
          <a:bodyPr/>
          <a:lstStyle/>
          <a:p>
            <a:pPr marL="34300" indent="0">
              <a:buNone/>
            </a:pPr>
            <a:r>
              <a:rPr lang="en-US" dirty="0"/>
              <a:t>If the dataset comprises continuous data (data measurable on </a:t>
            </a:r>
            <a:r>
              <a:rPr lang="en-US" dirty="0" smtClean="0"/>
              <a:t>a scale</a:t>
            </a:r>
            <a:r>
              <a:rPr lang="en-US" dirty="0"/>
              <a:t>), it can be transformed into normal data (normally </a:t>
            </a:r>
            <a:r>
              <a:rPr lang="en-US" dirty="0" smtClean="0"/>
              <a:t>distributed data</a:t>
            </a:r>
            <a:r>
              <a:rPr lang="en-US" dirty="0"/>
              <a:t>) using the Box-Cox transform.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780928"/>
            <a:ext cx="5197872" cy="390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2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0" dirty="0"/>
              <a:t>Handle missing values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algorithms cannot handle missing data</a:t>
            </a:r>
          </a:p>
          <a:p>
            <a:r>
              <a:rPr lang="en-US" dirty="0" smtClean="0"/>
              <a:t>Missing </a:t>
            </a:r>
            <a:r>
              <a:rPr lang="en-US" dirty="0"/>
              <a:t>data can be imputed</a:t>
            </a:r>
          </a:p>
          <a:p>
            <a:r>
              <a:rPr lang="en-US" dirty="0" smtClean="0"/>
              <a:t>Subsequently</a:t>
            </a:r>
            <a:r>
              <a:rPr lang="en-US" dirty="0"/>
              <a:t>, once the missing data has been handled, remember </a:t>
            </a:r>
            <a:r>
              <a:rPr lang="en-US" dirty="0" smtClean="0"/>
              <a:t>to </a:t>
            </a:r>
            <a:r>
              <a:rPr lang="en-MY" dirty="0" smtClean="0"/>
              <a:t>standardize</a:t>
            </a:r>
            <a:r>
              <a:rPr lang="en-MY" dirty="0"/>
              <a:t>!</a:t>
            </a:r>
          </a:p>
          <a:p>
            <a:r>
              <a:rPr lang="en-US" dirty="0" smtClean="0"/>
              <a:t>REMINDER</a:t>
            </a:r>
            <a:r>
              <a:rPr lang="en-US" dirty="0"/>
              <a:t>: Replace first, then standardize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6662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0" dirty="0"/>
              <a:t>On pre-processing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r>
              <a:rPr lang="en-US" dirty="0"/>
              <a:t>and test must be processed in the same way</a:t>
            </a:r>
          </a:p>
          <a:p>
            <a:r>
              <a:rPr lang="en-US" dirty="0" smtClean="0"/>
              <a:t>Test </a:t>
            </a:r>
            <a:r>
              <a:rPr lang="en-US" dirty="0"/>
              <a:t>transformations will likely be imperfect, especially if the test </a:t>
            </a:r>
            <a:r>
              <a:rPr lang="en-US" dirty="0" smtClean="0"/>
              <a:t>/training </a:t>
            </a:r>
            <a:r>
              <a:rPr lang="en-US" dirty="0"/>
              <a:t>sets were collected at different times</a:t>
            </a:r>
          </a:p>
          <a:p>
            <a:r>
              <a:rPr lang="en-US" dirty="0" smtClean="0"/>
              <a:t>Be </a:t>
            </a:r>
            <a:r>
              <a:rPr lang="en-US" dirty="0"/>
              <a:t>careful when transforming factor/categorical variables!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9344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0" dirty="0"/>
              <a:t>Covariate creation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Covariates </a:t>
            </a:r>
            <a:r>
              <a:rPr lang="en-US" dirty="0"/>
              <a:t>aka predictors, features – are variables you will use in </a:t>
            </a:r>
            <a:r>
              <a:rPr lang="en-US" dirty="0" smtClean="0"/>
              <a:t>your model </a:t>
            </a:r>
            <a:r>
              <a:rPr lang="en-US" dirty="0"/>
              <a:t>to get at what outcome you care about</a:t>
            </a:r>
          </a:p>
          <a:p>
            <a:r>
              <a:rPr lang="en-US" dirty="0" smtClean="0"/>
              <a:t>2 </a:t>
            </a:r>
            <a:r>
              <a:rPr lang="en-US" dirty="0"/>
              <a:t>levels of covariate creation:</a:t>
            </a:r>
          </a:p>
          <a:p>
            <a:r>
              <a:rPr lang="en-US" dirty="0" smtClean="0"/>
              <a:t>Level </a:t>
            </a:r>
            <a:r>
              <a:rPr lang="en-US" dirty="0"/>
              <a:t>1: from raw data to covariate: </a:t>
            </a:r>
            <a:r>
              <a:rPr lang="en-US" dirty="0" err="1"/>
              <a:t>eg</a:t>
            </a:r>
            <a:r>
              <a:rPr lang="en-US" dirty="0"/>
              <a:t> raw email text, get the </a:t>
            </a:r>
            <a:r>
              <a:rPr lang="en-US" dirty="0" err="1" smtClean="0"/>
              <a:t>avg</a:t>
            </a:r>
            <a:r>
              <a:rPr lang="en-US" dirty="0"/>
              <a:t> </a:t>
            </a:r>
            <a:r>
              <a:rPr lang="en-US" dirty="0" smtClean="0"/>
              <a:t>capital </a:t>
            </a:r>
            <a:r>
              <a:rPr lang="en-US" dirty="0"/>
              <a:t>letters, # times 'you' appears, etc. - features that describe </a:t>
            </a:r>
            <a:r>
              <a:rPr lang="en-US" dirty="0" smtClean="0"/>
              <a:t>the </a:t>
            </a:r>
            <a:r>
              <a:rPr lang="en-MY" dirty="0" smtClean="0"/>
              <a:t>raw </a:t>
            </a:r>
            <a:r>
              <a:rPr lang="en-MY" dirty="0"/>
              <a:t>email</a:t>
            </a:r>
          </a:p>
          <a:p>
            <a:r>
              <a:rPr lang="en-US" dirty="0" smtClean="0"/>
              <a:t>Level </a:t>
            </a:r>
            <a:r>
              <a:rPr lang="en-US" dirty="0"/>
              <a:t>2: transforming tidy covariates; </a:t>
            </a:r>
            <a:r>
              <a:rPr lang="en-US" dirty="0" err="1"/>
              <a:t>ie</a:t>
            </a:r>
            <a:r>
              <a:rPr lang="en-US" dirty="0"/>
              <a:t> no additional </a:t>
            </a:r>
            <a:r>
              <a:rPr lang="en-US" dirty="0" smtClean="0"/>
              <a:t>feature </a:t>
            </a:r>
            <a:r>
              <a:rPr lang="en-MY" dirty="0" smtClean="0"/>
              <a:t>extraction </a:t>
            </a:r>
            <a:r>
              <a:rPr lang="en-MY" dirty="0"/>
              <a:t>steps needed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0447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6" y="533400"/>
            <a:ext cx="7301275" cy="1066800"/>
          </a:xfrm>
        </p:spPr>
        <p:txBody>
          <a:bodyPr/>
          <a:lstStyle/>
          <a:p>
            <a:r>
              <a:rPr lang="en-MY" b="0" dirty="0"/>
              <a:t>Supervised Learning: Classification Example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362" y="2008138"/>
            <a:ext cx="1540635" cy="376064"/>
          </a:xfrm>
        </p:spPr>
        <p:txBody>
          <a:bodyPr/>
          <a:lstStyle/>
          <a:p>
            <a:pPr marL="34300" indent="0">
              <a:buNone/>
            </a:pPr>
            <a:r>
              <a:rPr lang="en-MY" dirty="0" smtClean="0"/>
              <a:t>Training Set</a:t>
            </a:r>
            <a:endParaRPr lang="en-MY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609720"/>
              </p:ext>
            </p:extLst>
          </p:nvPr>
        </p:nvGraphicFramePr>
        <p:xfrm>
          <a:off x="797780" y="2492896"/>
          <a:ext cx="3630204" cy="388843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13980">
                  <a:extLst>
                    <a:ext uri="{9D8B030D-6E8A-4147-A177-3AD203B41FA5}">
                      <a16:colId xmlns:a16="http://schemas.microsoft.com/office/drawing/2014/main" val="2100331039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774031583"/>
                    </a:ext>
                  </a:extLst>
                </a:gridCol>
              </a:tblGrid>
              <a:tr h="578181">
                <a:tc>
                  <a:txBody>
                    <a:bodyPr/>
                    <a:lstStyle/>
                    <a:p>
                      <a:pPr algn="ctr" fontAlgn="b"/>
                      <a:r>
                        <a:rPr lang="en-MY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 Sample</a:t>
                      </a:r>
                      <a:endParaRPr lang="en-MY" sz="13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2" marR="11112" marT="11112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Y target</a:t>
                      </a:r>
                      <a:r>
                        <a:rPr lang="en-MY" sz="1300" b="1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value (Label)</a:t>
                      </a:r>
                      <a:endParaRPr lang="en-MY" sz="13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2" marR="11112" marT="11112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105198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algn="l" fontAlgn="b"/>
                      <a:endParaRPr lang="en-MY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2" marR="11112" marT="1111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MY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818807808"/>
                  </a:ext>
                </a:extLst>
              </a:tr>
              <a:tr h="889511">
                <a:tc>
                  <a:txBody>
                    <a:bodyPr/>
                    <a:lstStyle/>
                    <a:p>
                      <a:pPr algn="l" fontAlgn="b"/>
                      <a:endParaRPr lang="en-MY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2" marR="11112" marT="1111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MY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3211762860"/>
                  </a:ext>
                </a:extLst>
              </a:tr>
              <a:tr h="872568">
                <a:tc>
                  <a:txBody>
                    <a:bodyPr/>
                    <a:lstStyle/>
                    <a:p>
                      <a:pPr algn="l" fontAlgn="b"/>
                      <a:endParaRPr lang="en-MY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2" marR="11112" marT="1111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MY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2456735416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l" fontAlgn="b"/>
                      <a:endParaRPr lang="en-MY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2" marR="11112" marT="1111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MY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3551052986"/>
                  </a:ext>
                </a:extLst>
              </a:tr>
            </a:tbl>
          </a:graphicData>
        </a:graphic>
      </p:graphicFrame>
      <p:pic>
        <p:nvPicPr>
          <p:cNvPr id="2050" name="Picture 2" descr="Image result for appl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ppl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7" y="4630059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orange fruit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77" y="3958013"/>
            <a:ext cx="698310" cy="67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lemon fruit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70" y="5713235"/>
            <a:ext cx="786057" cy="64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844721" y="3303842"/>
                <a:ext cx="4358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8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MY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721" y="3303842"/>
                <a:ext cx="43588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836450" y="3992293"/>
                <a:ext cx="4441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8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MY" sz="28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450" y="3992293"/>
                <a:ext cx="44416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844721" y="4861037"/>
                <a:ext cx="4441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8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28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MY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721" y="4861037"/>
                <a:ext cx="44416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836450" y="5705027"/>
                <a:ext cx="4441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8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28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MY" sz="28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450" y="5705027"/>
                <a:ext cx="44416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2541730" y="3303842"/>
            <a:ext cx="1586712" cy="2905175"/>
            <a:chOff x="3027281" y="3319344"/>
            <a:chExt cx="1586712" cy="2905175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3073358" y="3340646"/>
              <a:ext cx="1540635" cy="37606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05799" indent="-171499" algn="l" defTabSz="685994" rtl="0" eaLnBrk="1" latinLnBrk="0" hangingPunct="1">
                <a:lnSpc>
                  <a:spcPct val="90000"/>
                </a:lnSpc>
                <a:spcBef>
                  <a:spcPts val="13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5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45896" indent="-171499" algn="l" defTabSz="685994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3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83094" indent="-137200" algn="l" defTabSz="685994" rtl="0" eaLnBrk="1" latinLnBrk="0" hangingPunct="1">
                <a:lnSpc>
                  <a:spcPct val="90000"/>
                </a:lnSpc>
                <a:spcBef>
                  <a:spcPts val="4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2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20294" indent="-137200" algn="l" defTabSz="685994" rtl="0" eaLnBrk="1" latinLnBrk="0" hangingPunct="1">
                <a:lnSpc>
                  <a:spcPct val="90000"/>
                </a:lnSpc>
                <a:spcBef>
                  <a:spcPts val="4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823193" indent="-102899" algn="l" defTabSz="685994" rtl="0" eaLnBrk="1" latinLnBrk="0" hangingPunct="1">
                <a:lnSpc>
                  <a:spcPct val="90000"/>
                </a:lnSpc>
                <a:spcBef>
                  <a:spcPts val="4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926093" indent="-102899" algn="l" defTabSz="685994" rtl="0" eaLnBrk="1" latinLnBrk="0" hangingPunct="1">
                <a:spcBef>
                  <a:spcPts val="450"/>
                </a:spcBef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028991" indent="-102899" algn="l" defTabSz="685994" rtl="0" eaLnBrk="1" latinLnBrk="0" hangingPunct="1">
                <a:spcBef>
                  <a:spcPts val="450"/>
                </a:spcBef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131891" indent="-102899" algn="l" defTabSz="685994" rtl="0" eaLnBrk="1" latinLnBrk="0" hangingPunct="1">
                <a:spcBef>
                  <a:spcPts val="450"/>
                </a:spcBef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234789" indent="-102899" algn="l" defTabSz="685994" rtl="0" eaLnBrk="1" latinLnBrk="0" hangingPunct="1">
                <a:spcBef>
                  <a:spcPts val="450"/>
                </a:spcBef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300" indent="0">
                <a:buFont typeface="Arial" pitchFamily="34" charset="0"/>
                <a:buNone/>
              </a:pPr>
              <a:r>
                <a:rPr lang="en-MY" sz="2000" dirty="0" smtClean="0"/>
                <a:t>Apple</a:t>
              </a:r>
              <a:endParaRPr lang="en-MY" sz="2000" dirty="0"/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3027282" y="4066176"/>
              <a:ext cx="1540635" cy="37606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05799" indent="-171499" algn="l" defTabSz="685994" rtl="0" eaLnBrk="1" latinLnBrk="0" hangingPunct="1">
                <a:lnSpc>
                  <a:spcPct val="90000"/>
                </a:lnSpc>
                <a:spcBef>
                  <a:spcPts val="13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5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45896" indent="-171499" algn="l" defTabSz="685994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3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83094" indent="-137200" algn="l" defTabSz="685994" rtl="0" eaLnBrk="1" latinLnBrk="0" hangingPunct="1">
                <a:lnSpc>
                  <a:spcPct val="90000"/>
                </a:lnSpc>
                <a:spcBef>
                  <a:spcPts val="4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2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20294" indent="-137200" algn="l" defTabSz="685994" rtl="0" eaLnBrk="1" latinLnBrk="0" hangingPunct="1">
                <a:lnSpc>
                  <a:spcPct val="90000"/>
                </a:lnSpc>
                <a:spcBef>
                  <a:spcPts val="4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823193" indent="-102899" algn="l" defTabSz="685994" rtl="0" eaLnBrk="1" latinLnBrk="0" hangingPunct="1">
                <a:lnSpc>
                  <a:spcPct val="90000"/>
                </a:lnSpc>
                <a:spcBef>
                  <a:spcPts val="4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926093" indent="-102899" algn="l" defTabSz="685994" rtl="0" eaLnBrk="1" latinLnBrk="0" hangingPunct="1">
                <a:spcBef>
                  <a:spcPts val="450"/>
                </a:spcBef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028991" indent="-102899" algn="l" defTabSz="685994" rtl="0" eaLnBrk="1" latinLnBrk="0" hangingPunct="1">
                <a:spcBef>
                  <a:spcPts val="450"/>
                </a:spcBef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131891" indent="-102899" algn="l" defTabSz="685994" rtl="0" eaLnBrk="1" latinLnBrk="0" hangingPunct="1">
                <a:spcBef>
                  <a:spcPts val="450"/>
                </a:spcBef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234789" indent="-102899" algn="l" defTabSz="685994" rtl="0" eaLnBrk="1" latinLnBrk="0" hangingPunct="1">
                <a:spcBef>
                  <a:spcPts val="450"/>
                </a:spcBef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300" indent="0">
                <a:buFont typeface="Arial" pitchFamily="34" charset="0"/>
                <a:buNone/>
              </a:pPr>
              <a:r>
                <a:rPr lang="en-MY" sz="2000" dirty="0" smtClean="0"/>
                <a:t>Orange</a:t>
              </a:r>
              <a:endParaRPr lang="en-MY" sz="2000" dirty="0"/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3027281" y="4959771"/>
              <a:ext cx="1540635" cy="37606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05799" indent="-171499" algn="l" defTabSz="685994" rtl="0" eaLnBrk="1" latinLnBrk="0" hangingPunct="1">
                <a:lnSpc>
                  <a:spcPct val="90000"/>
                </a:lnSpc>
                <a:spcBef>
                  <a:spcPts val="13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5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45896" indent="-171499" algn="l" defTabSz="685994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3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83094" indent="-137200" algn="l" defTabSz="685994" rtl="0" eaLnBrk="1" latinLnBrk="0" hangingPunct="1">
                <a:lnSpc>
                  <a:spcPct val="90000"/>
                </a:lnSpc>
                <a:spcBef>
                  <a:spcPts val="4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2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20294" indent="-137200" algn="l" defTabSz="685994" rtl="0" eaLnBrk="1" latinLnBrk="0" hangingPunct="1">
                <a:lnSpc>
                  <a:spcPct val="90000"/>
                </a:lnSpc>
                <a:spcBef>
                  <a:spcPts val="4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823193" indent="-102899" algn="l" defTabSz="685994" rtl="0" eaLnBrk="1" latinLnBrk="0" hangingPunct="1">
                <a:lnSpc>
                  <a:spcPct val="90000"/>
                </a:lnSpc>
                <a:spcBef>
                  <a:spcPts val="4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926093" indent="-102899" algn="l" defTabSz="685994" rtl="0" eaLnBrk="1" latinLnBrk="0" hangingPunct="1">
                <a:spcBef>
                  <a:spcPts val="450"/>
                </a:spcBef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028991" indent="-102899" algn="l" defTabSz="685994" rtl="0" eaLnBrk="1" latinLnBrk="0" hangingPunct="1">
                <a:spcBef>
                  <a:spcPts val="450"/>
                </a:spcBef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131891" indent="-102899" algn="l" defTabSz="685994" rtl="0" eaLnBrk="1" latinLnBrk="0" hangingPunct="1">
                <a:spcBef>
                  <a:spcPts val="450"/>
                </a:spcBef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234789" indent="-102899" algn="l" defTabSz="685994" rtl="0" eaLnBrk="1" latinLnBrk="0" hangingPunct="1">
                <a:spcBef>
                  <a:spcPts val="450"/>
                </a:spcBef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300" indent="0">
                <a:buFont typeface="Arial" pitchFamily="34" charset="0"/>
                <a:buNone/>
              </a:pPr>
              <a:r>
                <a:rPr lang="en-MY" sz="2000" dirty="0" smtClean="0"/>
                <a:t>Apple</a:t>
              </a:r>
              <a:endParaRPr lang="en-MY" sz="2000" dirty="0"/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3042914" y="5848455"/>
              <a:ext cx="1540635" cy="37606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05799" indent="-171499" algn="l" defTabSz="685994" rtl="0" eaLnBrk="1" latinLnBrk="0" hangingPunct="1">
                <a:lnSpc>
                  <a:spcPct val="90000"/>
                </a:lnSpc>
                <a:spcBef>
                  <a:spcPts val="13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5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45896" indent="-171499" algn="l" defTabSz="685994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3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83094" indent="-137200" algn="l" defTabSz="685994" rtl="0" eaLnBrk="1" latinLnBrk="0" hangingPunct="1">
                <a:lnSpc>
                  <a:spcPct val="90000"/>
                </a:lnSpc>
                <a:spcBef>
                  <a:spcPts val="4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2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20294" indent="-137200" algn="l" defTabSz="685994" rtl="0" eaLnBrk="1" latinLnBrk="0" hangingPunct="1">
                <a:lnSpc>
                  <a:spcPct val="90000"/>
                </a:lnSpc>
                <a:spcBef>
                  <a:spcPts val="4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823193" indent="-102899" algn="l" defTabSz="685994" rtl="0" eaLnBrk="1" latinLnBrk="0" hangingPunct="1">
                <a:lnSpc>
                  <a:spcPct val="90000"/>
                </a:lnSpc>
                <a:spcBef>
                  <a:spcPts val="45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926093" indent="-102899" algn="l" defTabSz="685994" rtl="0" eaLnBrk="1" latinLnBrk="0" hangingPunct="1">
                <a:spcBef>
                  <a:spcPts val="450"/>
                </a:spcBef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028991" indent="-102899" algn="l" defTabSz="685994" rtl="0" eaLnBrk="1" latinLnBrk="0" hangingPunct="1">
                <a:spcBef>
                  <a:spcPts val="450"/>
                </a:spcBef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131891" indent="-102899" algn="l" defTabSz="685994" rtl="0" eaLnBrk="1" latinLnBrk="0" hangingPunct="1">
                <a:spcBef>
                  <a:spcPts val="450"/>
                </a:spcBef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234789" indent="-102899" algn="l" defTabSz="685994" rtl="0" eaLnBrk="1" latinLnBrk="0" hangingPunct="1">
                <a:spcBef>
                  <a:spcPts val="450"/>
                </a:spcBef>
                <a:buSzPct val="80000"/>
                <a:buFont typeface="Arial" pitchFamily="34" charset="0"/>
                <a:buChar char="•"/>
                <a:defRPr sz="105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300" indent="0">
                <a:buFont typeface="Arial" pitchFamily="34" charset="0"/>
                <a:buNone/>
              </a:pPr>
              <a:r>
                <a:rPr lang="en-MY" sz="2000" dirty="0" smtClean="0"/>
                <a:t>Lemon</a:t>
              </a:r>
              <a:endParaRPr lang="en-MY" sz="2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193263" y="3319344"/>
                  <a:ext cx="3746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MY" sz="24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MY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MY" sz="2400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263" y="3319344"/>
                  <a:ext cx="374653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7742" r="-4839" b="-27869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193263" y="4067780"/>
                  <a:ext cx="3817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MY" sz="24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MY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MY" sz="2400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263" y="4067780"/>
                  <a:ext cx="381771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9048" r="-3175" b="-30000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93263" y="4921141"/>
                  <a:ext cx="3817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MY" sz="24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MY" sz="2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MY" sz="2400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263" y="4921141"/>
                  <a:ext cx="381771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9048" r="-3175" b="-30000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237036" y="5759421"/>
                  <a:ext cx="3686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MY" sz="24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MY" sz="24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MY" sz="2400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7036" y="5759421"/>
                  <a:ext cx="368627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8033" r="-4918" b="-27869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Right Arrow 8"/>
          <p:cNvSpPr/>
          <p:nvPr/>
        </p:nvSpPr>
        <p:spPr>
          <a:xfrm>
            <a:off x="4644008" y="3677989"/>
            <a:ext cx="7920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ounded Rectangle 9"/>
          <p:cNvSpPr/>
          <p:nvPr/>
        </p:nvSpPr>
        <p:spPr>
          <a:xfrm>
            <a:off x="5604680" y="3518352"/>
            <a:ext cx="648072" cy="6406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f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364088" y="2856641"/>
            <a:ext cx="1238370" cy="300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>
              <a:buFont typeface="Arial" pitchFamily="34" charset="0"/>
              <a:buNone/>
            </a:pPr>
            <a:r>
              <a:rPr lang="en-MY" dirty="0" smtClean="0"/>
              <a:t>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376560" y="3156673"/>
                <a:ext cx="8755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MY" i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MY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MY" i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MY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560" y="3156673"/>
                <a:ext cx="875561" cy="276999"/>
              </a:xfrm>
              <a:prstGeom prst="rect">
                <a:avLst/>
              </a:prstGeom>
              <a:blipFill>
                <a:blip r:embed="rId14"/>
                <a:stretch>
                  <a:fillRect l="-9028" r="-5556" b="-3777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ontent Placeholder 2"/>
          <p:cNvSpPr txBox="1">
            <a:spLocks/>
          </p:cNvSpPr>
          <p:nvPr/>
        </p:nvSpPr>
        <p:spPr>
          <a:xfrm>
            <a:off x="7063813" y="5286774"/>
            <a:ext cx="1911479" cy="12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>
              <a:buNone/>
            </a:pPr>
            <a:r>
              <a:rPr lang="en-US" sz="1200" dirty="0"/>
              <a:t>After training, at prediction </a:t>
            </a:r>
            <a:r>
              <a:rPr lang="en-US" sz="1200" dirty="0" smtClean="0"/>
              <a:t>time, the </a:t>
            </a:r>
            <a:r>
              <a:rPr lang="en-US" sz="1200" dirty="0"/>
              <a:t>trained model is used </a:t>
            </a:r>
            <a:r>
              <a:rPr lang="en-US" sz="1200" dirty="0" smtClean="0"/>
              <a:t>to predict </a:t>
            </a:r>
            <a:r>
              <a:rPr lang="en-US" sz="1200" dirty="0"/>
              <a:t>the fruit type for </a:t>
            </a:r>
            <a:r>
              <a:rPr lang="en-US" sz="1200" dirty="0" smtClean="0"/>
              <a:t>new instances </a:t>
            </a:r>
            <a:r>
              <a:rPr lang="en-US" sz="1200" dirty="0"/>
              <a:t>using the learned rules</a:t>
            </a:r>
            <a:endParaRPr lang="en-MY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7596336" y="3541429"/>
            <a:ext cx="648072" cy="6406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f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56176" y="3862852"/>
            <a:ext cx="1597620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8" name="Picture 10" descr="Image result for orang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915" y="2142499"/>
            <a:ext cx="1252600" cy="93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 Placeholder 2"/>
          <p:cNvSpPr txBox="1">
            <a:spLocks/>
          </p:cNvSpPr>
          <p:nvPr/>
        </p:nvSpPr>
        <p:spPr>
          <a:xfrm>
            <a:off x="7063814" y="1828800"/>
            <a:ext cx="1540635" cy="3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>
              <a:buFont typeface="Arial" pitchFamily="34" charset="0"/>
              <a:buNone/>
            </a:pPr>
            <a:r>
              <a:rPr lang="en-MY" dirty="0" smtClean="0"/>
              <a:t>Future example</a:t>
            </a:r>
            <a:endParaRPr lang="en-MY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920372" y="3187538"/>
            <a:ext cx="0" cy="38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934994" y="4221088"/>
            <a:ext cx="0" cy="38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 txBox="1">
            <a:spLocks/>
          </p:cNvSpPr>
          <p:nvPr/>
        </p:nvSpPr>
        <p:spPr>
          <a:xfrm>
            <a:off x="5058279" y="4299079"/>
            <a:ext cx="1740874" cy="8511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>
              <a:buFont typeface="Arial" pitchFamily="34" charset="0"/>
              <a:buNone/>
            </a:pPr>
            <a:r>
              <a:rPr lang="en-MY" dirty="0" smtClean="0"/>
              <a:t>At training time, the classifier uses labelled examples to learn rules for recognizing each fruit type.</a:t>
            </a:r>
            <a:endParaRPr lang="en-MY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7063813" y="4888223"/>
            <a:ext cx="1645003" cy="39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>
              <a:buFont typeface="Arial" pitchFamily="34" charset="0"/>
              <a:buNone/>
            </a:pPr>
            <a:r>
              <a:rPr lang="en-MY" dirty="0" smtClean="0"/>
              <a:t>Label : Orange</a:t>
            </a:r>
          </a:p>
        </p:txBody>
      </p:sp>
    </p:spTree>
    <p:extLst>
      <p:ext uri="{BB962C8B-B14F-4D97-AF65-F5344CB8AC3E}">
        <p14:creationId xmlns:p14="http://schemas.microsoft.com/office/powerpoint/2010/main" val="178811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0" dirty="0"/>
              <a:t>Level 1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Level </a:t>
            </a:r>
            <a:r>
              <a:rPr lang="en-US" dirty="0"/>
              <a:t>1, Raw data to covariates</a:t>
            </a:r>
          </a:p>
          <a:p>
            <a:r>
              <a:rPr lang="en-MY" dirty="0" smtClean="0"/>
              <a:t>Depends </a:t>
            </a:r>
            <a:r>
              <a:rPr lang="en-MY" dirty="0"/>
              <a:t>heavily on application</a:t>
            </a:r>
          </a:p>
          <a:p>
            <a:r>
              <a:rPr lang="en-US" dirty="0" smtClean="0"/>
              <a:t>The </a:t>
            </a:r>
            <a:r>
              <a:rPr lang="en-US" dirty="0"/>
              <a:t>balancing act is summarization vs info loss</a:t>
            </a:r>
          </a:p>
          <a:p>
            <a:r>
              <a:rPr lang="en-MY" dirty="0" smtClean="0"/>
              <a:t>Examples</a:t>
            </a:r>
            <a:r>
              <a:rPr lang="en-MY" dirty="0"/>
              <a:t>:</a:t>
            </a:r>
          </a:p>
          <a:p>
            <a:pPr lvl="1"/>
            <a:r>
              <a:rPr lang="en-US" dirty="0" smtClean="0"/>
              <a:t>* </a:t>
            </a:r>
            <a:r>
              <a:rPr lang="en-US" dirty="0"/>
              <a:t>text files: </a:t>
            </a:r>
            <a:r>
              <a:rPr lang="en-US" dirty="0" err="1"/>
              <a:t>freq</a:t>
            </a:r>
            <a:r>
              <a:rPr lang="en-US" dirty="0"/>
              <a:t> of words, phrases (Google </a:t>
            </a:r>
            <a:r>
              <a:rPr lang="en-US" dirty="0" err="1"/>
              <a:t>ngrams</a:t>
            </a:r>
            <a:r>
              <a:rPr lang="en-US" dirty="0"/>
              <a:t>), capital letters</a:t>
            </a:r>
          </a:p>
          <a:p>
            <a:pPr lvl="1"/>
            <a:r>
              <a:rPr lang="en-US" dirty="0" smtClean="0"/>
              <a:t>* </a:t>
            </a:r>
            <a:r>
              <a:rPr lang="en-US" dirty="0"/>
              <a:t>images: edges, corners, blobs, ridges (computer vision feature detection)</a:t>
            </a:r>
          </a:p>
          <a:p>
            <a:pPr lvl="1"/>
            <a:r>
              <a:rPr lang="en-US" dirty="0" smtClean="0"/>
              <a:t>* </a:t>
            </a:r>
            <a:r>
              <a:rPr lang="en-US" dirty="0"/>
              <a:t>webpages: number and type of images, position of elements, colors, videos (A/B </a:t>
            </a:r>
            <a:r>
              <a:rPr lang="en-US" dirty="0" smtClean="0"/>
              <a:t>testing, aka </a:t>
            </a:r>
            <a:r>
              <a:rPr lang="en-US" dirty="0"/>
              <a:t>randomized trials in statistics)</a:t>
            </a:r>
          </a:p>
          <a:p>
            <a:pPr lvl="1"/>
            <a:r>
              <a:rPr lang="en-US" dirty="0" smtClean="0"/>
              <a:t>* </a:t>
            </a:r>
            <a:r>
              <a:rPr lang="en-US" dirty="0"/>
              <a:t>people: height, weight, hair color, sex, country of origin</a:t>
            </a:r>
          </a:p>
          <a:p>
            <a:r>
              <a:rPr lang="en-US" dirty="0" smtClean="0"/>
              <a:t>The </a:t>
            </a:r>
            <a:r>
              <a:rPr lang="en-US" dirty="0"/>
              <a:t>more knowledge of the system you have, the better the job you will do</a:t>
            </a:r>
          </a:p>
          <a:p>
            <a:r>
              <a:rPr lang="en-US" dirty="0" smtClean="0"/>
              <a:t>When </a:t>
            </a:r>
            <a:r>
              <a:rPr lang="en-US" dirty="0"/>
              <a:t>in doubt, err on the side of more features</a:t>
            </a:r>
          </a:p>
          <a:p>
            <a:r>
              <a:rPr lang="en-US" dirty="0" smtClean="0"/>
              <a:t>It </a:t>
            </a:r>
            <a:r>
              <a:rPr lang="en-US" dirty="0"/>
              <a:t>can be automated, but use caution! May be important for training but </a:t>
            </a:r>
            <a:r>
              <a:rPr lang="en-US" dirty="0" smtClean="0"/>
              <a:t>won't </a:t>
            </a:r>
            <a:r>
              <a:rPr lang="en-MY" dirty="0" smtClean="0"/>
              <a:t>generalize </a:t>
            </a:r>
            <a:r>
              <a:rPr lang="en-MY" dirty="0"/>
              <a:t>well for test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6178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0" dirty="0"/>
              <a:t>Level 2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2, tidy covariates to new covariates (functions on covariates)</a:t>
            </a:r>
          </a:p>
          <a:p>
            <a:r>
              <a:rPr lang="en-US" dirty="0" smtClean="0"/>
              <a:t>More </a:t>
            </a:r>
            <a:r>
              <a:rPr lang="en-US" dirty="0"/>
              <a:t>necessary for some methods (regression, </a:t>
            </a:r>
            <a:r>
              <a:rPr lang="en-US" dirty="0" err="1"/>
              <a:t>svms</a:t>
            </a:r>
            <a:r>
              <a:rPr lang="en-US" dirty="0"/>
              <a:t>) than for </a:t>
            </a:r>
            <a:r>
              <a:rPr lang="en-US" dirty="0" smtClean="0"/>
              <a:t>others </a:t>
            </a:r>
            <a:r>
              <a:rPr lang="en-MY" dirty="0" smtClean="0"/>
              <a:t>(classification </a:t>
            </a:r>
            <a:r>
              <a:rPr lang="en-MY" dirty="0"/>
              <a:t>trees)</a:t>
            </a:r>
          </a:p>
          <a:p>
            <a:r>
              <a:rPr lang="en-US" dirty="0" smtClean="0"/>
              <a:t>Only </a:t>
            </a:r>
            <a:r>
              <a:rPr lang="en-US" dirty="0"/>
              <a:t>do on training set!</a:t>
            </a:r>
          </a:p>
          <a:p>
            <a:r>
              <a:rPr lang="en-US" dirty="0" smtClean="0"/>
              <a:t>Best </a:t>
            </a:r>
            <a:r>
              <a:rPr lang="en-US" dirty="0"/>
              <a:t>approach through exploratory analysis (plotting / tables)</a:t>
            </a:r>
          </a:p>
          <a:p>
            <a:r>
              <a:rPr lang="en-US" dirty="0" smtClean="0"/>
              <a:t>New </a:t>
            </a:r>
            <a:r>
              <a:rPr lang="en-US" dirty="0"/>
              <a:t>covariates should be added to data frames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424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0" dirty="0"/>
              <a:t>Additional steps for covariates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covariates to add, dummy variables</a:t>
            </a:r>
          </a:p>
          <a:p>
            <a:pPr lvl="1"/>
            <a:r>
              <a:rPr lang="en-US" dirty="0" smtClean="0"/>
              <a:t>Basic </a:t>
            </a:r>
            <a:r>
              <a:rPr lang="en-US" dirty="0"/>
              <a:t>idea: convert factor variables to indicator variables</a:t>
            </a:r>
          </a:p>
          <a:p>
            <a:pPr lvl="1"/>
            <a:r>
              <a:rPr lang="sv-SE" dirty="0" smtClean="0"/>
              <a:t>E.g </a:t>
            </a:r>
            <a:r>
              <a:rPr lang="sv-SE" dirty="0"/>
              <a:t>var jobclass = industrial, information; change so 2 vars, industrial, </a:t>
            </a:r>
            <a:r>
              <a:rPr lang="sv-SE" dirty="0" smtClean="0"/>
              <a:t>info, </a:t>
            </a:r>
            <a:r>
              <a:rPr lang="en-US" dirty="0" smtClean="0"/>
              <a:t>with </a:t>
            </a:r>
            <a:r>
              <a:rPr lang="en-US" dirty="0"/>
              <a:t>values 0 or 1</a:t>
            </a:r>
          </a:p>
          <a:p>
            <a:r>
              <a:rPr lang="en-MY" dirty="0" smtClean="0"/>
              <a:t>Removing </a:t>
            </a:r>
            <a:r>
              <a:rPr lang="en-MY" dirty="0"/>
              <a:t>zero covariates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variables have no variability at all - </a:t>
            </a:r>
            <a:r>
              <a:rPr lang="en-US" dirty="0" err="1"/>
              <a:t>eg</a:t>
            </a:r>
            <a:r>
              <a:rPr lang="en-US" dirty="0"/>
              <a:t> here, sex always male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7439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Level 1 and Level 2 Covariates discussion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</a:t>
            </a:r>
            <a:r>
              <a:rPr lang="en-US" dirty="0"/>
              <a:t>1 feature creation (raw to covariates):</a:t>
            </a:r>
          </a:p>
          <a:p>
            <a:pPr lvl="1"/>
            <a:r>
              <a:rPr lang="en-US" dirty="0" smtClean="0"/>
              <a:t>Science </a:t>
            </a:r>
            <a:r>
              <a:rPr lang="en-US" dirty="0"/>
              <a:t>is key; Google 'feature extraction for [data type]' </a:t>
            </a:r>
            <a:r>
              <a:rPr lang="en-US" dirty="0" err="1"/>
              <a:t>eg</a:t>
            </a:r>
            <a:r>
              <a:rPr lang="en-US" dirty="0"/>
              <a:t> images, </a:t>
            </a:r>
            <a:r>
              <a:rPr lang="en-US" dirty="0" smtClean="0"/>
              <a:t>voice, </a:t>
            </a:r>
            <a:r>
              <a:rPr lang="en-MY" dirty="0" smtClean="0"/>
              <a:t>etc</a:t>
            </a:r>
            <a:r>
              <a:rPr lang="en-MY" dirty="0"/>
              <a:t>.</a:t>
            </a:r>
          </a:p>
          <a:p>
            <a:pPr lvl="1"/>
            <a:r>
              <a:rPr lang="en-US" dirty="0" smtClean="0"/>
              <a:t>Err </a:t>
            </a:r>
            <a:r>
              <a:rPr lang="en-US" dirty="0"/>
              <a:t>on </a:t>
            </a:r>
            <a:r>
              <a:rPr lang="en-US" dirty="0" err="1"/>
              <a:t>overcreation</a:t>
            </a:r>
            <a:r>
              <a:rPr lang="en-US" dirty="0"/>
              <a:t> of features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some applications (images, voices), automated feature creation is </a:t>
            </a:r>
            <a:r>
              <a:rPr lang="en-US" dirty="0" smtClean="0"/>
              <a:t>possible</a:t>
            </a:r>
            <a:r>
              <a:rPr lang="en-MY" dirty="0" smtClean="0"/>
              <a:t>/ </a:t>
            </a:r>
            <a:r>
              <a:rPr lang="en-MY" dirty="0"/>
              <a:t>necessary</a:t>
            </a:r>
          </a:p>
          <a:p>
            <a:r>
              <a:rPr lang="en-US" dirty="0" smtClean="0"/>
              <a:t>Level </a:t>
            </a:r>
            <a:r>
              <a:rPr lang="en-US" dirty="0"/>
              <a:t>2 feature creation (covariates to new </a:t>
            </a:r>
            <a:r>
              <a:rPr lang="en-US" dirty="0" err="1"/>
              <a:t>cov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new covariates if you think they will improve fit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exploratory analysis on the training set for creating them</a:t>
            </a:r>
          </a:p>
          <a:p>
            <a:pPr lvl="1"/>
            <a:r>
              <a:rPr lang="en-MY" dirty="0" smtClean="0"/>
              <a:t>Be </a:t>
            </a:r>
            <a:r>
              <a:rPr lang="en-MY" dirty="0"/>
              <a:t>careful about overfitting!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6959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0" dirty="0" err="1"/>
              <a:t>Preprocessing</a:t>
            </a:r>
            <a:r>
              <a:rPr lang="en-MY" b="0" dirty="0"/>
              <a:t> with PCA (principal</a:t>
            </a:r>
            <a:br>
              <a:rPr lang="en-MY" b="0" dirty="0"/>
            </a:br>
            <a:r>
              <a:rPr lang="en-MY" b="0" dirty="0"/>
              <a:t>components analysis)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a dataset, we might have multiple quantitative variables, </a:t>
            </a:r>
            <a:r>
              <a:rPr lang="en-US" dirty="0" smtClean="0"/>
              <a:t>some </a:t>
            </a:r>
            <a:r>
              <a:rPr lang="en-MY" dirty="0" smtClean="0"/>
              <a:t>highly </a:t>
            </a:r>
            <a:r>
              <a:rPr lang="en-MY" dirty="0"/>
              <a:t>correlated with others</a:t>
            </a:r>
          </a:p>
          <a:p>
            <a:r>
              <a:rPr lang="en-US" dirty="0" smtClean="0"/>
              <a:t>With </a:t>
            </a:r>
            <a:r>
              <a:rPr lang="en-US" dirty="0"/>
              <a:t>PCA, the basic ideas are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might not need every predictor (like here, num415 and num857, do </a:t>
            </a:r>
            <a:r>
              <a:rPr lang="en-US" dirty="0" smtClean="0"/>
              <a:t>not </a:t>
            </a:r>
            <a:r>
              <a:rPr lang="en-MY" dirty="0" smtClean="0"/>
              <a:t>need </a:t>
            </a:r>
            <a:r>
              <a:rPr lang="en-MY" dirty="0"/>
              <a:t>both)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weighted combination of predictors might be better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should pick this combo to capture the 'most info' possible</a:t>
            </a:r>
          </a:p>
          <a:p>
            <a:pPr lvl="1"/>
            <a:r>
              <a:rPr lang="en-US" dirty="0" smtClean="0"/>
              <a:t>Benefits</a:t>
            </a:r>
            <a:r>
              <a:rPr lang="en-US" dirty="0"/>
              <a:t>: reduced # of predictors, reduced noise due to averaging, </a:t>
            </a:r>
            <a:r>
              <a:rPr lang="en-US" dirty="0" smtClean="0"/>
              <a:t>reduce </a:t>
            </a:r>
            <a:r>
              <a:rPr lang="en-MY" dirty="0" smtClean="0"/>
              <a:t>computation </a:t>
            </a:r>
            <a:r>
              <a:rPr lang="en-MY" dirty="0"/>
              <a:t>time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8787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0" dirty="0"/>
              <a:t>What of multivariate variables?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0" indent="0">
              <a:buNone/>
            </a:pPr>
            <a:r>
              <a:rPr lang="en-MY" dirty="0" smtClean="0"/>
              <a:t>Related </a:t>
            </a:r>
            <a:r>
              <a:rPr lang="en-MY" dirty="0"/>
              <a:t>problems:</a:t>
            </a:r>
          </a:p>
          <a:p>
            <a:r>
              <a:rPr lang="en-MY" dirty="0" smtClean="0"/>
              <a:t>Multivariate </a:t>
            </a:r>
            <a:r>
              <a:rPr lang="en-MY" dirty="0"/>
              <a:t>variables X1, ... </a:t>
            </a:r>
            <a:r>
              <a:rPr lang="en-MY" dirty="0" err="1"/>
              <a:t>Xn</a:t>
            </a:r>
            <a:r>
              <a:rPr lang="en-MY" dirty="0"/>
              <a:t> so X1 = (X11, ... X1m)</a:t>
            </a:r>
          </a:p>
          <a:p>
            <a:r>
              <a:rPr lang="en-US" dirty="0" smtClean="0"/>
              <a:t>Find </a:t>
            </a:r>
            <a:r>
              <a:rPr lang="en-US" dirty="0"/>
              <a:t>a new set of multivariate </a:t>
            </a:r>
            <a:r>
              <a:rPr lang="en-US" dirty="0" err="1"/>
              <a:t>vars</a:t>
            </a:r>
            <a:r>
              <a:rPr lang="en-US" dirty="0"/>
              <a:t> that are uncorrelated and </a:t>
            </a:r>
            <a:r>
              <a:rPr lang="en-US" dirty="0" smtClean="0"/>
              <a:t>explain as </a:t>
            </a:r>
            <a:r>
              <a:rPr lang="en-US" dirty="0"/>
              <a:t>much variance as possible (in example, use X and throw out Y </a:t>
            </a:r>
            <a:r>
              <a:rPr lang="en-US" dirty="0" smtClean="0"/>
              <a:t>and </a:t>
            </a:r>
            <a:r>
              <a:rPr lang="en-MY" dirty="0" smtClean="0"/>
              <a:t>original </a:t>
            </a:r>
            <a:r>
              <a:rPr lang="en-MY" dirty="0" err="1"/>
              <a:t>vars</a:t>
            </a:r>
            <a:r>
              <a:rPr lang="en-MY" dirty="0"/>
              <a:t>)</a:t>
            </a:r>
          </a:p>
          <a:p>
            <a:r>
              <a:rPr lang="en-US" dirty="0" smtClean="0"/>
              <a:t>If </a:t>
            </a:r>
            <a:r>
              <a:rPr lang="en-US" dirty="0"/>
              <a:t>you put all the </a:t>
            </a:r>
            <a:r>
              <a:rPr lang="en-US" dirty="0" err="1"/>
              <a:t>vars</a:t>
            </a:r>
            <a:r>
              <a:rPr lang="en-US" dirty="0"/>
              <a:t> together in one matrix, find the best </a:t>
            </a:r>
            <a:r>
              <a:rPr lang="en-US" dirty="0" smtClean="0"/>
              <a:t>matrix created with fewer variables (lower rank) that explains the original </a:t>
            </a:r>
            <a:r>
              <a:rPr lang="en-MY" dirty="0" smtClean="0"/>
              <a:t>data</a:t>
            </a:r>
            <a:endParaRPr lang="en-MY" dirty="0"/>
          </a:p>
          <a:p>
            <a:r>
              <a:rPr lang="en-US" dirty="0" smtClean="0"/>
              <a:t>The </a:t>
            </a:r>
            <a:r>
              <a:rPr lang="en-US" dirty="0"/>
              <a:t>first goal is statistical, and the 2nd is data compression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030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0" dirty="0"/>
              <a:t>PCA/SVD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SVD: if X is a matrix with each </a:t>
            </a:r>
            <a:r>
              <a:rPr lang="en-US" dirty="0" err="1"/>
              <a:t>var</a:t>
            </a:r>
            <a:r>
              <a:rPr lang="en-US" dirty="0"/>
              <a:t> in a column and each </a:t>
            </a:r>
            <a:r>
              <a:rPr lang="en-US" dirty="0" err="1"/>
              <a:t>obs</a:t>
            </a:r>
            <a:r>
              <a:rPr lang="en-US" dirty="0"/>
              <a:t> in a </a:t>
            </a:r>
            <a:r>
              <a:rPr lang="en-US" dirty="0" smtClean="0"/>
              <a:t>row, then </a:t>
            </a:r>
            <a:r>
              <a:rPr lang="en-US" dirty="0"/>
              <a:t>the SVD is a 'matrix decomposition', X = UDV^T, (</a:t>
            </a:r>
            <a:r>
              <a:rPr lang="en-US" dirty="0" err="1"/>
              <a:t>ie</a:t>
            </a:r>
            <a:r>
              <a:rPr lang="en-US" dirty="0"/>
              <a:t> 3 matrices</a:t>
            </a:r>
            <a:r>
              <a:rPr lang="en-US" dirty="0" smtClean="0"/>
              <a:t>), where </a:t>
            </a:r>
            <a:r>
              <a:rPr lang="en-US" dirty="0"/>
              <a:t>the columns of U are orthogonal (left singular vectors), </a:t>
            </a:r>
            <a:r>
              <a:rPr lang="en-US" dirty="0" smtClean="0"/>
              <a:t>the columns </a:t>
            </a:r>
            <a:r>
              <a:rPr lang="en-US" dirty="0"/>
              <a:t>of V are orthogonal (right singular vectors) and D is </a:t>
            </a:r>
            <a:r>
              <a:rPr lang="en-US" dirty="0" smtClean="0"/>
              <a:t>a </a:t>
            </a:r>
            <a:r>
              <a:rPr lang="en-MY" dirty="0" smtClean="0"/>
              <a:t>diagonal </a:t>
            </a:r>
            <a:r>
              <a:rPr lang="en-MY" dirty="0"/>
              <a:t>matrix (singular values</a:t>
            </a:r>
            <a:r>
              <a:rPr lang="en-MY" dirty="0" smtClean="0"/>
              <a:t>)</a:t>
            </a:r>
          </a:p>
          <a:p>
            <a:endParaRPr lang="en-MY" dirty="0"/>
          </a:p>
          <a:p>
            <a:r>
              <a:rPr lang="en-US" dirty="0"/>
              <a:t>PCA: the principal components are equal to the right singular values </a:t>
            </a:r>
            <a:r>
              <a:rPr lang="en-US" dirty="0" smtClean="0"/>
              <a:t>if you </a:t>
            </a:r>
            <a:r>
              <a:rPr lang="en-US" dirty="0"/>
              <a:t>first scale (subtract mean, divide by </a:t>
            </a:r>
            <a:r>
              <a:rPr lang="en-US" dirty="0" err="1"/>
              <a:t>sd</a:t>
            </a:r>
            <a:r>
              <a:rPr lang="en-US" dirty="0"/>
              <a:t>) the </a:t>
            </a:r>
            <a:r>
              <a:rPr lang="en-US" dirty="0" err="1"/>
              <a:t>vars</a:t>
            </a:r>
            <a:r>
              <a:rPr lang="en-US" dirty="0"/>
              <a:t>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7027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0" dirty="0"/>
              <a:t>Summary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many machine learning algorithms and techniques</a:t>
            </a:r>
          </a:p>
          <a:p>
            <a:r>
              <a:rPr lang="en-US" dirty="0" smtClean="0"/>
              <a:t>Machine </a:t>
            </a:r>
            <a:r>
              <a:rPr lang="en-US" dirty="0"/>
              <a:t>learning models can range from a simple model to </a:t>
            </a:r>
            <a:r>
              <a:rPr lang="en-US" dirty="0" smtClean="0"/>
              <a:t>a </a:t>
            </a:r>
            <a:r>
              <a:rPr lang="en-MY" dirty="0" smtClean="0"/>
              <a:t>complex </a:t>
            </a:r>
            <a:r>
              <a:rPr lang="en-MY" dirty="0"/>
              <a:t>model</a:t>
            </a:r>
          </a:p>
          <a:p>
            <a:r>
              <a:rPr lang="en-US" dirty="0" smtClean="0"/>
              <a:t>Always </a:t>
            </a:r>
            <a:r>
              <a:rPr lang="en-US" dirty="0"/>
              <a:t>pick model that is easy to interpret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1164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In Sample Vs Out Sample Errors Discussion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assume a subset of the SPAM data is taken, and </a:t>
            </a:r>
            <a:r>
              <a:rPr lang="en-US" dirty="0" smtClean="0"/>
              <a:t>called </a:t>
            </a:r>
            <a:r>
              <a:rPr lang="en-US" dirty="0" err="1" smtClean="0"/>
              <a:t>smallSpam</a:t>
            </a:r>
            <a:r>
              <a:rPr lang="en-US" dirty="0" smtClean="0"/>
              <a:t> </a:t>
            </a:r>
            <a:r>
              <a:rPr lang="en-US" dirty="0"/>
              <a:t>– this consists of 10 observations selected at random</a:t>
            </a:r>
          </a:p>
          <a:p>
            <a:r>
              <a:rPr lang="en-US" dirty="0" smtClean="0"/>
              <a:t>A </a:t>
            </a:r>
            <a:r>
              <a:rPr lang="en-US" dirty="0"/>
              <a:t>set of prediction rules is build around the feature </a:t>
            </a:r>
            <a:r>
              <a:rPr lang="en-US" dirty="0" err="1" smtClean="0"/>
              <a:t>capitalAve</a:t>
            </a:r>
            <a:r>
              <a:rPr lang="en-US" dirty="0"/>
              <a:t> </a:t>
            </a:r>
            <a:r>
              <a:rPr lang="en-US" dirty="0" smtClean="0"/>
              <a:t>(average </a:t>
            </a:r>
            <a:r>
              <a:rPr lang="en-US" dirty="0"/>
              <a:t>length uninterrupted sequence of capital letters)</a:t>
            </a:r>
          </a:p>
          <a:p>
            <a:r>
              <a:rPr lang="en-MY" dirty="0" smtClean="0"/>
              <a:t>Prediction </a:t>
            </a:r>
            <a:r>
              <a:rPr lang="en-MY" dirty="0"/>
              <a:t>rule 1:</a:t>
            </a:r>
          </a:p>
          <a:p>
            <a:pPr lvl="1"/>
            <a:r>
              <a:rPr lang="en-MY" dirty="0" err="1" smtClean="0"/>
              <a:t>capitalAve</a:t>
            </a:r>
            <a:r>
              <a:rPr lang="en-MY" dirty="0" smtClean="0"/>
              <a:t> </a:t>
            </a:r>
            <a:r>
              <a:rPr lang="en-MY" dirty="0"/>
              <a:t>&gt; 2.7 = 'spam’</a:t>
            </a:r>
          </a:p>
          <a:p>
            <a:pPr lvl="1"/>
            <a:r>
              <a:rPr lang="en-MY" dirty="0" err="1" smtClean="0"/>
              <a:t>capitalAve</a:t>
            </a:r>
            <a:r>
              <a:rPr lang="en-MY" dirty="0" smtClean="0"/>
              <a:t> </a:t>
            </a:r>
            <a:r>
              <a:rPr lang="en-MY" dirty="0"/>
              <a:t>&lt; 2.4 = '</a:t>
            </a:r>
            <a:r>
              <a:rPr lang="en-MY" dirty="0" err="1"/>
              <a:t>nonspam</a:t>
            </a:r>
            <a:r>
              <a:rPr lang="en-MY" dirty="0"/>
              <a:t>’</a:t>
            </a:r>
          </a:p>
          <a:p>
            <a:pPr lvl="1"/>
            <a:r>
              <a:rPr lang="en-US" dirty="0" smtClean="0"/>
              <a:t>between </a:t>
            </a:r>
            <a:r>
              <a:rPr lang="en-US" dirty="0"/>
              <a:t>2.4 and 2.45 = spam</a:t>
            </a:r>
          </a:p>
          <a:p>
            <a:pPr lvl="1"/>
            <a:r>
              <a:rPr lang="en-US" dirty="0" smtClean="0"/>
              <a:t>between </a:t>
            </a:r>
            <a:r>
              <a:rPr lang="en-US" dirty="0"/>
              <a:t>2.45 and 2.7 = </a:t>
            </a:r>
            <a:r>
              <a:rPr lang="en-US" dirty="0" err="1"/>
              <a:t>nonspam</a:t>
            </a:r>
            <a:endParaRPr lang="en-US" dirty="0"/>
          </a:p>
          <a:p>
            <a:r>
              <a:rPr lang="en-MY" dirty="0" smtClean="0"/>
              <a:t>This </a:t>
            </a:r>
            <a:r>
              <a:rPr lang="en-MY" dirty="0"/>
              <a:t>gives perfect results!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9806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7" y="361256"/>
            <a:ext cx="6516798" cy="691480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Examples of explicit and implicit label sources</a:t>
            </a:r>
            <a:endParaRPr lang="en-MY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9436" y="1556792"/>
            <a:ext cx="1540635" cy="3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>
              <a:buFont typeface="Arial" pitchFamily="34" charset="0"/>
              <a:buNone/>
            </a:pPr>
            <a:r>
              <a:rPr lang="en-MY" dirty="0" smtClean="0"/>
              <a:t>Explicit Labels</a:t>
            </a:r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32856"/>
            <a:ext cx="3622739" cy="309406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940152" y="1556792"/>
            <a:ext cx="1540635" cy="3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0" indent="0">
              <a:buFont typeface="Arial" pitchFamily="34" charset="0"/>
              <a:buNone/>
            </a:pPr>
            <a:r>
              <a:rPr lang="en-MY" dirty="0" smtClean="0"/>
              <a:t>Implicit Labels</a:t>
            </a:r>
            <a:endParaRPr lang="en-MY" dirty="0"/>
          </a:p>
        </p:txBody>
      </p:sp>
      <p:pic>
        <p:nvPicPr>
          <p:cNvPr id="3074" name="Picture 2" descr="Image result for Implicit feedback labels machine learn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0" b="8416"/>
          <a:stretch/>
        </p:blipFill>
        <p:spPr bwMode="auto">
          <a:xfrm>
            <a:off x="4532823" y="2780928"/>
            <a:ext cx="4355291" cy="190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92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7" y="361256"/>
            <a:ext cx="6516798" cy="691480"/>
          </a:xfrm>
        </p:spPr>
        <p:txBody>
          <a:bodyPr/>
          <a:lstStyle/>
          <a:p>
            <a:r>
              <a:rPr lang="en-MY" b="0" dirty="0"/>
              <a:t>Machine Learning: Categories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115" y="2276872"/>
            <a:ext cx="7814335" cy="31762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Machine Learning basically can be classified into 2 categories: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Supervised </a:t>
            </a:r>
            <a:r>
              <a:rPr lang="en-US" dirty="0"/>
              <a:t>Machine Learning: Learn to predict target values from </a:t>
            </a:r>
            <a:r>
              <a:rPr lang="en-US" dirty="0" smtClean="0"/>
              <a:t>labelled </a:t>
            </a:r>
            <a:r>
              <a:rPr lang="en-MY" dirty="0" smtClean="0"/>
              <a:t>data</a:t>
            </a:r>
            <a:endParaRPr lang="en-MY" dirty="0"/>
          </a:p>
          <a:p>
            <a:pPr lvl="2">
              <a:lnSpc>
                <a:spcPct val="150000"/>
              </a:lnSpc>
            </a:pPr>
            <a:r>
              <a:rPr lang="en-MY" dirty="0" smtClean="0"/>
              <a:t>Classification</a:t>
            </a:r>
            <a:r>
              <a:rPr lang="en-MY" dirty="0"/>
              <a:t>: Target values are discrete values</a:t>
            </a:r>
          </a:p>
          <a:p>
            <a:pPr lvl="2">
              <a:lnSpc>
                <a:spcPct val="150000"/>
              </a:lnSpc>
            </a:pPr>
            <a:r>
              <a:rPr lang="en-MY" dirty="0" smtClean="0"/>
              <a:t>Regression</a:t>
            </a:r>
            <a:r>
              <a:rPr lang="en-MY" dirty="0"/>
              <a:t>: Target values are continuous </a:t>
            </a:r>
            <a:r>
              <a:rPr lang="en-MY" dirty="0" smtClean="0"/>
              <a:t>values</a:t>
            </a:r>
          </a:p>
          <a:p>
            <a:pPr lvl="1">
              <a:lnSpc>
                <a:spcPct val="150000"/>
              </a:lnSpc>
            </a:pPr>
            <a:r>
              <a:rPr lang="en-US" sz="1450" dirty="0"/>
              <a:t>Unsupervised Machine Learning: Find structure in labeled data</a:t>
            </a:r>
          </a:p>
          <a:p>
            <a:pPr lvl="2">
              <a:lnSpc>
                <a:spcPct val="150000"/>
              </a:lnSpc>
            </a:pPr>
            <a:r>
              <a:rPr lang="en-US" sz="1300" dirty="0" smtClean="0"/>
              <a:t>Find </a:t>
            </a:r>
            <a:r>
              <a:rPr lang="en-US" sz="1300" dirty="0"/>
              <a:t>groups of similar instances in the data (clustering)</a:t>
            </a:r>
          </a:p>
          <a:p>
            <a:pPr lvl="2">
              <a:lnSpc>
                <a:spcPct val="150000"/>
              </a:lnSpc>
            </a:pPr>
            <a:r>
              <a:rPr lang="en-US" sz="1300" dirty="0" smtClean="0"/>
              <a:t>Finding </a:t>
            </a:r>
            <a:r>
              <a:rPr lang="en-US" sz="1300" dirty="0"/>
              <a:t>unusual patterns (outlier detection)</a:t>
            </a:r>
            <a:endParaRPr lang="en-MY" dirty="0"/>
          </a:p>
          <a:p>
            <a:endParaRPr lang="en-MY" dirty="0" smtClean="0"/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769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6" y="361256"/>
            <a:ext cx="7157259" cy="763488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Unsupervised learning: finding useful structure or knowledge in data when no labels are available</a:t>
            </a:r>
            <a:endParaRPr lang="en-MY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9436" y="1556792"/>
            <a:ext cx="3906580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99" indent="-171499" algn="l" defTabSz="685994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896" indent="-171499" algn="l" defTabSz="685994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830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294" indent="-137200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23193" indent="-102899" algn="l" defTabSz="685994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26093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289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1891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4789" indent="-102899" algn="l" defTabSz="685994" rtl="0" eaLnBrk="1" latinLnBrk="0" hangingPunct="1">
              <a:spcBef>
                <a:spcPts val="450"/>
              </a:spcBef>
              <a:buSzPct val="80000"/>
              <a:buFont typeface="Arial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 smtClean="0"/>
              <a:t>Finding clusters of similar users (clustering)</a:t>
            </a:r>
          </a:p>
          <a:p>
            <a:endParaRPr lang="en-MY" dirty="0"/>
          </a:p>
          <a:p>
            <a:endParaRPr lang="en-MY" dirty="0" smtClean="0"/>
          </a:p>
          <a:p>
            <a:r>
              <a:rPr lang="en-MY" dirty="0" smtClean="0"/>
              <a:t>Detecting abnormal server access patterns (unsupervised outlier detection)</a:t>
            </a:r>
            <a:endParaRPr lang="en-MY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688" y="1340768"/>
            <a:ext cx="4124325" cy="3000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08" y="3933056"/>
            <a:ext cx="3771900" cy="264795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995936" y="1772816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ight Arrow 9"/>
          <p:cNvSpPr/>
          <p:nvPr/>
        </p:nvSpPr>
        <p:spPr>
          <a:xfrm rot="5400000">
            <a:off x="1844650" y="3708077"/>
            <a:ext cx="684076" cy="269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327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117" y="1828800"/>
            <a:ext cx="6516798" cy="3040360"/>
          </a:xfrm>
        </p:spPr>
        <p:txBody>
          <a:bodyPr/>
          <a:lstStyle/>
          <a:p>
            <a:pPr marL="34300" indent="0">
              <a:buNone/>
            </a:pPr>
            <a:r>
              <a:rPr lang="en-US" dirty="0" smtClean="0"/>
              <a:t>Which </a:t>
            </a:r>
            <a:r>
              <a:rPr lang="en-US" dirty="0"/>
              <a:t>of the following are examples of supervised </a:t>
            </a:r>
            <a:r>
              <a:rPr lang="en-US" dirty="0" smtClean="0"/>
              <a:t>machine learning</a:t>
            </a:r>
            <a:r>
              <a:rPr lang="en-US" dirty="0"/>
              <a:t>? Select all that apply.</a:t>
            </a:r>
          </a:p>
          <a:p>
            <a:pPr marL="377200" indent="-342900">
              <a:buFont typeface="+mj-lt"/>
              <a:buAutoNum type="alphaUcPeriod"/>
            </a:pPr>
            <a:r>
              <a:rPr lang="en-US" dirty="0" smtClean="0"/>
              <a:t>Analyzing </a:t>
            </a:r>
            <a:r>
              <a:rPr lang="en-US" dirty="0"/>
              <a:t>sales data to find groups of customers with similar </a:t>
            </a:r>
            <a:r>
              <a:rPr lang="en-US" dirty="0" smtClean="0"/>
              <a:t>buying habits</a:t>
            </a:r>
            <a:endParaRPr lang="en-US" dirty="0"/>
          </a:p>
          <a:p>
            <a:pPr marL="377200" indent="-342900">
              <a:buFont typeface="+mj-lt"/>
              <a:buAutoNum type="alphaUcPeriod"/>
            </a:pPr>
            <a:r>
              <a:rPr lang="en-US" dirty="0" smtClean="0"/>
              <a:t>Making </a:t>
            </a:r>
            <a:r>
              <a:rPr lang="en-US" dirty="0"/>
              <a:t>online movie recommendation based on the ”star” </a:t>
            </a:r>
            <a:r>
              <a:rPr lang="en-US" dirty="0" smtClean="0"/>
              <a:t>ratings that </a:t>
            </a:r>
            <a:r>
              <a:rPr lang="en-US" dirty="0"/>
              <a:t>other users provided with their own online reviews</a:t>
            </a:r>
          </a:p>
          <a:p>
            <a:pPr marL="377200" indent="-342900">
              <a:buFont typeface="+mj-lt"/>
              <a:buAutoNum type="alphaUcPeriod"/>
            </a:pPr>
            <a:r>
              <a:rPr lang="en-US" dirty="0" smtClean="0"/>
              <a:t>A </a:t>
            </a:r>
            <a:r>
              <a:rPr lang="en-US" dirty="0"/>
              <a:t>face recognition system that trained using images </a:t>
            </a:r>
            <a:r>
              <a:rPr lang="en-US" dirty="0" smtClean="0"/>
              <a:t>with crowdsourced </a:t>
            </a:r>
            <a:r>
              <a:rPr lang="en-US" dirty="0"/>
              <a:t>labels</a:t>
            </a:r>
          </a:p>
          <a:p>
            <a:pPr marL="377200" indent="-342900">
              <a:buFont typeface="+mj-lt"/>
              <a:buAutoNum type="alphaUcPeriod"/>
            </a:pPr>
            <a:r>
              <a:rPr lang="en-US" dirty="0" smtClean="0"/>
              <a:t>A </a:t>
            </a:r>
            <a:r>
              <a:rPr lang="en-US" dirty="0"/>
              <a:t>search engine that users user clicks on the results page to </a:t>
            </a:r>
            <a:r>
              <a:rPr lang="en-US" dirty="0" smtClean="0"/>
              <a:t>learn which </a:t>
            </a:r>
            <a:r>
              <a:rPr lang="en-US" dirty="0"/>
              <a:t>pages are most relevant to popular queries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8325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117" y="1828800"/>
            <a:ext cx="6516798" cy="3040360"/>
          </a:xfrm>
        </p:spPr>
        <p:txBody>
          <a:bodyPr/>
          <a:lstStyle/>
          <a:p>
            <a:pPr marL="34300" indent="0">
              <a:buNone/>
            </a:pPr>
            <a:r>
              <a:rPr lang="en-US" dirty="0" smtClean="0"/>
              <a:t>Which </a:t>
            </a:r>
            <a:r>
              <a:rPr lang="en-US" dirty="0"/>
              <a:t>of the following are examples of </a:t>
            </a:r>
            <a:r>
              <a:rPr lang="en-US" b="1" dirty="0"/>
              <a:t>supervised </a:t>
            </a:r>
            <a:r>
              <a:rPr lang="en-US" b="1" dirty="0" smtClean="0"/>
              <a:t>machine learning</a:t>
            </a:r>
            <a:r>
              <a:rPr lang="en-US" dirty="0"/>
              <a:t>? Select all that apply.</a:t>
            </a:r>
          </a:p>
          <a:p>
            <a:pPr marL="377200" indent="-342900">
              <a:buFont typeface="+mj-lt"/>
              <a:buAutoNum type="alphaUcPeriod"/>
            </a:pPr>
            <a:r>
              <a:rPr lang="en-US" dirty="0" smtClean="0"/>
              <a:t>Analyzing </a:t>
            </a:r>
            <a:r>
              <a:rPr lang="en-US" dirty="0"/>
              <a:t>sales data to find groups of customers with similar </a:t>
            </a:r>
            <a:r>
              <a:rPr lang="en-US" dirty="0" smtClean="0"/>
              <a:t>buying habits</a:t>
            </a:r>
            <a:endParaRPr lang="en-US" dirty="0"/>
          </a:p>
          <a:p>
            <a:pPr marL="377200" indent="-342900">
              <a:buFont typeface="+mj-lt"/>
              <a:buAutoNum type="alphaUcPeriod"/>
            </a:pPr>
            <a:r>
              <a:rPr lang="en-US" dirty="0" smtClean="0"/>
              <a:t>Making </a:t>
            </a:r>
            <a:r>
              <a:rPr lang="en-US" dirty="0"/>
              <a:t>online movie recommendation based on the ”star” </a:t>
            </a:r>
            <a:r>
              <a:rPr lang="en-US" dirty="0" smtClean="0"/>
              <a:t>ratings that </a:t>
            </a:r>
            <a:r>
              <a:rPr lang="en-US" dirty="0"/>
              <a:t>other users provided with their own online reviews</a:t>
            </a:r>
          </a:p>
          <a:p>
            <a:pPr marL="377200" indent="-342900">
              <a:buFont typeface="+mj-lt"/>
              <a:buAutoNum type="alphaUcPeriod"/>
            </a:pPr>
            <a:r>
              <a:rPr lang="en-US" dirty="0" smtClean="0"/>
              <a:t>A </a:t>
            </a:r>
            <a:r>
              <a:rPr lang="en-US" dirty="0"/>
              <a:t>face recognition system that trained using images </a:t>
            </a:r>
            <a:r>
              <a:rPr lang="en-US" dirty="0" smtClean="0"/>
              <a:t>with crowdsourced </a:t>
            </a:r>
            <a:r>
              <a:rPr lang="en-US" dirty="0"/>
              <a:t>labels</a:t>
            </a:r>
          </a:p>
          <a:p>
            <a:pPr marL="377200" indent="-342900">
              <a:buFont typeface="+mj-lt"/>
              <a:buAutoNum type="alphaUcPeriod"/>
            </a:pPr>
            <a:r>
              <a:rPr lang="en-US" dirty="0" smtClean="0"/>
              <a:t>A </a:t>
            </a:r>
            <a:r>
              <a:rPr lang="en-US" dirty="0"/>
              <a:t>search engine that users user clicks on the results page to </a:t>
            </a:r>
            <a:r>
              <a:rPr lang="en-US" dirty="0" smtClean="0"/>
              <a:t>learn which </a:t>
            </a:r>
            <a:r>
              <a:rPr lang="en-US" dirty="0"/>
              <a:t>pages are most relevant to popular queries</a:t>
            </a:r>
            <a:endParaRPr lang="en-MY" dirty="0"/>
          </a:p>
        </p:txBody>
      </p:sp>
      <p:pic>
        <p:nvPicPr>
          <p:cNvPr id="5122" name="Picture 2" descr="Image result for r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04" y="3577580"/>
            <a:ext cx="481056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r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04" y="2988940"/>
            <a:ext cx="481056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r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71" y="4166220"/>
            <a:ext cx="481056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72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4719</TotalTime>
  <Words>3102</Words>
  <Application>Microsoft Office PowerPoint</Application>
  <PresentationFormat>On-screen Show (4:3)</PresentationFormat>
  <Paragraphs>343</Paragraphs>
  <Slides>48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Cambria Math</vt:lpstr>
      <vt:lpstr>Franklin Gothic Medium</vt:lpstr>
      <vt:lpstr>Business Contrast 16x9</vt:lpstr>
      <vt:lpstr>Introduction to Machine Learning</vt:lpstr>
      <vt:lpstr>Introduction</vt:lpstr>
      <vt:lpstr>Machine Learning: Categories</vt:lpstr>
      <vt:lpstr>Supervised Learning: Classification Example</vt:lpstr>
      <vt:lpstr>Examples of explicit and implicit label sources</vt:lpstr>
      <vt:lpstr>Machine Learning: Categories</vt:lpstr>
      <vt:lpstr>Unsupervised learning: finding useful structure or knowledge in data when no labels are available</vt:lpstr>
      <vt:lpstr>Quiz</vt:lpstr>
      <vt:lpstr>Quiz</vt:lpstr>
      <vt:lpstr>Flow Chart of Predictive Modeling</vt:lpstr>
      <vt:lpstr>Feature Representations</vt:lpstr>
      <vt:lpstr>Representing a piece of fruits as an array of features (plus label information)</vt:lpstr>
      <vt:lpstr>Example: Classifying SPAM emails</vt:lpstr>
      <vt:lpstr>Summary of the SPAM example</vt:lpstr>
      <vt:lpstr>Which components are more important?</vt:lpstr>
      <vt:lpstr>Key take-aways concerning Questions, Data, Features and Algorithm</vt:lpstr>
      <vt:lpstr>What is the “BEST” ML method then?</vt:lpstr>
      <vt:lpstr>In Sample VS. Out of Sample Errors</vt:lpstr>
      <vt:lpstr>Generalization vs Overfitting vs Underfitting</vt:lpstr>
      <vt:lpstr>Tips on minimizing In and Out of Sample Error</vt:lpstr>
      <vt:lpstr>Tips on minimizing In and Out of Sample Error..cont</vt:lpstr>
      <vt:lpstr>Tips on minimizing In and Out of Sample Error..cont</vt:lpstr>
      <vt:lpstr>Common error measures</vt:lpstr>
      <vt:lpstr>Some Error Measures From Confusion Matrix</vt:lpstr>
      <vt:lpstr>Some Error Measures from a Confusion Matrix..cont</vt:lpstr>
      <vt:lpstr>Receiver Operating Characteristics (ROC)</vt:lpstr>
      <vt:lpstr>Description of a ROC curve</vt:lpstr>
      <vt:lpstr>Evaluating Area Under ROC Curve (AUC)</vt:lpstr>
      <vt:lpstr>Cross-Validation</vt:lpstr>
      <vt:lpstr>Cross Validation Approach</vt:lpstr>
      <vt:lpstr>Cross Validation is used for...</vt:lpstr>
      <vt:lpstr>Subsampling can be done in various ways..</vt:lpstr>
      <vt:lpstr>Some considerations</vt:lpstr>
      <vt:lpstr>Preprocessing</vt:lpstr>
      <vt:lpstr>Preprocessing (standardization)</vt:lpstr>
      <vt:lpstr>How to preprocess continuous data into normal data</vt:lpstr>
      <vt:lpstr>Handle missing values</vt:lpstr>
      <vt:lpstr>On pre-processing</vt:lpstr>
      <vt:lpstr>Covariate creation</vt:lpstr>
      <vt:lpstr>Level 1</vt:lpstr>
      <vt:lpstr>Level 2</vt:lpstr>
      <vt:lpstr>Additional steps for covariates</vt:lpstr>
      <vt:lpstr>Level 1 and Level 2 Covariates discussion</vt:lpstr>
      <vt:lpstr>Preprocessing with PCA (principal components analysis)</vt:lpstr>
      <vt:lpstr>What of multivariate variables?</vt:lpstr>
      <vt:lpstr>PCA/SVD</vt:lpstr>
      <vt:lpstr>Summary</vt:lpstr>
      <vt:lpstr>In Sample Vs Out Sample Errors Discussion</vt:lpstr>
    </vt:vector>
  </TitlesOfParts>
  <Company>Celcom Axiata Berhad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Aswadi Abdul Rahman</dc:creator>
  <cp:keywords>ubaru;data science</cp:keywords>
  <cp:lastModifiedBy>Aswadi Abdul Rahman</cp:lastModifiedBy>
  <cp:revision>48</cp:revision>
  <dcterms:created xsi:type="dcterms:W3CDTF">2018-03-15T03:18:48Z</dcterms:created>
  <dcterms:modified xsi:type="dcterms:W3CDTF">2018-04-02T08:15:19Z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