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0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84039" autoAdjust="0"/>
  </p:normalViewPr>
  <p:slideViewPr>
    <p:cSldViewPr snapToGrid="0">
      <p:cViewPr varScale="1">
        <p:scale>
          <a:sx n="76" d="100"/>
          <a:sy n="76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00EB7-B47C-41BD-A702-2E61831AF1DC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D235-B1E6-4BCC-ABF5-082A3F0A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8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1403C"/>
                </a:solidFill>
                <a:effectLst/>
              </a:rPr>
              <a:t>"latex-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workshop.latex.tools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":</a:t>
            </a:r>
            <a:r>
              <a:rPr lang="en-US" altLang="zh-CN" dirty="0"/>
              <a:t> [ {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//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1403C"/>
                </a:solidFill>
                <a:effectLst/>
              </a:rPr>
              <a:t>编译工具和命令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"name"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"command"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175199"/>
                </a:solidFill>
                <a:effectLst/>
              </a:rPr>
              <a:t>args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</a:t>
            </a:r>
            <a:r>
              <a:rPr lang="en-US" altLang="zh-CN" dirty="0"/>
              <a:t>: [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"-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synctex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=1"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"-interaction=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nonstopmode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"-file-line-error"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"-pdf"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"%DOCFILE%"</a:t>
            </a:r>
            <a:r>
              <a:rPr lang="en-US" altLang="zh-CN" dirty="0"/>
              <a:t> ] }, {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"name"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pdflatex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"command"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pdflatex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175199"/>
                </a:solidFill>
                <a:effectLst/>
              </a:rPr>
              <a:t>args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</a:t>
            </a:r>
            <a:r>
              <a:rPr lang="en-US" altLang="zh-CN" dirty="0"/>
              <a:t>: [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"-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synctex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=1"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"-interaction=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nonstopmode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"-file-line-error"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"%DOCFILE%"</a:t>
            </a:r>
            <a:r>
              <a:rPr lang="en-US" altLang="zh-CN" dirty="0"/>
              <a:t> ] }, {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"name"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bibtex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"command"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bibtex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175199"/>
                </a:solidFill>
                <a:effectLst/>
              </a:rPr>
              <a:t>args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</a:t>
            </a:r>
            <a:r>
              <a:rPr lang="en-US" altLang="zh-CN" dirty="0"/>
              <a:t>: [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"%DOCFILE%"</a:t>
            </a:r>
            <a:r>
              <a:rPr lang="en-US" altLang="zh-CN" dirty="0"/>
              <a:t> ] } ]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D235-B1E6-4BCC-ABF5-082A3F0A40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1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1403C"/>
                </a:solidFill>
                <a:effectLst/>
              </a:rPr>
              <a:t>"latex-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workshop.latex.recipes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":</a:t>
            </a:r>
            <a:r>
              <a:rPr lang="en-US" altLang="zh-CN" dirty="0"/>
              <a:t> [ {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"name"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"tools"</a:t>
            </a:r>
            <a:r>
              <a:rPr lang="en-US" altLang="zh-CN" dirty="0"/>
              <a:t>: [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 ], }, {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"name"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pdflatex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"tools"</a:t>
            </a:r>
            <a:r>
              <a:rPr lang="en-US" altLang="zh-CN" dirty="0"/>
              <a:t>: [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pdflatex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 ] }, {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"name"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-&gt;bib-&gt;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-&gt;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"tools"</a:t>
            </a:r>
            <a:r>
              <a:rPr lang="en-US" altLang="zh-CN" dirty="0"/>
              <a:t>: [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bibtex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xelatex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 ] }, {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"name"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"pdf-&gt;bib-&gt;pdf-&gt;pdf"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75199"/>
                </a:solidFill>
                <a:effectLst/>
              </a:rPr>
              <a:t>"tools"</a:t>
            </a:r>
            <a:r>
              <a:rPr lang="en-US" altLang="zh-CN" dirty="0"/>
              <a:t>: [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pdflatex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bibtex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pdflatex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1403C"/>
                </a:solidFill>
                <a:effectLst/>
              </a:rPr>
              <a:t>pdflatex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"</a:t>
            </a:r>
            <a:r>
              <a:rPr lang="en-US" altLang="zh-CN" dirty="0"/>
              <a:t> ] } ]</a:t>
            </a:r>
            <a:r>
              <a:rPr lang="en-US" altLang="zh-CN" dirty="0">
                <a:solidFill>
                  <a:srgbClr val="F1403C"/>
                </a:solidFill>
                <a:effectLst/>
              </a:rPr>
              <a:t>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D235-B1E6-4BCC-ABF5-082A3F0A40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4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documentclass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{article}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usepackage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ctex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\title{Hello World!}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\author{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GimHuang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\begin{</a:t>
            </a:r>
            <a:r>
              <a:rPr lang="en-US" altLang="zh-CN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\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maketitle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Hello \LaTeX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\end{</a:t>
            </a:r>
            <a:r>
              <a:rPr lang="en-US" altLang="zh-CN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D235-B1E6-4BCC-ABF5-082A3F0A40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9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将键绑定放在此文件中以覆盖默认值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绑定搜索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alt+f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latex-workshop.s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ynctex"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"when"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editorTextFocus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&amp;&amp; !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isMac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绑定编译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alt+b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"latex-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workshop.build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"when"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editorTextFocus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&amp;&amp; !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isMac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绑定显示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alt+v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latex-worksho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p.view"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"when"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editorTextFocus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&amp;&amp; !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isMac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D235-B1E6-4BCC-ABF5-082A3F0A40E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6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D235-B1E6-4BCC-ABF5-082A3F0A40E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4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96CC8-6C05-4F05-BEE0-9EB65B8E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04C07-818D-474A-B140-103E7B316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0613B-081F-4D76-8CA2-4AD1B659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6AE9E-F25C-4C17-AEDC-4D93E7D0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18455-1FA6-46A6-80E9-C812E141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02DF1-4A47-4436-AEE0-F1A9564B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2B26E-7F74-402F-9ACA-D3D9F7240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DDEC6-873D-4325-898A-4D8892C8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96687-DE0B-4DFA-99F6-0A084A6E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18507-B4CC-40EB-9D2B-BF52AD80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0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196FB4-923F-4910-AAF6-70ACA5C58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34A0EF-00C6-4BDA-A8F3-E3D13157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7B5CC-367E-4A53-A3C5-5ED3976C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FEE11-019A-4981-B4B6-C4E8209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DE186-41F6-4F05-B119-47A0AB32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360A3-4510-45E2-ADCD-A667689F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721E7-B42A-48C4-BC4E-073FCEF9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900B5-B28F-457C-B805-70E41BE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D3E94-9E57-4E7D-90CB-CA4857A8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03B3F-1D7B-48DC-9A2A-C7D43BC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6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56D54-EAE3-4FAC-A0E8-38414521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E70F9-44A7-4AE8-8CAC-C185225C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2DC17-7B7F-4ACE-9011-1B0389E0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3C1FE-7BFB-474B-83D1-771742FC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3CED6-E64C-4989-82EE-5774534F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6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78AF-1A37-4116-9354-3A596E5F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81F87-4EC9-46AF-AB65-0C2109127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1F322-931C-4F7E-B8D4-02A5F5DF9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0EA2E-B07B-428F-B86A-FC88344F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5EE4B-58BC-4266-BB42-4BD114B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EBBFE-0EA9-47BE-8167-D28BA668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4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DF7-6E7B-4376-B710-4F915996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7D06A-5CF3-46E3-91C6-3337C82F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8EBCD-A5CB-4B81-B3BB-4C408C8AF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F7DC61-DAA8-4880-AC31-217C7E73B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E53AEB-5E14-40F8-8504-CEB805624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9D89E-66B5-4694-B810-83E9672E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B69CD7-91A9-433F-9EED-0C105156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19ACA1-54A2-4567-A17E-B6D2E426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4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15F54-3879-444F-B081-27B27030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D6DF5-86E2-4B87-876D-F50D23AB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147958-E6F6-4030-86B9-DA187E3F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709099-280E-4EF2-A8BC-B5C63193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C9715-3283-4DEF-B407-5B084A0F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95A040-5ADF-4F14-83B4-0E9922E6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54CD9-DB2B-4E18-9E09-449111FD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1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06F6-AD0F-4887-BBA4-67B7E2DB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CC462-1D98-4A6B-A83A-1B1DB8FE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FCAEC-5D93-459A-A5B1-864F085F0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53A1D-7521-4C20-A0A8-0145B253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5299A-6B5C-4A33-BBD7-874B1347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EF11D-EE36-423C-B428-6153A7CA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5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A50C1-C234-495B-B969-D23E0EC2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5DD392-BC38-4669-940A-8E7DFEA29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AAA1C-46DF-4538-A274-81BC34E1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AA0B0-0487-44E9-A16E-2D525F2A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FCF35-7381-4972-B9B6-0B8C6743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F497E-9B3A-4F8F-9E09-F85ECAC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8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62D8A-5A46-4700-BF7F-004639D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63608-2B7E-43C3-87B5-408A3859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6F977-D418-40D3-8C03-BAE9CAD13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D727-9E7A-4AB8-ABE6-95DD23F011A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5EE43-A824-4798-A70B-FC55494B4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31EC3-6887-4C73-89C1-F0B9CCE77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3EB3-3723-4E1A-A0AE-C43FF5962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8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4A8A3-C31F-4BF3-A9EF-F87BF18D0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如何在</a:t>
            </a:r>
            <a:r>
              <a:rPr lang="en-US" altLang="zh-CN" dirty="0"/>
              <a:t>Vs code</a:t>
            </a:r>
            <a:r>
              <a:rPr lang="zh-CN" altLang="en-US" dirty="0"/>
              <a:t>上配置</a:t>
            </a:r>
            <a:r>
              <a:rPr lang="en-US" altLang="zh-CN" dirty="0"/>
              <a:t>LaTeX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0D713-B704-4B75-99DC-A304B2B73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9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6F4EB-E4DE-4BC2-AA51-C3A8E5BF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A8B3C1-0C36-4CE6-A78B-F006285ED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05" y="1825625"/>
            <a:ext cx="8822989" cy="4351338"/>
          </a:xfrm>
        </p:spPr>
      </p:pic>
    </p:spTree>
    <p:extLst>
      <p:ext uri="{BB962C8B-B14F-4D97-AF65-F5344CB8AC3E}">
        <p14:creationId xmlns:p14="http://schemas.microsoft.com/office/powerpoint/2010/main" val="144029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394B8-CA5F-4FAF-95A9-7F96B16C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将备注区的代码放入到弹出的文档中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C9849A2-BBF4-408B-BF5B-526DBDB7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2433" y="1690688"/>
            <a:ext cx="6390357" cy="4909769"/>
          </a:xfrm>
        </p:spPr>
      </p:pic>
    </p:spTree>
    <p:extLst>
      <p:ext uri="{BB962C8B-B14F-4D97-AF65-F5344CB8AC3E}">
        <p14:creationId xmlns:p14="http://schemas.microsoft.com/office/powerpoint/2010/main" val="395074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B766-9B81-4622-A008-BE657E34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C599D88-DE82-4DAF-8741-C88EB5F89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968" y="365125"/>
            <a:ext cx="9266446" cy="6253252"/>
          </a:xfrm>
        </p:spPr>
      </p:pic>
    </p:spTree>
    <p:extLst>
      <p:ext uri="{BB962C8B-B14F-4D97-AF65-F5344CB8AC3E}">
        <p14:creationId xmlns:p14="http://schemas.microsoft.com/office/powerpoint/2010/main" val="156597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FE9A-1132-4701-A0F1-6ADBCB7C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同理，继续添加本页</a:t>
            </a:r>
            <a:r>
              <a:rPr lang="en-US" altLang="zh-CN" dirty="0"/>
              <a:t>ppt</a:t>
            </a:r>
            <a:r>
              <a:rPr lang="zh-CN" altLang="en-US" dirty="0"/>
              <a:t>下的备注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F2EFB-F985-4A8E-9096-B0CCC5D9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注意！</a:t>
            </a:r>
            <a:endParaRPr lang="en-US" altLang="zh-CN" dirty="0"/>
          </a:p>
          <a:p>
            <a:r>
              <a:rPr lang="zh-CN" altLang="en-US" dirty="0"/>
              <a:t>相邻的设置之间务必要以  </a:t>
            </a:r>
            <a:r>
              <a:rPr lang="zh-CN" altLang="en-US" dirty="0">
                <a:solidFill>
                  <a:srgbClr val="FF0000"/>
                </a:solidFill>
              </a:rPr>
              <a:t>逗号</a:t>
            </a:r>
            <a:r>
              <a:rPr lang="zh-CN" altLang="en-US" dirty="0"/>
              <a:t> 间隔，否则出错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0EE394-2AC3-45FD-93CD-7E7BC597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69" y="2930562"/>
            <a:ext cx="8070279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9481B-9E52-49EF-8C76-3812C1AE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此时，已经基本完成了主要的配置工作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BF722-340D-4E5F-83DE-0879C082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参考链接中的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SumatraPDF</a:t>
            </a:r>
            <a:r>
              <a:rPr lang="zh-CN" altLang="en-US" dirty="0"/>
              <a:t>预览可以暂不考虑</a:t>
            </a:r>
          </a:p>
        </p:txBody>
      </p:sp>
    </p:spTree>
    <p:extLst>
      <p:ext uri="{BB962C8B-B14F-4D97-AF65-F5344CB8AC3E}">
        <p14:creationId xmlns:p14="http://schemas.microsoft.com/office/powerpoint/2010/main" val="285379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E3465-B2BE-4F64-BBF1-22F9595B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下面进行编译显示教学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1FAA1-76DF-4F1A-B5B1-679C2AA1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8" y="1795480"/>
            <a:ext cx="10515600" cy="4351338"/>
          </a:xfrm>
        </p:spPr>
        <p:txBody>
          <a:bodyPr/>
          <a:lstStyle/>
          <a:p>
            <a:r>
              <a:rPr lang="zh-CN" altLang="en-US" dirty="0"/>
              <a:t>打开一个文件夹，新建一个</a:t>
            </a:r>
            <a:r>
              <a:rPr lang="en-US" altLang="zh-CN" dirty="0"/>
              <a:t>.</a:t>
            </a:r>
            <a:r>
              <a:rPr lang="en-US" altLang="zh-CN" dirty="0" err="1"/>
              <a:t>tex</a:t>
            </a:r>
            <a:r>
              <a:rPr lang="en-US" altLang="zh-CN" dirty="0"/>
              <a:t> </a:t>
            </a:r>
            <a:r>
              <a:rPr lang="zh-CN" altLang="en-US" dirty="0"/>
              <a:t>文件，以</a:t>
            </a:r>
            <a:r>
              <a:rPr lang="en-US" altLang="zh-CN" dirty="0" err="1"/>
              <a:t>test.tex</a:t>
            </a:r>
            <a:r>
              <a:rPr lang="zh-CN" altLang="en-US" dirty="0"/>
              <a:t>为例，代码见备注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D9AFCC-B170-402F-9917-656E68C60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37" y="2269954"/>
            <a:ext cx="6712476" cy="41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6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A43EC-12F4-47D3-851D-330B3822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0A5802-80CD-4B74-AC1F-A109A22FE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56" y="1825625"/>
            <a:ext cx="6887488" cy="4351338"/>
          </a:xfrm>
        </p:spPr>
      </p:pic>
    </p:spTree>
    <p:extLst>
      <p:ext uri="{BB962C8B-B14F-4D97-AF65-F5344CB8AC3E}">
        <p14:creationId xmlns:p14="http://schemas.microsoft.com/office/powerpoint/2010/main" val="31939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AC13-2C39-4DFE-9238-C815B7BA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Build LaTeX project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6A9518-6ECD-4BEF-B627-2BB36DD6A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56" y="1825625"/>
            <a:ext cx="6887488" cy="4351338"/>
          </a:xfrm>
        </p:spPr>
      </p:pic>
    </p:spTree>
    <p:extLst>
      <p:ext uri="{BB962C8B-B14F-4D97-AF65-F5344CB8AC3E}">
        <p14:creationId xmlns:p14="http://schemas.microsoft.com/office/powerpoint/2010/main" val="170919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39364-2C1B-457D-B205-E5407C1F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7E5FDD-56D9-44B6-9651-7A80FFD4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56" y="1825625"/>
            <a:ext cx="6887488" cy="4351338"/>
          </a:xfrm>
        </p:spPr>
      </p:pic>
    </p:spTree>
    <p:extLst>
      <p:ext uri="{BB962C8B-B14F-4D97-AF65-F5344CB8AC3E}">
        <p14:creationId xmlns:p14="http://schemas.microsoft.com/office/powerpoint/2010/main" val="298540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83CD0-762A-4C3F-ABF2-E890FF30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BE28A9-7F99-4DFD-BBD5-0525972C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56" y="1825625"/>
            <a:ext cx="6887488" cy="4351338"/>
          </a:xfrm>
        </p:spPr>
      </p:pic>
    </p:spTree>
    <p:extLst>
      <p:ext uri="{BB962C8B-B14F-4D97-AF65-F5344CB8AC3E}">
        <p14:creationId xmlns:p14="http://schemas.microsoft.com/office/powerpoint/2010/main" val="142957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4455F-2900-4443-B145-4EB352AB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 </a:t>
            </a:r>
            <a:r>
              <a:rPr lang="zh-CN" altLang="en-US" dirty="0"/>
              <a:t>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DDCC4-E4D9-42E8-BB8A-F10DB51D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建议在各个高校、组织的镜像源中下载</a:t>
            </a:r>
            <a:endParaRPr lang="en-US" altLang="zh-CN" dirty="0"/>
          </a:p>
          <a:p>
            <a:r>
              <a:rPr lang="zh-CN" altLang="en-US" dirty="0"/>
              <a:t>阿里</a:t>
            </a:r>
            <a:r>
              <a:rPr lang="en-US" altLang="zh-CN" dirty="0"/>
              <a:t>:https://mirrors.aliyun.com/CTAN/systems/</a:t>
            </a:r>
            <a:r>
              <a:rPr lang="en-US" altLang="zh-CN" dirty="0" err="1"/>
              <a:t>texlive</a:t>
            </a:r>
            <a:r>
              <a:rPr lang="en-US" altLang="zh-CN" dirty="0"/>
              <a:t>/Images/</a:t>
            </a:r>
          </a:p>
          <a:p>
            <a:r>
              <a:rPr lang="zh-CN" altLang="en-US" dirty="0"/>
              <a:t>华为：</a:t>
            </a:r>
            <a:r>
              <a:rPr lang="en-US" altLang="zh-CN" dirty="0"/>
              <a:t>https://mirrors.huaweicloud.com/CTAN/systems/texlive/Images/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85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0A185-802D-480E-B325-12E8B6BB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45C502-A8D6-4464-A330-6D2E59898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40" y="1825625"/>
            <a:ext cx="9778120" cy="4351338"/>
          </a:xfrm>
        </p:spPr>
      </p:pic>
    </p:spTree>
    <p:extLst>
      <p:ext uri="{BB962C8B-B14F-4D97-AF65-F5344CB8AC3E}">
        <p14:creationId xmlns:p14="http://schemas.microsoft.com/office/powerpoint/2010/main" val="120399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658-CE2C-4E64-AFCA-C3811CF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下面进行快捷键的配置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18788-0211-4986-9B8F-FA76FD54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便于一键编译、搜索、显示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主界面上</a:t>
            </a:r>
            <a:r>
              <a:rPr lang="en-US" altLang="zh-CN" dirty="0"/>
              <a:t>Ctrl + Shift + 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982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E0899-5EB9-4ED0-8FB5-EF88A101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 </a:t>
            </a:r>
            <a:r>
              <a:rPr lang="en-US" altLang="zh-CN" dirty="0"/>
              <a:t>keyboard shortcuts</a:t>
            </a:r>
            <a:r>
              <a:rPr lang="zh-CN" altLang="en-US" dirty="0"/>
              <a:t>，打开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F35300-D08E-4263-A3F6-4D3040CB6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931" y="1825625"/>
            <a:ext cx="7300137" cy="4351338"/>
          </a:xfrm>
        </p:spPr>
      </p:pic>
    </p:spTree>
    <p:extLst>
      <p:ext uri="{BB962C8B-B14F-4D97-AF65-F5344CB8AC3E}">
        <p14:creationId xmlns:p14="http://schemas.microsoft.com/office/powerpoint/2010/main" val="4198131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57C0D-4CC5-41DC-91B0-A1C6973A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文件中输入想要的快捷键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7489B1-37EF-4962-B80D-EF02B7030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931" y="1825625"/>
            <a:ext cx="7300137" cy="4351338"/>
          </a:xfrm>
        </p:spPr>
      </p:pic>
    </p:spTree>
    <p:extLst>
      <p:ext uri="{BB962C8B-B14F-4D97-AF65-F5344CB8AC3E}">
        <p14:creationId xmlns:p14="http://schemas.microsoft.com/office/powerpoint/2010/main" val="313550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F0FBC-045E-4640-84CE-03D835B4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我的配置见备注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A9CFA-979C-4773-9520-65807D5C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绑定搜索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alt+f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绑定编译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alt+b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绑定显示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alt+v</a:t>
            </a:r>
            <a:r>
              <a:rPr lang="en-US" altLang="zh-C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0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509D8-E98A-4A1F-9630-FBA080C3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效果显示如下，图片中的是</a:t>
            </a:r>
            <a:r>
              <a:rPr lang="en-US" altLang="zh-CN" dirty="0"/>
              <a:t>Alt + S</a:t>
            </a:r>
            <a:r>
              <a:rPr lang="zh-CN" altLang="en-US" dirty="0"/>
              <a:t>，我配置中为</a:t>
            </a:r>
            <a:r>
              <a:rPr lang="en-US" altLang="zh-CN" dirty="0" err="1"/>
              <a:t>Alt+F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286E0-515F-4797-8AC8-C4C7284D05C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4394"/>
            <a:ext cx="6858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2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E2EC2-200F-489A-BA24-124125F3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F7DC2-BADF-4DE5-8689-11ABB255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be continued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11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72F36-EAE9-4AA5-A6E7-BDC23915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EBD79-9C79-44CC-BE51-B2101534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95" y="1537398"/>
            <a:ext cx="10710705" cy="51749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CMUSerif-Roman-Identity-H"/>
              </a:rPr>
              <a:t>TEX Live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的光盘镜像发布于 </a:t>
            </a:r>
            <a:r>
              <a:rPr lang="en-US" altLang="zh-CN" sz="2000" b="0" i="0" dirty="0">
                <a:solidFill>
                  <a:srgbClr val="EC028D"/>
                </a:solidFill>
                <a:effectLst/>
                <a:latin typeface="CMUTypewriter-Light-Identity-H"/>
              </a:rPr>
              <a:t>http://www.tug.org/texlive/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CMUSerif-Roman-Identity-H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。下载镜像到本地，挂载到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虚拟光驱，或者用压缩工具解压后，在其根目录有几个用于安装的脚本：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用于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MUSerif-Roman-Identity-H"/>
              </a:rPr>
              <a:t>Windows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的批处理文件：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i="0" dirty="0">
                <a:solidFill>
                  <a:srgbClr val="000000"/>
                </a:solidFill>
                <a:effectLst/>
                <a:latin typeface="CMUSerif-Bold-Identity-H"/>
              </a:rPr>
              <a:t>–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install-tl-windows.bat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双击启动图形界面安装程序（简单安装）；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i="0" dirty="0">
                <a:solidFill>
                  <a:srgbClr val="000000"/>
                </a:solidFill>
                <a:effectLst/>
                <a:latin typeface="CMUSerif-Bold-Identity-H"/>
              </a:rPr>
              <a:t>–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install-tl-advanced.bat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双击启动图形界面安装程序（定制安装）；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i="0" dirty="0">
                <a:solidFill>
                  <a:srgbClr val="000000"/>
                </a:solidFill>
                <a:effectLst/>
                <a:latin typeface="CMUSerif-Bold-Identity-H"/>
              </a:rPr>
              <a:t>–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在命令提示符中输入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install-tl-windows.bat -no-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gui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启动文本界面安装程序。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CMUSerif-Roman-Identity-H"/>
              </a:rPr>
              <a:t>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用于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MUSerif-Roman-Identity-H"/>
              </a:rPr>
              <a:t>Linux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MUSerif-Roman-Identity-H"/>
              </a:rPr>
              <a:t>Perl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脚本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MUTypewriter-Light-Identity-H"/>
              </a:rPr>
              <a:t>install-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MUTypewriter-Light-Identity-H"/>
              </a:rPr>
              <a:t>tl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MUTypewriter-Light-Identity-H"/>
              </a:rPr>
              <a:t>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i="0" dirty="0">
                <a:solidFill>
                  <a:srgbClr val="000000"/>
                </a:solidFill>
                <a:effectLst/>
                <a:latin typeface="CMUSerif-Bold-Identity-H"/>
              </a:rPr>
              <a:t>–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install-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tl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启动文本界面安装程序；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i="0" dirty="0">
                <a:solidFill>
                  <a:srgbClr val="000000"/>
                </a:solidFill>
                <a:effectLst/>
                <a:latin typeface="CMUSerif-Bold-Identity-H"/>
              </a:rPr>
              <a:t>–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install-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tl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 -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gui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=wizard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启动图形界面安装程序（简单安装）；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b="1" i="0" dirty="0">
                <a:solidFill>
                  <a:srgbClr val="000000"/>
                </a:solidFill>
                <a:effectLst/>
                <a:latin typeface="CMUSerif-Bold-Identity-H"/>
              </a:rPr>
              <a:t>–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install-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tl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 -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gui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=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peritk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UTypewriter-Light-Identity-H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启动图形界面安装程序（定制安装）。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7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890F-F1E0-4C3A-A603-4B393504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0277C-46EE-456A-961A-C9AAB530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9387" cy="50323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另外也可以下载在线安装程序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Typewriter-Light-Identity-H"/>
              </a:rPr>
              <a:t>install-tl.zip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，包含以上所有安装脚本。安装过程中会从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Serif-Roman-Identity-H"/>
              </a:rPr>
              <a:t>CTAN</a:t>
            </a:r>
            <a:br>
              <a:rPr lang="en-US" altLang="zh-CN" sz="2900" b="0" i="0" dirty="0">
                <a:solidFill>
                  <a:srgbClr val="000000"/>
                </a:solidFill>
                <a:effectLst/>
                <a:latin typeface="CMUSerif-Roman-Identity-H"/>
              </a:rPr>
            </a:b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软件源下载所有组件。</a:t>
            </a:r>
            <a:endParaRPr lang="en-US" altLang="zh-CN" sz="29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900" b="0" i="0" dirty="0">
                <a:solidFill>
                  <a:srgbClr val="000000"/>
                </a:solidFill>
                <a:effectLst/>
                <a:latin typeface="CMUSerif-Roman-Identity-H"/>
              </a:rPr>
              <a:t>Linux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下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Serif-Roman-Identity-H"/>
              </a:rPr>
              <a:t>TEX Live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安装完毕后，一般还需要在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Serif-Roman-Identity-H"/>
              </a:rPr>
              <a:t>root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权限下进行以下操作，使得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Serif-Roman-Identity-H"/>
              </a:rPr>
              <a:t>XƎLATEX</a:t>
            </a:r>
            <a:br>
              <a:rPr lang="en-US" altLang="zh-CN" sz="2900" b="0" i="0" dirty="0">
                <a:solidFill>
                  <a:srgbClr val="000000"/>
                </a:solidFill>
                <a:effectLst/>
                <a:latin typeface="CMUSerif-Roman-Identity-H"/>
              </a:rPr>
            </a:b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能正确通过 </a:t>
            </a:r>
            <a:r>
              <a:rPr lang="en-US" altLang="zh-CN" sz="2900" b="0" i="0" dirty="0" err="1">
                <a:solidFill>
                  <a:srgbClr val="000000"/>
                </a:solidFill>
                <a:effectLst/>
                <a:latin typeface="CMUSansSerif-Identity-H"/>
              </a:rPr>
              <a:t>fontspec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SansSerif-Identity-H"/>
              </a:rPr>
              <a:t>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等宏包使用字体</a:t>
            </a:r>
            <a:r>
              <a:rPr lang="en-US" altLang="zh-CN" sz="2900" b="0" i="0" dirty="0">
                <a:solidFill>
                  <a:srgbClr val="FF0000"/>
                </a:solidFill>
                <a:effectLst/>
                <a:latin typeface="CMUSerif-Roman-Identity-H"/>
              </a:rPr>
              <a:t>2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b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900" b="0" i="0" dirty="0">
                <a:solidFill>
                  <a:srgbClr val="000000"/>
                </a:solidFill>
                <a:effectLst/>
                <a:latin typeface="CMUSerif-Roman-Identity-H"/>
              </a:rPr>
              <a:t>1.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将 </a:t>
            </a:r>
            <a:r>
              <a:rPr lang="en-US" altLang="zh-CN" sz="29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texlive-fontconfig.conf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Typewriter-Light-Identity-H"/>
              </a:rPr>
              <a:t>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文件复制到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Typewriter-Light-Identity-H"/>
              </a:rPr>
              <a:t>/</a:t>
            </a:r>
            <a:r>
              <a:rPr lang="en-US" altLang="zh-CN" sz="29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etc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Typewriter-Light-Identity-H"/>
              </a:rPr>
              <a:t>/fonts/</a:t>
            </a:r>
            <a:r>
              <a:rPr lang="en-US" altLang="zh-CN" sz="29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conf.d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Typewriter-Light-Identity-H"/>
              </a:rPr>
              <a:t>/09-texlive.conf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b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900" b="0" i="0" dirty="0">
                <a:solidFill>
                  <a:srgbClr val="000000"/>
                </a:solidFill>
                <a:effectLst/>
                <a:latin typeface="CMUSerif-Roman-Identity-H"/>
              </a:rPr>
              <a:t>2.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运行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CMUTypewriter-Light-Identity-H"/>
              </a:rPr>
              <a:t>fc-cache -</a:t>
            </a:r>
            <a:r>
              <a:rPr lang="en-US" altLang="zh-CN" sz="2900" b="0" i="0" dirty="0" err="1">
                <a:solidFill>
                  <a:srgbClr val="000000"/>
                </a:solidFill>
                <a:effectLst/>
                <a:latin typeface="CMUTypewriter-Light-Identity-H"/>
              </a:rPr>
              <a:t>fsv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sz="2900" dirty="0"/>
              <a:t> </a:t>
            </a:r>
          </a:p>
          <a:p>
            <a:pPr>
              <a:lnSpc>
                <a:spcPct val="150000"/>
              </a:lnSpc>
            </a:pPr>
            <a:endParaRPr lang="en-US" altLang="zh-CN" sz="29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300" b="1" dirty="0"/>
              <a:t>关于宏包：</a:t>
            </a:r>
            <a:r>
              <a:rPr lang="zh-CN" altLang="en-US" sz="2900" b="1" dirty="0">
                <a:solidFill>
                  <a:srgbClr val="FF0000"/>
                </a:solidFill>
              </a:rPr>
              <a:t>如非万不得已，尽量不要手动安装宏包</a:t>
            </a:r>
            <a:r>
              <a:rPr lang="zh-CN" altLang="en-US" sz="2900" dirty="0"/>
              <a:t>。绝大多数宏包都已打包到 </a:t>
            </a:r>
            <a:r>
              <a:rPr lang="en-US" altLang="zh-CN" sz="2900" dirty="0"/>
              <a:t>TEX Live </a:t>
            </a:r>
            <a:r>
              <a:rPr lang="zh-CN" altLang="en-US" sz="2900" dirty="0"/>
              <a:t>和 </a:t>
            </a:r>
            <a:r>
              <a:rPr lang="en-US" altLang="zh-CN" sz="2900" dirty="0" err="1"/>
              <a:t>MikTEX</a:t>
            </a:r>
            <a:r>
              <a:rPr lang="en-US" altLang="zh-CN" sz="2900" dirty="0"/>
              <a:t> </a:t>
            </a:r>
            <a:r>
              <a:rPr lang="zh-CN" altLang="en-US" sz="2900" dirty="0"/>
              <a:t>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900" dirty="0"/>
              <a:t>大发行版的安装源，可用宏包管理器安装。如果你知道某个宏包的名称，但不确定是否在发行版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900" dirty="0"/>
              <a:t>中已打包，可在 </a:t>
            </a:r>
            <a:r>
              <a:rPr lang="en-US" altLang="zh-CN" sz="2900" dirty="0"/>
              <a:t>CTAN </a:t>
            </a:r>
            <a:r>
              <a:rPr lang="zh-CN" altLang="en-US" sz="2900" dirty="0"/>
              <a:t>中搜索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09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67CC-05D5-4F7E-A3E1-D5DEEAF8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VS code </a:t>
            </a:r>
            <a:r>
              <a:rPr lang="zh-CN" altLang="en-US" dirty="0"/>
              <a:t>配置</a:t>
            </a:r>
            <a:r>
              <a:rPr lang="en-US" altLang="zh-CN" dirty="0"/>
              <a:t>LaTeX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E7062-0EBA-4B97-8193-0B15AF0A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https://zhuanlan.zhihu.com/p/38178015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16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C3828-F8B7-43B1-B43F-CE9025D3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VS code </a:t>
            </a:r>
            <a:r>
              <a:rPr lang="zh-CN" altLang="en-US" dirty="0"/>
              <a:t>配置</a:t>
            </a:r>
            <a:r>
              <a:rPr lang="en-US" altLang="zh-CN" dirty="0"/>
              <a:t>LaTeX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96E7ACE-7C2F-4EE6-84D8-890A1BBEC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516" y="1825625"/>
            <a:ext cx="8814968" cy="4351338"/>
          </a:xfrm>
        </p:spPr>
      </p:pic>
    </p:spTree>
    <p:extLst>
      <p:ext uri="{BB962C8B-B14F-4D97-AF65-F5344CB8AC3E}">
        <p14:creationId xmlns:p14="http://schemas.microsoft.com/office/powerpoint/2010/main" val="177242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C0BD0-025D-4A0B-A66E-A131398A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安装插件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381820-4131-4C89-B111-A2268EBBD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05" y="1825625"/>
            <a:ext cx="8822989" cy="4351338"/>
          </a:xfrm>
        </p:spPr>
      </p:pic>
    </p:spTree>
    <p:extLst>
      <p:ext uri="{BB962C8B-B14F-4D97-AF65-F5344CB8AC3E}">
        <p14:creationId xmlns:p14="http://schemas.microsoft.com/office/powerpoint/2010/main" val="236672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3B95A-0B74-41B6-A977-073C726F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安装完插件后，</a:t>
            </a:r>
            <a:r>
              <a:rPr lang="en-US" altLang="zh-CN" dirty="0" err="1"/>
              <a:t>tex</a:t>
            </a:r>
            <a:r>
              <a:rPr lang="zh-CN" altLang="en-US" dirty="0"/>
              <a:t>文件即可被高亮显示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4DF07-6160-4601-88B1-2A98F54A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下面进行插件的配置工作</a:t>
            </a:r>
          </a:p>
        </p:txBody>
      </p:sp>
    </p:spTree>
    <p:extLst>
      <p:ext uri="{BB962C8B-B14F-4D97-AF65-F5344CB8AC3E}">
        <p14:creationId xmlns:p14="http://schemas.microsoft.com/office/powerpoint/2010/main" val="103284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9CC2-6812-416E-8C85-63800AC4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0012A8-E038-4659-8FFB-A1D63B78E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05" y="1825625"/>
            <a:ext cx="8822989" cy="4351338"/>
          </a:xfrm>
        </p:spPr>
      </p:pic>
    </p:spTree>
    <p:extLst>
      <p:ext uri="{BB962C8B-B14F-4D97-AF65-F5344CB8AC3E}">
        <p14:creationId xmlns:p14="http://schemas.microsoft.com/office/powerpoint/2010/main" val="248996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1114</Words>
  <Application>Microsoft Office PowerPoint</Application>
  <PresentationFormat>宽屏</PresentationFormat>
  <Paragraphs>86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CMUSansSerif-Identity-H</vt:lpstr>
      <vt:lpstr>CMUSerif-Bold-Identity-H</vt:lpstr>
      <vt:lpstr>CMUSerif-Roman-Identity-H</vt:lpstr>
      <vt:lpstr>CMUTypewriter-Light-Identity-H</vt:lpstr>
      <vt:lpstr>等线</vt:lpstr>
      <vt:lpstr>等线 Light</vt:lpstr>
      <vt:lpstr>宋体</vt:lpstr>
      <vt:lpstr>Arial</vt:lpstr>
      <vt:lpstr>Consolas</vt:lpstr>
      <vt:lpstr>Office 主题​​</vt:lpstr>
      <vt:lpstr>如何在Vs code上配置LaTeX </vt:lpstr>
      <vt:lpstr>LaTeX 下载</vt:lpstr>
      <vt:lpstr>安装注意事项</vt:lpstr>
      <vt:lpstr>安装注意事项</vt:lpstr>
      <vt:lpstr>在VS code 配置LaTeX</vt:lpstr>
      <vt:lpstr>在VS code 配置LaTeX</vt:lpstr>
      <vt:lpstr>安装插件</vt:lpstr>
      <vt:lpstr>安装完插件后，tex文件即可被高亮显示</vt:lpstr>
      <vt:lpstr>PowerPoint 演示文稿</vt:lpstr>
      <vt:lpstr>PowerPoint 演示文稿</vt:lpstr>
      <vt:lpstr>将备注区的代码放入到弹出的文档中</vt:lpstr>
      <vt:lpstr>PowerPoint 演示文稿</vt:lpstr>
      <vt:lpstr>同理，继续添加本页ppt下的备注</vt:lpstr>
      <vt:lpstr>此时，已经基本完成了主要的配置工作</vt:lpstr>
      <vt:lpstr>下面进行编译显示教学</vt:lpstr>
      <vt:lpstr>PowerPoint 演示文稿</vt:lpstr>
      <vt:lpstr>点击Build LaTeX project</vt:lpstr>
      <vt:lpstr>PowerPoint 演示文稿</vt:lpstr>
      <vt:lpstr>PowerPoint 演示文稿</vt:lpstr>
      <vt:lpstr>PowerPoint 演示文稿</vt:lpstr>
      <vt:lpstr>下面进行快捷键的配置</vt:lpstr>
      <vt:lpstr>输入 keyboard shortcuts，打开</vt:lpstr>
      <vt:lpstr>文件中输入想要的快捷键</vt:lpstr>
      <vt:lpstr>我的配置见备注</vt:lpstr>
      <vt:lpstr>效果显示如下，图片中的是Alt + S，我配置中为Alt+F</vt:lpstr>
      <vt:lpstr>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如何在Vs code上配置LaTex </dc:title>
  <dc:creator>Huang Jin</dc:creator>
  <cp:lastModifiedBy>Huang Jin</cp:lastModifiedBy>
  <cp:revision>13</cp:revision>
  <dcterms:created xsi:type="dcterms:W3CDTF">2021-01-21T01:59:25Z</dcterms:created>
  <dcterms:modified xsi:type="dcterms:W3CDTF">2021-01-21T02:40:14Z</dcterms:modified>
</cp:coreProperties>
</file>