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6" r:id="rId4"/>
  </p:sldMasterIdLst>
  <p:notesMasterIdLst>
    <p:notesMasterId r:id="rId24"/>
  </p:notesMasterIdLst>
  <p:sldIdLst>
    <p:sldId id="277" r:id="rId5"/>
    <p:sldId id="306" r:id="rId6"/>
    <p:sldId id="282" r:id="rId7"/>
    <p:sldId id="302" r:id="rId8"/>
    <p:sldId id="301" r:id="rId9"/>
    <p:sldId id="323" r:id="rId10"/>
    <p:sldId id="293" r:id="rId11"/>
    <p:sldId id="309" r:id="rId12"/>
    <p:sldId id="297" r:id="rId13"/>
    <p:sldId id="304" r:id="rId14"/>
    <p:sldId id="325" r:id="rId15"/>
    <p:sldId id="320" r:id="rId16"/>
    <p:sldId id="292" r:id="rId17"/>
    <p:sldId id="308" r:id="rId18"/>
    <p:sldId id="327" r:id="rId19"/>
    <p:sldId id="328" r:id="rId20"/>
    <p:sldId id="326" r:id="rId21"/>
    <p:sldId id="324" r:id="rId22"/>
    <p:sldId id="329" r:id="rId23"/>
  </p:sldIdLst>
  <p:sldSz cx="12192000" cy="68580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000000"/>
    <a:srgbClr val="15EB52"/>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9" autoAdjust="0"/>
    <p:restoredTop sz="94660"/>
  </p:normalViewPr>
  <p:slideViewPr>
    <p:cSldViewPr snapToGrid="0">
      <p:cViewPr varScale="1">
        <p:scale>
          <a:sx n="156" d="100"/>
          <a:sy n="156" d="100"/>
        </p:scale>
        <p:origin x="416" y="1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1645A6-B030-4B31-8B95-49AD6A74AFE5}" type="doc">
      <dgm:prSet loTypeId="urn:microsoft.com/office/officeart/2005/8/layout/default" loCatId="list" qsTypeId="urn:microsoft.com/office/officeart/2005/8/quickstyle/simple4" qsCatId="simple" csTypeId="urn:microsoft.com/office/officeart/2005/8/colors/colorful5" csCatId="colorful" phldr="1"/>
      <dgm:spPr/>
      <dgm:t>
        <a:bodyPr/>
        <a:lstStyle/>
        <a:p>
          <a:endParaRPr lang="en-US"/>
        </a:p>
      </dgm:t>
    </dgm:pt>
    <dgm:pt modelId="{B4E63820-8A98-45FC-A371-649F71CD535A}">
      <dgm:prSet/>
      <dgm:spPr/>
      <dgm:t>
        <a:bodyPr/>
        <a:lstStyle/>
        <a:p>
          <a:r>
            <a:rPr lang="en-US" dirty="0"/>
            <a:t>A Swedish audio streaming and media services provider founded on April 23, 2006 by Daniel Ek and Martin </a:t>
          </a:r>
          <a:r>
            <a:rPr lang="en-US" dirty="0" err="1"/>
            <a:t>Lorentzon</a:t>
          </a:r>
          <a:r>
            <a:rPr lang="en-US" dirty="0"/>
            <a:t>. </a:t>
          </a:r>
        </a:p>
      </dgm:t>
    </dgm:pt>
    <dgm:pt modelId="{EF59C2A1-FCFE-48CE-923F-D818B9047613}" type="parTrans" cxnId="{C42A1DBF-3791-49E1-BA79-405023D0D90C}">
      <dgm:prSet/>
      <dgm:spPr/>
      <dgm:t>
        <a:bodyPr/>
        <a:lstStyle/>
        <a:p>
          <a:endParaRPr lang="en-US"/>
        </a:p>
      </dgm:t>
    </dgm:pt>
    <dgm:pt modelId="{4DEABC06-0447-4F33-8DF3-4F2FF05D65C6}" type="sibTrans" cxnId="{C42A1DBF-3791-49E1-BA79-405023D0D90C}">
      <dgm:prSet/>
      <dgm:spPr/>
      <dgm:t>
        <a:bodyPr/>
        <a:lstStyle/>
        <a:p>
          <a:endParaRPr lang="en-US"/>
        </a:p>
      </dgm:t>
    </dgm:pt>
    <dgm:pt modelId="{5C1F6D90-A10A-437B-8EDE-68BBCF44E209}">
      <dgm:prSet/>
      <dgm:spPr/>
      <dgm:t>
        <a:bodyPr/>
        <a:lstStyle/>
        <a:p>
          <a:r>
            <a:rPr lang="en-US"/>
            <a:t>One of the largest music service providers</a:t>
          </a:r>
        </a:p>
      </dgm:t>
    </dgm:pt>
    <dgm:pt modelId="{575C2ED2-C2DA-4930-8F17-C2BC51F2C8C6}" type="parTrans" cxnId="{077C76B3-BC91-431A-9CC6-CC89D5228C8D}">
      <dgm:prSet/>
      <dgm:spPr/>
      <dgm:t>
        <a:bodyPr/>
        <a:lstStyle/>
        <a:p>
          <a:endParaRPr lang="en-US"/>
        </a:p>
      </dgm:t>
    </dgm:pt>
    <dgm:pt modelId="{5C5DBFAC-F4DC-49EF-A9AB-032BF8EE10B2}" type="sibTrans" cxnId="{077C76B3-BC91-431A-9CC6-CC89D5228C8D}">
      <dgm:prSet/>
      <dgm:spPr/>
      <dgm:t>
        <a:bodyPr/>
        <a:lstStyle/>
        <a:p>
          <a:endParaRPr lang="en-US"/>
        </a:p>
      </dgm:t>
    </dgm:pt>
    <dgm:pt modelId="{F4CC5A32-B3A0-46AB-A4FB-6B4703725331}">
      <dgm:prSet custT="1"/>
      <dgm:spPr/>
      <dgm:t>
        <a:bodyPr/>
        <a:lstStyle/>
        <a:p>
          <a:r>
            <a:rPr lang="en-US" sz="1600" dirty="0"/>
            <a:t>Number of Active Users </a:t>
          </a:r>
          <a:r>
            <a:rPr lang="en-US" sz="1100" dirty="0"/>
            <a:t>(as of March 2022)</a:t>
          </a:r>
          <a:r>
            <a:rPr lang="en-US" sz="1600" dirty="0"/>
            <a:t>:</a:t>
          </a:r>
        </a:p>
        <a:p>
          <a:r>
            <a:rPr lang="en-US" sz="1600" dirty="0"/>
            <a:t> 422 Million</a:t>
          </a:r>
        </a:p>
      </dgm:t>
    </dgm:pt>
    <dgm:pt modelId="{B4537EAC-34D8-4669-B802-0E98201043BC}" type="parTrans" cxnId="{05C2B0EB-56BA-4A01-A0F3-7920E624B30D}">
      <dgm:prSet/>
      <dgm:spPr/>
      <dgm:t>
        <a:bodyPr/>
        <a:lstStyle/>
        <a:p>
          <a:endParaRPr lang="en-US"/>
        </a:p>
      </dgm:t>
    </dgm:pt>
    <dgm:pt modelId="{4162F357-2B89-4B4B-B2B6-4D7ED7C158FF}" type="sibTrans" cxnId="{05C2B0EB-56BA-4A01-A0F3-7920E624B30D}">
      <dgm:prSet/>
      <dgm:spPr/>
      <dgm:t>
        <a:bodyPr/>
        <a:lstStyle/>
        <a:p>
          <a:endParaRPr lang="en-US"/>
        </a:p>
      </dgm:t>
    </dgm:pt>
    <dgm:pt modelId="{F7B9846C-84E6-4ADE-A5B6-BE508E4225E3}">
      <dgm:prSet custT="1"/>
      <dgm:spPr/>
      <dgm:t>
        <a:bodyPr/>
        <a:lstStyle/>
        <a:p>
          <a:r>
            <a:rPr lang="en-US" sz="1600" dirty="0"/>
            <a:t>Number of Subscribers </a:t>
          </a:r>
          <a:r>
            <a:rPr lang="en-US" sz="1100" dirty="0"/>
            <a:t>(as of March 2022)</a:t>
          </a:r>
          <a:r>
            <a:rPr lang="en-US" sz="1600" dirty="0"/>
            <a:t>: </a:t>
          </a:r>
        </a:p>
        <a:p>
          <a:r>
            <a:rPr lang="en-US" sz="1600" dirty="0"/>
            <a:t>182 Million</a:t>
          </a:r>
        </a:p>
      </dgm:t>
    </dgm:pt>
    <dgm:pt modelId="{EA21282F-4C6D-4ED0-90B5-625106ABC13A}" type="parTrans" cxnId="{1F5086A4-7E0D-4073-BB19-4C98E5F15611}">
      <dgm:prSet/>
      <dgm:spPr/>
      <dgm:t>
        <a:bodyPr/>
        <a:lstStyle/>
        <a:p>
          <a:endParaRPr lang="en-US"/>
        </a:p>
      </dgm:t>
    </dgm:pt>
    <dgm:pt modelId="{BD28EE10-0376-4D8A-8E23-5E8861934E78}" type="sibTrans" cxnId="{1F5086A4-7E0D-4073-BB19-4C98E5F15611}">
      <dgm:prSet/>
      <dgm:spPr/>
      <dgm:t>
        <a:bodyPr/>
        <a:lstStyle/>
        <a:p>
          <a:endParaRPr lang="en-US"/>
        </a:p>
      </dgm:t>
    </dgm:pt>
    <dgm:pt modelId="{BA8D1B9C-5E13-44AA-92B9-E65CAED2395C}">
      <dgm:prSet custT="1"/>
      <dgm:spPr/>
      <dgm:t>
        <a:bodyPr/>
        <a:lstStyle/>
        <a:p>
          <a:r>
            <a:rPr lang="en-US" sz="1600" dirty="0"/>
            <a:t>Revenue paid to rightsholders </a:t>
          </a:r>
          <a:r>
            <a:rPr lang="en-US" sz="1100" b="0" i="0" dirty="0"/>
            <a:t>(as of Dec 31, 2021)</a:t>
          </a:r>
          <a:r>
            <a:rPr lang="en-US" sz="1100" dirty="0"/>
            <a:t>: </a:t>
          </a:r>
        </a:p>
        <a:p>
          <a:r>
            <a:rPr lang="en-US" sz="1600" b="0" i="0" dirty="0"/>
            <a:t>€ 8 Billion</a:t>
          </a:r>
          <a:endParaRPr lang="en-US" sz="1100" dirty="0"/>
        </a:p>
      </dgm:t>
    </dgm:pt>
    <dgm:pt modelId="{7F6978E8-931E-4FF9-A1F3-424DDC6C3B3F}" type="parTrans" cxnId="{79B7906D-3116-41D1-A87E-8C3EA05FBD66}">
      <dgm:prSet/>
      <dgm:spPr/>
      <dgm:t>
        <a:bodyPr/>
        <a:lstStyle/>
        <a:p>
          <a:endParaRPr lang="en-US"/>
        </a:p>
      </dgm:t>
    </dgm:pt>
    <dgm:pt modelId="{5BB27160-D417-4842-BA83-FC8DDD7AFBA0}" type="sibTrans" cxnId="{79B7906D-3116-41D1-A87E-8C3EA05FBD66}">
      <dgm:prSet/>
      <dgm:spPr/>
      <dgm:t>
        <a:bodyPr/>
        <a:lstStyle/>
        <a:p>
          <a:endParaRPr lang="en-US"/>
        </a:p>
      </dgm:t>
    </dgm:pt>
    <dgm:pt modelId="{3E1DC10B-C8DE-4445-9649-753A8F73881E}">
      <dgm:prSet/>
      <dgm:spPr/>
      <dgm:t>
        <a:bodyPr/>
        <a:lstStyle/>
        <a:p>
          <a:r>
            <a:rPr lang="en-US" dirty="0"/>
            <a:t>Number of Playlists: </a:t>
          </a:r>
        </a:p>
        <a:p>
          <a:r>
            <a:rPr lang="en-US" dirty="0"/>
            <a:t>2 Billion</a:t>
          </a:r>
        </a:p>
      </dgm:t>
    </dgm:pt>
    <dgm:pt modelId="{28D110AF-D9BC-4723-92EF-2454522A60B9}" type="parTrans" cxnId="{695E5F1D-F247-4166-A17B-E286AE5346CE}">
      <dgm:prSet/>
      <dgm:spPr/>
      <dgm:t>
        <a:bodyPr/>
        <a:lstStyle/>
        <a:p>
          <a:endParaRPr lang="en-US"/>
        </a:p>
      </dgm:t>
    </dgm:pt>
    <dgm:pt modelId="{692BEAF8-1441-4444-9D28-028E7FE8FE71}" type="sibTrans" cxnId="{695E5F1D-F247-4166-A17B-E286AE5346CE}">
      <dgm:prSet/>
      <dgm:spPr/>
      <dgm:t>
        <a:bodyPr/>
        <a:lstStyle/>
        <a:p>
          <a:endParaRPr lang="en-US"/>
        </a:p>
      </dgm:t>
    </dgm:pt>
    <dgm:pt modelId="{5F9DB003-70AD-4CB3-AC67-EFD9B9DBCC1C}">
      <dgm:prSet/>
      <dgm:spPr/>
      <dgm:t>
        <a:bodyPr/>
        <a:lstStyle/>
        <a:p>
          <a:r>
            <a:rPr lang="en-US" dirty="0"/>
            <a:t>Number of  Songs: </a:t>
          </a:r>
        </a:p>
        <a:p>
          <a:r>
            <a:rPr lang="en-US" dirty="0"/>
            <a:t>82 Million</a:t>
          </a:r>
        </a:p>
      </dgm:t>
    </dgm:pt>
    <dgm:pt modelId="{7B101BE2-F932-48B3-97CF-15FF8A5FC123}" type="parTrans" cxnId="{DF2E2E66-AD52-4BB3-AAAF-52B432930300}">
      <dgm:prSet/>
      <dgm:spPr/>
      <dgm:t>
        <a:bodyPr/>
        <a:lstStyle/>
        <a:p>
          <a:endParaRPr lang="en-US"/>
        </a:p>
      </dgm:t>
    </dgm:pt>
    <dgm:pt modelId="{8B9DA423-6652-4411-9B46-FC0967100B85}" type="sibTrans" cxnId="{DF2E2E66-AD52-4BB3-AAAF-52B432930300}">
      <dgm:prSet/>
      <dgm:spPr/>
      <dgm:t>
        <a:bodyPr/>
        <a:lstStyle/>
        <a:p>
          <a:endParaRPr lang="en-US"/>
        </a:p>
      </dgm:t>
    </dgm:pt>
    <dgm:pt modelId="{AD4FD452-3F66-49DA-BE11-A21C9F22301B}">
      <dgm:prSet custT="1"/>
      <dgm:spPr/>
      <dgm:t>
        <a:bodyPr/>
        <a:lstStyle/>
        <a:p>
          <a:r>
            <a:rPr lang="en-US" sz="1600" dirty="0"/>
            <a:t>Number of Markets Served: 180+ </a:t>
          </a:r>
          <a:r>
            <a:rPr lang="en-US" sz="1100" dirty="0"/>
            <a:t>(Available in most Europe, as well as the Americas and Oceania)</a:t>
          </a:r>
        </a:p>
      </dgm:t>
    </dgm:pt>
    <dgm:pt modelId="{E13BD933-B916-4C3B-8F9D-B3458BE40583}" type="parTrans" cxnId="{E9E8B04B-5D83-488A-8E1B-A61793643F79}">
      <dgm:prSet/>
      <dgm:spPr/>
      <dgm:t>
        <a:bodyPr/>
        <a:lstStyle/>
        <a:p>
          <a:endParaRPr lang="en-US"/>
        </a:p>
      </dgm:t>
    </dgm:pt>
    <dgm:pt modelId="{225ACF3D-E5E0-4BA8-BEF0-47C683B43C23}" type="sibTrans" cxnId="{E9E8B04B-5D83-488A-8E1B-A61793643F79}">
      <dgm:prSet/>
      <dgm:spPr/>
      <dgm:t>
        <a:bodyPr/>
        <a:lstStyle/>
        <a:p>
          <a:endParaRPr lang="en-US"/>
        </a:p>
      </dgm:t>
    </dgm:pt>
    <dgm:pt modelId="{12E7994E-1347-4E93-BB71-2260E9792276}" type="pres">
      <dgm:prSet presAssocID="{731645A6-B030-4B31-8B95-49AD6A74AFE5}" presName="diagram" presStyleCnt="0">
        <dgm:presLayoutVars>
          <dgm:dir/>
          <dgm:resizeHandles val="exact"/>
        </dgm:presLayoutVars>
      </dgm:prSet>
      <dgm:spPr/>
    </dgm:pt>
    <dgm:pt modelId="{F44ED4AE-B2B0-4619-A772-5CCACF245560}" type="pres">
      <dgm:prSet presAssocID="{B4E63820-8A98-45FC-A371-649F71CD535A}" presName="node" presStyleLbl="node1" presStyleIdx="0" presStyleCnt="8">
        <dgm:presLayoutVars>
          <dgm:bulletEnabled val="1"/>
        </dgm:presLayoutVars>
      </dgm:prSet>
      <dgm:spPr/>
    </dgm:pt>
    <dgm:pt modelId="{BD88BE27-6006-4676-9F6E-A1926D1D1E5B}" type="pres">
      <dgm:prSet presAssocID="{4DEABC06-0447-4F33-8DF3-4F2FF05D65C6}" presName="sibTrans" presStyleCnt="0"/>
      <dgm:spPr/>
    </dgm:pt>
    <dgm:pt modelId="{2196CAAE-F4E2-4B52-A978-0945726FD30A}" type="pres">
      <dgm:prSet presAssocID="{5C1F6D90-A10A-437B-8EDE-68BBCF44E209}" presName="node" presStyleLbl="node1" presStyleIdx="1" presStyleCnt="8">
        <dgm:presLayoutVars>
          <dgm:bulletEnabled val="1"/>
        </dgm:presLayoutVars>
      </dgm:prSet>
      <dgm:spPr/>
    </dgm:pt>
    <dgm:pt modelId="{F96077C0-38B3-4960-AE62-C7F6B04E2E88}" type="pres">
      <dgm:prSet presAssocID="{5C5DBFAC-F4DC-49EF-A9AB-032BF8EE10B2}" presName="sibTrans" presStyleCnt="0"/>
      <dgm:spPr/>
    </dgm:pt>
    <dgm:pt modelId="{DF1F6FB8-6C80-40CF-9008-C7684E4D9A78}" type="pres">
      <dgm:prSet presAssocID="{F4CC5A32-B3A0-46AB-A4FB-6B4703725331}" presName="node" presStyleLbl="node1" presStyleIdx="2" presStyleCnt="8">
        <dgm:presLayoutVars>
          <dgm:bulletEnabled val="1"/>
        </dgm:presLayoutVars>
      </dgm:prSet>
      <dgm:spPr/>
    </dgm:pt>
    <dgm:pt modelId="{314DF0C9-A2BC-4A19-BACE-1278C1E2BA54}" type="pres">
      <dgm:prSet presAssocID="{4162F357-2B89-4B4B-B2B6-4D7ED7C158FF}" presName="sibTrans" presStyleCnt="0"/>
      <dgm:spPr/>
    </dgm:pt>
    <dgm:pt modelId="{5E50BC99-C67F-4BBC-A9E5-D8D7D252DEF1}" type="pres">
      <dgm:prSet presAssocID="{F7B9846C-84E6-4ADE-A5B6-BE508E4225E3}" presName="node" presStyleLbl="node1" presStyleIdx="3" presStyleCnt="8">
        <dgm:presLayoutVars>
          <dgm:bulletEnabled val="1"/>
        </dgm:presLayoutVars>
      </dgm:prSet>
      <dgm:spPr/>
    </dgm:pt>
    <dgm:pt modelId="{6A3A23F3-E212-4894-B079-96A95022F796}" type="pres">
      <dgm:prSet presAssocID="{BD28EE10-0376-4D8A-8E23-5E8861934E78}" presName="sibTrans" presStyleCnt="0"/>
      <dgm:spPr/>
    </dgm:pt>
    <dgm:pt modelId="{7B5E91BE-537F-4AC5-B152-4EF3CD4A59C4}" type="pres">
      <dgm:prSet presAssocID="{BA8D1B9C-5E13-44AA-92B9-E65CAED2395C}" presName="node" presStyleLbl="node1" presStyleIdx="4" presStyleCnt="8">
        <dgm:presLayoutVars>
          <dgm:bulletEnabled val="1"/>
        </dgm:presLayoutVars>
      </dgm:prSet>
      <dgm:spPr/>
    </dgm:pt>
    <dgm:pt modelId="{D91BED12-862D-4AC8-81E0-140E9A228E74}" type="pres">
      <dgm:prSet presAssocID="{5BB27160-D417-4842-BA83-FC8DDD7AFBA0}" presName="sibTrans" presStyleCnt="0"/>
      <dgm:spPr/>
    </dgm:pt>
    <dgm:pt modelId="{305965B3-187D-496D-A78F-914558D76367}" type="pres">
      <dgm:prSet presAssocID="{3E1DC10B-C8DE-4445-9649-753A8F73881E}" presName="node" presStyleLbl="node1" presStyleIdx="5" presStyleCnt="8">
        <dgm:presLayoutVars>
          <dgm:bulletEnabled val="1"/>
        </dgm:presLayoutVars>
      </dgm:prSet>
      <dgm:spPr/>
    </dgm:pt>
    <dgm:pt modelId="{8DA5C9E2-117F-4012-8054-4FB57201ADAF}" type="pres">
      <dgm:prSet presAssocID="{692BEAF8-1441-4444-9D28-028E7FE8FE71}" presName="sibTrans" presStyleCnt="0"/>
      <dgm:spPr/>
    </dgm:pt>
    <dgm:pt modelId="{DDCC8CCB-9450-44E8-B08C-A81B77667A2A}" type="pres">
      <dgm:prSet presAssocID="{5F9DB003-70AD-4CB3-AC67-EFD9B9DBCC1C}" presName="node" presStyleLbl="node1" presStyleIdx="6" presStyleCnt="8">
        <dgm:presLayoutVars>
          <dgm:bulletEnabled val="1"/>
        </dgm:presLayoutVars>
      </dgm:prSet>
      <dgm:spPr/>
    </dgm:pt>
    <dgm:pt modelId="{80D9095B-0149-45BB-9623-62D2E971278B}" type="pres">
      <dgm:prSet presAssocID="{8B9DA423-6652-4411-9B46-FC0967100B85}" presName="sibTrans" presStyleCnt="0"/>
      <dgm:spPr/>
    </dgm:pt>
    <dgm:pt modelId="{14025A51-2D11-42C7-8F0C-F199236BDF8B}" type="pres">
      <dgm:prSet presAssocID="{AD4FD452-3F66-49DA-BE11-A21C9F22301B}" presName="node" presStyleLbl="node1" presStyleIdx="7" presStyleCnt="8">
        <dgm:presLayoutVars>
          <dgm:bulletEnabled val="1"/>
        </dgm:presLayoutVars>
      </dgm:prSet>
      <dgm:spPr/>
    </dgm:pt>
  </dgm:ptLst>
  <dgm:cxnLst>
    <dgm:cxn modelId="{4C3C9613-8B0F-46F7-AE11-58510C9D99C9}" type="presOf" srcId="{5F9DB003-70AD-4CB3-AC67-EFD9B9DBCC1C}" destId="{DDCC8CCB-9450-44E8-B08C-A81B77667A2A}" srcOrd="0" destOrd="0" presId="urn:microsoft.com/office/officeart/2005/8/layout/default"/>
    <dgm:cxn modelId="{695E5F1D-F247-4166-A17B-E286AE5346CE}" srcId="{731645A6-B030-4B31-8B95-49AD6A74AFE5}" destId="{3E1DC10B-C8DE-4445-9649-753A8F73881E}" srcOrd="5" destOrd="0" parTransId="{28D110AF-D9BC-4723-92EF-2454522A60B9}" sibTransId="{692BEAF8-1441-4444-9D28-028E7FE8FE71}"/>
    <dgm:cxn modelId="{DBEEAB22-4BA3-41A3-977E-EC505474ABA9}" type="presOf" srcId="{5C1F6D90-A10A-437B-8EDE-68BBCF44E209}" destId="{2196CAAE-F4E2-4B52-A978-0945726FD30A}" srcOrd="0" destOrd="0" presId="urn:microsoft.com/office/officeart/2005/8/layout/default"/>
    <dgm:cxn modelId="{DF2E2E66-AD52-4BB3-AAAF-52B432930300}" srcId="{731645A6-B030-4B31-8B95-49AD6A74AFE5}" destId="{5F9DB003-70AD-4CB3-AC67-EFD9B9DBCC1C}" srcOrd="6" destOrd="0" parTransId="{7B101BE2-F932-48B3-97CF-15FF8A5FC123}" sibTransId="{8B9DA423-6652-4411-9B46-FC0967100B85}"/>
    <dgm:cxn modelId="{E9E8B04B-5D83-488A-8E1B-A61793643F79}" srcId="{731645A6-B030-4B31-8B95-49AD6A74AFE5}" destId="{AD4FD452-3F66-49DA-BE11-A21C9F22301B}" srcOrd="7" destOrd="0" parTransId="{E13BD933-B916-4C3B-8F9D-B3458BE40583}" sibTransId="{225ACF3D-E5E0-4BA8-BEF0-47C683B43C23}"/>
    <dgm:cxn modelId="{D7DF3E4D-B287-40AE-A377-8464B63FB0DD}" type="presOf" srcId="{AD4FD452-3F66-49DA-BE11-A21C9F22301B}" destId="{14025A51-2D11-42C7-8F0C-F199236BDF8B}" srcOrd="0" destOrd="0" presId="urn:microsoft.com/office/officeart/2005/8/layout/default"/>
    <dgm:cxn modelId="{79B7906D-3116-41D1-A87E-8C3EA05FBD66}" srcId="{731645A6-B030-4B31-8B95-49AD6A74AFE5}" destId="{BA8D1B9C-5E13-44AA-92B9-E65CAED2395C}" srcOrd="4" destOrd="0" parTransId="{7F6978E8-931E-4FF9-A1F3-424DDC6C3B3F}" sibTransId="{5BB27160-D417-4842-BA83-FC8DDD7AFBA0}"/>
    <dgm:cxn modelId="{58BD0650-59CF-4ED8-965F-B89FBF44206B}" type="presOf" srcId="{731645A6-B030-4B31-8B95-49AD6A74AFE5}" destId="{12E7994E-1347-4E93-BB71-2260E9792276}" srcOrd="0" destOrd="0" presId="urn:microsoft.com/office/officeart/2005/8/layout/default"/>
    <dgm:cxn modelId="{A00F9674-07DF-4FBF-A00E-6F90F7A09775}" type="presOf" srcId="{BA8D1B9C-5E13-44AA-92B9-E65CAED2395C}" destId="{7B5E91BE-537F-4AC5-B152-4EF3CD4A59C4}" srcOrd="0" destOrd="0" presId="urn:microsoft.com/office/officeart/2005/8/layout/default"/>
    <dgm:cxn modelId="{B50D1FA3-E76A-4411-B8F3-6DE3B1AABFFC}" type="presOf" srcId="{B4E63820-8A98-45FC-A371-649F71CD535A}" destId="{F44ED4AE-B2B0-4619-A772-5CCACF245560}" srcOrd="0" destOrd="0" presId="urn:microsoft.com/office/officeart/2005/8/layout/default"/>
    <dgm:cxn modelId="{1F5086A4-7E0D-4073-BB19-4C98E5F15611}" srcId="{731645A6-B030-4B31-8B95-49AD6A74AFE5}" destId="{F7B9846C-84E6-4ADE-A5B6-BE508E4225E3}" srcOrd="3" destOrd="0" parTransId="{EA21282F-4C6D-4ED0-90B5-625106ABC13A}" sibTransId="{BD28EE10-0376-4D8A-8E23-5E8861934E78}"/>
    <dgm:cxn modelId="{077C76B3-BC91-431A-9CC6-CC89D5228C8D}" srcId="{731645A6-B030-4B31-8B95-49AD6A74AFE5}" destId="{5C1F6D90-A10A-437B-8EDE-68BBCF44E209}" srcOrd="1" destOrd="0" parTransId="{575C2ED2-C2DA-4930-8F17-C2BC51F2C8C6}" sibTransId="{5C5DBFAC-F4DC-49EF-A9AB-032BF8EE10B2}"/>
    <dgm:cxn modelId="{0C40EBB4-B5FE-4F1E-9BA9-0A17D56C7849}" type="presOf" srcId="{F7B9846C-84E6-4ADE-A5B6-BE508E4225E3}" destId="{5E50BC99-C67F-4BBC-A9E5-D8D7D252DEF1}" srcOrd="0" destOrd="0" presId="urn:microsoft.com/office/officeart/2005/8/layout/default"/>
    <dgm:cxn modelId="{8FF3F6BA-BF1C-42E1-AC73-2E8DC4B02FBD}" type="presOf" srcId="{3E1DC10B-C8DE-4445-9649-753A8F73881E}" destId="{305965B3-187D-496D-A78F-914558D76367}" srcOrd="0" destOrd="0" presId="urn:microsoft.com/office/officeart/2005/8/layout/default"/>
    <dgm:cxn modelId="{C42A1DBF-3791-49E1-BA79-405023D0D90C}" srcId="{731645A6-B030-4B31-8B95-49AD6A74AFE5}" destId="{B4E63820-8A98-45FC-A371-649F71CD535A}" srcOrd="0" destOrd="0" parTransId="{EF59C2A1-FCFE-48CE-923F-D818B9047613}" sibTransId="{4DEABC06-0447-4F33-8DF3-4F2FF05D65C6}"/>
    <dgm:cxn modelId="{1C8F93C7-AB23-4085-A811-C68BFA99B6A5}" type="presOf" srcId="{F4CC5A32-B3A0-46AB-A4FB-6B4703725331}" destId="{DF1F6FB8-6C80-40CF-9008-C7684E4D9A78}" srcOrd="0" destOrd="0" presId="urn:microsoft.com/office/officeart/2005/8/layout/default"/>
    <dgm:cxn modelId="{05C2B0EB-56BA-4A01-A0F3-7920E624B30D}" srcId="{731645A6-B030-4B31-8B95-49AD6A74AFE5}" destId="{F4CC5A32-B3A0-46AB-A4FB-6B4703725331}" srcOrd="2" destOrd="0" parTransId="{B4537EAC-34D8-4669-B802-0E98201043BC}" sibTransId="{4162F357-2B89-4B4B-B2B6-4D7ED7C158FF}"/>
    <dgm:cxn modelId="{A99835F5-D75D-4876-A0A2-EF774B617292}" type="presParOf" srcId="{12E7994E-1347-4E93-BB71-2260E9792276}" destId="{F44ED4AE-B2B0-4619-A772-5CCACF245560}" srcOrd="0" destOrd="0" presId="urn:microsoft.com/office/officeart/2005/8/layout/default"/>
    <dgm:cxn modelId="{6D996AA1-BE00-4D26-B342-E9C1F7151476}" type="presParOf" srcId="{12E7994E-1347-4E93-BB71-2260E9792276}" destId="{BD88BE27-6006-4676-9F6E-A1926D1D1E5B}" srcOrd="1" destOrd="0" presId="urn:microsoft.com/office/officeart/2005/8/layout/default"/>
    <dgm:cxn modelId="{B48C31C1-1529-4B19-AFC5-33977FC7B226}" type="presParOf" srcId="{12E7994E-1347-4E93-BB71-2260E9792276}" destId="{2196CAAE-F4E2-4B52-A978-0945726FD30A}" srcOrd="2" destOrd="0" presId="urn:microsoft.com/office/officeart/2005/8/layout/default"/>
    <dgm:cxn modelId="{6047BAC7-6368-4576-831E-907B58B5BF81}" type="presParOf" srcId="{12E7994E-1347-4E93-BB71-2260E9792276}" destId="{F96077C0-38B3-4960-AE62-C7F6B04E2E88}" srcOrd="3" destOrd="0" presId="urn:microsoft.com/office/officeart/2005/8/layout/default"/>
    <dgm:cxn modelId="{E852E5E8-C800-4E3A-B366-B7F29788FEF5}" type="presParOf" srcId="{12E7994E-1347-4E93-BB71-2260E9792276}" destId="{DF1F6FB8-6C80-40CF-9008-C7684E4D9A78}" srcOrd="4" destOrd="0" presId="urn:microsoft.com/office/officeart/2005/8/layout/default"/>
    <dgm:cxn modelId="{D6D547A5-7E0C-4167-AFD9-3518A9F3C696}" type="presParOf" srcId="{12E7994E-1347-4E93-BB71-2260E9792276}" destId="{314DF0C9-A2BC-4A19-BACE-1278C1E2BA54}" srcOrd="5" destOrd="0" presId="urn:microsoft.com/office/officeart/2005/8/layout/default"/>
    <dgm:cxn modelId="{0AE56920-E4C8-4FEF-9521-FECF78729A3D}" type="presParOf" srcId="{12E7994E-1347-4E93-BB71-2260E9792276}" destId="{5E50BC99-C67F-4BBC-A9E5-D8D7D252DEF1}" srcOrd="6" destOrd="0" presId="urn:microsoft.com/office/officeart/2005/8/layout/default"/>
    <dgm:cxn modelId="{7610E591-0B6E-4F08-B001-1C79F1204E2C}" type="presParOf" srcId="{12E7994E-1347-4E93-BB71-2260E9792276}" destId="{6A3A23F3-E212-4894-B079-96A95022F796}" srcOrd="7" destOrd="0" presId="urn:microsoft.com/office/officeart/2005/8/layout/default"/>
    <dgm:cxn modelId="{5C693579-244E-4D7F-A95E-28BA74B8EDEE}" type="presParOf" srcId="{12E7994E-1347-4E93-BB71-2260E9792276}" destId="{7B5E91BE-537F-4AC5-B152-4EF3CD4A59C4}" srcOrd="8" destOrd="0" presId="urn:microsoft.com/office/officeart/2005/8/layout/default"/>
    <dgm:cxn modelId="{D0657298-2771-4BDF-90FE-8E73756FFC9A}" type="presParOf" srcId="{12E7994E-1347-4E93-BB71-2260E9792276}" destId="{D91BED12-862D-4AC8-81E0-140E9A228E74}" srcOrd="9" destOrd="0" presId="urn:microsoft.com/office/officeart/2005/8/layout/default"/>
    <dgm:cxn modelId="{9A89FE53-922D-46B9-B5C9-C41078FA286D}" type="presParOf" srcId="{12E7994E-1347-4E93-BB71-2260E9792276}" destId="{305965B3-187D-496D-A78F-914558D76367}" srcOrd="10" destOrd="0" presId="urn:microsoft.com/office/officeart/2005/8/layout/default"/>
    <dgm:cxn modelId="{9A8DC291-6407-495C-98E5-D4FC12DE6D7F}" type="presParOf" srcId="{12E7994E-1347-4E93-BB71-2260E9792276}" destId="{8DA5C9E2-117F-4012-8054-4FB57201ADAF}" srcOrd="11" destOrd="0" presId="urn:microsoft.com/office/officeart/2005/8/layout/default"/>
    <dgm:cxn modelId="{81DA3569-2936-4CDD-B362-26644C57A347}" type="presParOf" srcId="{12E7994E-1347-4E93-BB71-2260E9792276}" destId="{DDCC8CCB-9450-44E8-B08C-A81B77667A2A}" srcOrd="12" destOrd="0" presId="urn:microsoft.com/office/officeart/2005/8/layout/default"/>
    <dgm:cxn modelId="{76EE9418-A9EE-48E2-BC5D-7BD707ABC7BB}" type="presParOf" srcId="{12E7994E-1347-4E93-BB71-2260E9792276}" destId="{80D9095B-0149-45BB-9623-62D2E971278B}" srcOrd="13" destOrd="0" presId="urn:microsoft.com/office/officeart/2005/8/layout/default"/>
    <dgm:cxn modelId="{750A4994-ABDA-4D1B-B05A-3D9A76CE3EF0}" type="presParOf" srcId="{12E7994E-1347-4E93-BB71-2260E9792276}" destId="{14025A51-2D11-42C7-8F0C-F199236BDF8B}" srcOrd="1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31645A6-B030-4B31-8B95-49AD6A74AFE5}"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B4E63820-8A98-45FC-A371-649F71CD535A}">
      <dgm:prSet custT="1"/>
      <dgm:spPr/>
      <dgm:t>
        <a:bodyPr/>
        <a:lstStyle/>
        <a:p>
          <a:r>
            <a:rPr lang="en-US" sz="1200" dirty="0">
              <a:latin typeface="+mn-lt"/>
            </a:rPr>
            <a:t>Do we have the dataset(s) and features to solve the business problem?</a:t>
          </a:r>
        </a:p>
      </dgm:t>
    </dgm:pt>
    <dgm:pt modelId="{EF59C2A1-FCFE-48CE-923F-D818B9047613}" type="parTrans" cxnId="{C42A1DBF-3791-49E1-BA79-405023D0D90C}">
      <dgm:prSet/>
      <dgm:spPr/>
      <dgm:t>
        <a:bodyPr/>
        <a:lstStyle/>
        <a:p>
          <a:endParaRPr lang="en-US" sz="1200">
            <a:latin typeface="+mn-lt"/>
          </a:endParaRPr>
        </a:p>
      </dgm:t>
    </dgm:pt>
    <dgm:pt modelId="{4DEABC06-0447-4F33-8DF3-4F2FF05D65C6}" type="sibTrans" cxnId="{C42A1DBF-3791-49E1-BA79-405023D0D90C}">
      <dgm:prSet/>
      <dgm:spPr/>
      <dgm:t>
        <a:bodyPr/>
        <a:lstStyle/>
        <a:p>
          <a:endParaRPr lang="en-US" sz="1200">
            <a:latin typeface="+mn-lt"/>
          </a:endParaRPr>
        </a:p>
      </dgm:t>
    </dgm:pt>
    <dgm:pt modelId="{5C1F6D90-A10A-437B-8EDE-68BBCF44E209}">
      <dgm:prSet custT="1"/>
      <dgm:spPr/>
      <dgm:t>
        <a:bodyPr/>
        <a:lstStyle/>
        <a:p>
          <a:r>
            <a:rPr lang="en-US" sz="1200" dirty="0">
              <a:latin typeface="+mn-lt"/>
            </a:rPr>
            <a:t>Is the data size sufficient?</a:t>
          </a:r>
        </a:p>
      </dgm:t>
    </dgm:pt>
    <dgm:pt modelId="{575C2ED2-C2DA-4930-8F17-C2BC51F2C8C6}" type="parTrans" cxnId="{077C76B3-BC91-431A-9CC6-CC89D5228C8D}">
      <dgm:prSet/>
      <dgm:spPr/>
      <dgm:t>
        <a:bodyPr/>
        <a:lstStyle/>
        <a:p>
          <a:endParaRPr lang="en-US" sz="1200">
            <a:latin typeface="+mn-lt"/>
          </a:endParaRPr>
        </a:p>
      </dgm:t>
    </dgm:pt>
    <dgm:pt modelId="{5C5DBFAC-F4DC-49EF-A9AB-032BF8EE10B2}" type="sibTrans" cxnId="{077C76B3-BC91-431A-9CC6-CC89D5228C8D}">
      <dgm:prSet/>
      <dgm:spPr/>
      <dgm:t>
        <a:bodyPr/>
        <a:lstStyle/>
        <a:p>
          <a:endParaRPr lang="en-US" sz="1200">
            <a:latin typeface="+mn-lt"/>
          </a:endParaRPr>
        </a:p>
      </dgm:t>
    </dgm:pt>
    <dgm:pt modelId="{F4CC5A32-B3A0-46AB-A4FB-6B4703725331}">
      <dgm:prSet custT="1"/>
      <dgm:spPr/>
      <dgm:t>
        <a:bodyPr/>
        <a:lstStyle/>
        <a:p>
          <a:r>
            <a:rPr lang="en-US" sz="1200" dirty="0">
              <a:latin typeface="+mn-lt"/>
            </a:rPr>
            <a:t>What is the quality of the data? Any duplicates, redundant and missing values?</a:t>
          </a:r>
        </a:p>
        <a:p>
          <a:r>
            <a:rPr lang="en-US" sz="1200" dirty="0">
              <a:latin typeface="+mn-lt"/>
            </a:rPr>
            <a:t>How should we treat the missing values?</a:t>
          </a:r>
        </a:p>
      </dgm:t>
    </dgm:pt>
    <dgm:pt modelId="{B4537EAC-34D8-4669-B802-0E98201043BC}" type="parTrans" cxnId="{05C2B0EB-56BA-4A01-A0F3-7920E624B30D}">
      <dgm:prSet/>
      <dgm:spPr/>
      <dgm:t>
        <a:bodyPr/>
        <a:lstStyle/>
        <a:p>
          <a:endParaRPr lang="en-US" sz="1200">
            <a:latin typeface="+mn-lt"/>
          </a:endParaRPr>
        </a:p>
      </dgm:t>
    </dgm:pt>
    <dgm:pt modelId="{4162F357-2B89-4B4B-B2B6-4D7ED7C158FF}" type="sibTrans" cxnId="{05C2B0EB-56BA-4A01-A0F3-7920E624B30D}">
      <dgm:prSet/>
      <dgm:spPr/>
      <dgm:t>
        <a:bodyPr/>
        <a:lstStyle/>
        <a:p>
          <a:endParaRPr lang="en-US" sz="1200">
            <a:latin typeface="+mn-lt"/>
          </a:endParaRPr>
        </a:p>
      </dgm:t>
    </dgm:pt>
    <dgm:pt modelId="{F7B9846C-84E6-4ADE-A5B6-BE508E4225E3}">
      <dgm:prSet custT="1"/>
      <dgm:spPr/>
      <dgm:t>
        <a:bodyPr/>
        <a:lstStyle/>
        <a:p>
          <a:r>
            <a:rPr lang="en-US" sz="1200" b="0" i="0" dirty="0">
              <a:effectLst/>
              <a:latin typeface="+mn-lt"/>
            </a:rPr>
            <a:t>What are datatypes of the features? Which features are categorical and which ones are numerical? Do we need to perform one-hot encoding or label encoding?</a:t>
          </a:r>
          <a:br>
            <a:rPr lang="en-US" sz="1200" b="0" i="0" dirty="0">
              <a:effectLst/>
              <a:latin typeface="+mn-lt"/>
            </a:rPr>
          </a:br>
          <a:endParaRPr lang="en-US" sz="1200" dirty="0">
            <a:latin typeface="+mn-lt"/>
          </a:endParaRPr>
        </a:p>
      </dgm:t>
    </dgm:pt>
    <dgm:pt modelId="{EA21282F-4C6D-4ED0-90B5-625106ABC13A}" type="parTrans" cxnId="{1F5086A4-7E0D-4073-BB19-4C98E5F15611}">
      <dgm:prSet/>
      <dgm:spPr/>
      <dgm:t>
        <a:bodyPr/>
        <a:lstStyle/>
        <a:p>
          <a:endParaRPr lang="en-US" sz="1200">
            <a:latin typeface="+mn-lt"/>
          </a:endParaRPr>
        </a:p>
      </dgm:t>
    </dgm:pt>
    <dgm:pt modelId="{BD28EE10-0376-4D8A-8E23-5E8861934E78}" type="sibTrans" cxnId="{1F5086A4-7E0D-4073-BB19-4C98E5F15611}">
      <dgm:prSet/>
      <dgm:spPr/>
      <dgm:t>
        <a:bodyPr/>
        <a:lstStyle/>
        <a:p>
          <a:endParaRPr lang="en-US" sz="1200">
            <a:latin typeface="+mn-lt"/>
          </a:endParaRPr>
        </a:p>
      </dgm:t>
    </dgm:pt>
    <dgm:pt modelId="{BA8D1B9C-5E13-44AA-92B9-E65CAED2395C}">
      <dgm:prSet custT="1"/>
      <dgm:spPr/>
      <dgm:t>
        <a:bodyPr/>
        <a:lstStyle/>
        <a:p>
          <a:r>
            <a:rPr lang="en-US" sz="1200" dirty="0">
              <a:latin typeface="+mn-lt"/>
            </a:rPr>
            <a:t>Are there any features that do not add any value to the model? </a:t>
          </a:r>
          <a:r>
            <a:rPr lang="en-US" sz="1200" b="0" i="0" dirty="0">
              <a:effectLst/>
              <a:latin typeface="+mn-lt"/>
            </a:rPr>
            <a:t>Do we need to do any feature reduction in case of too many features?</a:t>
          </a:r>
          <a:br>
            <a:rPr lang="en-US" sz="1200" b="0" i="0" dirty="0">
              <a:effectLst/>
              <a:latin typeface="+mn-lt"/>
            </a:rPr>
          </a:br>
          <a:endParaRPr lang="en-US" sz="1200" dirty="0">
            <a:latin typeface="+mn-lt"/>
          </a:endParaRPr>
        </a:p>
      </dgm:t>
    </dgm:pt>
    <dgm:pt modelId="{7F6978E8-931E-4FF9-A1F3-424DDC6C3B3F}" type="parTrans" cxnId="{79B7906D-3116-41D1-A87E-8C3EA05FBD66}">
      <dgm:prSet/>
      <dgm:spPr/>
      <dgm:t>
        <a:bodyPr/>
        <a:lstStyle/>
        <a:p>
          <a:endParaRPr lang="en-US" sz="1200">
            <a:latin typeface="+mn-lt"/>
          </a:endParaRPr>
        </a:p>
      </dgm:t>
    </dgm:pt>
    <dgm:pt modelId="{5BB27160-D417-4842-BA83-FC8DDD7AFBA0}" type="sibTrans" cxnId="{79B7906D-3116-41D1-A87E-8C3EA05FBD66}">
      <dgm:prSet/>
      <dgm:spPr/>
      <dgm:t>
        <a:bodyPr/>
        <a:lstStyle/>
        <a:p>
          <a:endParaRPr lang="en-US" sz="1200">
            <a:latin typeface="+mn-lt"/>
          </a:endParaRPr>
        </a:p>
      </dgm:t>
    </dgm:pt>
    <dgm:pt modelId="{3E1DC10B-C8DE-4445-9649-753A8F73881E}">
      <dgm:prSet custT="1"/>
      <dgm:spPr/>
      <dgm:t>
        <a:bodyPr/>
        <a:lstStyle/>
        <a:p>
          <a:r>
            <a:rPr lang="en-US" sz="1200" dirty="0">
              <a:latin typeface="+mn-lt"/>
            </a:rPr>
            <a:t>What additional features would be beneficial to have to solve the business problem?</a:t>
          </a:r>
        </a:p>
      </dgm:t>
    </dgm:pt>
    <dgm:pt modelId="{28D110AF-D9BC-4723-92EF-2454522A60B9}" type="parTrans" cxnId="{695E5F1D-F247-4166-A17B-E286AE5346CE}">
      <dgm:prSet/>
      <dgm:spPr/>
      <dgm:t>
        <a:bodyPr/>
        <a:lstStyle/>
        <a:p>
          <a:endParaRPr lang="en-US" sz="1200">
            <a:latin typeface="+mn-lt"/>
          </a:endParaRPr>
        </a:p>
      </dgm:t>
    </dgm:pt>
    <dgm:pt modelId="{692BEAF8-1441-4444-9D28-028E7FE8FE71}" type="sibTrans" cxnId="{695E5F1D-F247-4166-A17B-E286AE5346CE}">
      <dgm:prSet/>
      <dgm:spPr/>
      <dgm:t>
        <a:bodyPr/>
        <a:lstStyle/>
        <a:p>
          <a:endParaRPr lang="en-US" sz="1200">
            <a:latin typeface="+mn-lt"/>
          </a:endParaRPr>
        </a:p>
      </dgm:t>
    </dgm:pt>
    <dgm:pt modelId="{5F9DB003-70AD-4CB3-AC67-EFD9B9DBCC1C}">
      <dgm:prSet custT="1"/>
      <dgm:spPr/>
      <dgm:t>
        <a:bodyPr/>
        <a:lstStyle/>
        <a:p>
          <a:r>
            <a:rPr lang="en-US" sz="1200" dirty="0">
              <a:latin typeface="+mn-lt"/>
            </a:rPr>
            <a:t>Any noise in the data? Do we need to apply any filtering to dataset? (I.e., Should we treat every user or song equally?)</a:t>
          </a:r>
        </a:p>
      </dgm:t>
    </dgm:pt>
    <dgm:pt modelId="{7B101BE2-F932-48B3-97CF-15FF8A5FC123}" type="parTrans" cxnId="{DF2E2E66-AD52-4BB3-AAAF-52B432930300}">
      <dgm:prSet/>
      <dgm:spPr/>
      <dgm:t>
        <a:bodyPr/>
        <a:lstStyle/>
        <a:p>
          <a:endParaRPr lang="en-US" sz="1200">
            <a:latin typeface="+mn-lt"/>
          </a:endParaRPr>
        </a:p>
      </dgm:t>
    </dgm:pt>
    <dgm:pt modelId="{8B9DA423-6652-4411-9B46-FC0967100B85}" type="sibTrans" cxnId="{DF2E2E66-AD52-4BB3-AAAF-52B432930300}">
      <dgm:prSet/>
      <dgm:spPr/>
      <dgm:t>
        <a:bodyPr/>
        <a:lstStyle/>
        <a:p>
          <a:endParaRPr lang="en-US" sz="1200">
            <a:latin typeface="+mn-lt"/>
          </a:endParaRPr>
        </a:p>
      </dgm:t>
    </dgm:pt>
    <dgm:pt modelId="{AD4FD452-3F66-49DA-BE11-A21C9F22301B}">
      <dgm:prSet custT="1"/>
      <dgm:spPr/>
      <dgm:t>
        <a:bodyPr/>
        <a:lstStyle/>
        <a:p>
          <a:r>
            <a:rPr lang="en-US" sz="1200" dirty="0">
              <a:latin typeface="+mn-lt"/>
            </a:rPr>
            <a:t>Do we need to do any feature engineering?</a:t>
          </a:r>
        </a:p>
      </dgm:t>
    </dgm:pt>
    <dgm:pt modelId="{E13BD933-B916-4C3B-8F9D-B3458BE40583}" type="parTrans" cxnId="{E9E8B04B-5D83-488A-8E1B-A61793643F79}">
      <dgm:prSet/>
      <dgm:spPr/>
      <dgm:t>
        <a:bodyPr/>
        <a:lstStyle/>
        <a:p>
          <a:endParaRPr lang="en-US" sz="1200">
            <a:latin typeface="+mn-lt"/>
          </a:endParaRPr>
        </a:p>
      </dgm:t>
    </dgm:pt>
    <dgm:pt modelId="{225ACF3D-E5E0-4BA8-BEF0-47C683B43C23}" type="sibTrans" cxnId="{E9E8B04B-5D83-488A-8E1B-A61793643F79}">
      <dgm:prSet/>
      <dgm:spPr/>
      <dgm:t>
        <a:bodyPr/>
        <a:lstStyle/>
        <a:p>
          <a:endParaRPr lang="en-US" sz="1200">
            <a:latin typeface="+mn-lt"/>
          </a:endParaRPr>
        </a:p>
      </dgm:t>
    </dgm:pt>
    <dgm:pt modelId="{79299B55-6727-4FC4-BA25-3AC366908DBB}">
      <dgm:prSet custT="1"/>
      <dgm:spPr/>
      <dgm:t>
        <a:bodyPr/>
        <a:lstStyle/>
        <a:p>
          <a:endParaRPr lang="en-US" sz="1200" dirty="0">
            <a:latin typeface="+mn-lt"/>
          </a:endParaRPr>
        </a:p>
        <a:p>
          <a:r>
            <a:rPr lang="en-US" sz="1200" dirty="0">
              <a:latin typeface="+mn-lt"/>
            </a:rPr>
            <a:t>Giving the data, what techniques and algorithms can be utilized to create recommendation systems?</a:t>
          </a:r>
        </a:p>
        <a:p>
          <a:endParaRPr lang="en-US" sz="1200" dirty="0">
            <a:latin typeface="+mn-lt"/>
          </a:endParaRPr>
        </a:p>
      </dgm:t>
    </dgm:pt>
    <dgm:pt modelId="{CE65D1ED-E63F-4B70-8C7D-240EB91DF568}" type="parTrans" cxnId="{1D628EF5-4F2C-4F28-A853-ED2CCCF2E461}">
      <dgm:prSet/>
      <dgm:spPr/>
      <dgm:t>
        <a:bodyPr/>
        <a:lstStyle/>
        <a:p>
          <a:endParaRPr lang="en-US" sz="1200">
            <a:latin typeface="+mn-lt"/>
          </a:endParaRPr>
        </a:p>
      </dgm:t>
    </dgm:pt>
    <dgm:pt modelId="{5FCD75C3-716E-4C06-8464-ABCC59FDCDF9}" type="sibTrans" cxnId="{1D628EF5-4F2C-4F28-A853-ED2CCCF2E461}">
      <dgm:prSet/>
      <dgm:spPr/>
      <dgm:t>
        <a:bodyPr/>
        <a:lstStyle/>
        <a:p>
          <a:endParaRPr lang="en-US" sz="1200">
            <a:latin typeface="+mn-lt"/>
          </a:endParaRPr>
        </a:p>
      </dgm:t>
    </dgm:pt>
    <dgm:pt modelId="{5BFC71DC-C5AF-4A82-8722-DF104D0DAF5E}">
      <dgm:prSet custT="1"/>
      <dgm:spPr/>
      <dgm:t>
        <a:bodyPr/>
        <a:lstStyle/>
        <a:p>
          <a:r>
            <a:rPr lang="en-US" sz="1200" dirty="0">
              <a:latin typeface="+mn-lt"/>
            </a:rPr>
            <a:t>Giving the business objective, how should we measure the performance of the model?</a:t>
          </a:r>
        </a:p>
      </dgm:t>
    </dgm:pt>
    <dgm:pt modelId="{D4578B03-626F-4661-8A10-4CBBB2CD912F}" type="parTrans" cxnId="{9F30E771-8366-4BEC-9B3A-2C3EA84E1651}">
      <dgm:prSet/>
      <dgm:spPr/>
      <dgm:t>
        <a:bodyPr/>
        <a:lstStyle/>
        <a:p>
          <a:endParaRPr lang="en-US" sz="1200">
            <a:latin typeface="+mn-lt"/>
          </a:endParaRPr>
        </a:p>
      </dgm:t>
    </dgm:pt>
    <dgm:pt modelId="{EAC870F7-B41B-4347-AF19-5778BD36D631}" type="sibTrans" cxnId="{9F30E771-8366-4BEC-9B3A-2C3EA84E1651}">
      <dgm:prSet/>
      <dgm:spPr/>
      <dgm:t>
        <a:bodyPr/>
        <a:lstStyle/>
        <a:p>
          <a:endParaRPr lang="en-US" sz="1200">
            <a:latin typeface="+mn-lt"/>
          </a:endParaRPr>
        </a:p>
      </dgm:t>
    </dgm:pt>
    <dgm:pt modelId="{F13396ED-F450-48A4-8CA0-FEF1249824D6}" type="pres">
      <dgm:prSet presAssocID="{731645A6-B030-4B31-8B95-49AD6A74AFE5}" presName="linear" presStyleCnt="0">
        <dgm:presLayoutVars>
          <dgm:animLvl val="lvl"/>
          <dgm:resizeHandles val="exact"/>
        </dgm:presLayoutVars>
      </dgm:prSet>
      <dgm:spPr/>
    </dgm:pt>
    <dgm:pt modelId="{195FE6FE-FE1D-4FA3-ADD1-BC3F23452BB5}" type="pres">
      <dgm:prSet presAssocID="{B4E63820-8A98-45FC-A371-649F71CD535A}" presName="parentText" presStyleLbl="node1" presStyleIdx="0" presStyleCnt="10">
        <dgm:presLayoutVars>
          <dgm:chMax val="0"/>
          <dgm:bulletEnabled val="1"/>
        </dgm:presLayoutVars>
      </dgm:prSet>
      <dgm:spPr/>
    </dgm:pt>
    <dgm:pt modelId="{CF01EA68-E92F-4E9C-A25F-A0E190BA2EF3}" type="pres">
      <dgm:prSet presAssocID="{4DEABC06-0447-4F33-8DF3-4F2FF05D65C6}" presName="spacer" presStyleCnt="0"/>
      <dgm:spPr/>
    </dgm:pt>
    <dgm:pt modelId="{3E499A8F-0D37-416D-99DB-608050782B48}" type="pres">
      <dgm:prSet presAssocID="{5C1F6D90-A10A-437B-8EDE-68BBCF44E209}" presName="parentText" presStyleLbl="node1" presStyleIdx="1" presStyleCnt="10">
        <dgm:presLayoutVars>
          <dgm:chMax val="0"/>
          <dgm:bulletEnabled val="1"/>
        </dgm:presLayoutVars>
      </dgm:prSet>
      <dgm:spPr/>
    </dgm:pt>
    <dgm:pt modelId="{B16C95FB-08AC-44DC-8C60-2A950AA2B114}" type="pres">
      <dgm:prSet presAssocID="{5C5DBFAC-F4DC-49EF-A9AB-032BF8EE10B2}" presName="spacer" presStyleCnt="0"/>
      <dgm:spPr/>
    </dgm:pt>
    <dgm:pt modelId="{9BA18A90-64FE-4AB3-91F0-778273944593}" type="pres">
      <dgm:prSet presAssocID="{F4CC5A32-B3A0-46AB-A4FB-6B4703725331}" presName="parentText" presStyleLbl="node1" presStyleIdx="2" presStyleCnt="10">
        <dgm:presLayoutVars>
          <dgm:chMax val="0"/>
          <dgm:bulletEnabled val="1"/>
        </dgm:presLayoutVars>
      </dgm:prSet>
      <dgm:spPr/>
    </dgm:pt>
    <dgm:pt modelId="{AC020CAF-425E-489D-A817-4E0C6F0E9E08}" type="pres">
      <dgm:prSet presAssocID="{4162F357-2B89-4B4B-B2B6-4D7ED7C158FF}" presName="spacer" presStyleCnt="0"/>
      <dgm:spPr/>
    </dgm:pt>
    <dgm:pt modelId="{BC42CCF1-99F2-4CD9-896B-268A17B485D4}" type="pres">
      <dgm:prSet presAssocID="{F7B9846C-84E6-4ADE-A5B6-BE508E4225E3}" presName="parentText" presStyleLbl="node1" presStyleIdx="3" presStyleCnt="10">
        <dgm:presLayoutVars>
          <dgm:chMax val="0"/>
          <dgm:bulletEnabled val="1"/>
        </dgm:presLayoutVars>
      </dgm:prSet>
      <dgm:spPr/>
    </dgm:pt>
    <dgm:pt modelId="{339496CA-87F1-412B-B037-6ADCA9E4BE92}" type="pres">
      <dgm:prSet presAssocID="{BD28EE10-0376-4D8A-8E23-5E8861934E78}" presName="spacer" presStyleCnt="0"/>
      <dgm:spPr/>
    </dgm:pt>
    <dgm:pt modelId="{A40C6B33-1AAF-4518-8CB6-293740148C5C}" type="pres">
      <dgm:prSet presAssocID="{BA8D1B9C-5E13-44AA-92B9-E65CAED2395C}" presName="parentText" presStyleLbl="node1" presStyleIdx="4" presStyleCnt="10">
        <dgm:presLayoutVars>
          <dgm:chMax val="0"/>
          <dgm:bulletEnabled val="1"/>
        </dgm:presLayoutVars>
      </dgm:prSet>
      <dgm:spPr/>
    </dgm:pt>
    <dgm:pt modelId="{27A6954B-2E3E-4A4E-B382-43040A1ECD3E}" type="pres">
      <dgm:prSet presAssocID="{5BB27160-D417-4842-BA83-FC8DDD7AFBA0}" presName="spacer" presStyleCnt="0"/>
      <dgm:spPr/>
    </dgm:pt>
    <dgm:pt modelId="{F13F3F2F-F1AB-421A-98E6-B5EDFD9DC652}" type="pres">
      <dgm:prSet presAssocID="{3E1DC10B-C8DE-4445-9649-753A8F73881E}" presName="parentText" presStyleLbl="node1" presStyleIdx="5" presStyleCnt="10">
        <dgm:presLayoutVars>
          <dgm:chMax val="0"/>
          <dgm:bulletEnabled val="1"/>
        </dgm:presLayoutVars>
      </dgm:prSet>
      <dgm:spPr/>
    </dgm:pt>
    <dgm:pt modelId="{80287DD3-DDC0-49CD-9922-17B992463469}" type="pres">
      <dgm:prSet presAssocID="{692BEAF8-1441-4444-9D28-028E7FE8FE71}" presName="spacer" presStyleCnt="0"/>
      <dgm:spPr/>
    </dgm:pt>
    <dgm:pt modelId="{1C4D068B-53A9-4B2B-8D13-ADEE84CB777C}" type="pres">
      <dgm:prSet presAssocID="{5F9DB003-70AD-4CB3-AC67-EFD9B9DBCC1C}" presName="parentText" presStyleLbl="node1" presStyleIdx="6" presStyleCnt="10">
        <dgm:presLayoutVars>
          <dgm:chMax val="0"/>
          <dgm:bulletEnabled val="1"/>
        </dgm:presLayoutVars>
      </dgm:prSet>
      <dgm:spPr/>
    </dgm:pt>
    <dgm:pt modelId="{2181EBDB-FA46-414A-99EE-98ED293508D2}" type="pres">
      <dgm:prSet presAssocID="{8B9DA423-6652-4411-9B46-FC0967100B85}" presName="spacer" presStyleCnt="0"/>
      <dgm:spPr/>
    </dgm:pt>
    <dgm:pt modelId="{6B7A6249-EB2F-460C-AB23-0B33E9271F7F}" type="pres">
      <dgm:prSet presAssocID="{AD4FD452-3F66-49DA-BE11-A21C9F22301B}" presName="parentText" presStyleLbl="node1" presStyleIdx="7" presStyleCnt="10">
        <dgm:presLayoutVars>
          <dgm:chMax val="0"/>
          <dgm:bulletEnabled val="1"/>
        </dgm:presLayoutVars>
      </dgm:prSet>
      <dgm:spPr/>
    </dgm:pt>
    <dgm:pt modelId="{1C7914E2-3FBC-48F3-9929-7FC918E04B80}" type="pres">
      <dgm:prSet presAssocID="{225ACF3D-E5E0-4BA8-BEF0-47C683B43C23}" presName="spacer" presStyleCnt="0"/>
      <dgm:spPr/>
    </dgm:pt>
    <dgm:pt modelId="{F43D6190-C2B8-4B22-9081-EF2B664A3332}" type="pres">
      <dgm:prSet presAssocID="{79299B55-6727-4FC4-BA25-3AC366908DBB}" presName="parentText" presStyleLbl="node1" presStyleIdx="8" presStyleCnt="10">
        <dgm:presLayoutVars>
          <dgm:chMax val="0"/>
          <dgm:bulletEnabled val="1"/>
        </dgm:presLayoutVars>
      </dgm:prSet>
      <dgm:spPr/>
    </dgm:pt>
    <dgm:pt modelId="{39DED4D9-AA08-4234-A87F-8BE53C19F5C0}" type="pres">
      <dgm:prSet presAssocID="{5FCD75C3-716E-4C06-8464-ABCC59FDCDF9}" presName="spacer" presStyleCnt="0"/>
      <dgm:spPr/>
    </dgm:pt>
    <dgm:pt modelId="{33A1C091-519F-47B7-97DB-F2A954F65D25}" type="pres">
      <dgm:prSet presAssocID="{5BFC71DC-C5AF-4A82-8722-DF104D0DAF5E}" presName="parentText" presStyleLbl="node1" presStyleIdx="9" presStyleCnt="10">
        <dgm:presLayoutVars>
          <dgm:chMax val="0"/>
          <dgm:bulletEnabled val="1"/>
        </dgm:presLayoutVars>
      </dgm:prSet>
      <dgm:spPr/>
    </dgm:pt>
  </dgm:ptLst>
  <dgm:cxnLst>
    <dgm:cxn modelId="{705D3500-A782-4481-8715-8C4791ED477F}" type="presOf" srcId="{79299B55-6727-4FC4-BA25-3AC366908DBB}" destId="{F43D6190-C2B8-4B22-9081-EF2B664A3332}" srcOrd="0" destOrd="0" presId="urn:microsoft.com/office/officeart/2005/8/layout/vList2"/>
    <dgm:cxn modelId="{695E5F1D-F247-4166-A17B-E286AE5346CE}" srcId="{731645A6-B030-4B31-8B95-49AD6A74AFE5}" destId="{3E1DC10B-C8DE-4445-9649-753A8F73881E}" srcOrd="5" destOrd="0" parTransId="{28D110AF-D9BC-4723-92EF-2454522A60B9}" sibTransId="{692BEAF8-1441-4444-9D28-028E7FE8FE71}"/>
    <dgm:cxn modelId="{4D245033-23C6-4356-92E2-C2B1827CE837}" type="presOf" srcId="{BA8D1B9C-5E13-44AA-92B9-E65CAED2395C}" destId="{A40C6B33-1AAF-4518-8CB6-293740148C5C}" srcOrd="0" destOrd="0" presId="urn:microsoft.com/office/officeart/2005/8/layout/vList2"/>
    <dgm:cxn modelId="{737E1260-02A1-48F9-9FD7-4A2DE59A79D3}" type="presOf" srcId="{3E1DC10B-C8DE-4445-9649-753A8F73881E}" destId="{F13F3F2F-F1AB-421A-98E6-B5EDFD9DC652}" srcOrd="0" destOrd="0" presId="urn:microsoft.com/office/officeart/2005/8/layout/vList2"/>
    <dgm:cxn modelId="{DF2E2E66-AD52-4BB3-AAAF-52B432930300}" srcId="{731645A6-B030-4B31-8B95-49AD6A74AFE5}" destId="{5F9DB003-70AD-4CB3-AC67-EFD9B9DBCC1C}" srcOrd="6" destOrd="0" parTransId="{7B101BE2-F932-48B3-97CF-15FF8A5FC123}" sibTransId="{8B9DA423-6652-4411-9B46-FC0967100B85}"/>
    <dgm:cxn modelId="{6BCAB368-13BD-4A02-ABCF-C4FA83466CA1}" type="presOf" srcId="{F7B9846C-84E6-4ADE-A5B6-BE508E4225E3}" destId="{BC42CCF1-99F2-4CD9-896B-268A17B485D4}" srcOrd="0" destOrd="0" presId="urn:microsoft.com/office/officeart/2005/8/layout/vList2"/>
    <dgm:cxn modelId="{E9854849-ECCC-4ED4-888D-91A08A6B6F26}" type="presOf" srcId="{AD4FD452-3F66-49DA-BE11-A21C9F22301B}" destId="{6B7A6249-EB2F-460C-AB23-0B33E9271F7F}" srcOrd="0" destOrd="0" presId="urn:microsoft.com/office/officeart/2005/8/layout/vList2"/>
    <dgm:cxn modelId="{E9E8B04B-5D83-488A-8E1B-A61793643F79}" srcId="{731645A6-B030-4B31-8B95-49AD6A74AFE5}" destId="{AD4FD452-3F66-49DA-BE11-A21C9F22301B}" srcOrd="7" destOrd="0" parTransId="{E13BD933-B916-4C3B-8F9D-B3458BE40583}" sibTransId="{225ACF3D-E5E0-4BA8-BEF0-47C683B43C23}"/>
    <dgm:cxn modelId="{79B7906D-3116-41D1-A87E-8C3EA05FBD66}" srcId="{731645A6-B030-4B31-8B95-49AD6A74AFE5}" destId="{BA8D1B9C-5E13-44AA-92B9-E65CAED2395C}" srcOrd="4" destOrd="0" parTransId="{7F6978E8-931E-4FF9-A1F3-424DDC6C3B3F}" sibTransId="{5BB27160-D417-4842-BA83-FC8DDD7AFBA0}"/>
    <dgm:cxn modelId="{9F30E771-8366-4BEC-9B3A-2C3EA84E1651}" srcId="{731645A6-B030-4B31-8B95-49AD6A74AFE5}" destId="{5BFC71DC-C5AF-4A82-8722-DF104D0DAF5E}" srcOrd="9" destOrd="0" parTransId="{D4578B03-626F-4661-8A10-4CBBB2CD912F}" sibTransId="{EAC870F7-B41B-4347-AF19-5778BD36D631}"/>
    <dgm:cxn modelId="{33989776-4BA4-4BFB-8B04-FAFBE4A5CA5A}" type="presOf" srcId="{5C1F6D90-A10A-437B-8EDE-68BBCF44E209}" destId="{3E499A8F-0D37-416D-99DB-608050782B48}" srcOrd="0" destOrd="0" presId="urn:microsoft.com/office/officeart/2005/8/layout/vList2"/>
    <dgm:cxn modelId="{32C4BA9F-7670-47A2-8AD8-004F83364E8F}" type="presOf" srcId="{731645A6-B030-4B31-8B95-49AD6A74AFE5}" destId="{F13396ED-F450-48A4-8CA0-FEF1249824D6}" srcOrd="0" destOrd="0" presId="urn:microsoft.com/office/officeart/2005/8/layout/vList2"/>
    <dgm:cxn modelId="{1F5086A4-7E0D-4073-BB19-4C98E5F15611}" srcId="{731645A6-B030-4B31-8B95-49AD6A74AFE5}" destId="{F7B9846C-84E6-4ADE-A5B6-BE508E4225E3}" srcOrd="3" destOrd="0" parTransId="{EA21282F-4C6D-4ED0-90B5-625106ABC13A}" sibTransId="{BD28EE10-0376-4D8A-8E23-5E8861934E78}"/>
    <dgm:cxn modelId="{077C76B3-BC91-431A-9CC6-CC89D5228C8D}" srcId="{731645A6-B030-4B31-8B95-49AD6A74AFE5}" destId="{5C1F6D90-A10A-437B-8EDE-68BBCF44E209}" srcOrd="1" destOrd="0" parTransId="{575C2ED2-C2DA-4930-8F17-C2BC51F2C8C6}" sibTransId="{5C5DBFAC-F4DC-49EF-A9AB-032BF8EE10B2}"/>
    <dgm:cxn modelId="{290915B9-1BBC-43D5-85DC-D5A59F0F6EF5}" type="presOf" srcId="{5BFC71DC-C5AF-4A82-8722-DF104D0DAF5E}" destId="{33A1C091-519F-47B7-97DB-F2A954F65D25}" srcOrd="0" destOrd="0" presId="urn:microsoft.com/office/officeart/2005/8/layout/vList2"/>
    <dgm:cxn modelId="{C42A1DBF-3791-49E1-BA79-405023D0D90C}" srcId="{731645A6-B030-4B31-8B95-49AD6A74AFE5}" destId="{B4E63820-8A98-45FC-A371-649F71CD535A}" srcOrd="0" destOrd="0" parTransId="{EF59C2A1-FCFE-48CE-923F-D818B9047613}" sibTransId="{4DEABC06-0447-4F33-8DF3-4F2FF05D65C6}"/>
    <dgm:cxn modelId="{729688CC-8496-422F-ACE9-F4F3EA85F7DA}" type="presOf" srcId="{F4CC5A32-B3A0-46AB-A4FB-6B4703725331}" destId="{9BA18A90-64FE-4AB3-91F0-778273944593}" srcOrd="0" destOrd="0" presId="urn:microsoft.com/office/officeart/2005/8/layout/vList2"/>
    <dgm:cxn modelId="{6047D8D0-3506-4A58-A1C4-4FE72059B008}" type="presOf" srcId="{B4E63820-8A98-45FC-A371-649F71CD535A}" destId="{195FE6FE-FE1D-4FA3-ADD1-BC3F23452BB5}" srcOrd="0" destOrd="0" presId="urn:microsoft.com/office/officeart/2005/8/layout/vList2"/>
    <dgm:cxn modelId="{05C2B0EB-56BA-4A01-A0F3-7920E624B30D}" srcId="{731645A6-B030-4B31-8B95-49AD6A74AFE5}" destId="{F4CC5A32-B3A0-46AB-A4FB-6B4703725331}" srcOrd="2" destOrd="0" parTransId="{B4537EAC-34D8-4669-B802-0E98201043BC}" sibTransId="{4162F357-2B89-4B4B-B2B6-4D7ED7C158FF}"/>
    <dgm:cxn modelId="{70CEBFF3-0BE8-417E-89B9-3C187552E7DB}" type="presOf" srcId="{5F9DB003-70AD-4CB3-AC67-EFD9B9DBCC1C}" destId="{1C4D068B-53A9-4B2B-8D13-ADEE84CB777C}" srcOrd="0" destOrd="0" presId="urn:microsoft.com/office/officeart/2005/8/layout/vList2"/>
    <dgm:cxn modelId="{1D628EF5-4F2C-4F28-A853-ED2CCCF2E461}" srcId="{731645A6-B030-4B31-8B95-49AD6A74AFE5}" destId="{79299B55-6727-4FC4-BA25-3AC366908DBB}" srcOrd="8" destOrd="0" parTransId="{CE65D1ED-E63F-4B70-8C7D-240EB91DF568}" sibTransId="{5FCD75C3-716E-4C06-8464-ABCC59FDCDF9}"/>
    <dgm:cxn modelId="{937E7F32-FC1A-478B-A940-238564F757C1}" type="presParOf" srcId="{F13396ED-F450-48A4-8CA0-FEF1249824D6}" destId="{195FE6FE-FE1D-4FA3-ADD1-BC3F23452BB5}" srcOrd="0" destOrd="0" presId="urn:microsoft.com/office/officeart/2005/8/layout/vList2"/>
    <dgm:cxn modelId="{018EB350-C022-4F5E-B535-E6BFB0EBDBA7}" type="presParOf" srcId="{F13396ED-F450-48A4-8CA0-FEF1249824D6}" destId="{CF01EA68-E92F-4E9C-A25F-A0E190BA2EF3}" srcOrd="1" destOrd="0" presId="urn:microsoft.com/office/officeart/2005/8/layout/vList2"/>
    <dgm:cxn modelId="{D4AF2EC2-A591-4F7F-B40E-64C2DB767015}" type="presParOf" srcId="{F13396ED-F450-48A4-8CA0-FEF1249824D6}" destId="{3E499A8F-0D37-416D-99DB-608050782B48}" srcOrd="2" destOrd="0" presId="urn:microsoft.com/office/officeart/2005/8/layout/vList2"/>
    <dgm:cxn modelId="{506901A1-8A55-4FBD-B73F-944DA05EA743}" type="presParOf" srcId="{F13396ED-F450-48A4-8CA0-FEF1249824D6}" destId="{B16C95FB-08AC-44DC-8C60-2A950AA2B114}" srcOrd="3" destOrd="0" presId="urn:microsoft.com/office/officeart/2005/8/layout/vList2"/>
    <dgm:cxn modelId="{4F78DE95-58E0-42A2-9165-A4902FF0D55F}" type="presParOf" srcId="{F13396ED-F450-48A4-8CA0-FEF1249824D6}" destId="{9BA18A90-64FE-4AB3-91F0-778273944593}" srcOrd="4" destOrd="0" presId="urn:microsoft.com/office/officeart/2005/8/layout/vList2"/>
    <dgm:cxn modelId="{92F5AA71-59F0-4CF7-B06A-829BE9A9FAC8}" type="presParOf" srcId="{F13396ED-F450-48A4-8CA0-FEF1249824D6}" destId="{AC020CAF-425E-489D-A817-4E0C6F0E9E08}" srcOrd="5" destOrd="0" presId="urn:microsoft.com/office/officeart/2005/8/layout/vList2"/>
    <dgm:cxn modelId="{2D67A38B-956D-4A7A-8EEA-018A9EE1160D}" type="presParOf" srcId="{F13396ED-F450-48A4-8CA0-FEF1249824D6}" destId="{BC42CCF1-99F2-4CD9-896B-268A17B485D4}" srcOrd="6" destOrd="0" presId="urn:microsoft.com/office/officeart/2005/8/layout/vList2"/>
    <dgm:cxn modelId="{CCC683FE-2CF6-494E-94BD-51296DE7EB3F}" type="presParOf" srcId="{F13396ED-F450-48A4-8CA0-FEF1249824D6}" destId="{339496CA-87F1-412B-B037-6ADCA9E4BE92}" srcOrd="7" destOrd="0" presId="urn:microsoft.com/office/officeart/2005/8/layout/vList2"/>
    <dgm:cxn modelId="{4CC49267-1FE3-452F-9795-8C97C5F104C9}" type="presParOf" srcId="{F13396ED-F450-48A4-8CA0-FEF1249824D6}" destId="{A40C6B33-1AAF-4518-8CB6-293740148C5C}" srcOrd="8" destOrd="0" presId="urn:microsoft.com/office/officeart/2005/8/layout/vList2"/>
    <dgm:cxn modelId="{E1611BD2-410C-4A63-A430-7B10A1A72503}" type="presParOf" srcId="{F13396ED-F450-48A4-8CA0-FEF1249824D6}" destId="{27A6954B-2E3E-4A4E-B382-43040A1ECD3E}" srcOrd="9" destOrd="0" presId="urn:microsoft.com/office/officeart/2005/8/layout/vList2"/>
    <dgm:cxn modelId="{D75A04EF-65E5-417C-B236-903112816CF1}" type="presParOf" srcId="{F13396ED-F450-48A4-8CA0-FEF1249824D6}" destId="{F13F3F2F-F1AB-421A-98E6-B5EDFD9DC652}" srcOrd="10" destOrd="0" presId="urn:microsoft.com/office/officeart/2005/8/layout/vList2"/>
    <dgm:cxn modelId="{621FFEF5-1B75-4F35-A368-1578E42AD2F4}" type="presParOf" srcId="{F13396ED-F450-48A4-8CA0-FEF1249824D6}" destId="{80287DD3-DDC0-49CD-9922-17B992463469}" srcOrd="11" destOrd="0" presId="urn:microsoft.com/office/officeart/2005/8/layout/vList2"/>
    <dgm:cxn modelId="{C30EBC92-A168-4768-B6D4-3514031D17CD}" type="presParOf" srcId="{F13396ED-F450-48A4-8CA0-FEF1249824D6}" destId="{1C4D068B-53A9-4B2B-8D13-ADEE84CB777C}" srcOrd="12" destOrd="0" presId="urn:microsoft.com/office/officeart/2005/8/layout/vList2"/>
    <dgm:cxn modelId="{BB6184A9-A84B-4139-BE41-92D93E6328E0}" type="presParOf" srcId="{F13396ED-F450-48A4-8CA0-FEF1249824D6}" destId="{2181EBDB-FA46-414A-99EE-98ED293508D2}" srcOrd="13" destOrd="0" presId="urn:microsoft.com/office/officeart/2005/8/layout/vList2"/>
    <dgm:cxn modelId="{E1711405-DB3B-444A-9B03-524003C06BC5}" type="presParOf" srcId="{F13396ED-F450-48A4-8CA0-FEF1249824D6}" destId="{6B7A6249-EB2F-460C-AB23-0B33E9271F7F}" srcOrd="14" destOrd="0" presId="urn:microsoft.com/office/officeart/2005/8/layout/vList2"/>
    <dgm:cxn modelId="{20E52096-6017-4965-A58F-AA39E8D37F66}" type="presParOf" srcId="{F13396ED-F450-48A4-8CA0-FEF1249824D6}" destId="{1C7914E2-3FBC-48F3-9929-7FC918E04B80}" srcOrd="15" destOrd="0" presId="urn:microsoft.com/office/officeart/2005/8/layout/vList2"/>
    <dgm:cxn modelId="{78697A85-58BE-47B5-95C7-E8A2C3B4C0DB}" type="presParOf" srcId="{F13396ED-F450-48A4-8CA0-FEF1249824D6}" destId="{F43D6190-C2B8-4B22-9081-EF2B664A3332}" srcOrd="16" destOrd="0" presId="urn:microsoft.com/office/officeart/2005/8/layout/vList2"/>
    <dgm:cxn modelId="{F74ED2C8-1E34-44F8-B01D-B36D49F64271}" type="presParOf" srcId="{F13396ED-F450-48A4-8CA0-FEF1249824D6}" destId="{39DED4D9-AA08-4234-A87F-8BE53C19F5C0}" srcOrd="17" destOrd="0" presId="urn:microsoft.com/office/officeart/2005/8/layout/vList2"/>
    <dgm:cxn modelId="{665FAC80-4535-4C21-AEA6-703CCA97F18F}" type="presParOf" srcId="{F13396ED-F450-48A4-8CA0-FEF1249824D6}" destId="{33A1C091-519F-47B7-97DB-F2A954F65D25}" srcOrd="1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516B784-4C73-480A-96ED-212838A901C2}"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FA745617-184B-49F3-AE0B-A1CB24F41DB4}">
      <dgm:prSet/>
      <dgm:spPr/>
      <dgm:t>
        <a:bodyPr/>
        <a:lstStyle/>
        <a:p>
          <a:endParaRPr lang="en-US" dirty="0"/>
        </a:p>
      </dgm:t>
    </dgm:pt>
    <dgm:pt modelId="{96128515-5A36-4C5F-BFC4-5823779C331A}" type="parTrans" cxnId="{55A94B48-193A-433A-8E3F-8C5329BB4F62}">
      <dgm:prSet/>
      <dgm:spPr/>
      <dgm:t>
        <a:bodyPr/>
        <a:lstStyle/>
        <a:p>
          <a:endParaRPr lang="en-US"/>
        </a:p>
      </dgm:t>
    </dgm:pt>
    <dgm:pt modelId="{46D48E1F-BDAE-4F60-8B55-24FB20C94F4F}" type="sibTrans" cxnId="{55A94B48-193A-433A-8E3F-8C5329BB4F62}">
      <dgm:prSet/>
      <dgm:spPr/>
      <dgm:t>
        <a:bodyPr/>
        <a:lstStyle/>
        <a:p>
          <a:endParaRPr lang="en-US"/>
        </a:p>
      </dgm:t>
    </dgm:pt>
    <dgm:pt modelId="{005F1B1C-5B73-4CCF-A408-451CCF7D488B}">
      <dgm:prSet custT="1"/>
      <dgm:spPr/>
      <dgm:t>
        <a:bodyPr/>
        <a:lstStyle/>
        <a:p>
          <a:r>
            <a:rPr lang="en-US" sz="1200" dirty="0"/>
            <a:t>2,000,000 rows and 4 columns</a:t>
          </a:r>
        </a:p>
      </dgm:t>
    </dgm:pt>
    <dgm:pt modelId="{223FF296-504C-4FF1-A76D-F1A41BCC05E5}" type="parTrans" cxnId="{D02A5193-CC22-423D-813F-3E5C4E6E07D6}">
      <dgm:prSet/>
      <dgm:spPr/>
      <dgm:t>
        <a:bodyPr/>
        <a:lstStyle/>
        <a:p>
          <a:endParaRPr lang="en-US"/>
        </a:p>
      </dgm:t>
    </dgm:pt>
    <dgm:pt modelId="{2F1223B8-494E-47CB-9A8B-77359AF90977}" type="sibTrans" cxnId="{D02A5193-CC22-423D-813F-3E5C4E6E07D6}">
      <dgm:prSet/>
      <dgm:spPr/>
      <dgm:t>
        <a:bodyPr/>
        <a:lstStyle/>
        <a:p>
          <a:endParaRPr lang="en-US"/>
        </a:p>
      </dgm:t>
    </dgm:pt>
    <dgm:pt modelId="{C7F28860-C2EF-4FB4-B30F-92E82854D87B}">
      <dgm:prSet/>
      <dgm:spPr/>
      <dgm:t>
        <a:bodyPr/>
        <a:lstStyle/>
        <a:p>
          <a:endParaRPr lang="en-US"/>
        </a:p>
      </dgm:t>
    </dgm:pt>
    <dgm:pt modelId="{D8E26EE2-837C-4B27-BC65-10420EE14665}" type="parTrans" cxnId="{F5C200BC-4484-446A-869E-21B735BACC44}">
      <dgm:prSet/>
      <dgm:spPr/>
      <dgm:t>
        <a:bodyPr/>
        <a:lstStyle/>
        <a:p>
          <a:endParaRPr lang="en-US"/>
        </a:p>
      </dgm:t>
    </dgm:pt>
    <dgm:pt modelId="{D7AC37A6-4D1C-4B53-A882-0AA5332EF176}" type="sibTrans" cxnId="{F5C200BC-4484-446A-869E-21B735BACC44}">
      <dgm:prSet/>
      <dgm:spPr/>
      <dgm:t>
        <a:bodyPr/>
        <a:lstStyle/>
        <a:p>
          <a:endParaRPr lang="en-US"/>
        </a:p>
      </dgm:t>
    </dgm:pt>
    <dgm:pt modelId="{47D9AAC6-C2D7-4CF7-B702-E5955906E484}">
      <dgm:prSet/>
      <dgm:spPr/>
      <dgm:t>
        <a:bodyPr/>
        <a:lstStyle/>
        <a:p>
          <a:endParaRPr lang="en-US" dirty="0"/>
        </a:p>
      </dgm:t>
    </dgm:pt>
    <dgm:pt modelId="{61F1D522-5250-408B-BB0A-E34CB6D1F5D9}" type="parTrans" cxnId="{3EFBB0D4-73D7-4979-BDC3-0C55AE566C98}">
      <dgm:prSet/>
      <dgm:spPr/>
      <dgm:t>
        <a:bodyPr/>
        <a:lstStyle/>
        <a:p>
          <a:endParaRPr lang="en-US"/>
        </a:p>
      </dgm:t>
    </dgm:pt>
    <dgm:pt modelId="{D32F63ED-9D2F-4B57-AD78-5BC840D6FEA3}" type="sibTrans" cxnId="{3EFBB0D4-73D7-4979-BDC3-0C55AE566C98}">
      <dgm:prSet/>
      <dgm:spPr/>
      <dgm:t>
        <a:bodyPr/>
        <a:lstStyle/>
        <a:p>
          <a:endParaRPr lang="en-US"/>
        </a:p>
      </dgm:t>
    </dgm:pt>
    <dgm:pt modelId="{F8FF5A65-EB4D-4BE1-8E72-8229D7135CD9}">
      <dgm:prSet/>
      <dgm:spPr/>
      <dgm:t>
        <a:bodyPr/>
        <a:lstStyle/>
        <a:p>
          <a:endParaRPr lang="en-US"/>
        </a:p>
      </dgm:t>
    </dgm:pt>
    <dgm:pt modelId="{88451A2F-7C1B-45A2-9538-6967EF3D9F01}" type="parTrans" cxnId="{5A3542FE-4495-4E63-B298-3E304CA25539}">
      <dgm:prSet/>
      <dgm:spPr/>
      <dgm:t>
        <a:bodyPr/>
        <a:lstStyle/>
        <a:p>
          <a:endParaRPr lang="en-US"/>
        </a:p>
      </dgm:t>
    </dgm:pt>
    <dgm:pt modelId="{3C404DDF-071B-4E59-A795-ACAA0B58C14C}" type="sibTrans" cxnId="{5A3542FE-4495-4E63-B298-3E304CA25539}">
      <dgm:prSet/>
      <dgm:spPr/>
      <dgm:t>
        <a:bodyPr/>
        <a:lstStyle/>
        <a:p>
          <a:endParaRPr lang="en-US"/>
        </a:p>
      </dgm:t>
    </dgm:pt>
    <dgm:pt modelId="{ACB12CEA-FF0F-4995-89F2-F05D07002E35}">
      <dgm:prSet custT="1"/>
      <dgm:spPr/>
      <dgm:t>
        <a:bodyPr/>
        <a:lstStyle/>
        <a:p>
          <a:r>
            <a:rPr lang="en-US" sz="1200" dirty="0"/>
            <a:t>The "</a:t>
          </a:r>
          <a:r>
            <a:rPr lang="en-US" sz="1200" dirty="0" err="1"/>
            <a:t>user_id</a:t>
          </a:r>
          <a:r>
            <a:rPr lang="en-US" sz="1200" dirty="0"/>
            <a:t>" and "</a:t>
          </a:r>
          <a:r>
            <a:rPr lang="en-US" sz="1200" dirty="0" err="1"/>
            <a:t>song_id</a:t>
          </a:r>
          <a:r>
            <a:rPr lang="en-US" sz="1200" dirty="0"/>
            <a:t>" columns have </a:t>
          </a:r>
          <a:r>
            <a:rPr lang="en-US" sz="1200" b="1" dirty="0"/>
            <a:t>object </a:t>
          </a:r>
          <a:r>
            <a:rPr lang="en-US" sz="1200" b="0" dirty="0"/>
            <a:t>d</a:t>
          </a:r>
          <a:r>
            <a:rPr lang="en-US" sz="1200" dirty="0"/>
            <a:t>ata types and "Unnamed: 0" and "</a:t>
          </a:r>
          <a:r>
            <a:rPr lang="en-US" sz="1200" dirty="0" err="1"/>
            <a:t>play_count</a:t>
          </a:r>
          <a:r>
            <a:rPr lang="en-US" sz="1200" dirty="0"/>
            <a:t>" columns have integer data types</a:t>
          </a:r>
        </a:p>
      </dgm:t>
    </dgm:pt>
    <dgm:pt modelId="{E235E6D5-A9CC-4168-9090-C5912F5ED0D2}" type="parTrans" cxnId="{2E219405-79FE-42B2-91D7-FF8DC19DD4A3}">
      <dgm:prSet/>
      <dgm:spPr/>
      <dgm:t>
        <a:bodyPr/>
        <a:lstStyle/>
        <a:p>
          <a:endParaRPr lang="en-US"/>
        </a:p>
      </dgm:t>
    </dgm:pt>
    <dgm:pt modelId="{B53A85F1-D89E-41A4-A2FE-64E5AF7FD446}" type="sibTrans" cxnId="{2E219405-79FE-42B2-91D7-FF8DC19DD4A3}">
      <dgm:prSet/>
      <dgm:spPr/>
      <dgm:t>
        <a:bodyPr/>
        <a:lstStyle/>
        <a:p>
          <a:endParaRPr lang="en-US"/>
        </a:p>
      </dgm:t>
    </dgm:pt>
    <dgm:pt modelId="{853646BA-57DF-4CAC-8F2E-8F4619B7B036}">
      <dgm:prSet custT="1"/>
      <dgm:spPr/>
      <dgm:t>
        <a:bodyPr/>
        <a:lstStyle/>
        <a:p>
          <a:r>
            <a:rPr lang="en-US" sz="1200" dirty="0"/>
            <a:t>Variable names:  </a:t>
          </a:r>
          <a:r>
            <a:rPr lang="en-US" sz="1200" b="1" dirty="0"/>
            <a:t>"Unnamed: 0", "</a:t>
          </a:r>
          <a:r>
            <a:rPr lang="en-US" sz="1200" b="1" dirty="0" err="1"/>
            <a:t>user_id</a:t>
          </a:r>
          <a:r>
            <a:rPr lang="en-US" sz="1200" b="1" dirty="0"/>
            <a:t>", "</a:t>
          </a:r>
          <a:r>
            <a:rPr lang="en-US" sz="1200" b="1" dirty="0" err="1"/>
            <a:t>song_id</a:t>
          </a:r>
          <a:r>
            <a:rPr lang="en-US" sz="1200" b="1" dirty="0"/>
            <a:t>",  and "</a:t>
          </a:r>
          <a:r>
            <a:rPr lang="en-US" sz="1200" b="1" dirty="0" err="1"/>
            <a:t>play_count</a:t>
          </a:r>
          <a:r>
            <a:rPr lang="en-US" sz="1200" b="1" dirty="0"/>
            <a:t>"</a:t>
          </a:r>
          <a:endParaRPr lang="en-US" sz="1200" dirty="0"/>
        </a:p>
      </dgm:t>
    </dgm:pt>
    <dgm:pt modelId="{7AC04F65-7550-4FA8-AFE5-21720FEEA686}" type="sibTrans" cxnId="{80BC40A4-3572-4C88-A036-33DC92401F78}">
      <dgm:prSet/>
      <dgm:spPr/>
      <dgm:t>
        <a:bodyPr/>
        <a:lstStyle/>
        <a:p>
          <a:endParaRPr lang="en-US"/>
        </a:p>
      </dgm:t>
    </dgm:pt>
    <dgm:pt modelId="{DF659575-FAF0-4B05-9DFC-57CD4DE5417C}" type="parTrans" cxnId="{80BC40A4-3572-4C88-A036-33DC92401F78}">
      <dgm:prSet/>
      <dgm:spPr/>
      <dgm:t>
        <a:bodyPr/>
        <a:lstStyle/>
        <a:p>
          <a:endParaRPr lang="en-US"/>
        </a:p>
      </dgm:t>
    </dgm:pt>
    <dgm:pt modelId="{3EB978AF-D651-44BC-A1ED-5D921D381E5E}">
      <dgm:prSet custT="1"/>
      <dgm:spPr/>
      <dgm:t>
        <a:bodyPr/>
        <a:lstStyle/>
        <a:p>
          <a:r>
            <a:rPr lang="en-US" sz="1200" dirty="0"/>
            <a:t>Deleted "Unnamed: 0" column since this column does not add any value to the models</a:t>
          </a:r>
        </a:p>
      </dgm:t>
    </dgm:pt>
    <dgm:pt modelId="{22B7C360-699C-44F5-A3B9-6D243D23CE72}" type="parTrans" cxnId="{E23B4CAF-F9D6-4133-A46B-BAA9E1CBF8E4}">
      <dgm:prSet/>
      <dgm:spPr/>
      <dgm:t>
        <a:bodyPr/>
        <a:lstStyle/>
        <a:p>
          <a:endParaRPr lang="en-US"/>
        </a:p>
      </dgm:t>
    </dgm:pt>
    <dgm:pt modelId="{A028A3D6-DA21-4BF8-9E83-41324F249C1A}" type="sibTrans" cxnId="{E23B4CAF-F9D6-4133-A46B-BAA9E1CBF8E4}">
      <dgm:prSet/>
      <dgm:spPr/>
      <dgm:t>
        <a:bodyPr/>
        <a:lstStyle/>
        <a:p>
          <a:endParaRPr lang="en-US"/>
        </a:p>
      </dgm:t>
    </dgm:pt>
    <dgm:pt modelId="{3A8AC97A-6D4E-4E09-922B-E3DF70193D9A}" type="pres">
      <dgm:prSet presAssocID="{6516B784-4C73-480A-96ED-212838A901C2}" presName="linearFlow" presStyleCnt="0">
        <dgm:presLayoutVars>
          <dgm:dir/>
          <dgm:animLvl val="lvl"/>
          <dgm:resizeHandles val="exact"/>
        </dgm:presLayoutVars>
      </dgm:prSet>
      <dgm:spPr/>
    </dgm:pt>
    <dgm:pt modelId="{9BE65DE2-DEB0-4768-8FB0-E8A888374717}" type="pres">
      <dgm:prSet presAssocID="{FA745617-184B-49F3-AE0B-A1CB24F41DB4}" presName="composite" presStyleCnt="0"/>
      <dgm:spPr/>
    </dgm:pt>
    <dgm:pt modelId="{FB6B1728-69EB-4F03-ABA5-F69D81013340}" type="pres">
      <dgm:prSet presAssocID="{FA745617-184B-49F3-AE0B-A1CB24F41DB4}" presName="parentText" presStyleLbl="alignNode1" presStyleIdx="0" presStyleCnt="4">
        <dgm:presLayoutVars>
          <dgm:chMax val="1"/>
          <dgm:bulletEnabled val="1"/>
        </dgm:presLayoutVars>
      </dgm:prSet>
      <dgm:spPr/>
    </dgm:pt>
    <dgm:pt modelId="{A66F0AAB-E0FC-47A6-B687-82023C560CE1}" type="pres">
      <dgm:prSet presAssocID="{FA745617-184B-49F3-AE0B-A1CB24F41DB4}" presName="descendantText" presStyleLbl="alignAcc1" presStyleIdx="0" presStyleCnt="4" custLinFactNeighborX="0" custLinFactNeighborY="-274">
        <dgm:presLayoutVars>
          <dgm:bulletEnabled val="1"/>
        </dgm:presLayoutVars>
      </dgm:prSet>
      <dgm:spPr/>
    </dgm:pt>
    <dgm:pt modelId="{E0469E10-955A-455A-89AB-954AC7DBDE6C}" type="pres">
      <dgm:prSet presAssocID="{46D48E1F-BDAE-4F60-8B55-24FB20C94F4F}" presName="sp" presStyleCnt="0"/>
      <dgm:spPr/>
    </dgm:pt>
    <dgm:pt modelId="{2CC8CF52-11A5-4240-BA60-F4DF36E554A2}" type="pres">
      <dgm:prSet presAssocID="{47D9AAC6-C2D7-4CF7-B702-E5955906E484}" presName="composite" presStyleCnt="0"/>
      <dgm:spPr/>
    </dgm:pt>
    <dgm:pt modelId="{78C8C526-B1E9-47FA-9AE9-70DF914ABA8F}" type="pres">
      <dgm:prSet presAssocID="{47D9AAC6-C2D7-4CF7-B702-E5955906E484}" presName="parentText" presStyleLbl="alignNode1" presStyleIdx="1" presStyleCnt="4">
        <dgm:presLayoutVars>
          <dgm:chMax val="1"/>
          <dgm:bulletEnabled val="1"/>
        </dgm:presLayoutVars>
      </dgm:prSet>
      <dgm:spPr/>
    </dgm:pt>
    <dgm:pt modelId="{12699E44-5749-40D7-AF1B-A4C023DDB0A9}" type="pres">
      <dgm:prSet presAssocID="{47D9AAC6-C2D7-4CF7-B702-E5955906E484}" presName="descendantText" presStyleLbl="alignAcc1" presStyleIdx="1" presStyleCnt="4" custLinFactNeighborY="0">
        <dgm:presLayoutVars>
          <dgm:bulletEnabled val="1"/>
        </dgm:presLayoutVars>
      </dgm:prSet>
      <dgm:spPr/>
    </dgm:pt>
    <dgm:pt modelId="{4E1C2A43-CEF9-4B90-833E-9C1CF45ABB2E}" type="pres">
      <dgm:prSet presAssocID="{D32F63ED-9D2F-4B57-AD78-5BC840D6FEA3}" presName="sp" presStyleCnt="0"/>
      <dgm:spPr/>
    </dgm:pt>
    <dgm:pt modelId="{66A3480D-21D9-4477-AB68-0C3F81E1B87E}" type="pres">
      <dgm:prSet presAssocID="{F8FF5A65-EB4D-4BE1-8E72-8229D7135CD9}" presName="composite" presStyleCnt="0"/>
      <dgm:spPr/>
    </dgm:pt>
    <dgm:pt modelId="{3D1D9EED-2E19-4E0E-B182-B38436969A7B}" type="pres">
      <dgm:prSet presAssocID="{F8FF5A65-EB4D-4BE1-8E72-8229D7135CD9}" presName="parentText" presStyleLbl="alignNode1" presStyleIdx="2" presStyleCnt="4">
        <dgm:presLayoutVars>
          <dgm:chMax val="1"/>
          <dgm:bulletEnabled val="1"/>
        </dgm:presLayoutVars>
      </dgm:prSet>
      <dgm:spPr/>
    </dgm:pt>
    <dgm:pt modelId="{D1472EE1-4B50-496E-A627-D25617B8CD37}" type="pres">
      <dgm:prSet presAssocID="{F8FF5A65-EB4D-4BE1-8E72-8229D7135CD9}" presName="descendantText" presStyleLbl="alignAcc1" presStyleIdx="2" presStyleCnt="4">
        <dgm:presLayoutVars>
          <dgm:bulletEnabled val="1"/>
        </dgm:presLayoutVars>
      </dgm:prSet>
      <dgm:spPr/>
    </dgm:pt>
    <dgm:pt modelId="{59FE8A72-C812-4553-8D72-88DF2D4ADC6A}" type="pres">
      <dgm:prSet presAssocID="{3C404DDF-071B-4E59-A795-ACAA0B58C14C}" presName="sp" presStyleCnt="0"/>
      <dgm:spPr/>
    </dgm:pt>
    <dgm:pt modelId="{1DB5CDBE-C463-4BB8-A172-BA8C9548B28C}" type="pres">
      <dgm:prSet presAssocID="{C7F28860-C2EF-4FB4-B30F-92E82854D87B}" presName="composite" presStyleCnt="0"/>
      <dgm:spPr/>
    </dgm:pt>
    <dgm:pt modelId="{D82F9883-ACE5-47B6-B0A7-DE4973173CB9}" type="pres">
      <dgm:prSet presAssocID="{C7F28860-C2EF-4FB4-B30F-92E82854D87B}" presName="parentText" presStyleLbl="alignNode1" presStyleIdx="3" presStyleCnt="4">
        <dgm:presLayoutVars>
          <dgm:chMax val="1"/>
          <dgm:bulletEnabled val="1"/>
        </dgm:presLayoutVars>
      </dgm:prSet>
      <dgm:spPr/>
    </dgm:pt>
    <dgm:pt modelId="{2D5FD409-F000-48EB-9662-E39F45A65637}" type="pres">
      <dgm:prSet presAssocID="{C7F28860-C2EF-4FB4-B30F-92E82854D87B}" presName="descendantText" presStyleLbl="alignAcc1" presStyleIdx="3" presStyleCnt="4">
        <dgm:presLayoutVars>
          <dgm:bulletEnabled val="1"/>
        </dgm:presLayoutVars>
      </dgm:prSet>
      <dgm:spPr/>
    </dgm:pt>
  </dgm:ptLst>
  <dgm:cxnLst>
    <dgm:cxn modelId="{2E219405-79FE-42B2-91D7-FF8DC19DD4A3}" srcId="{F8FF5A65-EB4D-4BE1-8E72-8229D7135CD9}" destId="{ACB12CEA-FF0F-4995-89F2-F05D07002E35}" srcOrd="0" destOrd="0" parTransId="{E235E6D5-A9CC-4168-9090-C5912F5ED0D2}" sibTransId="{B53A85F1-D89E-41A4-A2FE-64E5AF7FD446}"/>
    <dgm:cxn modelId="{5758B50C-2FC0-4FE5-B176-5E51A56F83C1}" type="presOf" srcId="{3EB978AF-D651-44BC-A1ED-5D921D381E5E}" destId="{2D5FD409-F000-48EB-9662-E39F45A65637}" srcOrd="0" destOrd="0" presId="urn:microsoft.com/office/officeart/2005/8/layout/chevron2"/>
    <dgm:cxn modelId="{46845F23-6D0C-44F0-8F80-BF3F34D981D4}" type="presOf" srcId="{C7F28860-C2EF-4FB4-B30F-92E82854D87B}" destId="{D82F9883-ACE5-47B6-B0A7-DE4973173CB9}" srcOrd="0" destOrd="0" presId="urn:microsoft.com/office/officeart/2005/8/layout/chevron2"/>
    <dgm:cxn modelId="{0A266437-B73B-44D2-B3DB-02D5E9AACEE3}" type="presOf" srcId="{47D9AAC6-C2D7-4CF7-B702-E5955906E484}" destId="{78C8C526-B1E9-47FA-9AE9-70DF914ABA8F}" srcOrd="0" destOrd="0" presId="urn:microsoft.com/office/officeart/2005/8/layout/chevron2"/>
    <dgm:cxn modelId="{11F38565-1C1A-42C8-928C-A2EB12622AC1}" type="presOf" srcId="{005F1B1C-5B73-4CCF-A408-451CCF7D488B}" destId="{A66F0AAB-E0FC-47A6-B687-82023C560CE1}" srcOrd="0" destOrd="0" presId="urn:microsoft.com/office/officeart/2005/8/layout/chevron2"/>
    <dgm:cxn modelId="{55A94B48-193A-433A-8E3F-8C5329BB4F62}" srcId="{6516B784-4C73-480A-96ED-212838A901C2}" destId="{FA745617-184B-49F3-AE0B-A1CB24F41DB4}" srcOrd="0" destOrd="0" parTransId="{96128515-5A36-4C5F-BFC4-5823779C331A}" sibTransId="{46D48E1F-BDAE-4F60-8B55-24FB20C94F4F}"/>
    <dgm:cxn modelId="{659EB881-50F6-4999-BA89-47273476ED82}" type="presOf" srcId="{ACB12CEA-FF0F-4995-89F2-F05D07002E35}" destId="{D1472EE1-4B50-496E-A627-D25617B8CD37}" srcOrd="0" destOrd="0" presId="urn:microsoft.com/office/officeart/2005/8/layout/chevron2"/>
    <dgm:cxn modelId="{D02A5193-CC22-423D-813F-3E5C4E6E07D6}" srcId="{FA745617-184B-49F3-AE0B-A1CB24F41DB4}" destId="{005F1B1C-5B73-4CCF-A408-451CCF7D488B}" srcOrd="0" destOrd="0" parTransId="{223FF296-504C-4FF1-A76D-F1A41BCC05E5}" sibTransId="{2F1223B8-494E-47CB-9A8B-77359AF90977}"/>
    <dgm:cxn modelId="{3B31959A-D954-4A36-A5DE-4503F051257A}" type="presOf" srcId="{6516B784-4C73-480A-96ED-212838A901C2}" destId="{3A8AC97A-6D4E-4E09-922B-E3DF70193D9A}" srcOrd="0" destOrd="0" presId="urn:microsoft.com/office/officeart/2005/8/layout/chevron2"/>
    <dgm:cxn modelId="{80BC40A4-3572-4C88-A036-33DC92401F78}" srcId="{47D9AAC6-C2D7-4CF7-B702-E5955906E484}" destId="{853646BA-57DF-4CAC-8F2E-8F4619B7B036}" srcOrd="0" destOrd="0" parTransId="{DF659575-FAF0-4B05-9DFC-57CD4DE5417C}" sibTransId="{7AC04F65-7550-4FA8-AFE5-21720FEEA686}"/>
    <dgm:cxn modelId="{E23B4CAF-F9D6-4133-A46B-BAA9E1CBF8E4}" srcId="{C7F28860-C2EF-4FB4-B30F-92E82854D87B}" destId="{3EB978AF-D651-44BC-A1ED-5D921D381E5E}" srcOrd="0" destOrd="0" parTransId="{22B7C360-699C-44F5-A3B9-6D243D23CE72}" sibTransId="{A028A3D6-DA21-4BF8-9E83-41324F249C1A}"/>
    <dgm:cxn modelId="{F5C200BC-4484-446A-869E-21B735BACC44}" srcId="{6516B784-4C73-480A-96ED-212838A901C2}" destId="{C7F28860-C2EF-4FB4-B30F-92E82854D87B}" srcOrd="3" destOrd="0" parTransId="{D8E26EE2-837C-4B27-BC65-10420EE14665}" sibTransId="{D7AC37A6-4D1C-4B53-A882-0AA5332EF176}"/>
    <dgm:cxn modelId="{3EFBB0D4-73D7-4979-BDC3-0C55AE566C98}" srcId="{6516B784-4C73-480A-96ED-212838A901C2}" destId="{47D9AAC6-C2D7-4CF7-B702-E5955906E484}" srcOrd="1" destOrd="0" parTransId="{61F1D522-5250-408B-BB0A-E34CB6D1F5D9}" sibTransId="{D32F63ED-9D2F-4B57-AD78-5BC840D6FEA3}"/>
    <dgm:cxn modelId="{BD7B36DD-5A65-4119-8BBA-1014C35ED289}" type="presOf" srcId="{FA745617-184B-49F3-AE0B-A1CB24F41DB4}" destId="{FB6B1728-69EB-4F03-ABA5-F69D81013340}" srcOrd="0" destOrd="0" presId="urn:microsoft.com/office/officeart/2005/8/layout/chevron2"/>
    <dgm:cxn modelId="{835F6CDE-8528-4673-A16D-3043C6B05A49}" type="presOf" srcId="{F8FF5A65-EB4D-4BE1-8E72-8229D7135CD9}" destId="{3D1D9EED-2E19-4E0E-B182-B38436969A7B}" srcOrd="0" destOrd="0" presId="urn:microsoft.com/office/officeart/2005/8/layout/chevron2"/>
    <dgm:cxn modelId="{5FF6C1EE-9AC7-418E-9163-E8EFE8C4AA59}" type="presOf" srcId="{853646BA-57DF-4CAC-8F2E-8F4619B7B036}" destId="{12699E44-5749-40D7-AF1B-A4C023DDB0A9}" srcOrd="0" destOrd="0" presId="urn:microsoft.com/office/officeart/2005/8/layout/chevron2"/>
    <dgm:cxn modelId="{5A3542FE-4495-4E63-B298-3E304CA25539}" srcId="{6516B784-4C73-480A-96ED-212838A901C2}" destId="{F8FF5A65-EB4D-4BE1-8E72-8229D7135CD9}" srcOrd="2" destOrd="0" parTransId="{88451A2F-7C1B-45A2-9538-6967EF3D9F01}" sibTransId="{3C404DDF-071B-4E59-A795-ACAA0B58C14C}"/>
    <dgm:cxn modelId="{3A5BB393-51C0-477C-8258-639523CAA928}" type="presParOf" srcId="{3A8AC97A-6D4E-4E09-922B-E3DF70193D9A}" destId="{9BE65DE2-DEB0-4768-8FB0-E8A888374717}" srcOrd="0" destOrd="0" presId="urn:microsoft.com/office/officeart/2005/8/layout/chevron2"/>
    <dgm:cxn modelId="{BDBD65C1-1716-46D0-8A1D-37BA6F8DC1E0}" type="presParOf" srcId="{9BE65DE2-DEB0-4768-8FB0-E8A888374717}" destId="{FB6B1728-69EB-4F03-ABA5-F69D81013340}" srcOrd="0" destOrd="0" presId="urn:microsoft.com/office/officeart/2005/8/layout/chevron2"/>
    <dgm:cxn modelId="{7AAB65E3-9BE8-4C72-A145-AE68B3932C6F}" type="presParOf" srcId="{9BE65DE2-DEB0-4768-8FB0-E8A888374717}" destId="{A66F0AAB-E0FC-47A6-B687-82023C560CE1}" srcOrd="1" destOrd="0" presId="urn:microsoft.com/office/officeart/2005/8/layout/chevron2"/>
    <dgm:cxn modelId="{B2CE2F01-8E45-4D00-8CCC-EEDEA3681DB8}" type="presParOf" srcId="{3A8AC97A-6D4E-4E09-922B-E3DF70193D9A}" destId="{E0469E10-955A-455A-89AB-954AC7DBDE6C}" srcOrd="1" destOrd="0" presId="urn:microsoft.com/office/officeart/2005/8/layout/chevron2"/>
    <dgm:cxn modelId="{A5257911-69D5-486F-BC5B-21B41F91506A}" type="presParOf" srcId="{3A8AC97A-6D4E-4E09-922B-E3DF70193D9A}" destId="{2CC8CF52-11A5-4240-BA60-F4DF36E554A2}" srcOrd="2" destOrd="0" presId="urn:microsoft.com/office/officeart/2005/8/layout/chevron2"/>
    <dgm:cxn modelId="{CAFB3399-85E9-454B-9408-A4DFD32FBFE1}" type="presParOf" srcId="{2CC8CF52-11A5-4240-BA60-F4DF36E554A2}" destId="{78C8C526-B1E9-47FA-9AE9-70DF914ABA8F}" srcOrd="0" destOrd="0" presId="urn:microsoft.com/office/officeart/2005/8/layout/chevron2"/>
    <dgm:cxn modelId="{18071BC5-E8F4-4F71-95F7-30941A90ABAE}" type="presParOf" srcId="{2CC8CF52-11A5-4240-BA60-F4DF36E554A2}" destId="{12699E44-5749-40D7-AF1B-A4C023DDB0A9}" srcOrd="1" destOrd="0" presId="urn:microsoft.com/office/officeart/2005/8/layout/chevron2"/>
    <dgm:cxn modelId="{284F8FB9-BBBC-42BB-AB15-E44935E4AF19}" type="presParOf" srcId="{3A8AC97A-6D4E-4E09-922B-E3DF70193D9A}" destId="{4E1C2A43-CEF9-4B90-833E-9C1CF45ABB2E}" srcOrd="3" destOrd="0" presId="urn:microsoft.com/office/officeart/2005/8/layout/chevron2"/>
    <dgm:cxn modelId="{26671962-9429-4456-BAF6-CB5B73CA14FB}" type="presParOf" srcId="{3A8AC97A-6D4E-4E09-922B-E3DF70193D9A}" destId="{66A3480D-21D9-4477-AB68-0C3F81E1B87E}" srcOrd="4" destOrd="0" presId="urn:microsoft.com/office/officeart/2005/8/layout/chevron2"/>
    <dgm:cxn modelId="{AB94034B-5654-4D6B-BE5E-75FA3CDFAFD4}" type="presParOf" srcId="{66A3480D-21D9-4477-AB68-0C3F81E1B87E}" destId="{3D1D9EED-2E19-4E0E-B182-B38436969A7B}" srcOrd="0" destOrd="0" presId="urn:microsoft.com/office/officeart/2005/8/layout/chevron2"/>
    <dgm:cxn modelId="{A5513369-B106-4DE2-B40D-06F900A00222}" type="presParOf" srcId="{66A3480D-21D9-4477-AB68-0C3F81E1B87E}" destId="{D1472EE1-4B50-496E-A627-D25617B8CD37}" srcOrd="1" destOrd="0" presId="urn:microsoft.com/office/officeart/2005/8/layout/chevron2"/>
    <dgm:cxn modelId="{C06AABB3-7E05-49AA-8419-BF5EAFA73971}" type="presParOf" srcId="{3A8AC97A-6D4E-4E09-922B-E3DF70193D9A}" destId="{59FE8A72-C812-4553-8D72-88DF2D4ADC6A}" srcOrd="5" destOrd="0" presId="urn:microsoft.com/office/officeart/2005/8/layout/chevron2"/>
    <dgm:cxn modelId="{3B2E2225-A66E-4EFF-84E8-8FEB5DA14F47}" type="presParOf" srcId="{3A8AC97A-6D4E-4E09-922B-E3DF70193D9A}" destId="{1DB5CDBE-C463-4BB8-A172-BA8C9548B28C}" srcOrd="6" destOrd="0" presId="urn:microsoft.com/office/officeart/2005/8/layout/chevron2"/>
    <dgm:cxn modelId="{592D8A9A-8A81-4626-9AE7-79EB004A709A}" type="presParOf" srcId="{1DB5CDBE-C463-4BB8-A172-BA8C9548B28C}" destId="{D82F9883-ACE5-47B6-B0A7-DE4973173CB9}" srcOrd="0" destOrd="0" presId="urn:microsoft.com/office/officeart/2005/8/layout/chevron2"/>
    <dgm:cxn modelId="{AD11E9D5-DC8B-433B-BD9A-C2737A7606AF}" type="presParOf" srcId="{1DB5CDBE-C463-4BB8-A172-BA8C9548B28C}" destId="{2D5FD409-F000-48EB-9662-E39F45A65637}"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3254D1C-91CA-40A9-BDDC-236508EA0D3A}"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F6DEF7B9-2B89-4754-8BF2-152D05BBA896}">
      <dgm:prSet/>
      <dgm:spPr/>
      <dgm:t>
        <a:bodyPr/>
        <a:lstStyle/>
        <a:p>
          <a:endParaRPr lang="en-US" dirty="0"/>
        </a:p>
      </dgm:t>
    </dgm:pt>
    <dgm:pt modelId="{50330C96-7DB7-439A-B07D-7E7782385860}" type="parTrans" cxnId="{AA5D690B-39F4-4234-B811-64CC091C2DDC}">
      <dgm:prSet/>
      <dgm:spPr/>
      <dgm:t>
        <a:bodyPr/>
        <a:lstStyle/>
        <a:p>
          <a:endParaRPr lang="en-US"/>
        </a:p>
      </dgm:t>
    </dgm:pt>
    <dgm:pt modelId="{0DB30CB5-BDF1-4AE6-BC10-D9AFBD6F8733}" type="sibTrans" cxnId="{AA5D690B-39F4-4234-B811-64CC091C2DDC}">
      <dgm:prSet/>
      <dgm:spPr/>
      <dgm:t>
        <a:bodyPr/>
        <a:lstStyle/>
        <a:p>
          <a:endParaRPr lang="en-US"/>
        </a:p>
      </dgm:t>
    </dgm:pt>
    <dgm:pt modelId="{79BFEAE9-0AB1-4F26-B5F8-7C6AD7AC12F7}">
      <dgm:prSet/>
      <dgm:spPr/>
      <dgm:t>
        <a:bodyPr/>
        <a:lstStyle/>
        <a:p>
          <a:br>
            <a:rPr lang="en-US" dirty="0"/>
          </a:br>
          <a:endParaRPr lang="en-US" dirty="0"/>
        </a:p>
      </dgm:t>
    </dgm:pt>
    <dgm:pt modelId="{29E8F646-F1F7-4873-8594-E2589480907D}" type="parTrans" cxnId="{C3E431AE-83C0-4DF7-BD53-3A48F1CA51EE}">
      <dgm:prSet/>
      <dgm:spPr/>
      <dgm:t>
        <a:bodyPr/>
        <a:lstStyle/>
        <a:p>
          <a:endParaRPr lang="en-US"/>
        </a:p>
      </dgm:t>
    </dgm:pt>
    <dgm:pt modelId="{DC3B12CF-623A-4A39-AB10-5267AD4A59DC}" type="sibTrans" cxnId="{C3E431AE-83C0-4DF7-BD53-3A48F1CA51EE}">
      <dgm:prSet/>
      <dgm:spPr/>
      <dgm:t>
        <a:bodyPr/>
        <a:lstStyle/>
        <a:p>
          <a:endParaRPr lang="en-US"/>
        </a:p>
      </dgm:t>
    </dgm:pt>
    <dgm:pt modelId="{BF79280A-48B8-454A-A314-1E46AA3FF2F0}">
      <dgm:prSet/>
      <dgm:spPr/>
      <dgm:t>
        <a:bodyPr/>
        <a:lstStyle/>
        <a:p>
          <a:endParaRPr lang="en-US" dirty="0"/>
        </a:p>
      </dgm:t>
    </dgm:pt>
    <dgm:pt modelId="{9957117A-443F-483C-B532-5B6AFA6D2196}" type="parTrans" cxnId="{159CEEDE-CAA4-4C33-9C4B-D7D371FC56C8}">
      <dgm:prSet/>
      <dgm:spPr/>
      <dgm:t>
        <a:bodyPr/>
        <a:lstStyle/>
        <a:p>
          <a:endParaRPr lang="en-US"/>
        </a:p>
      </dgm:t>
    </dgm:pt>
    <dgm:pt modelId="{F5C0DAA1-1467-4C6F-8C0D-7823CFE7C0B8}" type="sibTrans" cxnId="{159CEEDE-CAA4-4C33-9C4B-D7D371FC56C8}">
      <dgm:prSet/>
      <dgm:spPr/>
      <dgm:t>
        <a:bodyPr/>
        <a:lstStyle/>
        <a:p>
          <a:endParaRPr lang="en-US"/>
        </a:p>
      </dgm:t>
    </dgm:pt>
    <dgm:pt modelId="{A4F8FE92-4D7F-446E-9D13-67871262677B}">
      <dgm:prSet/>
      <dgm:spPr/>
      <dgm:t>
        <a:bodyPr/>
        <a:lstStyle/>
        <a:p>
          <a:endParaRPr lang="en-US" dirty="0"/>
        </a:p>
      </dgm:t>
    </dgm:pt>
    <dgm:pt modelId="{BA97EA06-7797-4CF1-866F-BC7E24929EAB}" type="parTrans" cxnId="{5F32D46A-B787-4E20-9DB4-256E45DDF50F}">
      <dgm:prSet/>
      <dgm:spPr/>
      <dgm:t>
        <a:bodyPr/>
        <a:lstStyle/>
        <a:p>
          <a:endParaRPr lang="en-US"/>
        </a:p>
      </dgm:t>
    </dgm:pt>
    <dgm:pt modelId="{2C18ECB0-BCCA-4382-9531-29A509C5B658}" type="sibTrans" cxnId="{5F32D46A-B787-4E20-9DB4-256E45DDF50F}">
      <dgm:prSet/>
      <dgm:spPr/>
      <dgm:t>
        <a:bodyPr/>
        <a:lstStyle/>
        <a:p>
          <a:endParaRPr lang="en-US"/>
        </a:p>
      </dgm:t>
    </dgm:pt>
    <dgm:pt modelId="{9D0E7F6A-DA73-437D-91C6-E976493B48DF}">
      <dgm:prSet/>
      <dgm:spPr/>
      <dgm:t>
        <a:bodyPr/>
        <a:lstStyle/>
        <a:p>
          <a:r>
            <a:rPr lang="en-US" dirty="0"/>
            <a:t>.</a:t>
          </a:r>
          <a:br>
            <a:rPr lang="en-US" dirty="0"/>
          </a:br>
          <a:endParaRPr lang="en-US" dirty="0"/>
        </a:p>
      </dgm:t>
    </dgm:pt>
    <dgm:pt modelId="{0D182A6F-4239-440B-8DEE-5D9CD7BAC8A1}" type="parTrans" cxnId="{BB243C93-6538-4FC7-9021-6EF84A05F4BC}">
      <dgm:prSet/>
      <dgm:spPr/>
      <dgm:t>
        <a:bodyPr/>
        <a:lstStyle/>
        <a:p>
          <a:endParaRPr lang="en-US"/>
        </a:p>
      </dgm:t>
    </dgm:pt>
    <dgm:pt modelId="{46B77D98-63D3-4A1B-85C5-D21D91FDB9A0}" type="sibTrans" cxnId="{BB243C93-6538-4FC7-9021-6EF84A05F4BC}">
      <dgm:prSet/>
      <dgm:spPr/>
      <dgm:t>
        <a:bodyPr/>
        <a:lstStyle/>
        <a:p>
          <a:endParaRPr lang="en-US"/>
        </a:p>
      </dgm:t>
    </dgm:pt>
    <dgm:pt modelId="{C371F98C-45D3-4D72-A38B-6E01BE117231}">
      <dgm:prSet custT="1"/>
      <dgm:spPr/>
      <dgm:t>
        <a:bodyPr/>
        <a:lstStyle/>
        <a:p>
          <a:r>
            <a:rPr lang="en-US" sz="1200" dirty="0"/>
            <a:t>1,000,000 rows and 5 columns</a:t>
          </a:r>
        </a:p>
      </dgm:t>
    </dgm:pt>
    <dgm:pt modelId="{35882652-FA70-4700-B2C6-289C4BB33FFB}" type="parTrans" cxnId="{5FB53E8E-CBE3-4B8D-8AF8-17AA5CD846AA}">
      <dgm:prSet/>
      <dgm:spPr/>
      <dgm:t>
        <a:bodyPr/>
        <a:lstStyle/>
        <a:p>
          <a:endParaRPr lang="en-US"/>
        </a:p>
      </dgm:t>
    </dgm:pt>
    <dgm:pt modelId="{81D6DB2E-1FA7-4D6E-B831-0F7B58F49AA3}" type="sibTrans" cxnId="{5FB53E8E-CBE3-4B8D-8AF8-17AA5CD846AA}">
      <dgm:prSet/>
      <dgm:spPr/>
      <dgm:t>
        <a:bodyPr/>
        <a:lstStyle/>
        <a:p>
          <a:endParaRPr lang="en-US"/>
        </a:p>
      </dgm:t>
    </dgm:pt>
    <dgm:pt modelId="{50F1C288-92FB-44CF-AF3B-7098290BFD1A}">
      <dgm:prSet custT="1"/>
      <dgm:spPr/>
      <dgm:t>
        <a:bodyPr/>
        <a:lstStyle/>
        <a:p>
          <a:r>
            <a:rPr lang="en-US" sz="1200" dirty="0"/>
            <a:t>Variable names: "</a:t>
          </a:r>
          <a:r>
            <a:rPr lang="en-US" sz="1200" dirty="0" err="1"/>
            <a:t>song_id</a:t>
          </a:r>
          <a:r>
            <a:rPr lang="en-US" sz="1200" dirty="0"/>
            <a:t>", "title", "release", "</a:t>
          </a:r>
          <a:r>
            <a:rPr lang="en-US" sz="1200" dirty="0" err="1"/>
            <a:t>artist_name</a:t>
          </a:r>
          <a:r>
            <a:rPr lang="en-US" sz="1200" dirty="0"/>
            <a:t>", "year".</a:t>
          </a:r>
        </a:p>
      </dgm:t>
    </dgm:pt>
    <dgm:pt modelId="{37D1C27C-7883-43F2-9422-55AA93F57C4A}" type="parTrans" cxnId="{D47966BA-BFC6-4B22-8006-408096BBB12F}">
      <dgm:prSet/>
      <dgm:spPr/>
      <dgm:t>
        <a:bodyPr/>
        <a:lstStyle/>
        <a:p>
          <a:endParaRPr lang="en-US"/>
        </a:p>
      </dgm:t>
    </dgm:pt>
    <dgm:pt modelId="{39CF1031-019A-4CE1-A7E8-81EC9C3A772F}" type="sibTrans" cxnId="{D47966BA-BFC6-4B22-8006-408096BBB12F}">
      <dgm:prSet/>
      <dgm:spPr/>
      <dgm:t>
        <a:bodyPr/>
        <a:lstStyle/>
        <a:p>
          <a:endParaRPr lang="en-US"/>
        </a:p>
      </dgm:t>
    </dgm:pt>
    <dgm:pt modelId="{852C19D0-C27C-417B-A67B-753A28D89E6D}">
      <dgm:prSet custT="1"/>
      <dgm:spPr/>
      <dgm:t>
        <a:bodyPr/>
        <a:lstStyle/>
        <a:p>
          <a:r>
            <a:rPr lang="en-US" sz="1200" dirty="0"/>
            <a:t>4 columns have object data types, and 1 column has integer datatype.</a:t>
          </a:r>
          <a:br>
            <a:rPr lang="en-US" sz="1200" dirty="0"/>
          </a:br>
          <a:endParaRPr lang="en-US" sz="1200" dirty="0"/>
        </a:p>
      </dgm:t>
    </dgm:pt>
    <dgm:pt modelId="{9F2EA1A5-C85B-4FE2-8DE3-04640ED8F804}" type="parTrans" cxnId="{483B9090-76F9-4B32-9D43-39D9A99A0E11}">
      <dgm:prSet/>
      <dgm:spPr/>
      <dgm:t>
        <a:bodyPr/>
        <a:lstStyle/>
        <a:p>
          <a:endParaRPr lang="en-US"/>
        </a:p>
      </dgm:t>
    </dgm:pt>
    <dgm:pt modelId="{2EEB8F93-5243-46DD-A20D-84996D06260A}" type="sibTrans" cxnId="{483B9090-76F9-4B32-9D43-39D9A99A0E11}">
      <dgm:prSet/>
      <dgm:spPr/>
      <dgm:t>
        <a:bodyPr/>
        <a:lstStyle/>
        <a:p>
          <a:endParaRPr lang="en-US"/>
        </a:p>
      </dgm:t>
    </dgm:pt>
    <dgm:pt modelId="{C34B5E33-53D7-4757-9130-705BE4A727F2}">
      <dgm:prSet custT="1"/>
      <dgm:spPr/>
      <dgm:t>
        <a:bodyPr/>
        <a:lstStyle/>
        <a:p>
          <a:r>
            <a:rPr lang="en-US" sz="1200" dirty="0"/>
            <a:t>Year column has integer data type </a:t>
          </a:r>
          <a:r>
            <a:rPr lang="en-US" sz="1000" dirty="0"/>
            <a:t>(can be converted to date datatype)</a:t>
          </a:r>
          <a:br>
            <a:rPr lang="en-US" sz="1000" dirty="0"/>
          </a:br>
          <a:endParaRPr lang="en-US" sz="1000" dirty="0"/>
        </a:p>
      </dgm:t>
    </dgm:pt>
    <dgm:pt modelId="{9C83C0C4-5400-4FF2-B8F0-F3676C61977D}" type="parTrans" cxnId="{9DA69AEC-F16D-405F-81A5-EC58EF7DB442}">
      <dgm:prSet/>
      <dgm:spPr/>
      <dgm:t>
        <a:bodyPr/>
        <a:lstStyle/>
        <a:p>
          <a:endParaRPr lang="en-US"/>
        </a:p>
      </dgm:t>
    </dgm:pt>
    <dgm:pt modelId="{9781B414-3866-4B08-80F1-B4BC1C8996B6}" type="sibTrans" cxnId="{9DA69AEC-F16D-405F-81A5-EC58EF7DB442}">
      <dgm:prSet/>
      <dgm:spPr/>
      <dgm:t>
        <a:bodyPr/>
        <a:lstStyle/>
        <a:p>
          <a:endParaRPr lang="en-US"/>
        </a:p>
      </dgm:t>
    </dgm:pt>
    <dgm:pt modelId="{84EA3B5C-2F9A-4750-85D0-E60FAFEC87B9}">
      <dgm:prSet custT="1"/>
      <dgm:spPr/>
      <dgm:t>
        <a:bodyPr/>
        <a:lstStyle/>
        <a:p>
          <a:r>
            <a:rPr lang="en-US" sz="1200" dirty="0"/>
            <a:t>The "title" and "release columns" have some missing   values (</a:t>
          </a:r>
          <a:r>
            <a:rPr lang="en-US" sz="1000" dirty="0"/>
            <a:t>15 and 5 respectfully)</a:t>
          </a:r>
        </a:p>
      </dgm:t>
    </dgm:pt>
    <dgm:pt modelId="{8EA1A8CC-1CC8-4E00-BC42-E92879CFBB6E}" type="parTrans" cxnId="{BF2F2AD7-52A7-4811-9B56-17CEF3A9545A}">
      <dgm:prSet/>
      <dgm:spPr/>
      <dgm:t>
        <a:bodyPr/>
        <a:lstStyle/>
        <a:p>
          <a:endParaRPr lang="en-US"/>
        </a:p>
      </dgm:t>
    </dgm:pt>
    <dgm:pt modelId="{4A88F107-F1C5-441F-879D-C8B187206C5F}" type="sibTrans" cxnId="{BF2F2AD7-52A7-4811-9B56-17CEF3A9545A}">
      <dgm:prSet/>
      <dgm:spPr/>
      <dgm:t>
        <a:bodyPr/>
        <a:lstStyle/>
        <a:p>
          <a:endParaRPr lang="en-US"/>
        </a:p>
      </dgm:t>
    </dgm:pt>
    <dgm:pt modelId="{AA7A5F45-600D-4DE7-BFB0-79CB2EF3E12B}" type="pres">
      <dgm:prSet presAssocID="{43254D1C-91CA-40A9-BDDC-236508EA0D3A}" presName="linearFlow" presStyleCnt="0">
        <dgm:presLayoutVars>
          <dgm:dir/>
          <dgm:animLvl val="lvl"/>
          <dgm:resizeHandles val="exact"/>
        </dgm:presLayoutVars>
      </dgm:prSet>
      <dgm:spPr/>
    </dgm:pt>
    <dgm:pt modelId="{A05F4CFD-4A3A-4D9B-86CF-C3FC514F35A5}" type="pres">
      <dgm:prSet presAssocID="{F6DEF7B9-2B89-4754-8BF2-152D05BBA896}" presName="composite" presStyleCnt="0"/>
      <dgm:spPr/>
    </dgm:pt>
    <dgm:pt modelId="{8666D68E-310A-4561-B37C-B5A716DBEFF7}" type="pres">
      <dgm:prSet presAssocID="{F6DEF7B9-2B89-4754-8BF2-152D05BBA896}" presName="parentText" presStyleLbl="alignNode1" presStyleIdx="0" presStyleCnt="5">
        <dgm:presLayoutVars>
          <dgm:chMax val="1"/>
          <dgm:bulletEnabled val="1"/>
        </dgm:presLayoutVars>
      </dgm:prSet>
      <dgm:spPr/>
    </dgm:pt>
    <dgm:pt modelId="{E92C6C73-9F7C-4305-AD19-D7560568907C}" type="pres">
      <dgm:prSet presAssocID="{F6DEF7B9-2B89-4754-8BF2-152D05BBA896}" presName="descendantText" presStyleLbl="alignAcc1" presStyleIdx="0" presStyleCnt="5">
        <dgm:presLayoutVars>
          <dgm:bulletEnabled val="1"/>
        </dgm:presLayoutVars>
      </dgm:prSet>
      <dgm:spPr/>
    </dgm:pt>
    <dgm:pt modelId="{E47171EA-6758-4D57-A55D-A62BBEE00E45}" type="pres">
      <dgm:prSet presAssocID="{0DB30CB5-BDF1-4AE6-BC10-D9AFBD6F8733}" presName="sp" presStyleCnt="0"/>
      <dgm:spPr/>
    </dgm:pt>
    <dgm:pt modelId="{FF338CE1-93C3-48A2-A2C9-69C0E5BFB151}" type="pres">
      <dgm:prSet presAssocID="{79BFEAE9-0AB1-4F26-B5F8-7C6AD7AC12F7}" presName="composite" presStyleCnt="0"/>
      <dgm:spPr/>
    </dgm:pt>
    <dgm:pt modelId="{AA6F48B6-DBF8-4056-AB22-1E09C8E4F4BB}" type="pres">
      <dgm:prSet presAssocID="{79BFEAE9-0AB1-4F26-B5F8-7C6AD7AC12F7}" presName="parentText" presStyleLbl="alignNode1" presStyleIdx="1" presStyleCnt="5">
        <dgm:presLayoutVars>
          <dgm:chMax val="1"/>
          <dgm:bulletEnabled val="1"/>
        </dgm:presLayoutVars>
      </dgm:prSet>
      <dgm:spPr/>
    </dgm:pt>
    <dgm:pt modelId="{103E445B-B360-4300-9497-2FDA8D0C33FC}" type="pres">
      <dgm:prSet presAssocID="{79BFEAE9-0AB1-4F26-B5F8-7C6AD7AC12F7}" presName="descendantText" presStyleLbl="alignAcc1" presStyleIdx="1" presStyleCnt="5">
        <dgm:presLayoutVars>
          <dgm:bulletEnabled val="1"/>
        </dgm:presLayoutVars>
      </dgm:prSet>
      <dgm:spPr/>
    </dgm:pt>
    <dgm:pt modelId="{B0CB2C62-179B-414A-9B37-6D4A359CE958}" type="pres">
      <dgm:prSet presAssocID="{DC3B12CF-623A-4A39-AB10-5267AD4A59DC}" presName="sp" presStyleCnt="0"/>
      <dgm:spPr/>
    </dgm:pt>
    <dgm:pt modelId="{AE4C61AD-C080-495B-BD50-CCBFAFD38538}" type="pres">
      <dgm:prSet presAssocID="{BF79280A-48B8-454A-A314-1E46AA3FF2F0}" presName="composite" presStyleCnt="0"/>
      <dgm:spPr/>
    </dgm:pt>
    <dgm:pt modelId="{402597D8-8FF2-4334-9363-6B17175BE4F3}" type="pres">
      <dgm:prSet presAssocID="{BF79280A-48B8-454A-A314-1E46AA3FF2F0}" presName="parentText" presStyleLbl="alignNode1" presStyleIdx="2" presStyleCnt="5">
        <dgm:presLayoutVars>
          <dgm:chMax val="1"/>
          <dgm:bulletEnabled val="1"/>
        </dgm:presLayoutVars>
      </dgm:prSet>
      <dgm:spPr/>
    </dgm:pt>
    <dgm:pt modelId="{50271CF7-17FC-4B7A-92A2-70884905A49B}" type="pres">
      <dgm:prSet presAssocID="{BF79280A-48B8-454A-A314-1E46AA3FF2F0}" presName="descendantText" presStyleLbl="alignAcc1" presStyleIdx="2" presStyleCnt="5">
        <dgm:presLayoutVars>
          <dgm:bulletEnabled val="1"/>
        </dgm:presLayoutVars>
      </dgm:prSet>
      <dgm:spPr/>
    </dgm:pt>
    <dgm:pt modelId="{538B3A56-2C4D-4D78-B867-EFEFFB5DA1E9}" type="pres">
      <dgm:prSet presAssocID="{F5C0DAA1-1467-4C6F-8C0D-7823CFE7C0B8}" presName="sp" presStyleCnt="0"/>
      <dgm:spPr/>
    </dgm:pt>
    <dgm:pt modelId="{2BF2C5C2-814E-431B-BDE6-833CB7DED067}" type="pres">
      <dgm:prSet presAssocID="{A4F8FE92-4D7F-446E-9D13-67871262677B}" presName="composite" presStyleCnt="0"/>
      <dgm:spPr/>
    </dgm:pt>
    <dgm:pt modelId="{3079279F-9306-4A97-9B7B-9D631C161EF9}" type="pres">
      <dgm:prSet presAssocID="{A4F8FE92-4D7F-446E-9D13-67871262677B}" presName="parentText" presStyleLbl="alignNode1" presStyleIdx="3" presStyleCnt="5">
        <dgm:presLayoutVars>
          <dgm:chMax val="1"/>
          <dgm:bulletEnabled val="1"/>
        </dgm:presLayoutVars>
      </dgm:prSet>
      <dgm:spPr/>
    </dgm:pt>
    <dgm:pt modelId="{48CCF530-FF6F-4926-9CC2-8D38323C5E77}" type="pres">
      <dgm:prSet presAssocID="{A4F8FE92-4D7F-446E-9D13-67871262677B}" presName="descendantText" presStyleLbl="alignAcc1" presStyleIdx="3" presStyleCnt="5">
        <dgm:presLayoutVars>
          <dgm:bulletEnabled val="1"/>
        </dgm:presLayoutVars>
      </dgm:prSet>
      <dgm:spPr/>
    </dgm:pt>
    <dgm:pt modelId="{41646ECF-3ABC-464B-A689-D5A6DF21FA83}" type="pres">
      <dgm:prSet presAssocID="{2C18ECB0-BCCA-4382-9531-29A509C5B658}" presName="sp" presStyleCnt="0"/>
      <dgm:spPr/>
    </dgm:pt>
    <dgm:pt modelId="{77489AFC-F1E0-4F07-AAC4-317824D5BFC5}" type="pres">
      <dgm:prSet presAssocID="{9D0E7F6A-DA73-437D-91C6-E976493B48DF}" presName="composite" presStyleCnt="0"/>
      <dgm:spPr/>
    </dgm:pt>
    <dgm:pt modelId="{29AE614F-8D96-4057-803D-758E737EC935}" type="pres">
      <dgm:prSet presAssocID="{9D0E7F6A-DA73-437D-91C6-E976493B48DF}" presName="parentText" presStyleLbl="alignNode1" presStyleIdx="4" presStyleCnt="5">
        <dgm:presLayoutVars>
          <dgm:chMax val="1"/>
          <dgm:bulletEnabled val="1"/>
        </dgm:presLayoutVars>
      </dgm:prSet>
      <dgm:spPr/>
    </dgm:pt>
    <dgm:pt modelId="{E9EE213A-B084-422E-A7EC-052A8C3E5BB2}" type="pres">
      <dgm:prSet presAssocID="{9D0E7F6A-DA73-437D-91C6-E976493B48DF}" presName="descendantText" presStyleLbl="alignAcc1" presStyleIdx="4" presStyleCnt="5" custScaleY="148100" custLinFactNeighborX="-69" custLinFactNeighborY="-2350">
        <dgm:presLayoutVars>
          <dgm:bulletEnabled val="1"/>
        </dgm:presLayoutVars>
      </dgm:prSet>
      <dgm:spPr/>
    </dgm:pt>
  </dgm:ptLst>
  <dgm:cxnLst>
    <dgm:cxn modelId="{1F211F05-C948-4E68-8262-BC5C27B5D312}" type="presOf" srcId="{A4F8FE92-4D7F-446E-9D13-67871262677B}" destId="{3079279F-9306-4A97-9B7B-9D631C161EF9}" srcOrd="0" destOrd="0" presId="urn:microsoft.com/office/officeart/2005/8/layout/chevron2"/>
    <dgm:cxn modelId="{598C8E08-968A-4396-A123-6A3EE848E521}" type="presOf" srcId="{852C19D0-C27C-417B-A67B-753A28D89E6D}" destId="{50271CF7-17FC-4B7A-92A2-70884905A49B}" srcOrd="0" destOrd="0" presId="urn:microsoft.com/office/officeart/2005/8/layout/chevron2"/>
    <dgm:cxn modelId="{AA5D690B-39F4-4234-B811-64CC091C2DDC}" srcId="{43254D1C-91CA-40A9-BDDC-236508EA0D3A}" destId="{F6DEF7B9-2B89-4754-8BF2-152D05BBA896}" srcOrd="0" destOrd="0" parTransId="{50330C96-7DB7-439A-B07D-7E7782385860}" sibTransId="{0DB30CB5-BDF1-4AE6-BC10-D9AFBD6F8733}"/>
    <dgm:cxn modelId="{271F0710-E469-4C95-A17A-294469D05217}" type="presOf" srcId="{50F1C288-92FB-44CF-AF3B-7098290BFD1A}" destId="{103E445B-B360-4300-9497-2FDA8D0C33FC}" srcOrd="0" destOrd="0" presId="urn:microsoft.com/office/officeart/2005/8/layout/chevron2"/>
    <dgm:cxn modelId="{9AB0D635-7AFD-4AB3-9D50-A11F08CA8CE1}" type="presOf" srcId="{84EA3B5C-2F9A-4750-85D0-E60FAFEC87B9}" destId="{E9EE213A-B084-422E-A7EC-052A8C3E5BB2}" srcOrd="0" destOrd="0" presId="urn:microsoft.com/office/officeart/2005/8/layout/chevron2"/>
    <dgm:cxn modelId="{3B6BC568-4896-40EB-A746-C8002B4A58C5}" type="presOf" srcId="{BF79280A-48B8-454A-A314-1E46AA3FF2F0}" destId="{402597D8-8FF2-4334-9363-6B17175BE4F3}" srcOrd="0" destOrd="0" presId="urn:microsoft.com/office/officeart/2005/8/layout/chevron2"/>
    <dgm:cxn modelId="{5F32D46A-B787-4E20-9DB4-256E45DDF50F}" srcId="{43254D1C-91CA-40A9-BDDC-236508EA0D3A}" destId="{A4F8FE92-4D7F-446E-9D13-67871262677B}" srcOrd="3" destOrd="0" parTransId="{BA97EA06-7797-4CF1-866F-BC7E24929EAB}" sibTransId="{2C18ECB0-BCCA-4382-9531-29A509C5B658}"/>
    <dgm:cxn modelId="{E2C3CB56-797C-47C5-A2CC-0C3BBBCC94B5}" type="presOf" srcId="{C371F98C-45D3-4D72-A38B-6E01BE117231}" destId="{E92C6C73-9F7C-4305-AD19-D7560568907C}" srcOrd="0" destOrd="0" presId="urn:microsoft.com/office/officeart/2005/8/layout/chevron2"/>
    <dgm:cxn modelId="{F9518A88-4BF2-4B20-B2B8-714D88270F98}" type="presOf" srcId="{C34B5E33-53D7-4757-9130-705BE4A727F2}" destId="{48CCF530-FF6F-4926-9CC2-8D38323C5E77}" srcOrd="0" destOrd="0" presId="urn:microsoft.com/office/officeart/2005/8/layout/chevron2"/>
    <dgm:cxn modelId="{5FB53E8E-CBE3-4B8D-8AF8-17AA5CD846AA}" srcId="{F6DEF7B9-2B89-4754-8BF2-152D05BBA896}" destId="{C371F98C-45D3-4D72-A38B-6E01BE117231}" srcOrd="0" destOrd="0" parTransId="{35882652-FA70-4700-B2C6-289C4BB33FFB}" sibTransId="{81D6DB2E-1FA7-4D6E-B831-0F7B58F49AA3}"/>
    <dgm:cxn modelId="{483B9090-76F9-4B32-9D43-39D9A99A0E11}" srcId="{BF79280A-48B8-454A-A314-1E46AA3FF2F0}" destId="{852C19D0-C27C-417B-A67B-753A28D89E6D}" srcOrd="0" destOrd="0" parTransId="{9F2EA1A5-C85B-4FE2-8DE3-04640ED8F804}" sibTransId="{2EEB8F93-5243-46DD-A20D-84996D06260A}"/>
    <dgm:cxn modelId="{BB243C93-6538-4FC7-9021-6EF84A05F4BC}" srcId="{43254D1C-91CA-40A9-BDDC-236508EA0D3A}" destId="{9D0E7F6A-DA73-437D-91C6-E976493B48DF}" srcOrd="4" destOrd="0" parTransId="{0D182A6F-4239-440B-8DEE-5D9CD7BAC8A1}" sibTransId="{46B77D98-63D3-4A1B-85C5-D21D91FDB9A0}"/>
    <dgm:cxn modelId="{37B0469C-1774-4DCD-A72E-0C5290729236}" type="presOf" srcId="{F6DEF7B9-2B89-4754-8BF2-152D05BBA896}" destId="{8666D68E-310A-4561-B37C-B5A716DBEFF7}" srcOrd="0" destOrd="0" presId="urn:microsoft.com/office/officeart/2005/8/layout/chevron2"/>
    <dgm:cxn modelId="{C3E431AE-83C0-4DF7-BD53-3A48F1CA51EE}" srcId="{43254D1C-91CA-40A9-BDDC-236508EA0D3A}" destId="{79BFEAE9-0AB1-4F26-B5F8-7C6AD7AC12F7}" srcOrd="1" destOrd="0" parTransId="{29E8F646-F1F7-4873-8594-E2589480907D}" sibTransId="{DC3B12CF-623A-4A39-AB10-5267AD4A59DC}"/>
    <dgm:cxn modelId="{D47966BA-BFC6-4B22-8006-408096BBB12F}" srcId="{79BFEAE9-0AB1-4F26-B5F8-7C6AD7AC12F7}" destId="{50F1C288-92FB-44CF-AF3B-7098290BFD1A}" srcOrd="0" destOrd="0" parTransId="{37D1C27C-7883-43F2-9422-55AA93F57C4A}" sibTransId="{39CF1031-019A-4CE1-A7E8-81EC9C3A772F}"/>
    <dgm:cxn modelId="{F9ECABD1-FF53-416E-8DDE-B2433FEC47A7}" type="presOf" srcId="{43254D1C-91CA-40A9-BDDC-236508EA0D3A}" destId="{AA7A5F45-600D-4DE7-BFB0-79CB2EF3E12B}" srcOrd="0" destOrd="0" presId="urn:microsoft.com/office/officeart/2005/8/layout/chevron2"/>
    <dgm:cxn modelId="{BF2F2AD7-52A7-4811-9B56-17CEF3A9545A}" srcId="{9D0E7F6A-DA73-437D-91C6-E976493B48DF}" destId="{84EA3B5C-2F9A-4750-85D0-E60FAFEC87B9}" srcOrd="0" destOrd="0" parTransId="{8EA1A8CC-1CC8-4E00-BC42-E92879CFBB6E}" sibTransId="{4A88F107-F1C5-441F-879D-C8B187206C5F}"/>
    <dgm:cxn modelId="{21E028DA-5077-4668-95FC-ADCA7BB4EEAF}" type="presOf" srcId="{9D0E7F6A-DA73-437D-91C6-E976493B48DF}" destId="{29AE614F-8D96-4057-803D-758E737EC935}" srcOrd="0" destOrd="0" presId="urn:microsoft.com/office/officeart/2005/8/layout/chevron2"/>
    <dgm:cxn modelId="{159CEEDE-CAA4-4C33-9C4B-D7D371FC56C8}" srcId="{43254D1C-91CA-40A9-BDDC-236508EA0D3A}" destId="{BF79280A-48B8-454A-A314-1E46AA3FF2F0}" srcOrd="2" destOrd="0" parTransId="{9957117A-443F-483C-B532-5B6AFA6D2196}" sibTransId="{F5C0DAA1-1467-4C6F-8C0D-7823CFE7C0B8}"/>
    <dgm:cxn modelId="{9DA69AEC-F16D-405F-81A5-EC58EF7DB442}" srcId="{A4F8FE92-4D7F-446E-9D13-67871262677B}" destId="{C34B5E33-53D7-4757-9130-705BE4A727F2}" srcOrd="0" destOrd="0" parTransId="{9C83C0C4-5400-4FF2-B8F0-F3676C61977D}" sibTransId="{9781B414-3866-4B08-80F1-B4BC1C8996B6}"/>
    <dgm:cxn modelId="{183C87F3-EA34-46F1-8A69-3AD1E849E202}" type="presOf" srcId="{79BFEAE9-0AB1-4F26-B5F8-7C6AD7AC12F7}" destId="{AA6F48B6-DBF8-4056-AB22-1E09C8E4F4BB}" srcOrd="0" destOrd="0" presId="urn:microsoft.com/office/officeart/2005/8/layout/chevron2"/>
    <dgm:cxn modelId="{21A47747-8000-4662-9201-DE9B772511B4}" type="presParOf" srcId="{AA7A5F45-600D-4DE7-BFB0-79CB2EF3E12B}" destId="{A05F4CFD-4A3A-4D9B-86CF-C3FC514F35A5}" srcOrd="0" destOrd="0" presId="urn:microsoft.com/office/officeart/2005/8/layout/chevron2"/>
    <dgm:cxn modelId="{D703C008-9C28-4789-BBA4-9E831B46196D}" type="presParOf" srcId="{A05F4CFD-4A3A-4D9B-86CF-C3FC514F35A5}" destId="{8666D68E-310A-4561-B37C-B5A716DBEFF7}" srcOrd="0" destOrd="0" presId="urn:microsoft.com/office/officeart/2005/8/layout/chevron2"/>
    <dgm:cxn modelId="{4F146129-D724-457B-B486-49A657AFB7D7}" type="presParOf" srcId="{A05F4CFD-4A3A-4D9B-86CF-C3FC514F35A5}" destId="{E92C6C73-9F7C-4305-AD19-D7560568907C}" srcOrd="1" destOrd="0" presId="urn:microsoft.com/office/officeart/2005/8/layout/chevron2"/>
    <dgm:cxn modelId="{CEF807BB-DB2B-4581-8934-ECA36B4D641B}" type="presParOf" srcId="{AA7A5F45-600D-4DE7-BFB0-79CB2EF3E12B}" destId="{E47171EA-6758-4D57-A55D-A62BBEE00E45}" srcOrd="1" destOrd="0" presId="urn:microsoft.com/office/officeart/2005/8/layout/chevron2"/>
    <dgm:cxn modelId="{73190210-4A8A-4AEE-A768-0F3602A3083A}" type="presParOf" srcId="{AA7A5F45-600D-4DE7-BFB0-79CB2EF3E12B}" destId="{FF338CE1-93C3-48A2-A2C9-69C0E5BFB151}" srcOrd="2" destOrd="0" presId="urn:microsoft.com/office/officeart/2005/8/layout/chevron2"/>
    <dgm:cxn modelId="{BAD13CE5-E6E0-4551-8969-F88ACF68134E}" type="presParOf" srcId="{FF338CE1-93C3-48A2-A2C9-69C0E5BFB151}" destId="{AA6F48B6-DBF8-4056-AB22-1E09C8E4F4BB}" srcOrd="0" destOrd="0" presId="urn:microsoft.com/office/officeart/2005/8/layout/chevron2"/>
    <dgm:cxn modelId="{7317E445-BAAA-4274-9FAA-FDA87593A805}" type="presParOf" srcId="{FF338CE1-93C3-48A2-A2C9-69C0E5BFB151}" destId="{103E445B-B360-4300-9497-2FDA8D0C33FC}" srcOrd="1" destOrd="0" presId="urn:microsoft.com/office/officeart/2005/8/layout/chevron2"/>
    <dgm:cxn modelId="{F4E526A9-740E-47A1-944D-C369B6185CD2}" type="presParOf" srcId="{AA7A5F45-600D-4DE7-BFB0-79CB2EF3E12B}" destId="{B0CB2C62-179B-414A-9B37-6D4A359CE958}" srcOrd="3" destOrd="0" presId="urn:microsoft.com/office/officeart/2005/8/layout/chevron2"/>
    <dgm:cxn modelId="{EB60A82E-AF60-49E2-9586-029AF220A8CB}" type="presParOf" srcId="{AA7A5F45-600D-4DE7-BFB0-79CB2EF3E12B}" destId="{AE4C61AD-C080-495B-BD50-CCBFAFD38538}" srcOrd="4" destOrd="0" presId="urn:microsoft.com/office/officeart/2005/8/layout/chevron2"/>
    <dgm:cxn modelId="{83611F82-0B42-4E0E-8B5E-231330162235}" type="presParOf" srcId="{AE4C61AD-C080-495B-BD50-CCBFAFD38538}" destId="{402597D8-8FF2-4334-9363-6B17175BE4F3}" srcOrd="0" destOrd="0" presId="urn:microsoft.com/office/officeart/2005/8/layout/chevron2"/>
    <dgm:cxn modelId="{AD17AE01-BB1F-4F3A-9E9F-4A896E64A466}" type="presParOf" srcId="{AE4C61AD-C080-495B-BD50-CCBFAFD38538}" destId="{50271CF7-17FC-4B7A-92A2-70884905A49B}" srcOrd="1" destOrd="0" presId="urn:microsoft.com/office/officeart/2005/8/layout/chevron2"/>
    <dgm:cxn modelId="{DBD2E0C6-0D75-4DD8-B9EB-9BC61B9C9F9B}" type="presParOf" srcId="{AA7A5F45-600D-4DE7-BFB0-79CB2EF3E12B}" destId="{538B3A56-2C4D-4D78-B867-EFEFFB5DA1E9}" srcOrd="5" destOrd="0" presId="urn:microsoft.com/office/officeart/2005/8/layout/chevron2"/>
    <dgm:cxn modelId="{0133315E-8673-4A68-A294-107AB2A2FEAD}" type="presParOf" srcId="{AA7A5F45-600D-4DE7-BFB0-79CB2EF3E12B}" destId="{2BF2C5C2-814E-431B-BDE6-833CB7DED067}" srcOrd="6" destOrd="0" presId="urn:microsoft.com/office/officeart/2005/8/layout/chevron2"/>
    <dgm:cxn modelId="{049D590A-0792-47E0-85D7-D86E4834B77D}" type="presParOf" srcId="{2BF2C5C2-814E-431B-BDE6-833CB7DED067}" destId="{3079279F-9306-4A97-9B7B-9D631C161EF9}" srcOrd="0" destOrd="0" presId="urn:microsoft.com/office/officeart/2005/8/layout/chevron2"/>
    <dgm:cxn modelId="{BD2B3FDF-55CF-4724-9470-CC6D2E945321}" type="presParOf" srcId="{2BF2C5C2-814E-431B-BDE6-833CB7DED067}" destId="{48CCF530-FF6F-4926-9CC2-8D38323C5E77}" srcOrd="1" destOrd="0" presId="urn:microsoft.com/office/officeart/2005/8/layout/chevron2"/>
    <dgm:cxn modelId="{F6170B09-E4E1-4B00-ADA4-F5C029204AAE}" type="presParOf" srcId="{AA7A5F45-600D-4DE7-BFB0-79CB2EF3E12B}" destId="{41646ECF-3ABC-464B-A689-D5A6DF21FA83}" srcOrd="7" destOrd="0" presId="urn:microsoft.com/office/officeart/2005/8/layout/chevron2"/>
    <dgm:cxn modelId="{51DE9650-9249-4D42-B32D-D21B4BE8EDA3}" type="presParOf" srcId="{AA7A5F45-600D-4DE7-BFB0-79CB2EF3E12B}" destId="{77489AFC-F1E0-4F07-AAC4-317824D5BFC5}" srcOrd="8" destOrd="0" presId="urn:microsoft.com/office/officeart/2005/8/layout/chevron2"/>
    <dgm:cxn modelId="{F0D0EDFA-2F34-499B-87E7-5781148DDA10}" type="presParOf" srcId="{77489AFC-F1E0-4F07-AAC4-317824D5BFC5}" destId="{29AE614F-8D96-4057-803D-758E737EC935}" srcOrd="0" destOrd="0" presId="urn:microsoft.com/office/officeart/2005/8/layout/chevron2"/>
    <dgm:cxn modelId="{162F3CFA-53C9-46D6-A295-FE6813EE91D5}" type="presParOf" srcId="{77489AFC-F1E0-4F07-AAC4-317824D5BFC5}" destId="{E9EE213A-B084-422E-A7EC-052A8C3E5BB2}" srcOrd="1" destOrd="0" presId="urn:microsoft.com/office/officeart/2005/8/layout/chevron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31645A6-B030-4B31-8B95-49AD6A74AFE5}"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B4E63820-8A98-45FC-A371-649F71CD535A}">
      <dgm:prSet/>
      <dgm:spPr/>
      <dgm:t>
        <a:bodyPr/>
        <a:lstStyle/>
        <a:p>
          <a:r>
            <a:rPr lang="en-US" b="1" i="0" dirty="0">
              <a:effectLst/>
              <a:latin typeface="-apple-system"/>
            </a:rPr>
            <a:t>Popularity based filtering: </a:t>
          </a:r>
          <a:r>
            <a:rPr lang="en-US" b="0" i="0" dirty="0">
              <a:effectLst/>
              <a:latin typeface="-apple-system"/>
            </a:rPr>
            <a:t>In this filtering strategy the suggested songs will be based on the popularity or trend.</a:t>
          </a:r>
          <a:br>
            <a:rPr lang="en-US" b="0" i="0" dirty="0">
              <a:effectLst/>
              <a:latin typeface="-apple-system"/>
            </a:rPr>
          </a:br>
          <a:r>
            <a:rPr lang="en-US" b="1" i="0" dirty="0">
              <a:effectLst/>
              <a:latin typeface="-apple-system"/>
            </a:rPr>
            <a:t>Disadvantages:</a:t>
          </a:r>
          <a:r>
            <a:rPr lang="en-US" b="0" i="0" dirty="0">
              <a:effectLst/>
              <a:latin typeface="-apple-system"/>
            </a:rPr>
            <a:t> Not personalized to users. Only takes popularity in account.</a:t>
          </a:r>
          <a:br>
            <a:rPr lang="en-US" b="0" i="0" dirty="0">
              <a:effectLst/>
              <a:latin typeface="-apple-system"/>
            </a:rPr>
          </a:br>
          <a:br>
            <a:rPr lang="en-US" b="0" i="0" dirty="0">
              <a:effectLst/>
              <a:latin typeface="-apple-system"/>
            </a:rPr>
          </a:br>
          <a:endParaRPr lang="en-US" dirty="0"/>
        </a:p>
      </dgm:t>
    </dgm:pt>
    <dgm:pt modelId="{EF59C2A1-FCFE-48CE-923F-D818B9047613}" type="parTrans" cxnId="{C42A1DBF-3791-49E1-BA79-405023D0D90C}">
      <dgm:prSet/>
      <dgm:spPr/>
      <dgm:t>
        <a:bodyPr/>
        <a:lstStyle/>
        <a:p>
          <a:endParaRPr lang="en-US" sz="1000"/>
        </a:p>
      </dgm:t>
    </dgm:pt>
    <dgm:pt modelId="{4DEABC06-0447-4F33-8DF3-4F2FF05D65C6}" type="sibTrans" cxnId="{C42A1DBF-3791-49E1-BA79-405023D0D90C}">
      <dgm:prSet/>
      <dgm:spPr/>
      <dgm:t>
        <a:bodyPr/>
        <a:lstStyle/>
        <a:p>
          <a:endParaRPr lang="en-US"/>
        </a:p>
      </dgm:t>
    </dgm:pt>
    <dgm:pt modelId="{5C1F6D90-A10A-437B-8EDE-68BBCF44E209}">
      <dgm:prSet/>
      <dgm:spPr/>
      <dgm:t>
        <a:bodyPr/>
        <a:lstStyle/>
        <a:p>
          <a:r>
            <a:rPr lang="en-US" b="1" i="0" dirty="0">
              <a:effectLst/>
              <a:latin typeface="-apple-system"/>
            </a:rPr>
            <a:t>Content-based Filtering: </a:t>
          </a:r>
          <a:r>
            <a:rPr lang="en-US" b="0" i="0" dirty="0">
              <a:effectLst/>
              <a:latin typeface="-apple-system"/>
            </a:rPr>
            <a:t>This filtration strategy is based on the data provided about the items. The algorithm recommends products that are similar to the ones that a user has liked in the past. This similarity (generally cosine similarity) is computed from the data we have about the items as well as the user’s past preferences.</a:t>
          </a:r>
          <a:br>
            <a:rPr lang="en-US" b="0" i="0" dirty="0">
              <a:effectLst/>
              <a:latin typeface="-apple-system"/>
            </a:rPr>
          </a:br>
          <a:r>
            <a:rPr lang="en-US" b="1" i="0" dirty="0">
              <a:effectLst/>
              <a:latin typeface="-apple-system"/>
            </a:rPr>
            <a:t>Disadvantages:</a:t>
          </a:r>
          <a:r>
            <a:rPr lang="en-US" b="0" i="0" dirty="0">
              <a:effectLst/>
              <a:latin typeface="-apple-system"/>
            </a:rPr>
            <a:t> Different products do not get much exposure to the user. Businesses cannot be expanded as the user does not try different types of products.</a:t>
          </a:r>
          <a:br>
            <a:rPr lang="en-US" b="0" i="0" dirty="0">
              <a:effectLst/>
              <a:latin typeface="-apple-system"/>
            </a:rPr>
          </a:br>
          <a:endParaRPr lang="en-US" dirty="0"/>
        </a:p>
      </dgm:t>
    </dgm:pt>
    <dgm:pt modelId="{575C2ED2-C2DA-4930-8F17-C2BC51F2C8C6}" type="parTrans" cxnId="{077C76B3-BC91-431A-9CC6-CC89D5228C8D}">
      <dgm:prSet/>
      <dgm:spPr/>
      <dgm:t>
        <a:bodyPr/>
        <a:lstStyle/>
        <a:p>
          <a:endParaRPr lang="en-US" sz="1000"/>
        </a:p>
      </dgm:t>
    </dgm:pt>
    <dgm:pt modelId="{5C5DBFAC-F4DC-49EF-A9AB-032BF8EE10B2}" type="sibTrans" cxnId="{077C76B3-BC91-431A-9CC6-CC89D5228C8D}">
      <dgm:prSet/>
      <dgm:spPr/>
      <dgm:t>
        <a:bodyPr/>
        <a:lstStyle/>
        <a:p>
          <a:endParaRPr lang="en-US"/>
        </a:p>
      </dgm:t>
    </dgm:pt>
    <dgm:pt modelId="{F4CC5A32-B3A0-46AB-A4FB-6B4703725331}">
      <dgm:prSet/>
      <dgm:spPr/>
      <dgm:t>
        <a:bodyPr/>
        <a:lstStyle/>
        <a:p>
          <a:r>
            <a:rPr lang="en-US" b="1" i="0" dirty="0">
              <a:effectLst/>
              <a:latin typeface="-apple-system"/>
            </a:rPr>
            <a:t>Collaborative Filtering: </a:t>
          </a:r>
          <a:r>
            <a:rPr lang="en-US" b="0" i="0" dirty="0">
              <a:effectLst/>
              <a:latin typeface="-apple-system"/>
            </a:rPr>
            <a:t>This filtration strategy is based on the combination of the user’s behavior and comparing that with other users’ behavior in the database. The history of all users plays an important role in this algorithm. The main difference between content-based filtering and collaborative filtering that in the latter, the interaction of all users with the items influences the recommendation algorithm while for content-based filtering only the concerned with user’s data . There are multiple ways to implement collaborative filtering but the main concept to be grasped is that in collaborative filtering multiple user’s data influences the outcome of the recommendation. and doesn’t depend on only one user’s data for modeling. </a:t>
          </a:r>
          <a:r>
            <a:rPr lang="en-US" b="0" u="sng" dirty="0">
              <a:effectLst/>
              <a:latin typeface="-apple-system"/>
            </a:rPr>
            <a:t>There are 2 types of collaborative filtering algorithms:</a:t>
          </a:r>
          <a:br>
            <a:rPr lang="en-US" b="0" u="sng" dirty="0">
              <a:effectLst/>
              <a:latin typeface="-apple-system"/>
            </a:rPr>
          </a:br>
          <a:endParaRPr lang="en-US" dirty="0"/>
        </a:p>
      </dgm:t>
    </dgm:pt>
    <dgm:pt modelId="{B4537EAC-34D8-4669-B802-0E98201043BC}" type="parTrans" cxnId="{05C2B0EB-56BA-4A01-A0F3-7920E624B30D}">
      <dgm:prSet/>
      <dgm:spPr/>
      <dgm:t>
        <a:bodyPr/>
        <a:lstStyle/>
        <a:p>
          <a:endParaRPr lang="en-US" sz="1000"/>
        </a:p>
      </dgm:t>
    </dgm:pt>
    <dgm:pt modelId="{4162F357-2B89-4B4B-B2B6-4D7ED7C158FF}" type="sibTrans" cxnId="{05C2B0EB-56BA-4A01-A0F3-7920E624B30D}">
      <dgm:prSet/>
      <dgm:spPr/>
      <dgm:t>
        <a:bodyPr/>
        <a:lstStyle/>
        <a:p>
          <a:endParaRPr lang="en-US"/>
        </a:p>
      </dgm:t>
    </dgm:pt>
    <dgm:pt modelId="{5F9DB003-70AD-4CB3-AC67-EFD9B9DBCC1C}">
      <dgm:prSet/>
      <dgm:spPr/>
      <dgm:t>
        <a:bodyPr/>
        <a:lstStyle/>
        <a:p>
          <a:r>
            <a:rPr lang="en-US" b="1" i="0" dirty="0">
              <a:effectLst/>
              <a:latin typeface="-apple-system"/>
            </a:rPr>
            <a:t>User-based Collaborative filtering: </a:t>
          </a:r>
          <a:r>
            <a:rPr lang="en-US" b="0" i="0" dirty="0">
              <a:effectLst/>
              <a:latin typeface="-apple-system"/>
            </a:rPr>
            <a:t>The basic idea here is to find users that have similar past preference patterns as the user ‘A’ has had and then recommending him or her items liked by those similar users which ‘A’ has not encountered yet. This is achieved by making a matrix of items each user has rated/viewed/liked/clicked depending upon the task at hand, and then computing the similarity score between the users and finally recommending items that the concerned user isn’t aware of but users similar to him/her are and liked it.</a:t>
          </a:r>
          <a:br>
            <a:rPr lang="en-US" b="0" i="0" dirty="0">
              <a:effectLst/>
              <a:latin typeface="-apple-system"/>
            </a:rPr>
          </a:br>
          <a:r>
            <a:rPr lang="en-US" b="1" i="0" dirty="0">
              <a:effectLst/>
              <a:latin typeface="-apple-system"/>
            </a:rPr>
            <a:t>Disadvantages: </a:t>
          </a:r>
          <a:r>
            <a:rPr lang="en-US" b="0" i="0" dirty="0">
              <a:effectLst/>
              <a:latin typeface="-apple-system"/>
            </a:rPr>
            <a:t>People’s  taste change from time to time and as this algorithm is based on user similarity it may pick up initial similarity patterns between 2 users who after a while may have completely different preferences. There are many more users than items therefore it becomes very difficult to maintain such large matrices and therefore needs to be recomputed very regularly. This algorithm is very susceptible to shilling attacks where fake users' profiles consisting of biased preference patterns are used to manipulate key decisions.</a:t>
          </a:r>
          <a:br>
            <a:rPr lang="en-US" b="0" i="0" dirty="0">
              <a:effectLst/>
              <a:latin typeface="-apple-system"/>
            </a:rPr>
          </a:br>
          <a:endParaRPr lang="en-US" dirty="0"/>
        </a:p>
      </dgm:t>
    </dgm:pt>
    <dgm:pt modelId="{7B101BE2-F932-48B3-97CF-15FF8A5FC123}" type="parTrans" cxnId="{DF2E2E66-AD52-4BB3-AAAF-52B432930300}">
      <dgm:prSet/>
      <dgm:spPr/>
      <dgm:t>
        <a:bodyPr/>
        <a:lstStyle/>
        <a:p>
          <a:endParaRPr lang="en-US" sz="1000"/>
        </a:p>
      </dgm:t>
    </dgm:pt>
    <dgm:pt modelId="{8B9DA423-6652-4411-9B46-FC0967100B85}" type="sibTrans" cxnId="{DF2E2E66-AD52-4BB3-AAAF-52B432930300}">
      <dgm:prSet/>
      <dgm:spPr/>
      <dgm:t>
        <a:bodyPr/>
        <a:lstStyle/>
        <a:p>
          <a:endParaRPr lang="en-US"/>
        </a:p>
      </dgm:t>
    </dgm:pt>
    <dgm:pt modelId="{AD4FD452-3F66-49DA-BE11-A21C9F22301B}">
      <dgm:prSet/>
      <dgm:spPr/>
      <dgm:t>
        <a:bodyPr/>
        <a:lstStyle/>
        <a:p>
          <a:r>
            <a:rPr lang="en-US" b="1" i="0" dirty="0">
              <a:effectLst/>
              <a:latin typeface="-apple-system"/>
            </a:rPr>
            <a:t>Item-based Collaborative Filtering: </a:t>
          </a:r>
          <a:r>
            <a:rPr lang="en-US" b="0" i="0" dirty="0">
              <a:effectLst/>
              <a:latin typeface="-apple-system"/>
            </a:rPr>
            <a:t>The concept in this case is to find similar songs instead of similar users and then recommending similar songs to that ‘A’ has had in his/her past preferences.</a:t>
          </a:r>
          <a:br>
            <a:rPr lang="en-US" b="0" i="0" dirty="0">
              <a:effectLst/>
              <a:latin typeface="-apple-system"/>
            </a:rPr>
          </a:br>
          <a:r>
            <a:rPr lang="en-US" b="0" i="0" dirty="0">
              <a:effectLst/>
              <a:latin typeface="-apple-system"/>
            </a:rPr>
            <a:t>Advantages over User-based Collaborative Filtering Unlike people’s taste, songs don’t change. There are usually a lot fewer items than people, therefore easier to maintain and compute the matrices. Shilling attacks are much harder because items cannot be faked.</a:t>
          </a:r>
          <a:endParaRPr lang="en-US" dirty="0"/>
        </a:p>
      </dgm:t>
    </dgm:pt>
    <dgm:pt modelId="{E13BD933-B916-4C3B-8F9D-B3458BE40583}" type="parTrans" cxnId="{E9E8B04B-5D83-488A-8E1B-A61793643F79}">
      <dgm:prSet/>
      <dgm:spPr/>
      <dgm:t>
        <a:bodyPr/>
        <a:lstStyle/>
        <a:p>
          <a:endParaRPr lang="en-US" sz="1000"/>
        </a:p>
      </dgm:t>
    </dgm:pt>
    <dgm:pt modelId="{225ACF3D-E5E0-4BA8-BEF0-47C683B43C23}" type="sibTrans" cxnId="{E9E8B04B-5D83-488A-8E1B-A61793643F79}">
      <dgm:prSet/>
      <dgm:spPr/>
      <dgm:t>
        <a:bodyPr/>
        <a:lstStyle/>
        <a:p>
          <a:endParaRPr lang="en-US"/>
        </a:p>
      </dgm:t>
    </dgm:pt>
    <dgm:pt modelId="{B2793043-582D-4C29-8170-A5D50621AA39}" type="pres">
      <dgm:prSet presAssocID="{731645A6-B030-4B31-8B95-49AD6A74AFE5}" presName="diagram" presStyleCnt="0">
        <dgm:presLayoutVars>
          <dgm:dir/>
          <dgm:resizeHandles val="exact"/>
        </dgm:presLayoutVars>
      </dgm:prSet>
      <dgm:spPr/>
    </dgm:pt>
    <dgm:pt modelId="{685BD58F-4BDA-47D1-8C50-33CC37892B16}" type="pres">
      <dgm:prSet presAssocID="{B4E63820-8A98-45FC-A371-649F71CD535A}" presName="node" presStyleLbl="node1" presStyleIdx="0" presStyleCnt="5">
        <dgm:presLayoutVars>
          <dgm:bulletEnabled val="1"/>
        </dgm:presLayoutVars>
      </dgm:prSet>
      <dgm:spPr/>
    </dgm:pt>
    <dgm:pt modelId="{EFF99B52-E03F-4D4D-A729-CCE66B9D4645}" type="pres">
      <dgm:prSet presAssocID="{4DEABC06-0447-4F33-8DF3-4F2FF05D65C6}" presName="sibTrans" presStyleCnt="0"/>
      <dgm:spPr/>
    </dgm:pt>
    <dgm:pt modelId="{E4648227-F962-4F96-BD61-4C714A84AB09}" type="pres">
      <dgm:prSet presAssocID="{5C1F6D90-A10A-437B-8EDE-68BBCF44E209}" presName="node" presStyleLbl="node1" presStyleIdx="1" presStyleCnt="5" custLinFactX="5486" custLinFactNeighborX="100000" custLinFactNeighborY="843">
        <dgm:presLayoutVars>
          <dgm:bulletEnabled val="1"/>
        </dgm:presLayoutVars>
      </dgm:prSet>
      <dgm:spPr/>
    </dgm:pt>
    <dgm:pt modelId="{D0F0D67B-C189-4389-825F-F372913BF334}" type="pres">
      <dgm:prSet presAssocID="{5C5DBFAC-F4DC-49EF-A9AB-032BF8EE10B2}" presName="sibTrans" presStyleCnt="0"/>
      <dgm:spPr/>
    </dgm:pt>
    <dgm:pt modelId="{55FA9C69-B2F8-4B85-95AD-7A4898C425A9}" type="pres">
      <dgm:prSet presAssocID="{F4CC5A32-B3A0-46AB-A4FB-6B4703725331}" presName="node" presStyleLbl="node1" presStyleIdx="2" presStyleCnt="5" custLinFactX="-13328" custLinFactNeighborX="-100000" custLinFactNeighborY="422">
        <dgm:presLayoutVars>
          <dgm:bulletEnabled val="1"/>
        </dgm:presLayoutVars>
      </dgm:prSet>
      <dgm:spPr/>
    </dgm:pt>
    <dgm:pt modelId="{D620157C-CCE2-4F6D-8D28-B3F930C00698}" type="pres">
      <dgm:prSet presAssocID="{4162F357-2B89-4B4B-B2B6-4D7ED7C158FF}" presName="sibTrans" presStyleCnt="0"/>
      <dgm:spPr/>
    </dgm:pt>
    <dgm:pt modelId="{1F95087C-23B2-40B2-980D-31CF6019DE79}" type="pres">
      <dgm:prSet presAssocID="{5F9DB003-70AD-4CB3-AC67-EFD9B9DBCC1C}" presName="node" presStyleLbl="node1" presStyleIdx="3" presStyleCnt="5" custScaleX="148192">
        <dgm:presLayoutVars>
          <dgm:bulletEnabled val="1"/>
        </dgm:presLayoutVars>
      </dgm:prSet>
      <dgm:spPr/>
    </dgm:pt>
    <dgm:pt modelId="{E7E0E776-8B2D-439B-BB02-C71E15CCB9E5}" type="pres">
      <dgm:prSet presAssocID="{8B9DA423-6652-4411-9B46-FC0967100B85}" presName="sibTrans" presStyleCnt="0"/>
      <dgm:spPr/>
    </dgm:pt>
    <dgm:pt modelId="{E4D9B33C-19F7-4586-87C2-D7282E7D804B}" type="pres">
      <dgm:prSet presAssocID="{AD4FD452-3F66-49DA-BE11-A21C9F22301B}" presName="node" presStyleLbl="node1" presStyleIdx="4" presStyleCnt="5" custScaleX="135594">
        <dgm:presLayoutVars>
          <dgm:bulletEnabled val="1"/>
        </dgm:presLayoutVars>
      </dgm:prSet>
      <dgm:spPr/>
    </dgm:pt>
  </dgm:ptLst>
  <dgm:cxnLst>
    <dgm:cxn modelId="{2BF2CC09-4648-465A-AD2C-FC94EDB2E3F3}" type="presOf" srcId="{AD4FD452-3F66-49DA-BE11-A21C9F22301B}" destId="{E4D9B33C-19F7-4586-87C2-D7282E7D804B}" srcOrd="0" destOrd="0" presId="urn:microsoft.com/office/officeart/2005/8/layout/default"/>
    <dgm:cxn modelId="{14990D1A-6845-42E4-B025-18A7A31E1FF8}" type="presOf" srcId="{731645A6-B030-4B31-8B95-49AD6A74AFE5}" destId="{B2793043-582D-4C29-8170-A5D50621AA39}" srcOrd="0" destOrd="0" presId="urn:microsoft.com/office/officeart/2005/8/layout/default"/>
    <dgm:cxn modelId="{06619F2B-F057-490A-9C11-6D7460FD66DF}" type="presOf" srcId="{F4CC5A32-B3A0-46AB-A4FB-6B4703725331}" destId="{55FA9C69-B2F8-4B85-95AD-7A4898C425A9}" srcOrd="0" destOrd="0" presId="urn:microsoft.com/office/officeart/2005/8/layout/default"/>
    <dgm:cxn modelId="{DF2E2E66-AD52-4BB3-AAAF-52B432930300}" srcId="{731645A6-B030-4B31-8B95-49AD6A74AFE5}" destId="{5F9DB003-70AD-4CB3-AC67-EFD9B9DBCC1C}" srcOrd="3" destOrd="0" parTransId="{7B101BE2-F932-48B3-97CF-15FF8A5FC123}" sibTransId="{8B9DA423-6652-4411-9B46-FC0967100B85}"/>
    <dgm:cxn modelId="{E9E8B04B-5D83-488A-8E1B-A61793643F79}" srcId="{731645A6-B030-4B31-8B95-49AD6A74AFE5}" destId="{AD4FD452-3F66-49DA-BE11-A21C9F22301B}" srcOrd="4" destOrd="0" parTransId="{E13BD933-B916-4C3B-8F9D-B3458BE40583}" sibTransId="{225ACF3D-E5E0-4BA8-BEF0-47C683B43C23}"/>
    <dgm:cxn modelId="{B0E06082-8094-4315-90BF-98F0D2C2115F}" type="presOf" srcId="{B4E63820-8A98-45FC-A371-649F71CD535A}" destId="{685BD58F-4BDA-47D1-8C50-33CC37892B16}" srcOrd="0" destOrd="0" presId="urn:microsoft.com/office/officeart/2005/8/layout/default"/>
    <dgm:cxn modelId="{5806BA84-ED06-4DE5-A2EC-3120998536E9}" type="presOf" srcId="{5F9DB003-70AD-4CB3-AC67-EFD9B9DBCC1C}" destId="{1F95087C-23B2-40B2-980D-31CF6019DE79}" srcOrd="0" destOrd="0" presId="urn:microsoft.com/office/officeart/2005/8/layout/default"/>
    <dgm:cxn modelId="{077C76B3-BC91-431A-9CC6-CC89D5228C8D}" srcId="{731645A6-B030-4B31-8B95-49AD6A74AFE5}" destId="{5C1F6D90-A10A-437B-8EDE-68BBCF44E209}" srcOrd="1" destOrd="0" parTransId="{575C2ED2-C2DA-4930-8F17-C2BC51F2C8C6}" sibTransId="{5C5DBFAC-F4DC-49EF-A9AB-032BF8EE10B2}"/>
    <dgm:cxn modelId="{C42A1DBF-3791-49E1-BA79-405023D0D90C}" srcId="{731645A6-B030-4B31-8B95-49AD6A74AFE5}" destId="{B4E63820-8A98-45FC-A371-649F71CD535A}" srcOrd="0" destOrd="0" parTransId="{EF59C2A1-FCFE-48CE-923F-D818B9047613}" sibTransId="{4DEABC06-0447-4F33-8DF3-4F2FF05D65C6}"/>
    <dgm:cxn modelId="{36529CE2-267D-4910-AD51-37697712BA82}" type="presOf" srcId="{5C1F6D90-A10A-437B-8EDE-68BBCF44E209}" destId="{E4648227-F962-4F96-BD61-4C714A84AB09}" srcOrd="0" destOrd="0" presId="urn:microsoft.com/office/officeart/2005/8/layout/default"/>
    <dgm:cxn modelId="{05C2B0EB-56BA-4A01-A0F3-7920E624B30D}" srcId="{731645A6-B030-4B31-8B95-49AD6A74AFE5}" destId="{F4CC5A32-B3A0-46AB-A4FB-6B4703725331}" srcOrd="2" destOrd="0" parTransId="{B4537EAC-34D8-4669-B802-0E98201043BC}" sibTransId="{4162F357-2B89-4B4B-B2B6-4D7ED7C158FF}"/>
    <dgm:cxn modelId="{3BB2B0E0-AC14-4676-AA86-A5423FAB8410}" type="presParOf" srcId="{B2793043-582D-4C29-8170-A5D50621AA39}" destId="{685BD58F-4BDA-47D1-8C50-33CC37892B16}" srcOrd="0" destOrd="0" presId="urn:microsoft.com/office/officeart/2005/8/layout/default"/>
    <dgm:cxn modelId="{92185AEA-0F65-476C-99CA-3D5E648D0028}" type="presParOf" srcId="{B2793043-582D-4C29-8170-A5D50621AA39}" destId="{EFF99B52-E03F-4D4D-A729-CCE66B9D4645}" srcOrd="1" destOrd="0" presId="urn:microsoft.com/office/officeart/2005/8/layout/default"/>
    <dgm:cxn modelId="{14CFE025-2AA8-477D-9B3A-DB7308465D13}" type="presParOf" srcId="{B2793043-582D-4C29-8170-A5D50621AA39}" destId="{E4648227-F962-4F96-BD61-4C714A84AB09}" srcOrd="2" destOrd="0" presId="urn:microsoft.com/office/officeart/2005/8/layout/default"/>
    <dgm:cxn modelId="{CE0B62E7-8791-4133-B14D-EC7A35C7EB0D}" type="presParOf" srcId="{B2793043-582D-4C29-8170-A5D50621AA39}" destId="{D0F0D67B-C189-4389-825F-F372913BF334}" srcOrd="3" destOrd="0" presId="urn:microsoft.com/office/officeart/2005/8/layout/default"/>
    <dgm:cxn modelId="{81F6FDBC-515F-448C-BF26-4A4FDC037BAB}" type="presParOf" srcId="{B2793043-582D-4C29-8170-A5D50621AA39}" destId="{55FA9C69-B2F8-4B85-95AD-7A4898C425A9}" srcOrd="4" destOrd="0" presId="urn:microsoft.com/office/officeart/2005/8/layout/default"/>
    <dgm:cxn modelId="{57C51028-9CA6-4846-9EAE-3D2529970105}" type="presParOf" srcId="{B2793043-582D-4C29-8170-A5D50621AA39}" destId="{D620157C-CCE2-4F6D-8D28-B3F930C00698}" srcOrd="5" destOrd="0" presId="urn:microsoft.com/office/officeart/2005/8/layout/default"/>
    <dgm:cxn modelId="{10065EE8-C444-4E30-8BE4-21BE9619482B}" type="presParOf" srcId="{B2793043-582D-4C29-8170-A5D50621AA39}" destId="{1F95087C-23B2-40B2-980D-31CF6019DE79}" srcOrd="6" destOrd="0" presId="urn:microsoft.com/office/officeart/2005/8/layout/default"/>
    <dgm:cxn modelId="{052C4B5E-183F-4FC9-BD62-6CD757E05641}" type="presParOf" srcId="{B2793043-582D-4C29-8170-A5D50621AA39}" destId="{E7E0E776-8B2D-439B-BB02-C71E15CCB9E5}" srcOrd="7" destOrd="0" presId="urn:microsoft.com/office/officeart/2005/8/layout/default"/>
    <dgm:cxn modelId="{2134758D-9FA7-4D06-8297-683C9C1E4DA8}" type="presParOf" srcId="{B2793043-582D-4C29-8170-A5D50621AA39}" destId="{E4D9B33C-19F7-4586-87C2-D7282E7D804B}"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4ED4AE-B2B0-4619-A772-5CCACF245560}">
      <dsp:nvSpPr>
        <dsp:cNvPr id="0" name=""/>
        <dsp:cNvSpPr/>
      </dsp:nvSpPr>
      <dsp:spPr>
        <a:xfrm>
          <a:off x="3080" y="587032"/>
          <a:ext cx="2444055" cy="1466433"/>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A Swedish audio streaming and media services provider founded on April 23, 2006 by Daniel Ek and Martin </a:t>
          </a:r>
          <a:r>
            <a:rPr lang="en-US" sz="1600" kern="1200" dirty="0" err="1"/>
            <a:t>Lorentzon</a:t>
          </a:r>
          <a:r>
            <a:rPr lang="en-US" sz="1600" kern="1200" dirty="0"/>
            <a:t>. </a:t>
          </a:r>
        </a:p>
      </dsp:txBody>
      <dsp:txXfrm>
        <a:off x="3080" y="587032"/>
        <a:ext cx="2444055" cy="1466433"/>
      </dsp:txXfrm>
    </dsp:sp>
    <dsp:sp modelId="{2196CAAE-F4E2-4B52-A978-0945726FD30A}">
      <dsp:nvSpPr>
        <dsp:cNvPr id="0" name=""/>
        <dsp:cNvSpPr/>
      </dsp:nvSpPr>
      <dsp:spPr>
        <a:xfrm>
          <a:off x="2691541" y="587032"/>
          <a:ext cx="2444055" cy="1466433"/>
        </a:xfrm>
        <a:prstGeom prst="rect">
          <a:avLst/>
        </a:prstGeom>
        <a:gradFill rotWithShape="0">
          <a:gsLst>
            <a:gs pos="0">
              <a:schemeClr val="accent5">
                <a:hueOff val="-1050478"/>
                <a:satOff val="-1461"/>
                <a:lumOff val="-560"/>
                <a:alphaOff val="0"/>
                <a:satMod val="103000"/>
                <a:lumMod val="102000"/>
                <a:tint val="94000"/>
              </a:schemeClr>
            </a:gs>
            <a:gs pos="50000">
              <a:schemeClr val="accent5">
                <a:hueOff val="-1050478"/>
                <a:satOff val="-1461"/>
                <a:lumOff val="-560"/>
                <a:alphaOff val="0"/>
                <a:satMod val="110000"/>
                <a:lumMod val="100000"/>
                <a:shade val="100000"/>
              </a:schemeClr>
            </a:gs>
            <a:gs pos="100000">
              <a:schemeClr val="accent5">
                <a:hueOff val="-1050478"/>
                <a:satOff val="-1461"/>
                <a:lumOff val="-56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One of the largest music service providers</a:t>
          </a:r>
        </a:p>
      </dsp:txBody>
      <dsp:txXfrm>
        <a:off x="2691541" y="587032"/>
        <a:ext cx="2444055" cy="1466433"/>
      </dsp:txXfrm>
    </dsp:sp>
    <dsp:sp modelId="{DF1F6FB8-6C80-40CF-9008-C7684E4D9A78}">
      <dsp:nvSpPr>
        <dsp:cNvPr id="0" name=""/>
        <dsp:cNvSpPr/>
      </dsp:nvSpPr>
      <dsp:spPr>
        <a:xfrm>
          <a:off x="5380002" y="587032"/>
          <a:ext cx="2444055" cy="1466433"/>
        </a:xfrm>
        <a:prstGeom prst="rect">
          <a:avLst/>
        </a:prstGeom>
        <a:gradFill rotWithShape="0">
          <a:gsLst>
            <a:gs pos="0">
              <a:schemeClr val="accent5">
                <a:hueOff val="-2100956"/>
                <a:satOff val="-2922"/>
                <a:lumOff val="-1121"/>
                <a:alphaOff val="0"/>
                <a:satMod val="103000"/>
                <a:lumMod val="102000"/>
                <a:tint val="94000"/>
              </a:schemeClr>
            </a:gs>
            <a:gs pos="50000">
              <a:schemeClr val="accent5">
                <a:hueOff val="-2100956"/>
                <a:satOff val="-2922"/>
                <a:lumOff val="-1121"/>
                <a:alphaOff val="0"/>
                <a:satMod val="110000"/>
                <a:lumMod val="100000"/>
                <a:shade val="100000"/>
              </a:schemeClr>
            </a:gs>
            <a:gs pos="100000">
              <a:schemeClr val="accent5">
                <a:hueOff val="-2100956"/>
                <a:satOff val="-2922"/>
                <a:lumOff val="-112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Number of Active Users </a:t>
          </a:r>
          <a:r>
            <a:rPr lang="en-US" sz="1100" kern="1200" dirty="0"/>
            <a:t>(as of March 2022)</a:t>
          </a:r>
          <a:r>
            <a:rPr lang="en-US" sz="1600" kern="1200" dirty="0"/>
            <a:t>:</a:t>
          </a:r>
        </a:p>
        <a:p>
          <a:pPr marL="0" lvl="0" indent="0" algn="ctr" defTabSz="711200">
            <a:lnSpc>
              <a:spcPct val="90000"/>
            </a:lnSpc>
            <a:spcBef>
              <a:spcPct val="0"/>
            </a:spcBef>
            <a:spcAft>
              <a:spcPct val="35000"/>
            </a:spcAft>
            <a:buNone/>
          </a:pPr>
          <a:r>
            <a:rPr lang="en-US" sz="1600" kern="1200" dirty="0"/>
            <a:t> 422 Million</a:t>
          </a:r>
        </a:p>
      </dsp:txBody>
      <dsp:txXfrm>
        <a:off x="5380002" y="587032"/>
        <a:ext cx="2444055" cy="1466433"/>
      </dsp:txXfrm>
    </dsp:sp>
    <dsp:sp modelId="{5E50BC99-C67F-4BBC-A9E5-D8D7D252DEF1}">
      <dsp:nvSpPr>
        <dsp:cNvPr id="0" name=""/>
        <dsp:cNvSpPr/>
      </dsp:nvSpPr>
      <dsp:spPr>
        <a:xfrm>
          <a:off x="8068463" y="587032"/>
          <a:ext cx="2444055" cy="1466433"/>
        </a:xfrm>
        <a:prstGeom prst="rect">
          <a:avLst/>
        </a:prstGeom>
        <a:gradFill rotWithShape="0">
          <a:gsLst>
            <a:gs pos="0">
              <a:schemeClr val="accent5">
                <a:hueOff val="-3151433"/>
                <a:satOff val="-4383"/>
                <a:lumOff val="-1681"/>
                <a:alphaOff val="0"/>
                <a:satMod val="103000"/>
                <a:lumMod val="102000"/>
                <a:tint val="94000"/>
              </a:schemeClr>
            </a:gs>
            <a:gs pos="50000">
              <a:schemeClr val="accent5">
                <a:hueOff val="-3151433"/>
                <a:satOff val="-4383"/>
                <a:lumOff val="-1681"/>
                <a:alphaOff val="0"/>
                <a:satMod val="110000"/>
                <a:lumMod val="100000"/>
                <a:shade val="100000"/>
              </a:schemeClr>
            </a:gs>
            <a:gs pos="100000">
              <a:schemeClr val="accent5">
                <a:hueOff val="-3151433"/>
                <a:satOff val="-4383"/>
                <a:lumOff val="-168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Number of Subscribers </a:t>
          </a:r>
          <a:r>
            <a:rPr lang="en-US" sz="1100" kern="1200" dirty="0"/>
            <a:t>(as of March 2022)</a:t>
          </a:r>
          <a:r>
            <a:rPr lang="en-US" sz="1600" kern="1200" dirty="0"/>
            <a:t>: </a:t>
          </a:r>
        </a:p>
        <a:p>
          <a:pPr marL="0" lvl="0" indent="0" algn="ctr" defTabSz="711200">
            <a:lnSpc>
              <a:spcPct val="90000"/>
            </a:lnSpc>
            <a:spcBef>
              <a:spcPct val="0"/>
            </a:spcBef>
            <a:spcAft>
              <a:spcPct val="35000"/>
            </a:spcAft>
            <a:buNone/>
          </a:pPr>
          <a:r>
            <a:rPr lang="en-US" sz="1600" kern="1200" dirty="0"/>
            <a:t>182 Million</a:t>
          </a:r>
        </a:p>
      </dsp:txBody>
      <dsp:txXfrm>
        <a:off x="8068463" y="587032"/>
        <a:ext cx="2444055" cy="1466433"/>
      </dsp:txXfrm>
    </dsp:sp>
    <dsp:sp modelId="{7B5E91BE-537F-4AC5-B152-4EF3CD4A59C4}">
      <dsp:nvSpPr>
        <dsp:cNvPr id="0" name=""/>
        <dsp:cNvSpPr/>
      </dsp:nvSpPr>
      <dsp:spPr>
        <a:xfrm>
          <a:off x="3080" y="2297871"/>
          <a:ext cx="2444055" cy="1466433"/>
        </a:xfrm>
        <a:prstGeom prst="rect">
          <a:avLst/>
        </a:prstGeom>
        <a:gradFill rotWithShape="0">
          <a:gsLst>
            <a:gs pos="0">
              <a:schemeClr val="accent5">
                <a:hueOff val="-4201911"/>
                <a:satOff val="-5845"/>
                <a:lumOff val="-2241"/>
                <a:alphaOff val="0"/>
                <a:satMod val="103000"/>
                <a:lumMod val="102000"/>
                <a:tint val="94000"/>
              </a:schemeClr>
            </a:gs>
            <a:gs pos="50000">
              <a:schemeClr val="accent5">
                <a:hueOff val="-4201911"/>
                <a:satOff val="-5845"/>
                <a:lumOff val="-2241"/>
                <a:alphaOff val="0"/>
                <a:satMod val="110000"/>
                <a:lumMod val="100000"/>
                <a:shade val="100000"/>
              </a:schemeClr>
            </a:gs>
            <a:gs pos="100000">
              <a:schemeClr val="accent5">
                <a:hueOff val="-4201911"/>
                <a:satOff val="-5845"/>
                <a:lumOff val="-224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Revenue paid to rightsholders </a:t>
          </a:r>
          <a:r>
            <a:rPr lang="en-US" sz="1100" b="0" i="0" kern="1200" dirty="0"/>
            <a:t>(as of Dec 31, 2021)</a:t>
          </a:r>
          <a:r>
            <a:rPr lang="en-US" sz="1100" kern="1200" dirty="0"/>
            <a:t>: </a:t>
          </a:r>
        </a:p>
        <a:p>
          <a:pPr marL="0" lvl="0" indent="0" algn="ctr" defTabSz="711200">
            <a:lnSpc>
              <a:spcPct val="90000"/>
            </a:lnSpc>
            <a:spcBef>
              <a:spcPct val="0"/>
            </a:spcBef>
            <a:spcAft>
              <a:spcPct val="35000"/>
            </a:spcAft>
            <a:buNone/>
          </a:pPr>
          <a:r>
            <a:rPr lang="en-US" sz="1600" b="0" i="0" kern="1200" dirty="0"/>
            <a:t>€ 8 Billion</a:t>
          </a:r>
          <a:endParaRPr lang="en-US" sz="1100" kern="1200" dirty="0"/>
        </a:p>
      </dsp:txBody>
      <dsp:txXfrm>
        <a:off x="3080" y="2297871"/>
        <a:ext cx="2444055" cy="1466433"/>
      </dsp:txXfrm>
    </dsp:sp>
    <dsp:sp modelId="{305965B3-187D-496D-A78F-914558D76367}">
      <dsp:nvSpPr>
        <dsp:cNvPr id="0" name=""/>
        <dsp:cNvSpPr/>
      </dsp:nvSpPr>
      <dsp:spPr>
        <a:xfrm>
          <a:off x="2691541" y="2297871"/>
          <a:ext cx="2444055" cy="1466433"/>
        </a:xfrm>
        <a:prstGeom prst="rect">
          <a:avLst/>
        </a:prstGeom>
        <a:gradFill rotWithShape="0">
          <a:gsLst>
            <a:gs pos="0">
              <a:schemeClr val="accent5">
                <a:hueOff val="-5252389"/>
                <a:satOff val="-7306"/>
                <a:lumOff val="-2801"/>
                <a:alphaOff val="0"/>
                <a:satMod val="103000"/>
                <a:lumMod val="102000"/>
                <a:tint val="94000"/>
              </a:schemeClr>
            </a:gs>
            <a:gs pos="50000">
              <a:schemeClr val="accent5">
                <a:hueOff val="-5252389"/>
                <a:satOff val="-7306"/>
                <a:lumOff val="-2801"/>
                <a:alphaOff val="0"/>
                <a:satMod val="110000"/>
                <a:lumMod val="100000"/>
                <a:shade val="100000"/>
              </a:schemeClr>
            </a:gs>
            <a:gs pos="100000">
              <a:schemeClr val="accent5">
                <a:hueOff val="-5252389"/>
                <a:satOff val="-7306"/>
                <a:lumOff val="-280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Number of Playlists: </a:t>
          </a:r>
        </a:p>
        <a:p>
          <a:pPr marL="0" lvl="0" indent="0" algn="ctr" defTabSz="711200">
            <a:lnSpc>
              <a:spcPct val="90000"/>
            </a:lnSpc>
            <a:spcBef>
              <a:spcPct val="0"/>
            </a:spcBef>
            <a:spcAft>
              <a:spcPct val="35000"/>
            </a:spcAft>
            <a:buNone/>
          </a:pPr>
          <a:r>
            <a:rPr lang="en-US" sz="1600" kern="1200" dirty="0"/>
            <a:t>2 Billion</a:t>
          </a:r>
        </a:p>
      </dsp:txBody>
      <dsp:txXfrm>
        <a:off x="2691541" y="2297871"/>
        <a:ext cx="2444055" cy="1466433"/>
      </dsp:txXfrm>
    </dsp:sp>
    <dsp:sp modelId="{DDCC8CCB-9450-44E8-B08C-A81B77667A2A}">
      <dsp:nvSpPr>
        <dsp:cNvPr id="0" name=""/>
        <dsp:cNvSpPr/>
      </dsp:nvSpPr>
      <dsp:spPr>
        <a:xfrm>
          <a:off x="5380002" y="2297871"/>
          <a:ext cx="2444055" cy="1466433"/>
        </a:xfrm>
        <a:prstGeom prst="rect">
          <a:avLst/>
        </a:prstGeom>
        <a:gradFill rotWithShape="0">
          <a:gsLst>
            <a:gs pos="0">
              <a:schemeClr val="accent5">
                <a:hueOff val="-6302867"/>
                <a:satOff val="-8767"/>
                <a:lumOff val="-3362"/>
                <a:alphaOff val="0"/>
                <a:satMod val="103000"/>
                <a:lumMod val="102000"/>
                <a:tint val="94000"/>
              </a:schemeClr>
            </a:gs>
            <a:gs pos="50000">
              <a:schemeClr val="accent5">
                <a:hueOff val="-6302867"/>
                <a:satOff val="-8767"/>
                <a:lumOff val="-3362"/>
                <a:alphaOff val="0"/>
                <a:satMod val="110000"/>
                <a:lumMod val="100000"/>
                <a:shade val="100000"/>
              </a:schemeClr>
            </a:gs>
            <a:gs pos="100000">
              <a:schemeClr val="accent5">
                <a:hueOff val="-6302867"/>
                <a:satOff val="-8767"/>
                <a:lumOff val="-336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Number of  Songs: </a:t>
          </a:r>
        </a:p>
        <a:p>
          <a:pPr marL="0" lvl="0" indent="0" algn="ctr" defTabSz="711200">
            <a:lnSpc>
              <a:spcPct val="90000"/>
            </a:lnSpc>
            <a:spcBef>
              <a:spcPct val="0"/>
            </a:spcBef>
            <a:spcAft>
              <a:spcPct val="35000"/>
            </a:spcAft>
            <a:buNone/>
          </a:pPr>
          <a:r>
            <a:rPr lang="en-US" sz="1600" kern="1200" dirty="0"/>
            <a:t>82 Million</a:t>
          </a:r>
        </a:p>
      </dsp:txBody>
      <dsp:txXfrm>
        <a:off x="5380002" y="2297871"/>
        <a:ext cx="2444055" cy="1466433"/>
      </dsp:txXfrm>
    </dsp:sp>
    <dsp:sp modelId="{14025A51-2D11-42C7-8F0C-F199236BDF8B}">
      <dsp:nvSpPr>
        <dsp:cNvPr id="0" name=""/>
        <dsp:cNvSpPr/>
      </dsp:nvSpPr>
      <dsp:spPr>
        <a:xfrm>
          <a:off x="8068463" y="2297871"/>
          <a:ext cx="2444055" cy="1466433"/>
        </a:xfrm>
        <a:prstGeom prst="rect">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Number of Markets Served: 180+ </a:t>
          </a:r>
          <a:r>
            <a:rPr lang="en-US" sz="1100" kern="1200" dirty="0"/>
            <a:t>(Available in most Europe, as well as the Americas and Oceania)</a:t>
          </a:r>
        </a:p>
      </dsp:txBody>
      <dsp:txXfrm>
        <a:off x="8068463" y="2297871"/>
        <a:ext cx="2444055" cy="14664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5FE6FE-FE1D-4FA3-ADD1-BC3F23452BB5}">
      <dsp:nvSpPr>
        <dsp:cNvPr id="0" name=""/>
        <dsp:cNvSpPr/>
      </dsp:nvSpPr>
      <dsp:spPr>
        <a:xfrm>
          <a:off x="0" y="269"/>
          <a:ext cx="6245265" cy="55129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latin typeface="+mn-lt"/>
            </a:rPr>
            <a:t>Do we have the dataset(s) and features to solve the business problem?</a:t>
          </a:r>
        </a:p>
      </dsp:txBody>
      <dsp:txXfrm>
        <a:off x="26912" y="27181"/>
        <a:ext cx="6191441" cy="497475"/>
      </dsp:txXfrm>
    </dsp:sp>
    <dsp:sp modelId="{3E499A8F-0D37-416D-99DB-608050782B48}">
      <dsp:nvSpPr>
        <dsp:cNvPr id="0" name=""/>
        <dsp:cNvSpPr/>
      </dsp:nvSpPr>
      <dsp:spPr>
        <a:xfrm>
          <a:off x="0" y="559992"/>
          <a:ext cx="6245265" cy="551299"/>
        </a:xfrm>
        <a:prstGeom prst="roundRect">
          <a:avLst/>
        </a:prstGeom>
        <a:solidFill>
          <a:schemeClr val="accent5">
            <a:hueOff val="-817038"/>
            <a:satOff val="-1136"/>
            <a:lumOff val="-43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latin typeface="+mn-lt"/>
            </a:rPr>
            <a:t>Is the data size sufficient?</a:t>
          </a:r>
        </a:p>
      </dsp:txBody>
      <dsp:txXfrm>
        <a:off x="26912" y="586904"/>
        <a:ext cx="6191441" cy="497475"/>
      </dsp:txXfrm>
    </dsp:sp>
    <dsp:sp modelId="{9BA18A90-64FE-4AB3-91F0-778273944593}">
      <dsp:nvSpPr>
        <dsp:cNvPr id="0" name=""/>
        <dsp:cNvSpPr/>
      </dsp:nvSpPr>
      <dsp:spPr>
        <a:xfrm>
          <a:off x="0" y="1119715"/>
          <a:ext cx="6245265" cy="551299"/>
        </a:xfrm>
        <a:prstGeom prst="roundRect">
          <a:avLst/>
        </a:prstGeom>
        <a:solidFill>
          <a:schemeClr val="accent5">
            <a:hueOff val="-1634077"/>
            <a:satOff val="-2273"/>
            <a:lumOff val="-87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latin typeface="+mn-lt"/>
            </a:rPr>
            <a:t>What is the quality of the data? Any duplicates, redundant and missing values?</a:t>
          </a:r>
        </a:p>
        <a:p>
          <a:pPr marL="0" lvl="0" indent="0" algn="l" defTabSz="533400">
            <a:lnSpc>
              <a:spcPct val="90000"/>
            </a:lnSpc>
            <a:spcBef>
              <a:spcPct val="0"/>
            </a:spcBef>
            <a:spcAft>
              <a:spcPct val="35000"/>
            </a:spcAft>
            <a:buNone/>
          </a:pPr>
          <a:r>
            <a:rPr lang="en-US" sz="1200" kern="1200" dirty="0">
              <a:latin typeface="+mn-lt"/>
            </a:rPr>
            <a:t>How should we treat the missing values?</a:t>
          </a:r>
        </a:p>
      </dsp:txBody>
      <dsp:txXfrm>
        <a:off x="26912" y="1146627"/>
        <a:ext cx="6191441" cy="497475"/>
      </dsp:txXfrm>
    </dsp:sp>
    <dsp:sp modelId="{BC42CCF1-99F2-4CD9-896B-268A17B485D4}">
      <dsp:nvSpPr>
        <dsp:cNvPr id="0" name=""/>
        <dsp:cNvSpPr/>
      </dsp:nvSpPr>
      <dsp:spPr>
        <a:xfrm>
          <a:off x="0" y="1679438"/>
          <a:ext cx="6245265" cy="551299"/>
        </a:xfrm>
        <a:prstGeom prst="roundRect">
          <a:avLst/>
        </a:prstGeom>
        <a:solidFill>
          <a:schemeClr val="accent5">
            <a:hueOff val="-2451115"/>
            <a:satOff val="-3409"/>
            <a:lumOff val="-13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0" i="0" kern="1200" dirty="0">
              <a:effectLst/>
              <a:latin typeface="+mn-lt"/>
            </a:rPr>
            <a:t>What are datatypes of the features? Which features are categorical and which ones are numerical? Do we need to perform one-hot encoding or label encoding?</a:t>
          </a:r>
          <a:br>
            <a:rPr lang="en-US" sz="1200" b="0" i="0" kern="1200" dirty="0">
              <a:effectLst/>
              <a:latin typeface="+mn-lt"/>
            </a:rPr>
          </a:br>
          <a:endParaRPr lang="en-US" sz="1200" kern="1200" dirty="0">
            <a:latin typeface="+mn-lt"/>
          </a:endParaRPr>
        </a:p>
      </dsp:txBody>
      <dsp:txXfrm>
        <a:off x="26912" y="1706350"/>
        <a:ext cx="6191441" cy="497475"/>
      </dsp:txXfrm>
    </dsp:sp>
    <dsp:sp modelId="{A40C6B33-1AAF-4518-8CB6-293740148C5C}">
      <dsp:nvSpPr>
        <dsp:cNvPr id="0" name=""/>
        <dsp:cNvSpPr/>
      </dsp:nvSpPr>
      <dsp:spPr>
        <a:xfrm>
          <a:off x="0" y="2239162"/>
          <a:ext cx="6245265" cy="551299"/>
        </a:xfrm>
        <a:prstGeom prst="roundRect">
          <a:avLst/>
        </a:prstGeom>
        <a:solidFill>
          <a:schemeClr val="accent5">
            <a:hueOff val="-3268153"/>
            <a:satOff val="-4546"/>
            <a:lumOff val="-17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latin typeface="+mn-lt"/>
            </a:rPr>
            <a:t>Are there any features that do not add any value to the model? </a:t>
          </a:r>
          <a:r>
            <a:rPr lang="en-US" sz="1200" b="0" i="0" kern="1200" dirty="0">
              <a:effectLst/>
              <a:latin typeface="+mn-lt"/>
            </a:rPr>
            <a:t>Do we need to do any feature reduction in case of too many features?</a:t>
          </a:r>
          <a:br>
            <a:rPr lang="en-US" sz="1200" b="0" i="0" kern="1200" dirty="0">
              <a:effectLst/>
              <a:latin typeface="+mn-lt"/>
            </a:rPr>
          </a:br>
          <a:endParaRPr lang="en-US" sz="1200" kern="1200" dirty="0">
            <a:latin typeface="+mn-lt"/>
          </a:endParaRPr>
        </a:p>
      </dsp:txBody>
      <dsp:txXfrm>
        <a:off x="26912" y="2266074"/>
        <a:ext cx="6191441" cy="497475"/>
      </dsp:txXfrm>
    </dsp:sp>
    <dsp:sp modelId="{F13F3F2F-F1AB-421A-98E6-B5EDFD9DC652}">
      <dsp:nvSpPr>
        <dsp:cNvPr id="0" name=""/>
        <dsp:cNvSpPr/>
      </dsp:nvSpPr>
      <dsp:spPr>
        <a:xfrm>
          <a:off x="0" y="2798885"/>
          <a:ext cx="6245265" cy="551299"/>
        </a:xfrm>
        <a:prstGeom prst="roundRect">
          <a:avLst/>
        </a:prstGeom>
        <a:solidFill>
          <a:schemeClr val="accent5">
            <a:hueOff val="-4085191"/>
            <a:satOff val="-5682"/>
            <a:lumOff val="-217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latin typeface="+mn-lt"/>
            </a:rPr>
            <a:t>What additional features would be beneficial to have to solve the business problem?</a:t>
          </a:r>
        </a:p>
      </dsp:txBody>
      <dsp:txXfrm>
        <a:off x="26912" y="2825797"/>
        <a:ext cx="6191441" cy="497475"/>
      </dsp:txXfrm>
    </dsp:sp>
    <dsp:sp modelId="{1C4D068B-53A9-4B2B-8D13-ADEE84CB777C}">
      <dsp:nvSpPr>
        <dsp:cNvPr id="0" name=""/>
        <dsp:cNvSpPr/>
      </dsp:nvSpPr>
      <dsp:spPr>
        <a:xfrm>
          <a:off x="0" y="3358608"/>
          <a:ext cx="6245265" cy="551299"/>
        </a:xfrm>
        <a:prstGeom prst="roundRect">
          <a:avLst/>
        </a:prstGeom>
        <a:solidFill>
          <a:schemeClr val="accent5">
            <a:hueOff val="-4902230"/>
            <a:satOff val="-6819"/>
            <a:lumOff val="-26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latin typeface="+mn-lt"/>
            </a:rPr>
            <a:t>Any noise in the data? Do we need to apply any filtering to dataset? (I.e., Should we treat every user or song equally?)</a:t>
          </a:r>
        </a:p>
      </dsp:txBody>
      <dsp:txXfrm>
        <a:off x="26912" y="3385520"/>
        <a:ext cx="6191441" cy="497475"/>
      </dsp:txXfrm>
    </dsp:sp>
    <dsp:sp modelId="{6B7A6249-EB2F-460C-AB23-0B33E9271F7F}">
      <dsp:nvSpPr>
        <dsp:cNvPr id="0" name=""/>
        <dsp:cNvSpPr/>
      </dsp:nvSpPr>
      <dsp:spPr>
        <a:xfrm>
          <a:off x="0" y="3918331"/>
          <a:ext cx="6245265" cy="551299"/>
        </a:xfrm>
        <a:prstGeom prst="roundRect">
          <a:avLst/>
        </a:prstGeom>
        <a:solidFill>
          <a:schemeClr val="accent5">
            <a:hueOff val="-5719268"/>
            <a:satOff val="-7955"/>
            <a:lumOff val="-305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latin typeface="+mn-lt"/>
            </a:rPr>
            <a:t>Do we need to do any feature engineering?</a:t>
          </a:r>
        </a:p>
      </dsp:txBody>
      <dsp:txXfrm>
        <a:off x="26912" y="3945243"/>
        <a:ext cx="6191441" cy="497475"/>
      </dsp:txXfrm>
    </dsp:sp>
    <dsp:sp modelId="{F43D6190-C2B8-4B22-9081-EF2B664A3332}">
      <dsp:nvSpPr>
        <dsp:cNvPr id="0" name=""/>
        <dsp:cNvSpPr/>
      </dsp:nvSpPr>
      <dsp:spPr>
        <a:xfrm>
          <a:off x="0" y="4478054"/>
          <a:ext cx="6245265" cy="551299"/>
        </a:xfrm>
        <a:prstGeom prst="roundRect">
          <a:avLst/>
        </a:prstGeom>
        <a:solidFill>
          <a:schemeClr val="accent5">
            <a:hueOff val="-6536306"/>
            <a:satOff val="-9092"/>
            <a:lumOff val="-348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endParaRPr lang="en-US" sz="1200" kern="1200" dirty="0">
            <a:latin typeface="+mn-lt"/>
          </a:endParaRPr>
        </a:p>
        <a:p>
          <a:pPr marL="0" lvl="0" indent="0" algn="l" defTabSz="533400">
            <a:lnSpc>
              <a:spcPct val="90000"/>
            </a:lnSpc>
            <a:spcBef>
              <a:spcPct val="0"/>
            </a:spcBef>
            <a:spcAft>
              <a:spcPct val="35000"/>
            </a:spcAft>
            <a:buNone/>
          </a:pPr>
          <a:r>
            <a:rPr lang="en-US" sz="1200" kern="1200" dirty="0">
              <a:latin typeface="+mn-lt"/>
            </a:rPr>
            <a:t>Giving the data, what techniques and algorithms can be utilized to create recommendation systems?</a:t>
          </a:r>
        </a:p>
        <a:p>
          <a:pPr marL="0" lvl="0" indent="0" algn="l" defTabSz="533400">
            <a:lnSpc>
              <a:spcPct val="90000"/>
            </a:lnSpc>
            <a:spcBef>
              <a:spcPct val="0"/>
            </a:spcBef>
            <a:spcAft>
              <a:spcPct val="35000"/>
            </a:spcAft>
            <a:buNone/>
          </a:pPr>
          <a:endParaRPr lang="en-US" sz="1200" kern="1200" dirty="0">
            <a:latin typeface="+mn-lt"/>
          </a:endParaRPr>
        </a:p>
      </dsp:txBody>
      <dsp:txXfrm>
        <a:off x="26912" y="4504966"/>
        <a:ext cx="6191441" cy="497475"/>
      </dsp:txXfrm>
    </dsp:sp>
    <dsp:sp modelId="{33A1C091-519F-47B7-97DB-F2A954F65D25}">
      <dsp:nvSpPr>
        <dsp:cNvPr id="0" name=""/>
        <dsp:cNvSpPr/>
      </dsp:nvSpPr>
      <dsp:spPr>
        <a:xfrm>
          <a:off x="0" y="5037777"/>
          <a:ext cx="6245265" cy="551299"/>
        </a:xfrm>
        <a:prstGeom prst="round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latin typeface="+mn-lt"/>
            </a:rPr>
            <a:t>Giving the business objective, how should we measure the performance of the model?</a:t>
          </a:r>
        </a:p>
      </dsp:txBody>
      <dsp:txXfrm>
        <a:off x="26912" y="5064689"/>
        <a:ext cx="6191441" cy="4974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6B1728-69EB-4F03-ABA5-F69D81013340}">
      <dsp:nvSpPr>
        <dsp:cNvPr id="0" name=""/>
        <dsp:cNvSpPr/>
      </dsp:nvSpPr>
      <dsp:spPr>
        <a:xfrm rot="5400000">
          <a:off x="-152512" y="155309"/>
          <a:ext cx="1016751" cy="711726"/>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endParaRPr lang="en-US" sz="2100" kern="1200" dirty="0"/>
        </a:p>
      </dsp:txBody>
      <dsp:txXfrm rot="-5400000">
        <a:off x="1" y="358659"/>
        <a:ext cx="711726" cy="305025"/>
      </dsp:txXfrm>
    </dsp:sp>
    <dsp:sp modelId="{A66F0AAB-E0FC-47A6-B687-82023C560CE1}">
      <dsp:nvSpPr>
        <dsp:cNvPr id="0" name=""/>
        <dsp:cNvSpPr/>
      </dsp:nvSpPr>
      <dsp:spPr>
        <a:xfrm rot="5400000">
          <a:off x="2604312" y="-1891600"/>
          <a:ext cx="660888" cy="4446060"/>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2,000,000 rows and 4 columns</a:t>
          </a:r>
        </a:p>
      </dsp:txBody>
      <dsp:txXfrm rot="-5400000">
        <a:off x="711726" y="33248"/>
        <a:ext cx="4413798" cy="596364"/>
      </dsp:txXfrm>
    </dsp:sp>
    <dsp:sp modelId="{78C8C526-B1E9-47FA-9AE9-70DF914ABA8F}">
      <dsp:nvSpPr>
        <dsp:cNvPr id="0" name=""/>
        <dsp:cNvSpPr/>
      </dsp:nvSpPr>
      <dsp:spPr>
        <a:xfrm rot="5400000">
          <a:off x="-152512" y="1021662"/>
          <a:ext cx="1016751" cy="711726"/>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endParaRPr lang="en-US" sz="2100" kern="1200" dirty="0"/>
        </a:p>
      </dsp:txBody>
      <dsp:txXfrm rot="-5400000">
        <a:off x="1" y="1225012"/>
        <a:ext cx="711726" cy="305025"/>
      </dsp:txXfrm>
    </dsp:sp>
    <dsp:sp modelId="{12699E44-5749-40D7-AF1B-A4C023DDB0A9}">
      <dsp:nvSpPr>
        <dsp:cNvPr id="0" name=""/>
        <dsp:cNvSpPr/>
      </dsp:nvSpPr>
      <dsp:spPr>
        <a:xfrm rot="5400000">
          <a:off x="2604312" y="-1023436"/>
          <a:ext cx="660888" cy="4446060"/>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Variable names:  </a:t>
          </a:r>
          <a:r>
            <a:rPr lang="en-US" sz="1200" b="1" kern="1200" dirty="0"/>
            <a:t>"Unnamed: 0", "</a:t>
          </a:r>
          <a:r>
            <a:rPr lang="en-US" sz="1200" b="1" kern="1200" dirty="0" err="1"/>
            <a:t>user_id</a:t>
          </a:r>
          <a:r>
            <a:rPr lang="en-US" sz="1200" b="1" kern="1200" dirty="0"/>
            <a:t>", "</a:t>
          </a:r>
          <a:r>
            <a:rPr lang="en-US" sz="1200" b="1" kern="1200" dirty="0" err="1"/>
            <a:t>song_id</a:t>
          </a:r>
          <a:r>
            <a:rPr lang="en-US" sz="1200" b="1" kern="1200" dirty="0"/>
            <a:t>",  and "</a:t>
          </a:r>
          <a:r>
            <a:rPr lang="en-US" sz="1200" b="1" kern="1200" dirty="0" err="1"/>
            <a:t>play_count</a:t>
          </a:r>
          <a:r>
            <a:rPr lang="en-US" sz="1200" b="1" kern="1200" dirty="0"/>
            <a:t>"</a:t>
          </a:r>
          <a:endParaRPr lang="en-US" sz="1200" kern="1200" dirty="0"/>
        </a:p>
      </dsp:txBody>
      <dsp:txXfrm rot="-5400000">
        <a:off x="711726" y="901412"/>
        <a:ext cx="4413798" cy="596364"/>
      </dsp:txXfrm>
    </dsp:sp>
    <dsp:sp modelId="{3D1D9EED-2E19-4E0E-B182-B38436969A7B}">
      <dsp:nvSpPr>
        <dsp:cNvPr id="0" name=""/>
        <dsp:cNvSpPr/>
      </dsp:nvSpPr>
      <dsp:spPr>
        <a:xfrm rot="5400000">
          <a:off x="-152512" y="1888016"/>
          <a:ext cx="1016751" cy="711726"/>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rot="-5400000">
        <a:off x="1" y="2091366"/>
        <a:ext cx="711726" cy="305025"/>
      </dsp:txXfrm>
    </dsp:sp>
    <dsp:sp modelId="{D1472EE1-4B50-496E-A627-D25617B8CD37}">
      <dsp:nvSpPr>
        <dsp:cNvPr id="0" name=""/>
        <dsp:cNvSpPr/>
      </dsp:nvSpPr>
      <dsp:spPr>
        <a:xfrm rot="5400000">
          <a:off x="2604312" y="-157082"/>
          <a:ext cx="660888" cy="4446060"/>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The "</a:t>
          </a:r>
          <a:r>
            <a:rPr lang="en-US" sz="1200" kern="1200" dirty="0" err="1"/>
            <a:t>user_id</a:t>
          </a:r>
          <a:r>
            <a:rPr lang="en-US" sz="1200" kern="1200" dirty="0"/>
            <a:t>" and "</a:t>
          </a:r>
          <a:r>
            <a:rPr lang="en-US" sz="1200" kern="1200" dirty="0" err="1"/>
            <a:t>song_id</a:t>
          </a:r>
          <a:r>
            <a:rPr lang="en-US" sz="1200" kern="1200" dirty="0"/>
            <a:t>" columns have </a:t>
          </a:r>
          <a:r>
            <a:rPr lang="en-US" sz="1200" b="1" kern="1200" dirty="0"/>
            <a:t>object </a:t>
          </a:r>
          <a:r>
            <a:rPr lang="en-US" sz="1200" b="0" kern="1200" dirty="0"/>
            <a:t>d</a:t>
          </a:r>
          <a:r>
            <a:rPr lang="en-US" sz="1200" kern="1200" dirty="0"/>
            <a:t>ata types and "Unnamed: 0" and "</a:t>
          </a:r>
          <a:r>
            <a:rPr lang="en-US" sz="1200" kern="1200" dirty="0" err="1"/>
            <a:t>play_count</a:t>
          </a:r>
          <a:r>
            <a:rPr lang="en-US" sz="1200" kern="1200" dirty="0"/>
            <a:t>" columns have integer data types</a:t>
          </a:r>
        </a:p>
      </dsp:txBody>
      <dsp:txXfrm rot="-5400000">
        <a:off x="711726" y="1767766"/>
        <a:ext cx="4413798" cy="596364"/>
      </dsp:txXfrm>
    </dsp:sp>
    <dsp:sp modelId="{D82F9883-ACE5-47B6-B0A7-DE4973173CB9}">
      <dsp:nvSpPr>
        <dsp:cNvPr id="0" name=""/>
        <dsp:cNvSpPr/>
      </dsp:nvSpPr>
      <dsp:spPr>
        <a:xfrm rot="5400000">
          <a:off x="-152512" y="2754369"/>
          <a:ext cx="1016751" cy="711726"/>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rot="-5400000">
        <a:off x="1" y="2957719"/>
        <a:ext cx="711726" cy="305025"/>
      </dsp:txXfrm>
    </dsp:sp>
    <dsp:sp modelId="{2D5FD409-F000-48EB-9662-E39F45A65637}">
      <dsp:nvSpPr>
        <dsp:cNvPr id="0" name=""/>
        <dsp:cNvSpPr/>
      </dsp:nvSpPr>
      <dsp:spPr>
        <a:xfrm rot="5400000">
          <a:off x="2604312" y="709270"/>
          <a:ext cx="660888" cy="4446060"/>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Deleted "Unnamed: 0" column since this column does not add any value to the models</a:t>
          </a:r>
        </a:p>
      </dsp:txBody>
      <dsp:txXfrm rot="-5400000">
        <a:off x="711726" y="2634118"/>
        <a:ext cx="4413798" cy="59636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66D68E-310A-4561-B37C-B5A716DBEFF7}">
      <dsp:nvSpPr>
        <dsp:cNvPr id="0" name=""/>
        <dsp:cNvSpPr/>
      </dsp:nvSpPr>
      <dsp:spPr>
        <a:xfrm rot="5400000">
          <a:off x="-120243" y="128911"/>
          <a:ext cx="801621" cy="561135"/>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endParaRPr lang="en-US" sz="800" kern="1200" dirty="0"/>
        </a:p>
      </dsp:txBody>
      <dsp:txXfrm rot="-5400000">
        <a:off x="1" y="289236"/>
        <a:ext cx="561135" cy="240486"/>
      </dsp:txXfrm>
    </dsp:sp>
    <dsp:sp modelId="{E92C6C73-9F7C-4305-AD19-D7560568907C}">
      <dsp:nvSpPr>
        <dsp:cNvPr id="0" name=""/>
        <dsp:cNvSpPr/>
      </dsp:nvSpPr>
      <dsp:spPr>
        <a:xfrm rot="5400000">
          <a:off x="2611634" y="-2041830"/>
          <a:ext cx="521054" cy="4622052"/>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1,000,000 rows and 5 columns</a:t>
          </a:r>
        </a:p>
      </dsp:txBody>
      <dsp:txXfrm rot="-5400000">
        <a:off x="561135" y="34105"/>
        <a:ext cx="4596616" cy="470182"/>
      </dsp:txXfrm>
    </dsp:sp>
    <dsp:sp modelId="{AA6F48B6-DBF8-4056-AB22-1E09C8E4F4BB}">
      <dsp:nvSpPr>
        <dsp:cNvPr id="0" name=""/>
        <dsp:cNvSpPr/>
      </dsp:nvSpPr>
      <dsp:spPr>
        <a:xfrm rot="5400000">
          <a:off x="-120243" y="813990"/>
          <a:ext cx="801621" cy="561135"/>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br>
            <a:rPr lang="en-US" sz="800" kern="1200" dirty="0"/>
          </a:br>
          <a:endParaRPr lang="en-US" sz="800" kern="1200" dirty="0"/>
        </a:p>
      </dsp:txBody>
      <dsp:txXfrm rot="-5400000">
        <a:off x="1" y="974315"/>
        <a:ext cx="561135" cy="240486"/>
      </dsp:txXfrm>
    </dsp:sp>
    <dsp:sp modelId="{103E445B-B360-4300-9497-2FDA8D0C33FC}">
      <dsp:nvSpPr>
        <dsp:cNvPr id="0" name=""/>
        <dsp:cNvSpPr/>
      </dsp:nvSpPr>
      <dsp:spPr>
        <a:xfrm rot="5400000">
          <a:off x="2611634" y="-1356751"/>
          <a:ext cx="521054" cy="4622052"/>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Variable names: "</a:t>
          </a:r>
          <a:r>
            <a:rPr lang="en-US" sz="1200" kern="1200" dirty="0" err="1"/>
            <a:t>song_id</a:t>
          </a:r>
          <a:r>
            <a:rPr lang="en-US" sz="1200" kern="1200" dirty="0"/>
            <a:t>", "title", "release", "</a:t>
          </a:r>
          <a:r>
            <a:rPr lang="en-US" sz="1200" kern="1200" dirty="0" err="1"/>
            <a:t>artist_name</a:t>
          </a:r>
          <a:r>
            <a:rPr lang="en-US" sz="1200" kern="1200" dirty="0"/>
            <a:t>", "year".</a:t>
          </a:r>
        </a:p>
      </dsp:txBody>
      <dsp:txXfrm rot="-5400000">
        <a:off x="561135" y="719184"/>
        <a:ext cx="4596616" cy="470182"/>
      </dsp:txXfrm>
    </dsp:sp>
    <dsp:sp modelId="{402597D8-8FF2-4334-9363-6B17175BE4F3}">
      <dsp:nvSpPr>
        <dsp:cNvPr id="0" name=""/>
        <dsp:cNvSpPr/>
      </dsp:nvSpPr>
      <dsp:spPr>
        <a:xfrm rot="5400000">
          <a:off x="-120243" y="1499069"/>
          <a:ext cx="801621" cy="561135"/>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endParaRPr lang="en-US" sz="800" kern="1200" dirty="0"/>
        </a:p>
      </dsp:txBody>
      <dsp:txXfrm rot="-5400000">
        <a:off x="1" y="1659394"/>
        <a:ext cx="561135" cy="240486"/>
      </dsp:txXfrm>
    </dsp:sp>
    <dsp:sp modelId="{50271CF7-17FC-4B7A-92A2-70884905A49B}">
      <dsp:nvSpPr>
        <dsp:cNvPr id="0" name=""/>
        <dsp:cNvSpPr/>
      </dsp:nvSpPr>
      <dsp:spPr>
        <a:xfrm rot="5400000">
          <a:off x="2611634" y="-671672"/>
          <a:ext cx="521054" cy="4622052"/>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4 columns have object data types, and 1 column has integer datatype.</a:t>
          </a:r>
          <a:br>
            <a:rPr lang="en-US" sz="1200" kern="1200" dirty="0"/>
          </a:br>
          <a:endParaRPr lang="en-US" sz="1200" kern="1200" dirty="0"/>
        </a:p>
      </dsp:txBody>
      <dsp:txXfrm rot="-5400000">
        <a:off x="561135" y="1404263"/>
        <a:ext cx="4596616" cy="470182"/>
      </dsp:txXfrm>
    </dsp:sp>
    <dsp:sp modelId="{3079279F-9306-4A97-9B7B-9D631C161EF9}">
      <dsp:nvSpPr>
        <dsp:cNvPr id="0" name=""/>
        <dsp:cNvSpPr/>
      </dsp:nvSpPr>
      <dsp:spPr>
        <a:xfrm rot="5400000">
          <a:off x="-120243" y="2184148"/>
          <a:ext cx="801621" cy="561135"/>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endParaRPr lang="en-US" sz="800" kern="1200" dirty="0"/>
        </a:p>
      </dsp:txBody>
      <dsp:txXfrm rot="-5400000">
        <a:off x="1" y="2344473"/>
        <a:ext cx="561135" cy="240486"/>
      </dsp:txXfrm>
    </dsp:sp>
    <dsp:sp modelId="{48CCF530-FF6F-4926-9CC2-8D38323C5E77}">
      <dsp:nvSpPr>
        <dsp:cNvPr id="0" name=""/>
        <dsp:cNvSpPr/>
      </dsp:nvSpPr>
      <dsp:spPr>
        <a:xfrm rot="5400000">
          <a:off x="2611634" y="13405"/>
          <a:ext cx="521054" cy="4622052"/>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Year column has integer data type </a:t>
          </a:r>
          <a:r>
            <a:rPr lang="en-US" sz="1000" kern="1200" dirty="0"/>
            <a:t>(can be converted to date datatype)</a:t>
          </a:r>
          <a:br>
            <a:rPr lang="en-US" sz="1000" kern="1200" dirty="0"/>
          </a:br>
          <a:endParaRPr lang="en-US" sz="1000" kern="1200" dirty="0"/>
        </a:p>
      </dsp:txBody>
      <dsp:txXfrm rot="-5400000">
        <a:off x="561135" y="2089340"/>
        <a:ext cx="4596616" cy="470182"/>
      </dsp:txXfrm>
    </dsp:sp>
    <dsp:sp modelId="{29AE614F-8D96-4057-803D-758E737EC935}">
      <dsp:nvSpPr>
        <dsp:cNvPr id="0" name=""/>
        <dsp:cNvSpPr/>
      </dsp:nvSpPr>
      <dsp:spPr>
        <a:xfrm rot="5400000">
          <a:off x="-120243" y="2994540"/>
          <a:ext cx="801621" cy="561135"/>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a:t>.</a:t>
          </a:r>
          <a:br>
            <a:rPr lang="en-US" sz="800" kern="1200" dirty="0"/>
          </a:br>
          <a:endParaRPr lang="en-US" sz="800" kern="1200" dirty="0"/>
        </a:p>
      </dsp:txBody>
      <dsp:txXfrm rot="-5400000">
        <a:off x="1" y="3154865"/>
        <a:ext cx="561135" cy="240486"/>
      </dsp:txXfrm>
    </dsp:sp>
    <dsp:sp modelId="{E9EE213A-B084-422E-A7EC-052A8C3E5BB2}">
      <dsp:nvSpPr>
        <dsp:cNvPr id="0" name=""/>
        <dsp:cNvSpPr/>
      </dsp:nvSpPr>
      <dsp:spPr>
        <a:xfrm rot="5400000">
          <a:off x="2483131" y="811553"/>
          <a:ext cx="771681" cy="4622052"/>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The "title" and "release columns" have some missing   values (</a:t>
          </a:r>
          <a:r>
            <a:rPr lang="en-US" sz="1000" kern="1200" dirty="0"/>
            <a:t>15 and 5 respectfully)</a:t>
          </a:r>
        </a:p>
      </dsp:txBody>
      <dsp:txXfrm rot="-5400000">
        <a:off x="557946" y="2774408"/>
        <a:ext cx="4584382" cy="69634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5BD58F-4BDA-47D1-8C50-33CC37892B16}">
      <dsp:nvSpPr>
        <dsp:cNvPr id="0" name=""/>
        <dsp:cNvSpPr/>
      </dsp:nvSpPr>
      <dsp:spPr>
        <a:xfrm>
          <a:off x="0" y="39687"/>
          <a:ext cx="3286125" cy="197167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i="0" kern="1200" dirty="0">
              <a:effectLst/>
              <a:latin typeface="-apple-system"/>
            </a:rPr>
            <a:t>Popularity based filtering: </a:t>
          </a:r>
          <a:r>
            <a:rPr lang="en-US" sz="900" b="0" i="0" kern="1200" dirty="0">
              <a:effectLst/>
              <a:latin typeface="-apple-system"/>
            </a:rPr>
            <a:t>In this filtering strategy the suggested songs will be based on the popularity or trend.</a:t>
          </a:r>
          <a:br>
            <a:rPr lang="en-US" sz="900" b="0" i="0" kern="1200" dirty="0">
              <a:effectLst/>
              <a:latin typeface="-apple-system"/>
            </a:rPr>
          </a:br>
          <a:r>
            <a:rPr lang="en-US" sz="900" b="1" i="0" kern="1200" dirty="0">
              <a:effectLst/>
              <a:latin typeface="-apple-system"/>
            </a:rPr>
            <a:t>Disadvantages:</a:t>
          </a:r>
          <a:r>
            <a:rPr lang="en-US" sz="900" b="0" i="0" kern="1200" dirty="0">
              <a:effectLst/>
              <a:latin typeface="-apple-system"/>
            </a:rPr>
            <a:t> Not personalized to users. Only takes popularity in account.</a:t>
          </a:r>
          <a:br>
            <a:rPr lang="en-US" sz="900" b="0" i="0" kern="1200" dirty="0">
              <a:effectLst/>
              <a:latin typeface="-apple-system"/>
            </a:rPr>
          </a:br>
          <a:br>
            <a:rPr lang="en-US" sz="900" b="0" i="0" kern="1200" dirty="0">
              <a:effectLst/>
              <a:latin typeface="-apple-system"/>
            </a:rPr>
          </a:br>
          <a:endParaRPr lang="en-US" sz="900" kern="1200" dirty="0"/>
        </a:p>
      </dsp:txBody>
      <dsp:txXfrm>
        <a:off x="0" y="39687"/>
        <a:ext cx="3286125" cy="1971675"/>
      </dsp:txXfrm>
    </dsp:sp>
    <dsp:sp modelId="{E4648227-F962-4F96-BD61-4C714A84AB09}">
      <dsp:nvSpPr>
        <dsp:cNvPr id="0" name=""/>
        <dsp:cNvSpPr/>
      </dsp:nvSpPr>
      <dsp:spPr>
        <a:xfrm>
          <a:off x="7081139" y="56308"/>
          <a:ext cx="3286125" cy="197167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i="0" kern="1200" dirty="0">
              <a:effectLst/>
              <a:latin typeface="-apple-system"/>
            </a:rPr>
            <a:t>Content-based Filtering: </a:t>
          </a:r>
          <a:r>
            <a:rPr lang="en-US" sz="900" b="0" i="0" kern="1200" dirty="0">
              <a:effectLst/>
              <a:latin typeface="-apple-system"/>
            </a:rPr>
            <a:t>This filtration strategy is based on the data provided about the items. The algorithm recommends products that are similar to the ones that a user has liked in the past. This similarity (generally cosine similarity) is computed from the data we have about the items as well as the user’s past preferences.</a:t>
          </a:r>
          <a:br>
            <a:rPr lang="en-US" sz="900" b="0" i="0" kern="1200" dirty="0">
              <a:effectLst/>
              <a:latin typeface="-apple-system"/>
            </a:rPr>
          </a:br>
          <a:r>
            <a:rPr lang="en-US" sz="900" b="1" i="0" kern="1200" dirty="0">
              <a:effectLst/>
              <a:latin typeface="-apple-system"/>
            </a:rPr>
            <a:t>Disadvantages:</a:t>
          </a:r>
          <a:r>
            <a:rPr lang="en-US" sz="900" b="0" i="0" kern="1200" dirty="0">
              <a:effectLst/>
              <a:latin typeface="-apple-system"/>
            </a:rPr>
            <a:t> Different products do not get much exposure to the user. Businesses cannot be expanded as the user does not try different types of products.</a:t>
          </a:r>
          <a:br>
            <a:rPr lang="en-US" sz="900" b="0" i="0" kern="1200" dirty="0">
              <a:effectLst/>
              <a:latin typeface="-apple-system"/>
            </a:rPr>
          </a:br>
          <a:endParaRPr lang="en-US" sz="900" kern="1200" dirty="0"/>
        </a:p>
      </dsp:txBody>
      <dsp:txXfrm>
        <a:off x="7081139" y="56308"/>
        <a:ext cx="3286125" cy="1971675"/>
      </dsp:txXfrm>
    </dsp:sp>
    <dsp:sp modelId="{55FA9C69-B2F8-4B85-95AD-7A4898C425A9}">
      <dsp:nvSpPr>
        <dsp:cNvPr id="0" name=""/>
        <dsp:cNvSpPr/>
      </dsp:nvSpPr>
      <dsp:spPr>
        <a:xfrm>
          <a:off x="3505375" y="48008"/>
          <a:ext cx="3286125" cy="197167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i="0" kern="1200" dirty="0">
              <a:effectLst/>
              <a:latin typeface="-apple-system"/>
            </a:rPr>
            <a:t>Collaborative Filtering: </a:t>
          </a:r>
          <a:r>
            <a:rPr lang="en-US" sz="900" b="0" i="0" kern="1200" dirty="0">
              <a:effectLst/>
              <a:latin typeface="-apple-system"/>
            </a:rPr>
            <a:t>This filtration strategy is based on the combination of the user’s behavior and comparing that with other users’ behavior in the database. The history of all users plays an important role in this algorithm. The main difference between content-based filtering and collaborative filtering that in the latter, the interaction of all users with the items influences the recommendation algorithm while for content-based filtering only the concerned with user’s data . There are multiple ways to implement collaborative filtering but the main concept to be grasped is that in collaborative filtering multiple user’s data influences the outcome of the recommendation. and doesn’t depend on only one user’s data for modeling. </a:t>
          </a:r>
          <a:r>
            <a:rPr lang="en-US" sz="900" b="0" u="sng" kern="1200" dirty="0">
              <a:effectLst/>
              <a:latin typeface="-apple-system"/>
            </a:rPr>
            <a:t>There are 2 types of collaborative filtering algorithms:</a:t>
          </a:r>
          <a:br>
            <a:rPr lang="en-US" sz="900" b="0" u="sng" kern="1200" dirty="0">
              <a:effectLst/>
              <a:latin typeface="-apple-system"/>
            </a:rPr>
          </a:br>
          <a:endParaRPr lang="en-US" sz="900" kern="1200" dirty="0"/>
        </a:p>
      </dsp:txBody>
      <dsp:txXfrm>
        <a:off x="3505375" y="48008"/>
        <a:ext cx="3286125" cy="1971675"/>
      </dsp:txXfrm>
    </dsp:sp>
    <dsp:sp modelId="{1F95087C-23B2-40B2-980D-31CF6019DE79}">
      <dsp:nvSpPr>
        <dsp:cNvPr id="0" name=""/>
        <dsp:cNvSpPr/>
      </dsp:nvSpPr>
      <dsp:spPr>
        <a:xfrm>
          <a:off x="430712" y="2339975"/>
          <a:ext cx="4869774" cy="197167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i="0" kern="1200" dirty="0">
              <a:effectLst/>
              <a:latin typeface="-apple-system"/>
            </a:rPr>
            <a:t>User-based Collaborative filtering: </a:t>
          </a:r>
          <a:r>
            <a:rPr lang="en-US" sz="900" b="0" i="0" kern="1200" dirty="0">
              <a:effectLst/>
              <a:latin typeface="-apple-system"/>
            </a:rPr>
            <a:t>The basic idea here is to find users that have similar past preference patterns as the user ‘A’ has had and then recommending him or her items liked by those similar users which ‘A’ has not encountered yet. This is achieved by making a matrix of items each user has rated/viewed/liked/clicked depending upon the task at hand, and then computing the similarity score between the users and finally recommending items that the concerned user isn’t aware of but users similar to him/her are and liked it.</a:t>
          </a:r>
          <a:br>
            <a:rPr lang="en-US" sz="900" b="0" i="0" kern="1200" dirty="0">
              <a:effectLst/>
              <a:latin typeface="-apple-system"/>
            </a:rPr>
          </a:br>
          <a:r>
            <a:rPr lang="en-US" sz="900" b="1" i="0" kern="1200" dirty="0">
              <a:effectLst/>
              <a:latin typeface="-apple-system"/>
            </a:rPr>
            <a:t>Disadvantages: </a:t>
          </a:r>
          <a:r>
            <a:rPr lang="en-US" sz="900" b="0" i="0" kern="1200" dirty="0">
              <a:effectLst/>
              <a:latin typeface="-apple-system"/>
            </a:rPr>
            <a:t>People’s  taste change from time to time and as this algorithm is based on user similarity it may pick up initial similarity patterns between 2 users who after a while may have completely different preferences. There are many more users than items therefore it becomes very difficult to maintain such large matrices and therefore needs to be recomputed very regularly. This algorithm is very susceptible to shilling attacks where fake users' profiles consisting of biased preference patterns are used to manipulate key decisions.</a:t>
          </a:r>
          <a:br>
            <a:rPr lang="en-US" sz="900" b="0" i="0" kern="1200" dirty="0">
              <a:effectLst/>
              <a:latin typeface="-apple-system"/>
            </a:rPr>
          </a:br>
          <a:endParaRPr lang="en-US" sz="900" kern="1200" dirty="0"/>
        </a:p>
      </dsp:txBody>
      <dsp:txXfrm>
        <a:off x="430712" y="2339975"/>
        <a:ext cx="4869774" cy="1971675"/>
      </dsp:txXfrm>
    </dsp:sp>
    <dsp:sp modelId="{E4D9B33C-19F7-4586-87C2-D7282E7D804B}">
      <dsp:nvSpPr>
        <dsp:cNvPr id="0" name=""/>
        <dsp:cNvSpPr/>
      </dsp:nvSpPr>
      <dsp:spPr>
        <a:xfrm>
          <a:off x="5629099" y="2339975"/>
          <a:ext cx="4455788" cy="1971675"/>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i="0" kern="1200" dirty="0">
              <a:effectLst/>
              <a:latin typeface="-apple-system"/>
            </a:rPr>
            <a:t>Item-based Collaborative Filtering: </a:t>
          </a:r>
          <a:r>
            <a:rPr lang="en-US" sz="900" b="0" i="0" kern="1200" dirty="0">
              <a:effectLst/>
              <a:latin typeface="-apple-system"/>
            </a:rPr>
            <a:t>The concept in this case is to find similar songs instead of similar users and then recommending similar songs to that ‘A’ has had in his/her past preferences.</a:t>
          </a:r>
          <a:br>
            <a:rPr lang="en-US" sz="900" b="0" i="0" kern="1200" dirty="0">
              <a:effectLst/>
              <a:latin typeface="-apple-system"/>
            </a:rPr>
          </a:br>
          <a:r>
            <a:rPr lang="en-US" sz="900" b="0" i="0" kern="1200" dirty="0">
              <a:effectLst/>
              <a:latin typeface="-apple-system"/>
            </a:rPr>
            <a:t>Advantages over User-based Collaborative Filtering Unlike people’s taste, songs don’t change. There are usually a lot fewer items than people, therefore easier to maintain and compute the matrices. Shilling attacks are much harder because items cannot be faked.</a:t>
          </a:r>
          <a:endParaRPr lang="en-US" sz="900" kern="1200" dirty="0"/>
        </a:p>
      </dsp:txBody>
      <dsp:txXfrm>
        <a:off x="5629099" y="2339975"/>
        <a:ext cx="4455788" cy="197167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n-US" dirty="0"/>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4229" bIns="47114" rtlCol="0"/>
          <a:lstStyle>
            <a:lvl1pPr algn="r">
              <a:defRPr sz="1200"/>
            </a:lvl1pPr>
          </a:lstStyle>
          <a:p>
            <a:fld id="{181EC09C-9CDC-48F0-BB82-ED223F986966}" type="datetimeFigureOut">
              <a:rPr lang="en-US" smtClean="0"/>
              <a:t>12/8/2022</a:t>
            </a:fld>
            <a:endParaRPr lang="en-US" dirty="0"/>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4229" tIns="47114" rIns="94229" bIns="47114" rtlCol="0" anchor="ctr"/>
          <a:lstStyle/>
          <a:p>
            <a:endParaRPr lang="en-US" dirty="0"/>
          </a:p>
        </p:txBody>
      </p:sp>
      <p:sp>
        <p:nvSpPr>
          <p:cNvPr id="5" name="Notes Placeholder 4"/>
          <p:cNvSpPr>
            <a:spLocks noGrp="1"/>
          </p:cNvSpPr>
          <p:nvPr>
            <p:ph type="body" sz="quarter" idx="3"/>
          </p:nvPr>
        </p:nvSpPr>
        <p:spPr>
          <a:xfrm>
            <a:off x="710248" y="4518204"/>
            <a:ext cx="5681980" cy="3696712"/>
          </a:xfrm>
          <a:prstGeom prst="rect">
            <a:avLst/>
          </a:prstGeom>
        </p:spPr>
        <p:txBody>
          <a:bodyPr vert="horz" lIns="94229" tIns="47114" rIns="94229" bIns="4711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7422"/>
            <a:ext cx="3077739" cy="471053"/>
          </a:xfrm>
          <a:prstGeom prst="rect">
            <a:avLst/>
          </a:prstGeom>
        </p:spPr>
        <p:txBody>
          <a:bodyPr vert="horz" lIns="94229" tIns="47114" rIns="94229" bIns="47114" rtlCol="0" anchor="b"/>
          <a:lstStyle>
            <a:lvl1pPr algn="l">
              <a:defRPr sz="1200"/>
            </a:lvl1pPr>
          </a:lstStyle>
          <a:p>
            <a:endParaRPr lang="en-US" dirty="0"/>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4229" bIns="47114" rtlCol="0" anchor="b"/>
          <a:lstStyle>
            <a:lvl1pPr algn="r">
              <a:defRPr sz="1200"/>
            </a:lvl1pPr>
          </a:lstStyle>
          <a:p>
            <a:fld id="{9946CEE3-4835-4F73-BA0B-02C09C038718}" type="slidenum">
              <a:rPr lang="en-US" smtClean="0"/>
              <a:t>‹#›</a:t>
            </a:fld>
            <a:endParaRPr lang="en-US" dirty="0"/>
          </a:p>
        </p:txBody>
      </p:sp>
    </p:spTree>
    <p:extLst>
      <p:ext uri="{BB962C8B-B14F-4D97-AF65-F5344CB8AC3E}">
        <p14:creationId xmlns:p14="http://schemas.microsoft.com/office/powerpoint/2010/main" val="3579088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6562E-A705-29BD-7F9C-DC82EA71E4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8378579-91AD-8AEC-CD80-4C3D48B913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223E515-8737-FF25-275A-2EB43C24B4EF}"/>
              </a:ext>
            </a:extLst>
          </p:cNvPr>
          <p:cNvSpPr>
            <a:spLocks noGrp="1"/>
          </p:cNvSpPr>
          <p:nvPr>
            <p:ph type="dt" sz="half" idx="10"/>
          </p:nvPr>
        </p:nvSpPr>
        <p:spPr/>
        <p:txBody>
          <a:bodyPr/>
          <a:lstStyle/>
          <a:p>
            <a:fld id="{9D874152-028B-486A-9CCC-467A5536A7DC}" type="datetime1">
              <a:rPr lang="en-US" smtClean="0"/>
              <a:t>12/8/2022</a:t>
            </a:fld>
            <a:endParaRPr lang="en-US" dirty="0"/>
          </a:p>
        </p:txBody>
      </p:sp>
      <p:sp>
        <p:nvSpPr>
          <p:cNvPr id="5" name="Footer Placeholder 4">
            <a:extLst>
              <a:ext uri="{FF2B5EF4-FFF2-40B4-BE49-F238E27FC236}">
                <a16:creationId xmlns:a16="http://schemas.microsoft.com/office/drawing/2014/main" id="{84F7086E-3046-F5A5-0C66-EFF89C74A6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6A72756-7749-06FB-A22F-002C149AA9A2}"/>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32228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B6A9D-CE6C-1FF7-25E1-BA67E8E359E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3E5A2D9-A879-FC5C-A926-803FA46305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F8C456-59F2-AE30-3328-333F48BFA95D}"/>
              </a:ext>
            </a:extLst>
          </p:cNvPr>
          <p:cNvSpPr>
            <a:spLocks noGrp="1"/>
          </p:cNvSpPr>
          <p:nvPr>
            <p:ph type="dt" sz="half" idx="10"/>
          </p:nvPr>
        </p:nvSpPr>
        <p:spPr/>
        <p:txBody>
          <a:bodyPr/>
          <a:lstStyle/>
          <a:p>
            <a:fld id="{2D5E59DB-4C5A-44A3-897C-FF6803F94296}" type="datetime1">
              <a:rPr lang="en-US" smtClean="0"/>
              <a:t>12/8/2022</a:t>
            </a:fld>
            <a:endParaRPr lang="en-US" dirty="0"/>
          </a:p>
        </p:txBody>
      </p:sp>
      <p:sp>
        <p:nvSpPr>
          <p:cNvPr id="5" name="Footer Placeholder 4">
            <a:extLst>
              <a:ext uri="{FF2B5EF4-FFF2-40B4-BE49-F238E27FC236}">
                <a16:creationId xmlns:a16="http://schemas.microsoft.com/office/drawing/2014/main" id="{F0512733-410F-D49B-206D-2322D59A58B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004BC10-9E10-54ED-727D-9F5355C69037}"/>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68330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8DCAB0-D92E-31A8-276A-8CB156F4408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E157023-61E1-9975-FC2D-AC9486466C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1A56DA-3F08-EE66-3E09-FECB73D619E6}"/>
              </a:ext>
            </a:extLst>
          </p:cNvPr>
          <p:cNvSpPr>
            <a:spLocks noGrp="1"/>
          </p:cNvSpPr>
          <p:nvPr>
            <p:ph type="dt" sz="half" idx="10"/>
          </p:nvPr>
        </p:nvSpPr>
        <p:spPr/>
        <p:txBody>
          <a:bodyPr/>
          <a:lstStyle/>
          <a:p>
            <a:fld id="{E9F6B6E0-E0F8-4800-BD74-7D33DFE5ED7E}" type="datetime1">
              <a:rPr lang="en-US" smtClean="0"/>
              <a:t>12/8/2022</a:t>
            </a:fld>
            <a:endParaRPr lang="en-US" dirty="0"/>
          </a:p>
        </p:txBody>
      </p:sp>
      <p:sp>
        <p:nvSpPr>
          <p:cNvPr id="5" name="Footer Placeholder 4">
            <a:extLst>
              <a:ext uri="{FF2B5EF4-FFF2-40B4-BE49-F238E27FC236}">
                <a16:creationId xmlns:a16="http://schemas.microsoft.com/office/drawing/2014/main" id="{76420F7F-3528-6508-F04E-45080F2840E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13F6F9F-1F0C-8C79-BC7D-3607163C85A5}"/>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87542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4C678-7CFA-7CAE-13D0-057460A051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DA8EC0-9933-CFFE-9BF5-D7EBFB1B6D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CE77E8-9F4C-DFE6-A55C-E503F4FEB607}"/>
              </a:ext>
            </a:extLst>
          </p:cNvPr>
          <p:cNvSpPr>
            <a:spLocks noGrp="1"/>
          </p:cNvSpPr>
          <p:nvPr>
            <p:ph type="dt" sz="half" idx="10"/>
          </p:nvPr>
        </p:nvSpPr>
        <p:spPr/>
        <p:txBody>
          <a:bodyPr/>
          <a:lstStyle/>
          <a:p>
            <a:fld id="{6E6DC824-D0E7-4046-8B44-4AAD1C4DE2CF}" type="datetime1">
              <a:rPr lang="en-US" smtClean="0"/>
              <a:t>12/8/2022</a:t>
            </a:fld>
            <a:endParaRPr lang="en-US" dirty="0"/>
          </a:p>
        </p:txBody>
      </p:sp>
      <p:sp>
        <p:nvSpPr>
          <p:cNvPr id="5" name="Footer Placeholder 4">
            <a:extLst>
              <a:ext uri="{FF2B5EF4-FFF2-40B4-BE49-F238E27FC236}">
                <a16:creationId xmlns:a16="http://schemas.microsoft.com/office/drawing/2014/main" id="{3D7639B3-492A-13BA-7EC1-4C198CBDAB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15DBCC0-1376-E601-D7E4-9DB1F88D8F49}"/>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55545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19369-36D6-859C-F32E-813D00D7D2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5C3A581-69F8-4BFD-67A9-8FB1BC7194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B966E5-DE8E-A0B8-4C0A-5652AAF8001A}"/>
              </a:ext>
            </a:extLst>
          </p:cNvPr>
          <p:cNvSpPr>
            <a:spLocks noGrp="1"/>
          </p:cNvSpPr>
          <p:nvPr>
            <p:ph type="dt" sz="half" idx="10"/>
          </p:nvPr>
        </p:nvSpPr>
        <p:spPr/>
        <p:txBody>
          <a:bodyPr/>
          <a:lstStyle/>
          <a:p>
            <a:fld id="{FEFC221C-17A4-4F42-9F54-9F7E03AA1BBB}" type="datetime1">
              <a:rPr lang="en-US" smtClean="0"/>
              <a:t>12/8/2022</a:t>
            </a:fld>
            <a:endParaRPr lang="en-US" dirty="0"/>
          </a:p>
        </p:txBody>
      </p:sp>
      <p:sp>
        <p:nvSpPr>
          <p:cNvPr id="5" name="Footer Placeholder 4">
            <a:extLst>
              <a:ext uri="{FF2B5EF4-FFF2-40B4-BE49-F238E27FC236}">
                <a16:creationId xmlns:a16="http://schemas.microsoft.com/office/drawing/2014/main" id="{89C4D1B3-5416-79E9-B017-89952A9D1BD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7A8736E-02DA-2E73-0713-3B32AB5F3E51}"/>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48500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204D3-DB7A-2280-50A2-F129A9CD87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F732C8-B9B0-CC4A-8D20-3B78AEF1E7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46041E1-AF36-9439-6333-A47E4E39C65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87F29B5-B42D-32DB-1FB7-0933FAEDBB16}"/>
              </a:ext>
            </a:extLst>
          </p:cNvPr>
          <p:cNvSpPr>
            <a:spLocks noGrp="1"/>
          </p:cNvSpPr>
          <p:nvPr>
            <p:ph type="dt" sz="half" idx="10"/>
          </p:nvPr>
        </p:nvSpPr>
        <p:spPr/>
        <p:txBody>
          <a:bodyPr/>
          <a:lstStyle/>
          <a:p>
            <a:fld id="{38CD7CBA-5256-42F3-BAB5-33F095514AE3}" type="datetime1">
              <a:rPr lang="en-US" smtClean="0"/>
              <a:t>12/8/2022</a:t>
            </a:fld>
            <a:endParaRPr lang="en-US" dirty="0"/>
          </a:p>
        </p:txBody>
      </p:sp>
      <p:sp>
        <p:nvSpPr>
          <p:cNvPr id="6" name="Footer Placeholder 5">
            <a:extLst>
              <a:ext uri="{FF2B5EF4-FFF2-40B4-BE49-F238E27FC236}">
                <a16:creationId xmlns:a16="http://schemas.microsoft.com/office/drawing/2014/main" id="{F422B64F-1AB2-7BD1-143B-D97B2B56FC9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07723D4-E71A-A8DE-5D97-B7DD8136F6D6}"/>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2577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50632-C444-9104-A795-663C424E90B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592B6FF-9D4C-EFA8-B749-61084DD657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9ECD4C3-64B4-2EEE-1404-2E22C8FD802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46915D-0D25-38E1-0102-2507704E9B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9C2FBE0-742B-7AAA-7A7C-8CEABB4407A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0F19FCE-EB9E-8988-798D-746704B5BA4E}"/>
              </a:ext>
            </a:extLst>
          </p:cNvPr>
          <p:cNvSpPr>
            <a:spLocks noGrp="1"/>
          </p:cNvSpPr>
          <p:nvPr>
            <p:ph type="dt" sz="half" idx="10"/>
          </p:nvPr>
        </p:nvSpPr>
        <p:spPr/>
        <p:txBody>
          <a:bodyPr/>
          <a:lstStyle/>
          <a:p>
            <a:fld id="{8EB80C04-2E33-403B-B014-7E203A57326C}" type="datetime1">
              <a:rPr lang="en-US" smtClean="0"/>
              <a:t>12/8/2022</a:t>
            </a:fld>
            <a:endParaRPr lang="en-US" dirty="0"/>
          </a:p>
        </p:txBody>
      </p:sp>
      <p:sp>
        <p:nvSpPr>
          <p:cNvPr id="8" name="Footer Placeholder 7">
            <a:extLst>
              <a:ext uri="{FF2B5EF4-FFF2-40B4-BE49-F238E27FC236}">
                <a16:creationId xmlns:a16="http://schemas.microsoft.com/office/drawing/2014/main" id="{07757296-DFC4-A2CD-6CBD-794DEC77876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A13C2C91-2EDE-2F56-2B5D-4CA3B4BAC568}"/>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69635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1CFA9-DC44-31C6-F6F9-2F7E78F026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DF78EB0-69ED-8963-6B02-692F2A5BAD0F}"/>
              </a:ext>
            </a:extLst>
          </p:cNvPr>
          <p:cNvSpPr>
            <a:spLocks noGrp="1"/>
          </p:cNvSpPr>
          <p:nvPr>
            <p:ph type="dt" sz="half" idx="10"/>
          </p:nvPr>
        </p:nvSpPr>
        <p:spPr/>
        <p:txBody>
          <a:bodyPr/>
          <a:lstStyle/>
          <a:p>
            <a:fld id="{8C92A49D-7D7F-4D69-A8AA-65D6B58C15F2}" type="datetime1">
              <a:rPr lang="en-US" smtClean="0"/>
              <a:t>12/8/2022</a:t>
            </a:fld>
            <a:endParaRPr lang="en-US" dirty="0"/>
          </a:p>
        </p:txBody>
      </p:sp>
      <p:sp>
        <p:nvSpPr>
          <p:cNvPr id="4" name="Footer Placeholder 3">
            <a:extLst>
              <a:ext uri="{FF2B5EF4-FFF2-40B4-BE49-F238E27FC236}">
                <a16:creationId xmlns:a16="http://schemas.microsoft.com/office/drawing/2014/main" id="{7984772F-4391-44C8-A894-A72679B3CBD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8487A5D7-A587-0FB1-B2B5-AAFF4CC3301F}"/>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98954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C0FF62-2785-BA0D-14DC-8643D62C00C2}"/>
              </a:ext>
            </a:extLst>
          </p:cNvPr>
          <p:cNvSpPr>
            <a:spLocks noGrp="1"/>
          </p:cNvSpPr>
          <p:nvPr>
            <p:ph type="dt" sz="half" idx="10"/>
          </p:nvPr>
        </p:nvSpPr>
        <p:spPr/>
        <p:txBody>
          <a:bodyPr/>
          <a:lstStyle/>
          <a:p>
            <a:fld id="{09E02903-36C1-4F6B-9F27-EA2305255204}" type="datetime1">
              <a:rPr lang="en-US" smtClean="0"/>
              <a:t>12/8/2022</a:t>
            </a:fld>
            <a:endParaRPr lang="en-US" dirty="0"/>
          </a:p>
        </p:txBody>
      </p:sp>
      <p:sp>
        <p:nvSpPr>
          <p:cNvPr id="3" name="Footer Placeholder 2">
            <a:extLst>
              <a:ext uri="{FF2B5EF4-FFF2-40B4-BE49-F238E27FC236}">
                <a16:creationId xmlns:a16="http://schemas.microsoft.com/office/drawing/2014/main" id="{DD1D3AF3-0FB0-E14B-042D-E25AF7A36AD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46E947C3-9AF9-4668-2E6A-D675E005D43D}"/>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59677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F1449-DD73-E3CC-E685-2C199B7565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DEEFBFC-4FF5-D523-9C53-54EF0E1A64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E411D77-6469-F42C-DB74-1843B0E0E5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5C75F2-2D03-6DE9-0DA2-8D31F5CCC77E}"/>
              </a:ext>
            </a:extLst>
          </p:cNvPr>
          <p:cNvSpPr>
            <a:spLocks noGrp="1"/>
          </p:cNvSpPr>
          <p:nvPr>
            <p:ph type="dt" sz="half" idx="10"/>
          </p:nvPr>
        </p:nvSpPr>
        <p:spPr/>
        <p:txBody>
          <a:bodyPr/>
          <a:lstStyle/>
          <a:p>
            <a:fld id="{2E8BBFA8-C775-4121-A7F6-6851C8035873}" type="datetime1">
              <a:rPr lang="en-US" smtClean="0"/>
              <a:t>12/8/2022</a:t>
            </a:fld>
            <a:endParaRPr lang="en-US" dirty="0"/>
          </a:p>
        </p:txBody>
      </p:sp>
      <p:sp>
        <p:nvSpPr>
          <p:cNvPr id="6" name="Footer Placeholder 5">
            <a:extLst>
              <a:ext uri="{FF2B5EF4-FFF2-40B4-BE49-F238E27FC236}">
                <a16:creationId xmlns:a16="http://schemas.microsoft.com/office/drawing/2014/main" id="{4CB996BD-1EE0-315C-8803-2535EFF8803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1F76D08-8280-EE4B-5524-6171814E83A4}"/>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23486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B1004-0C2C-274D-33F5-951F2683C8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C5688B8-0C4B-F494-47B3-8513B95CCC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5AB0195A-871C-F0F3-4A83-CCBB13FC18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CFD00D-6652-CD62-9AB2-366E2C415E74}"/>
              </a:ext>
            </a:extLst>
          </p:cNvPr>
          <p:cNvSpPr>
            <a:spLocks noGrp="1"/>
          </p:cNvSpPr>
          <p:nvPr>
            <p:ph type="dt" sz="half" idx="10"/>
          </p:nvPr>
        </p:nvSpPr>
        <p:spPr/>
        <p:txBody>
          <a:bodyPr/>
          <a:lstStyle/>
          <a:p>
            <a:fld id="{6EC01760-8EEC-4A4C-BD0D-3CDAAA80A266}" type="datetime1">
              <a:rPr lang="en-US" smtClean="0"/>
              <a:t>12/8/2022</a:t>
            </a:fld>
            <a:endParaRPr lang="en-US" dirty="0"/>
          </a:p>
        </p:txBody>
      </p:sp>
      <p:sp>
        <p:nvSpPr>
          <p:cNvPr id="6" name="Footer Placeholder 5">
            <a:extLst>
              <a:ext uri="{FF2B5EF4-FFF2-40B4-BE49-F238E27FC236}">
                <a16:creationId xmlns:a16="http://schemas.microsoft.com/office/drawing/2014/main" id="{E5999233-01D6-914F-07FC-7069B98A2AA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3032981-7E52-6A7B-0773-5898C5DBFEB5}"/>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93664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4DC5B4-BD56-6FAC-EAB5-99E211A3E6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587E0D-4046-429B-0EF7-1255BD3AAB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144597-D11E-BCC8-B55F-520755FB02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83DE74-4CAD-4852-95E7-A055FD779420}" type="datetime1">
              <a:rPr lang="en-US" smtClean="0"/>
              <a:t>12/8/2022</a:t>
            </a:fld>
            <a:endParaRPr lang="en-US" dirty="0"/>
          </a:p>
        </p:txBody>
      </p:sp>
      <p:sp>
        <p:nvSpPr>
          <p:cNvPr id="5" name="Footer Placeholder 4">
            <a:extLst>
              <a:ext uri="{FF2B5EF4-FFF2-40B4-BE49-F238E27FC236}">
                <a16:creationId xmlns:a16="http://schemas.microsoft.com/office/drawing/2014/main" id="{CC3FE084-A85D-17A6-162B-4A15A8D93F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590C018-ACAF-09A3-C829-F12EA0AC7F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85032708"/>
      </p:ext>
    </p:extLst>
  </p:cSld>
  <p:clrMap bg1="dk1" tx1="lt1" bg2="dk2" tx2="lt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Lst>
  <p:hf sldNum="0" hdr="0" ftr="0" dt="0"/>
  <p:txStyles>
    <p:titleStyle>
      <a:lvl1pPr algn="l" defTabSz="914400" rtl="0" eaLnBrk="1" latinLnBrk="0" hangingPunct="1">
        <a:lnSpc>
          <a:spcPct val="90000"/>
        </a:lnSpc>
        <a:spcBef>
          <a:spcPct val="0"/>
        </a:spcBef>
        <a:buNone/>
        <a:defRPr sz="4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12" Type="http://schemas.openxmlformats.org/officeDocument/2006/relationships/image" Target="../media/image3.png"/><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newsroom.spotify.com/2022-06-08/spotify-shares-our-vision-to-become-the-worlds-creator-platform/"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E3F80-D945-4490-916D-6384E6895E6F}"/>
              </a:ext>
            </a:extLst>
          </p:cNvPr>
          <p:cNvSpPr>
            <a:spLocks noGrp="1"/>
          </p:cNvSpPr>
          <p:nvPr>
            <p:ph type="ctrTitle"/>
          </p:nvPr>
        </p:nvSpPr>
        <p:spPr>
          <a:xfrm>
            <a:off x="6654799" y="838200"/>
            <a:ext cx="4897119" cy="3473824"/>
          </a:xfrm>
          <a:noFill/>
        </p:spPr>
        <p:txBody>
          <a:bodyPr>
            <a:normAutofit fontScale="90000"/>
          </a:bodyPr>
          <a:lstStyle/>
          <a:p>
            <a:pPr algn="l"/>
            <a:br>
              <a:rPr lang="en-US" sz="4700" dirty="0"/>
            </a:br>
            <a:r>
              <a:rPr lang="en-US" sz="4700" dirty="0"/>
              <a:t>Spotify Music Recommendation System</a:t>
            </a:r>
            <a:br>
              <a:rPr lang="en-US" sz="4700" dirty="0"/>
            </a:br>
            <a:br>
              <a:rPr lang="en-US" sz="4700" dirty="0"/>
            </a:br>
            <a:br>
              <a:rPr lang="en-US" sz="1600" dirty="0"/>
            </a:br>
            <a:r>
              <a:rPr lang="en-US" sz="1600" dirty="0"/>
              <a:t>6/11/2022</a:t>
            </a:r>
          </a:p>
        </p:txBody>
      </p:sp>
      <p:sp>
        <p:nvSpPr>
          <p:cNvPr id="3" name="Subtitle 2">
            <a:extLst>
              <a:ext uri="{FF2B5EF4-FFF2-40B4-BE49-F238E27FC236}">
                <a16:creationId xmlns:a16="http://schemas.microsoft.com/office/drawing/2014/main" id="{616351BD-4BE1-47AD-8B65-1472A3BE63E4}"/>
              </a:ext>
            </a:extLst>
          </p:cNvPr>
          <p:cNvSpPr>
            <a:spLocks noGrp="1"/>
          </p:cNvSpPr>
          <p:nvPr>
            <p:ph type="subTitle" idx="1"/>
          </p:nvPr>
        </p:nvSpPr>
        <p:spPr>
          <a:xfrm>
            <a:off x="6654798" y="4495056"/>
            <a:ext cx="4897120" cy="1557017"/>
          </a:xfrm>
          <a:noFill/>
        </p:spPr>
        <p:txBody>
          <a:bodyPr>
            <a:normAutofit/>
          </a:bodyPr>
          <a:lstStyle/>
          <a:p>
            <a:pPr algn="l"/>
            <a:endParaRPr lang="en-US" dirty="0"/>
          </a:p>
          <a:p>
            <a:pPr algn="l"/>
            <a:r>
              <a:rPr lang="en-US" dirty="0"/>
              <a:t>Gulusan Erdogan-Ozgul</a:t>
            </a:r>
          </a:p>
        </p:txBody>
      </p:sp>
      <p:pic>
        <p:nvPicPr>
          <p:cNvPr id="4" name="Picture 3">
            <a:extLst>
              <a:ext uri="{FF2B5EF4-FFF2-40B4-BE49-F238E27FC236}">
                <a16:creationId xmlns:a16="http://schemas.microsoft.com/office/drawing/2014/main" id="{F55BBFA8-4911-679D-1AFD-725684B6C77F}"/>
              </a:ext>
            </a:extLst>
          </p:cNvPr>
          <p:cNvPicPr>
            <a:picLocks noChangeAspect="1"/>
          </p:cNvPicPr>
          <p:nvPr/>
        </p:nvPicPr>
        <p:blipFill>
          <a:blip r:embed="rId2"/>
          <a:stretch>
            <a:fillRect/>
          </a:stretch>
        </p:blipFill>
        <p:spPr>
          <a:xfrm>
            <a:off x="966500" y="2041628"/>
            <a:ext cx="4169664" cy="2774721"/>
          </a:xfrm>
          <a:prstGeom prst="rect">
            <a:avLst/>
          </a:prstGeom>
          <a:effectLst/>
        </p:spPr>
      </p:pic>
    </p:spTree>
    <p:extLst>
      <p:ext uri="{BB962C8B-B14F-4D97-AF65-F5344CB8AC3E}">
        <p14:creationId xmlns:p14="http://schemas.microsoft.com/office/powerpoint/2010/main" val="2803136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C0F7281F-D4E3-44C4-BFBA-CB593A7F61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E8B49220-D709-41F4-BFDA-B6A2F0757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3390900" cy="5486400"/>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DC26C54-67E8-2E41-C9D2-45375A4A1519}"/>
              </a:ext>
            </a:extLst>
          </p:cNvPr>
          <p:cNvSpPr>
            <a:spLocks noGrp="1"/>
          </p:cNvSpPr>
          <p:nvPr>
            <p:ph type="title"/>
          </p:nvPr>
        </p:nvSpPr>
        <p:spPr>
          <a:xfrm>
            <a:off x="1200922" y="1259958"/>
            <a:ext cx="2392883" cy="2481727"/>
          </a:xfrm>
        </p:spPr>
        <p:txBody>
          <a:bodyPr vert="horz" lIns="91440" tIns="45720" rIns="91440" bIns="45720" rtlCol="0" anchor="b">
            <a:normAutofit/>
          </a:bodyPr>
          <a:lstStyle/>
          <a:p>
            <a:pPr algn="ctr"/>
            <a:r>
              <a:rPr lang="en-US" sz="2200" dirty="0">
                <a:solidFill>
                  <a:schemeClr val="bg1">
                    <a:alpha val="60000"/>
                  </a:schemeClr>
                </a:solidFill>
              </a:rPr>
              <a:t>Key Questions to Answer Related to Data </a:t>
            </a:r>
            <a:br>
              <a:rPr lang="en-US" sz="2200" dirty="0">
                <a:solidFill>
                  <a:schemeClr val="bg1">
                    <a:alpha val="60000"/>
                  </a:schemeClr>
                </a:solidFill>
              </a:rPr>
            </a:br>
            <a:r>
              <a:rPr lang="en-US" sz="2200" dirty="0">
                <a:solidFill>
                  <a:schemeClr val="bg1">
                    <a:alpha val="60000"/>
                  </a:schemeClr>
                </a:solidFill>
              </a:rPr>
              <a:t>Before Building Any Recommendation System</a:t>
            </a:r>
          </a:p>
        </p:txBody>
      </p:sp>
      <p:graphicFrame>
        <p:nvGraphicFramePr>
          <p:cNvPr id="5" name="Content Placeholder 2">
            <a:extLst>
              <a:ext uri="{FF2B5EF4-FFF2-40B4-BE49-F238E27FC236}">
                <a16:creationId xmlns:a16="http://schemas.microsoft.com/office/drawing/2014/main" id="{A0662F83-5AB8-8209-3F2C-62DC3CA4A6AC}"/>
              </a:ext>
            </a:extLst>
          </p:cNvPr>
          <p:cNvGraphicFramePr>
            <a:graphicFrameLocks noGrp="1"/>
          </p:cNvGraphicFramePr>
          <p:nvPr>
            <p:ph idx="1"/>
            <p:extLst>
              <p:ext uri="{D42A27DB-BD31-4B8C-83A1-F6EECF244321}">
                <p14:modId xmlns:p14="http://schemas.microsoft.com/office/powerpoint/2010/main" val="1612726858"/>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16787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5F18414D-1626-4996-AACB-23D3DE45B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sp>
        <p:nvSpPr>
          <p:cNvPr id="2" name="Title 1">
            <a:extLst>
              <a:ext uri="{FF2B5EF4-FFF2-40B4-BE49-F238E27FC236}">
                <a16:creationId xmlns:a16="http://schemas.microsoft.com/office/drawing/2014/main" id="{263E3F80-D945-4490-916D-6384E6895E6F}"/>
              </a:ext>
            </a:extLst>
          </p:cNvPr>
          <p:cNvSpPr>
            <a:spLocks noGrp="1"/>
          </p:cNvSpPr>
          <p:nvPr>
            <p:ph type="ctrTitle" idx="4294967295"/>
          </p:nvPr>
        </p:nvSpPr>
        <p:spPr>
          <a:xfrm>
            <a:off x="1929283" y="707132"/>
            <a:ext cx="7696855" cy="2387600"/>
          </a:xfrm>
        </p:spPr>
        <p:txBody>
          <a:bodyPr vert="horz" lIns="91440" tIns="45720" rIns="91440" bIns="45720" rtlCol="0" anchor="b">
            <a:normAutofit/>
          </a:bodyPr>
          <a:lstStyle/>
          <a:p>
            <a:r>
              <a:rPr lang="en-US" sz="4800" dirty="0">
                <a:solidFill>
                  <a:schemeClr val="bg1"/>
                </a:solidFill>
              </a:rPr>
              <a:t>Data Preparation and Exploratory Data Analysis</a:t>
            </a:r>
            <a:endParaRPr lang="en-US" sz="4800" kern="1200" dirty="0">
              <a:solidFill>
                <a:schemeClr val="bg1"/>
              </a:solidFill>
              <a:latin typeface="+mj-lt"/>
              <a:ea typeface="+mj-ea"/>
              <a:cs typeface="+mj-cs"/>
            </a:endParaRPr>
          </a:p>
        </p:txBody>
      </p:sp>
      <p:sp>
        <p:nvSpPr>
          <p:cNvPr id="40" name="Rectangle 39">
            <a:extLst>
              <a:ext uri="{FF2B5EF4-FFF2-40B4-BE49-F238E27FC236}">
                <a16:creationId xmlns:a16="http://schemas.microsoft.com/office/drawing/2014/main" id="{D84C2E9E-0B5D-4B5F-9A1F-70EBDCE39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cxnSp>
        <p:nvCxnSpPr>
          <p:cNvPr id="42" name="Straight Connector 41">
            <a:extLst>
              <a:ext uri="{FF2B5EF4-FFF2-40B4-BE49-F238E27FC236}">
                <a16:creationId xmlns:a16="http://schemas.microsoft.com/office/drawing/2014/main" id="{07A9243D-8FC3-4B36-874B-55906B03F48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929284" y="3209925"/>
            <a:ext cx="1026271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3250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p:txBody>
          <a:bodyPr>
            <a:normAutofit/>
          </a:bodyPr>
          <a:lstStyle/>
          <a:p>
            <a:r>
              <a:rPr lang="en-US" sz="4800" dirty="0">
                <a:solidFill>
                  <a:srgbClr val="FFFFFF"/>
                </a:solidFill>
              </a:rPr>
              <a:t>Data Set Overview</a:t>
            </a:r>
          </a:p>
        </p:txBody>
      </p:sp>
      <p:sp>
        <p:nvSpPr>
          <p:cNvPr id="4" name="Text Placeholder 3">
            <a:extLst>
              <a:ext uri="{FF2B5EF4-FFF2-40B4-BE49-F238E27FC236}">
                <a16:creationId xmlns:a16="http://schemas.microsoft.com/office/drawing/2014/main" id="{E031A889-919C-F020-1F35-458CCE58E0F8}"/>
              </a:ext>
            </a:extLst>
          </p:cNvPr>
          <p:cNvSpPr>
            <a:spLocks noGrp="1"/>
          </p:cNvSpPr>
          <p:nvPr>
            <p:ph type="body" idx="1"/>
          </p:nvPr>
        </p:nvSpPr>
        <p:spPr>
          <a:xfrm>
            <a:off x="839788" y="1681162"/>
            <a:ext cx="5157787" cy="1022473"/>
          </a:xfrm>
        </p:spPr>
        <p:txBody>
          <a:bodyPr>
            <a:normAutofit/>
          </a:bodyPr>
          <a:lstStyle/>
          <a:p>
            <a:endParaRPr lang="en-US" sz="2400" u="sng" dirty="0"/>
          </a:p>
          <a:p>
            <a:r>
              <a:rPr lang="en-US" sz="2400" u="sng" dirty="0"/>
              <a:t>Count data: </a:t>
            </a:r>
          </a:p>
          <a:p>
            <a:endParaRPr lang="en-US" dirty="0"/>
          </a:p>
        </p:txBody>
      </p:sp>
      <p:graphicFrame>
        <p:nvGraphicFramePr>
          <p:cNvPr id="11" name="Content Placeholder 10">
            <a:extLst>
              <a:ext uri="{FF2B5EF4-FFF2-40B4-BE49-F238E27FC236}">
                <a16:creationId xmlns:a16="http://schemas.microsoft.com/office/drawing/2014/main" id="{1470C440-51FB-EB6E-7B8F-C7CF64F38AF4}"/>
              </a:ext>
            </a:extLst>
          </p:cNvPr>
          <p:cNvGraphicFramePr>
            <a:graphicFrameLocks noGrp="1"/>
          </p:cNvGraphicFramePr>
          <p:nvPr>
            <p:ph sz="half" idx="2"/>
            <p:extLst>
              <p:ext uri="{D42A27DB-BD31-4B8C-83A1-F6EECF244321}">
                <p14:modId xmlns:p14="http://schemas.microsoft.com/office/powerpoint/2010/main" val="1595081827"/>
              </p:ext>
            </p:extLst>
          </p:nvPr>
        </p:nvGraphicFramePr>
        <p:xfrm>
          <a:off x="839788" y="2505075"/>
          <a:ext cx="5157787" cy="3621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 Placeholder 4">
            <a:extLst>
              <a:ext uri="{FF2B5EF4-FFF2-40B4-BE49-F238E27FC236}">
                <a16:creationId xmlns:a16="http://schemas.microsoft.com/office/drawing/2014/main" id="{A4347F5E-C969-B200-5676-480A4517C6C8}"/>
              </a:ext>
            </a:extLst>
          </p:cNvPr>
          <p:cNvSpPr>
            <a:spLocks noGrp="1"/>
          </p:cNvSpPr>
          <p:nvPr>
            <p:ph type="body" sz="quarter" idx="3"/>
          </p:nvPr>
        </p:nvSpPr>
        <p:spPr>
          <a:xfrm>
            <a:off x="6172200" y="1450731"/>
            <a:ext cx="5183188" cy="704598"/>
          </a:xfrm>
        </p:spPr>
        <p:txBody>
          <a:bodyPr>
            <a:normAutofit/>
          </a:bodyPr>
          <a:lstStyle/>
          <a:p>
            <a:r>
              <a:rPr lang="en-US" u="sng" dirty="0"/>
              <a:t>Song data:</a:t>
            </a:r>
          </a:p>
        </p:txBody>
      </p:sp>
      <p:graphicFrame>
        <p:nvGraphicFramePr>
          <p:cNvPr id="8" name="Content Placeholder 7">
            <a:extLst>
              <a:ext uri="{FF2B5EF4-FFF2-40B4-BE49-F238E27FC236}">
                <a16:creationId xmlns:a16="http://schemas.microsoft.com/office/drawing/2014/main" id="{EF12F35B-9316-8ADD-B6E9-EE6BB1454EFA}"/>
              </a:ext>
            </a:extLst>
          </p:cNvPr>
          <p:cNvGraphicFramePr>
            <a:graphicFrameLocks noGrp="1"/>
          </p:cNvGraphicFramePr>
          <p:nvPr>
            <p:ph sz="quarter" idx="4"/>
          </p:nvPr>
        </p:nvGraphicFramePr>
        <p:xfrm>
          <a:off x="6172200" y="2505075"/>
          <a:ext cx="5183188" cy="36845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2050" name="Picture 2" descr="Listening is everything - Spotify">
            <a:extLst>
              <a:ext uri="{FF2B5EF4-FFF2-40B4-BE49-F238E27FC236}">
                <a16:creationId xmlns:a16="http://schemas.microsoft.com/office/drawing/2014/main" id="{76654D1D-6A4A-FE9D-210D-1BCF56A0224F}"/>
              </a:ext>
            </a:extLst>
          </p:cNvPr>
          <p:cNvPicPr>
            <a:picLocks noChangeAspect="1" noChangeArrowheads="1"/>
          </p:cNvPicPr>
          <p:nvPr/>
        </p:nvPicPr>
        <p:blipFill>
          <a:blip r:embed="rId12">
            <a:extLst>
              <a:ext uri="{28A0092B-C50C-407E-A947-70E740481C1C}">
                <a14:useLocalDpi xmlns:a14="http://schemas.microsoft.com/office/drawing/2010/main" val="0"/>
              </a:ext>
            </a:extLst>
          </a:blip>
          <a:stretch>
            <a:fillRect/>
          </a:stretch>
        </p:blipFill>
        <p:spPr bwMode="auto">
          <a:xfrm>
            <a:off x="8895223" y="50187"/>
            <a:ext cx="3209779" cy="155409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52DB1D4-79C2-E586-3BEB-50493B5967A9}"/>
              </a:ext>
            </a:extLst>
          </p:cNvPr>
          <p:cNvSpPr txBox="1"/>
          <p:nvPr/>
        </p:nvSpPr>
        <p:spPr>
          <a:xfrm>
            <a:off x="2493819" y="6126480"/>
            <a:ext cx="6608618" cy="1477328"/>
          </a:xfrm>
          <a:prstGeom prst="rect">
            <a:avLst/>
          </a:prstGeom>
          <a:noFill/>
        </p:spPr>
        <p:txBody>
          <a:bodyPr wrap="square" rtlCol="0">
            <a:spAutoFit/>
          </a:bodyPr>
          <a:lstStyle/>
          <a:p>
            <a:r>
              <a:rPr lang="en-US" sz="1200" dirty="0"/>
              <a:t>Data filtering: Users to have listened to at least 90 songs </a:t>
            </a:r>
          </a:p>
          <a:p>
            <a:r>
              <a:rPr lang="en-US" sz="1200" dirty="0"/>
              <a:t>                      Songs to be listened by at least 120 users</a:t>
            </a:r>
          </a:p>
          <a:p>
            <a:r>
              <a:rPr lang="en-US" sz="1200" dirty="0"/>
              <a:t>                      Play-count more than 5</a:t>
            </a:r>
          </a:p>
          <a:p>
            <a:r>
              <a:rPr lang="en-US" sz="1800" dirty="0"/>
              <a:t> </a:t>
            </a:r>
          </a:p>
          <a:p>
            <a:endParaRPr lang="en-US" sz="1800" dirty="0"/>
          </a:p>
          <a:p>
            <a:endParaRPr lang="en-US" dirty="0"/>
          </a:p>
        </p:txBody>
      </p:sp>
    </p:spTree>
    <p:extLst>
      <p:ext uri="{BB962C8B-B14F-4D97-AF65-F5344CB8AC3E}">
        <p14:creationId xmlns:p14="http://schemas.microsoft.com/office/powerpoint/2010/main" val="482045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84" name="Rectangle 207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85" name="Group 2075">
            <a:extLst>
              <a:ext uri="{FF2B5EF4-FFF2-40B4-BE49-F238E27FC236}">
                <a16:creationId xmlns:a16="http://schemas.microsoft.com/office/drawing/2014/main" id="{FA366754-A2F4-475B-8217-AB06F5F15F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086" name="Rectangle 2076">
              <a:extLst>
                <a:ext uri="{FF2B5EF4-FFF2-40B4-BE49-F238E27FC236}">
                  <a16:creationId xmlns:a16="http://schemas.microsoft.com/office/drawing/2014/main" id="{322BF2F0-5264-48F8-8780-73D64DE848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7" name="Isosceles Triangle 2077">
              <a:extLst>
                <a:ext uri="{FF2B5EF4-FFF2-40B4-BE49-F238E27FC236}">
                  <a16:creationId xmlns:a16="http://schemas.microsoft.com/office/drawing/2014/main" id="{7DC5FF32-A8FD-4F1B-B8D3-3D226716C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643467" y="321734"/>
            <a:ext cx="10905066" cy="1135737"/>
          </a:xfrm>
        </p:spPr>
        <p:txBody>
          <a:bodyPr>
            <a:normAutofit/>
          </a:bodyPr>
          <a:lstStyle/>
          <a:p>
            <a:r>
              <a:rPr lang="en-US" sz="3600" dirty="0"/>
              <a:t>Exploratory Data Analysis (EDA)</a:t>
            </a: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643468" y="1782981"/>
            <a:ext cx="6842935" cy="4393982"/>
          </a:xfrm>
        </p:spPr>
        <p:txBody>
          <a:bodyPr>
            <a:normAutofit/>
          </a:bodyPr>
          <a:lstStyle/>
          <a:p>
            <a:r>
              <a:rPr lang="en-US" sz="1400" dirty="0">
                <a:effectLst/>
                <a:latin typeface="Arial" panose="020B0604020202020204" pitchFamily="34" charset="0"/>
                <a:ea typeface="Calibri" panose="020F0502020204030204" pitchFamily="34" charset="0"/>
                <a:cs typeface="Arial" panose="020B0604020202020204" pitchFamily="34" charset="0"/>
              </a:rPr>
              <a:t>Total number of unique user id: 3155</a:t>
            </a:r>
          </a:p>
          <a:p>
            <a:r>
              <a:rPr lang="en-US" sz="1400" dirty="0">
                <a:effectLst/>
                <a:latin typeface="Arial" panose="020B0604020202020204" pitchFamily="34" charset="0"/>
                <a:ea typeface="Calibri" panose="020F0502020204030204" pitchFamily="34" charset="0"/>
                <a:cs typeface="Arial" panose="020B0604020202020204" pitchFamily="34" charset="0"/>
              </a:rPr>
              <a:t>Total number of unique song id: 563</a:t>
            </a:r>
          </a:p>
          <a:p>
            <a:r>
              <a:rPr lang="en-US" sz="1400" dirty="0">
                <a:effectLst/>
                <a:latin typeface="Arial" panose="020B0604020202020204" pitchFamily="34" charset="0"/>
                <a:ea typeface="Calibri" panose="020F0502020204030204" pitchFamily="34" charset="0"/>
                <a:cs typeface="Arial" panose="020B0604020202020204" pitchFamily="34" charset="0"/>
              </a:rPr>
              <a:t>Total number of unique artists: 232</a:t>
            </a:r>
          </a:p>
          <a:p>
            <a:r>
              <a:rPr lang="en-US" sz="1400" dirty="0">
                <a:effectLst/>
                <a:latin typeface="Arial" panose="020B0604020202020204" pitchFamily="34" charset="0"/>
                <a:ea typeface="Calibri" panose="020F0502020204030204" pitchFamily="34" charset="0"/>
                <a:cs typeface="Arial" panose="020B0604020202020204" pitchFamily="34" charset="0"/>
              </a:rPr>
              <a:t>The dataset contains songs with release year from 1969 to 2010. </a:t>
            </a:r>
            <a:br>
              <a:rPr lang="en-US" sz="1400" dirty="0">
                <a:effectLst/>
                <a:latin typeface="Arial" panose="020B0604020202020204" pitchFamily="34" charset="0"/>
                <a:ea typeface="Calibri" panose="020F0502020204030204" pitchFamily="34" charset="0"/>
                <a:cs typeface="Arial" panose="020B0604020202020204" pitchFamily="34" charset="0"/>
              </a:rPr>
            </a:br>
            <a:br>
              <a:rPr lang="en-US" sz="1400" dirty="0">
                <a:effectLst/>
                <a:latin typeface="Arial" panose="020B0604020202020204" pitchFamily="34" charset="0"/>
                <a:ea typeface="Calibri" panose="020F0502020204030204" pitchFamily="34" charset="0"/>
                <a:cs typeface="Arial" panose="020B0604020202020204" pitchFamily="34" charset="0"/>
              </a:rPr>
            </a:br>
            <a:r>
              <a:rPr lang="en-US" sz="1400" dirty="0">
                <a:effectLst/>
                <a:latin typeface="Arial" panose="020B0604020202020204" pitchFamily="34" charset="0"/>
                <a:ea typeface="Calibri" panose="020F0502020204030204" pitchFamily="34" charset="0"/>
                <a:cs typeface="Arial" panose="020B0604020202020204" pitchFamily="34" charset="0"/>
              </a:rPr>
              <a:t>The top 5 number of titles of songs based on the released year 2009, 2008, 2007, 2003 and 2006 respectfully. </a:t>
            </a:r>
            <a:br>
              <a:rPr lang="en-US" sz="1400" dirty="0">
                <a:effectLst/>
                <a:latin typeface="Arial" panose="020B0604020202020204" pitchFamily="34" charset="0"/>
                <a:ea typeface="Calibri" panose="020F0502020204030204" pitchFamily="34" charset="0"/>
                <a:cs typeface="Arial" panose="020B0604020202020204" pitchFamily="34" charset="0"/>
              </a:rPr>
            </a:br>
            <a:endParaRPr lang="en-US" sz="1400" dirty="0"/>
          </a:p>
          <a:p>
            <a:r>
              <a:rPr lang="en-US" sz="1400" dirty="0">
                <a:effectLst/>
                <a:latin typeface="Arial" panose="020B0604020202020204" pitchFamily="34" charset="0"/>
                <a:ea typeface="Calibri" panose="020F0502020204030204" pitchFamily="34" charset="0"/>
                <a:cs typeface="Arial" panose="020B0604020202020204" pitchFamily="34" charset="0"/>
              </a:rPr>
              <a:t>The songs released in the most recent years are liked and played out mostly by users. Therefore, we can assume that new songs will be played out mostly compared to older songs. Keeping up with new releases are essential for the business success.</a:t>
            </a:r>
            <a:endParaRPr lang="en-US" sz="1400" dirty="0"/>
          </a:p>
          <a:p>
            <a:r>
              <a:rPr lang="en-US" sz="1400" b="1" dirty="0">
                <a:effectLst/>
                <a:latin typeface="Arial" panose="020B0604020202020204" pitchFamily="34" charset="0"/>
                <a:ea typeface="Calibri" panose="020F0502020204030204" pitchFamily="34" charset="0"/>
                <a:cs typeface="Arial" panose="020B0604020202020204" pitchFamily="34" charset="0"/>
              </a:rPr>
              <a:t>Most interacted users:</a:t>
            </a:r>
            <a:br>
              <a:rPr lang="en-US" sz="1400" dirty="0">
                <a:effectLst/>
                <a:latin typeface="Arial" panose="020B0604020202020204" pitchFamily="34" charset="0"/>
                <a:ea typeface="Calibri" panose="020F0502020204030204" pitchFamily="34" charset="0"/>
                <a:cs typeface="Arial" panose="020B0604020202020204" pitchFamily="34" charset="0"/>
              </a:rPr>
            </a:br>
            <a:r>
              <a:rPr lang="en-US" sz="1400" dirty="0">
                <a:effectLst/>
                <a:latin typeface="Arial" panose="020B0604020202020204" pitchFamily="34" charset="0"/>
                <a:ea typeface="Calibri" panose="020F0502020204030204" pitchFamily="34" charset="0"/>
                <a:cs typeface="Arial" panose="020B0604020202020204" pitchFamily="34" charset="0"/>
              </a:rPr>
              <a:t>Users with User Id’s 61472, 15733 and 37049 are the most active users.</a:t>
            </a:r>
          </a:p>
          <a:p>
            <a:r>
              <a:rPr lang="en-US" sz="1400" b="1" dirty="0">
                <a:effectLst/>
                <a:latin typeface="Arial" panose="020B0604020202020204" pitchFamily="34" charset="0"/>
                <a:ea typeface="Calibri" panose="020F0502020204030204" pitchFamily="34" charset="0"/>
                <a:cs typeface="Arial" panose="020B0604020202020204" pitchFamily="34" charset="0"/>
              </a:rPr>
              <a:t>Most interacted songs:</a:t>
            </a:r>
            <a:br>
              <a:rPr lang="en-US" sz="1400" dirty="0">
                <a:effectLst/>
                <a:latin typeface="Arial" panose="020B0604020202020204" pitchFamily="34" charset="0"/>
                <a:ea typeface="Calibri" panose="020F0502020204030204" pitchFamily="34" charset="0"/>
                <a:cs typeface="Arial" panose="020B0604020202020204" pitchFamily="34" charset="0"/>
              </a:rPr>
            </a:br>
            <a:r>
              <a:rPr lang="en-US" sz="1400" dirty="0">
                <a:effectLst/>
                <a:latin typeface="Arial" panose="020B0604020202020204" pitchFamily="34" charset="0"/>
                <a:ea typeface="Calibri" panose="020F0502020204030204" pitchFamily="34" charset="0"/>
                <a:cs typeface="Arial" panose="020B0604020202020204" pitchFamily="34" charset="0"/>
              </a:rPr>
              <a:t>Songs with Song Id’s 8582, 352,220 are played out based by most users.</a:t>
            </a:r>
            <a:br>
              <a:rPr lang="en-US" sz="1400" dirty="0">
                <a:effectLst/>
                <a:latin typeface="Arial" panose="020B0604020202020204" pitchFamily="34" charset="0"/>
                <a:ea typeface="Calibri" panose="020F0502020204030204" pitchFamily="34" charset="0"/>
                <a:cs typeface="Arial" panose="020B0604020202020204" pitchFamily="34" charset="0"/>
              </a:rPr>
            </a:br>
            <a:br>
              <a:rPr lang="en-US" sz="1400" dirty="0">
                <a:effectLst/>
                <a:latin typeface="Arial" panose="020B0604020202020204" pitchFamily="34" charset="0"/>
                <a:ea typeface="Calibri" panose="020F0502020204030204" pitchFamily="34" charset="0"/>
                <a:cs typeface="Arial" panose="020B0604020202020204" pitchFamily="34" charset="0"/>
              </a:rPr>
            </a:br>
            <a:endParaRPr lang="en-US" sz="1400" dirty="0"/>
          </a:p>
        </p:txBody>
      </p:sp>
      <p:grpSp>
        <p:nvGrpSpPr>
          <p:cNvPr id="2088" name="Group 2079">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089" name="Isosceles Triangle 2080">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0" name="Rectangle 2081">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050" name="Picture 2" descr="Listening is everything - Spotify">
            <a:extLst>
              <a:ext uri="{FF2B5EF4-FFF2-40B4-BE49-F238E27FC236}">
                <a16:creationId xmlns:a16="http://schemas.microsoft.com/office/drawing/2014/main" id="{76654D1D-6A4A-FE9D-210D-1BCF56A0224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32318" y="1782981"/>
            <a:ext cx="3416214" cy="1796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0599771"/>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C26C54-67E8-2E41-C9D2-45375A4A1519}"/>
              </a:ext>
            </a:extLst>
          </p:cNvPr>
          <p:cNvSpPr>
            <a:spLocks noGrp="1"/>
          </p:cNvSpPr>
          <p:nvPr>
            <p:ph type="title"/>
          </p:nvPr>
        </p:nvSpPr>
        <p:spPr>
          <a:xfrm>
            <a:off x="834118" y="377371"/>
            <a:ext cx="10515600" cy="1325563"/>
          </a:xfrm>
        </p:spPr>
        <p:txBody>
          <a:bodyPr>
            <a:normAutofit fontScale="90000"/>
          </a:bodyPr>
          <a:lstStyle/>
          <a:p>
            <a:r>
              <a:rPr lang="en-US" dirty="0">
                <a:solidFill>
                  <a:srgbClr val="FFFFFF"/>
                </a:solidFill>
              </a:rPr>
              <a:t>Model Considerations and Their Disadvantages</a:t>
            </a:r>
            <a:br>
              <a:rPr lang="en-US" dirty="0">
                <a:solidFill>
                  <a:srgbClr val="FFFFFF"/>
                </a:solidFill>
              </a:rPr>
            </a:br>
            <a:r>
              <a:rPr lang="en-US" sz="1600" b="0" i="0" dirty="0">
                <a:effectLst/>
                <a:latin typeface="-apple-system"/>
              </a:rPr>
              <a:t>The core techniques or algorithms for realizing recommender systems are generally classified into four categories: ranking-based filtering, content-based filtering, collaborative filtering</a:t>
            </a:r>
            <a:endParaRPr lang="en-US" sz="1600" dirty="0">
              <a:solidFill>
                <a:srgbClr val="FFFFFF"/>
              </a:solidFill>
            </a:endParaRPr>
          </a:p>
        </p:txBody>
      </p:sp>
      <p:graphicFrame>
        <p:nvGraphicFramePr>
          <p:cNvPr id="5" name="Content Placeholder 2">
            <a:extLst>
              <a:ext uri="{FF2B5EF4-FFF2-40B4-BE49-F238E27FC236}">
                <a16:creationId xmlns:a16="http://schemas.microsoft.com/office/drawing/2014/main" id="{A0662F83-5AB8-8209-3F2C-62DC3CA4A6AC}"/>
              </a:ext>
            </a:extLst>
          </p:cNvPr>
          <p:cNvGraphicFramePr>
            <a:graphicFrameLocks noGrp="1"/>
          </p:cNvGraphicFramePr>
          <p:nvPr>
            <p:ph idx="1"/>
            <p:extLst>
              <p:ext uri="{D42A27DB-BD31-4B8C-83A1-F6EECF244321}">
                <p14:modId xmlns:p14="http://schemas.microsoft.com/office/powerpoint/2010/main" val="83640577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76CBBE4E-436F-C79C-847D-511E37CE3124}"/>
              </a:ext>
            </a:extLst>
          </p:cNvPr>
          <p:cNvSpPr txBox="1"/>
          <p:nvPr/>
        </p:nvSpPr>
        <p:spPr>
          <a:xfrm>
            <a:off x="5260769" y="6428509"/>
            <a:ext cx="1777340" cy="338554"/>
          </a:xfrm>
          <a:prstGeom prst="rect">
            <a:avLst/>
          </a:prstGeom>
          <a:noFill/>
        </p:spPr>
        <p:txBody>
          <a:bodyPr wrap="square" rtlCol="0">
            <a:spAutoFit/>
          </a:bodyPr>
          <a:lstStyle/>
          <a:p>
            <a:r>
              <a:rPr lang="en-US" sz="800">
                <a:solidFill>
                  <a:srgbClr val="FFFFFF"/>
                </a:solidFill>
              </a:rPr>
              <a:t>* Hybrid Filtering has not been performed during model creation.</a:t>
            </a:r>
            <a:endParaRPr lang="en-US" sz="800" dirty="0"/>
          </a:p>
        </p:txBody>
      </p:sp>
      <p:cxnSp>
        <p:nvCxnSpPr>
          <p:cNvPr id="6" name="Straight Arrow Connector 5">
            <a:extLst>
              <a:ext uri="{FF2B5EF4-FFF2-40B4-BE49-F238E27FC236}">
                <a16:creationId xmlns:a16="http://schemas.microsoft.com/office/drawing/2014/main" id="{8223FD06-8BA4-09B8-04BA-CF51DA3EDFE1}"/>
              </a:ext>
            </a:extLst>
          </p:cNvPr>
          <p:cNvCxnSpPr/>
          <p:nvPr/>
        </p:nvCxnSpPr>
        <p:spPr>
          <a:xfrm>
            <a:off x="6497188" y="3589814"/>
            <a:ext cx="980902" cy="82296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8" name="Straight Arrow Connector 7">
            <a:extLst>
              <a:ext uri="{FF2B5EF4-FFF2-40B4-BE49-F238E27FC236}">
                <a16:creationId xmlns:a16="http://schemas.microsoft.com/office/drawing/2014/main" id="{48C41680-AB7A-BD56-A3E6-E1BE7D0EFB73}"/>
              </a:ext>
            </a:extLst>
          </p:cNvPr>
          <p:cNvCxnSpPr>
            <a:cxnSpLocks/>
          </p:cNvCxnSpPr>
          <p:nvPr/>
        </p:nvCxnSpPr>
        <p:spPr>
          <a:xfrm flipH="1">
            <a:off x="4606637" y="3528559"/>
            <a:ext cx="1542802" cy="773277"/>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40676861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84" name="Rectangle 207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85" name="Group 2075">
            <a:extLst>
              <a:ext uri="{FF2B5EF4-FFF2-40B4-BE49-F238E27FC236}">
                <a16:creationId xmlns:a16="http://schemas.microsoft.com/office/drawing/2014/main" id="{FA366754-A2F4-475B-8217-AB06F5F15F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086" name="Rectangle 2076">
              <a:extLst>
                <a:ext uri="{FF2B5EF4-FFF2-40B4-BE49-F238E27FC236}">
                  <a16:creationId xmlns:a16="http://schemas.microsoft.com/office/drawing/2014/main" id="{322BF2F0-5264-48F8-8780-73D64DE848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7" name="Isosceles Triangle 2077">
              <a:extLst>
                <a:ext uri="{FF2B5EF4-FFF2-40B4-BE49-F238E27FC236}">
                  <a16:creationId xmlns:a16="http://schemas.microsoft.com/office/drawing/2014/main" id="{7DC5FF32-A8FD-4F1B-B8D3-3D226716C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643467" y="321734"/>
            <a:ext cx="10905066" cy="1135737"/>
          </a:xfrm>
        </p:spPr>
        <p:txBody>
          <a:bodyPr>
            <a:normAutofit/>
          </a:bodyPr>
          <a:lstStyle/>
          <a:p>
            <a:r>
              <a:rPr lang="en-US" sz="3600" dirty="0"/>
              <a:t>Strategy and Tactics for Building Recommendation Systems</a:t>
            </a: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643468" y="1782981"/>
            <a:ext cx="6842935" cy="4393982"/>
          </a:xfrm>
        </p:spPr>
        <p:txBody>
          <a:bodyPr>
            <a:normAutofit fontScale="70000" lnSpcReduction="20000"/>
          </a:bodyPr>
          <a:lstStyle/>
          <a:p>
            <a:pPr>
              <a:buFont typeface="Wingdings" panose="05000000000000000000" pitchFamily="2" charset="2"/>
              <a:buChar char="q"/>
            </a:pPr>
            <a:r>
              <a:rPr lang="en-US" sz="1400" dirty="0">
                <a:effectLst/>
                <a:latin typeface="Arial" panose="020B0604020202020204" pitchFamily="34" charset="0"/>
                <a:ea typeface="Calibri" panose="020F0502020204030204" pitchFamily="34" charset="0"/>
                <a:cs typeface="Arial" panose="020B0604020202020204" pitchFamily="34" charset="0"/>
              </a:rPr>
              <a:t>Company Mission and Vision?</a:t>
            </a:r>
          </a:p>
          <a:p>
            <a:pPr>
              <a:buFont typeface="Wingdings" panose="05000000000000000000" pitchFamily="2" charset="2"/>
              <a:buChar char="q"/>
            </a:pPr>
            <a:r>
              <a:rPr lang="en-US" sz="1400" dirty="0">
                <a:latin typeface="Arial" panose="020B0604020202020204" pitchFamily="34" charset="0"/>
                <a:ea typeface="Calibri" panose="020F0502020204030204" pitchFamily="34" charset="0"/>
                <a:cs typeface="Arial" panose="020B0604020202020204" pitchFamily="34" charset="0"/>
              </a:rPr>
              <a:t>Size of the enterprise? </a:t>
            </a:r>
          </a:p>
          <a:p>
            <a:pPr>
              <a:buFont typeface="Wingdings" panose="05000000000000000000" pitchFamily="2" charset="2"/>
              <a:buChar char="q"/>
            </a:pPr>
            <a:r>
              <a:rPr lang="en-US" sz="1400" dirty="0">
                <a:latin typeface="Arial" panose="020B0604020202020204" pitchFamily="34" charset="0"/>
                <a:ea typeface="Calibri" panose="020F0502020204030204" pitchFamily="34" charset="0"/>
                <a:cs typeface="Arial" panose="020B0604020202020204" pitchFamily="34" charset="0"/>
              </a:rPr>
              <a:t>Who are our competitors? What strategies they use for recommendation systems?</a:t>
            </a:r>
          </a:p>
          <a:p>
            <a:pPr>
              <a:buFont typeface="Wingdings" panose="05000000000000000000" pitchFamily="2" charset="2"/>
              <a:buChar char="q"/>
            </a:pPr>
            <a:r>
              <a:rPr lang="en-US" sz="1400" dirty="0">
                <a:latin typeface="Arial" panose="020B0604020202020204" pitchFamily="34" charset="0"/>
                <a:ea typeface="Calibri" panose="020F0502020204030204" pitchFamily="34" charset="0"/>
                <a:cs typeface="Arial" panose="020B0604020202020204" pitchFamily="34" charset="0"/>
              </a:rPr>
              <a:t>Business Objective?</a:t>
            </a:r>
          </a:p>
          <a:p>
            <a:pPr>
              <a:buFont typeface="Wingdings" panose="05000000000000000000" pitchFamily="2" charset="2"/>
              <a:buChar char="q"/>
            </a:pPr>
            <a:r>
              <a:rPr lang="en-US" sz="1400" dirty="0">
                <a:effectLst/>
                <a:latin typeface="Arial" panose="020B0604020202020204" pitchFamily="34" charset="0"/>
                <a:ea typeface="Calibri" panose="020F0502020204030204" pitchFamily="34" charset="0"/>
                <a:cs typeface="Arial" panose="020B0604020202020204" pitchFamily="34" charset="0"/>
              </a:rPr>
              <a:t>What makes our enterprise unique so that we could focus on that feature when building recommendation systems?</a:t>
            </a:r>
          </a:p>
          <a:p>
            <a:pPr>
              <a:buFont typeface="Wingdings" panose="05000000000000000000" pitchFamily="2" charset="2"/>
              <a:buChar char="q"/>
            </a:pPr>
            <a:r>
              <a:rPr lang="en-US" sz="1400" dirty="0">
                <a:latin typeface="Arial" panose="020B0604020202020204" pitchFamily="34" charset="0"/>
                <a:ea typeface="Calibri" panose="020F0502020204030204" pitchFamily="34" charset="0"/>
                <a:cs typeface="Arial" panose="020B0604020202020204" pitchFamily="34" charset="0"/>
              </a:rPr>
              <a:t>Are the strategies and metrics used in Data Science Team align with overall company strategy?</a:t>
            </a:r>
          </a:p>
          <a:p>
            <a:pPr>
              <a:buFont typeface="Wingdings" panose="05000000000000000000" pitchFamily="2" charset="2"/>
              <a:buChar char="q"/>
            </a:pPr>
            <a:r>
              <a:rPr lang="en-US" sz="1400" dirty="0">
                <a:latin typeface="Arial" panose="020B0604020202020204" pitchFamily="34" charset="0"/>
                <a:ea typeface="Calibri" panose="020F0502020204030204" pitchFamily="34" charset="0"/>
                <a:cs typeface="Arial" panose="020B0604020202020204" pitchFamily="34" charset="0"/>
              </a:rPr>
              <a:t>Business Metrics to Use?</a:t>
            </a:r>
          </a:p>
          <a:p>
            <a:pPr marL="0" indent="0">
              <a:buNone/>
            </a:pPr>
            <a:r>
              <a:rPr lang="en-US" sz="1400" dirty="0">
                <a:latin typeface="Arial" panose="020B0604020202020204" pitchFamily="34" charset="0"/>
                <a:ea typeface="Calibri" panose="020F0502020204030204" pitchFamily="34" charset="0"/>
                <a:cs typeface="Arial" panose="020B0604020202020204" pitchFamily="34" charset="0"/>
              </a:rPr>
              <a:t>      Should we treat every song or artists  equally? </a:t>
            </a:r>
          </a:p>
          <a:p>
            <a:pPr marL="0" indent="0">
              <a:buNone/>
            </a:pPr>
            <a:r>
              <a:rPr lang="en-US" sz="1400" dirty="0">
                <a:latin typeface="Arial" panose="020B0604020202020204" pitchFamily="34" charset="0"/>
                <a:ea typeface="Calibri" panose="020F0502020204030204" pitchFamily="34" charset="0"/>
                <a:cs typeface="Arial" panose="020B0604020202020204" pitchFamily="34" charset="0"/>
              </a:rPr>
              <a:t>      What do we mean when we say, “most interacted songs”? </a:t>
            </a:r>
          </a:p>
          <a:p>
            <a:pPr marL="0" indent="0">
              <a:buNone/>
            </a:pPr>
            <a:r>
              <a:rPr lang="en-US" sz="1400" dirty="0">
                <a:latin typeface="Arial" panose="020B0604020202020204" pitchFamily="34" charset="0"/>
                <a:ea typeface="Calibri" panose="020F0502020204030204" pitchFamily="34" charset="0"/>
                <a:cs typeface="Arial" panose="020B0604020202020204" pitchFamily="34" charset="0"/>
              </a:rPr>
              <a:t>      Songs that have most click rates? Songs that has been played out by most users ?</a:t>
            </a:r>
          </a:p>
          <a:p>
            <a:pPr marL="0" indent="0">
              <a:buNone/>
            </a:pPr>
            <a:r>
              <a:rPr lang="en-US" sz="1400" dirty="0">
                <a:effectLst/>
                <a:latin typeface="Arial" panose="020B0604020202020204" pitchFamily="34" charset="0"/>
                <a:ea typeface="Calibri" panose="020F0502020204030204" pitchFamily="34" charset="0"/>
                <a:cs typeface="Arial" panose="020B0604020202020204" pitchFamily="34" charset="0"/>
              </a:rPr>
              <a:t>      Songs that have most played-out by active users in the past 6 months?</a:t>
            </a:r>
          </a:p>
          <a:p>
            <a:pPr marL="0" indent="0">
              <a:buNone/>
            </a:pPr>
            <a:r>
              <a:rPr lang="en-US" sz="1400" dirty="0">
                <a:latin typeface="Arial" panose="020B0604020202020204" pitchFamily="34" charset="0"/>
                <a:ea typeface="Calibri" panose="020F0502020204030204" pitchFamily="34" charset="0"/>
                <a:cs typeface="Arial" panose="020B0604020202020204" pitchFamily="34" charset="0"/>
              </a:rPr>
              <a:t>      </a:t>
            </a:r>
            <a:r>
              <a:rPr lang="en-US" sz="1400" dirty="0">
                <a:effectLst/>
                <a:latin typeface="Arial" panose="020B0604020202020204" pitchFamily="34" charset="0"/>
                <a:ea typeface="Calibri" panose="020F0502020204030204" pitchFamily="34" charset="0"/>
                <a:cs typeface="Arial" panose="020B0604020202020204" pitchFamily="34" charset="0"/>
              </a:rPr>
              <a:t>Songs that have </a:t>
            </a:r>
            <a:r>
              <a:rPr lang="en-US" sz="1400" b="1" dirty="0">
                <a:effectLst/>
                <a:latin typeface="Arial" panose="020B0604020202020204" pitchFamily="34" charset="0"/>
                <a:ea typeface="Calibri" panose="020F0502020204030204" pitchFamily="34" charset="0"/>
                <a:cs typeface="Arial" panose="020B0604020202020204" pitchFamily="34" charset="0"/>
              </a:rPr>
              <a:t>MOST</a:t>
            </a:r>
            <a:r>
              <a:rPr lang="en-US" sz="1400" dirty="0">
                <a:effectLst/>
                <a:latin typeface="Arial" panose="020B0604020202020204" pitchFamily="34" charset="0"/>
                <a:ea typeface="Calibri" panose="020F0502020204030204" pitchFamily="34" charset="0"/>
                <a:cs typeface="Arial" panose="020B0604020202020204" pitchFamily="34" charset="0"/>
              </a:rPr>
              <a:t> played-out by </a:t>
            </a:r>
            <a:r>
              <a:rPr lang="en-US" sz="1400" b="1" dirty="0">
                <a:effectLst/>
                <a:latin typeface="Arial" panose="020B0604020202020204" pitchFamily="34" charset="0"/>
                <a:ea typeface="Calibri" panose="020F0502020204030204" pitchFamily="34" charset="0"/>
                <a:cs typeface="Arial" panose="020B0604020202020204" pitchFamily="34" charset="0"/>
              </a:rPr>
              <a:t>ACTIVE USER </a:t>
            </a:r>
            <a:r>
              <a:rPr lang="en-US" sz="1400" dirty="0">
                <a:effectLst/>
                <a:latin typeface="Arial" panose="020B0604020202020204" pitchFamily="34" charset="0"/>
                <a:ea typeface="Calibri" panose="020F0502020204030204" pitchFamily="34" charset="0"/>
                <a:cs typeface="Arial" panose="020B0604020202020204" pitchFamily="34" charset="0"/>
              </a:rPr>
              <a:t>in the </a:t>
            </a:r>
            <a:r>
              <a:rPr lang="en-US" sz="1400" b="1" dirty="0">
                <a:effectLst/>
                <a:latin typeface="Arial" panose="020B0604020202020204" pitchFamily="34" charset="0"/>
                <a:ea typeface="Calibri" panose="020F0502020204030204" pitchFamily="34" charset="0"/>
                <a:cs typeface="Arial" panose="020B0604020202020204" pitchFamily="34" charset="0"/>
              </a:rPr>
              <a:t>Past 3 Month</a:t>
            </a:r>
            <a:r>
              <a:rPr lang="en-US" sz="1400" dirty="0">
                <a:effectLst/>
                <a:latin typeface="Arial" panose="020B0604020202020204" pitchFamily="34" charset="0"/>
                <a:ea typeface="Calibri" panose="020F0502020204030204" pitchFamily="34" charset="0"/>
                <a:cs typeface="Arial" panose="020B0604020202020204" pitchFamily="34" charset="0"/>
              </a:rPr>
              <a:t>, have </a:t>
            </a:r>
          </a:p>
          <a:p>
            <a:pPr marL="0" indent="0">
              <a:buNone/>
            </a:pPr>
            <a:r>
              <a:rPr lang="en-US" sz="1400" b="1" dirty="0">
                <a:latin typeface="Arial" panose="020B0604020202020204" pitchFamily="34" charset="0"/>
                <a:ea typeface="Calibri" panose="020F0502020204030204" pitchFamily="34" charset="0"/>
                <a:cs typeface="Arial" panose="020B0604020202020204" pitchFamily="34" charset="0"/>
              </a:rPr>
              <a:t>skip rate </a:t>
            </a:r>
            <a:r>
              <a:rPr lang="en-US" sz="1400" dirty="0">
                <a:latin typeface="Arial" panose="020B0604020202020204" pitchFamily="34" charset="0"/>
                <a:ea typeface="Calibri" panose="020F0502020204030204" pitchFamily="34" charset="0"/>
                <a:cs typeface="Arial" panose="020B0604020202020204" pitchFamily="34" charset="0"/>
              </a:rPr>
              <a:t>of until next </a:t>
            </a:r>
            <a:r>
              <a:rPr lang="en-US" sz="1400" b="1" dirty="0">
                <a:latin typeface="Arial" panose="020B0604020202020204" pitchFamily="34" charset="0"/>
                <a:ea typeface="Calibri" panose="020F0502020204030204" pitchFamily="34" charset="0"/>
                <a:cs typeface="Arial" panose="020B0604020202020204" pitchFamily="34" charset="0"/>
              </a:rPr>
              <a:t>song more than 30 seconds</a:t>
            </a:r>
            <a:r>
              <a:rPr lang="en-US" sz="1400" dirty="0">
                <a:latin typeface="Arial" panose="020B0604020202020204" pitchFamily="34" charset="0"/>
                <a:ea typeface="Calibri" panose="020F0502020204030204" pitchFamily="34" charset="0"/>
                <a:cs typeface="Arial" panose="020B0604020202020204" pitchFamily="34" charset="0"/>
              </a:rPr>
              <a:t>?</a:t>
            </a:r>
            <a:endParaRPr lang="en-US" sz="1400" dirty="0">
              <a:effectLst/>
              <a:latin typeface="Arial" panose="020B0604020202020204" pitchFamily="34" charset="0"/>
              <a:ea typeface="Calibri" panose="020F0502020204030204" pitchFamily="34" charset="0"/>
              <a:cs typeface="Arial" panose="020B0604020202020204" pitchFamily="34" charset="0"/>
            </a:endParaRPr>
          </a:p>
          <a:p>
            <a:pPr>
              <a:buFont typeface="Wingdings" panose="05000000000000000000" pitchFamily="2" charset="2"/>
              <a:buChar char="q"/>
            </a:pPr>
            <a:r>
              <a:rPr lang="en-US" sz="1400" dirty="0">
                <a:latin typeface="Arial" panose="020B0604020202020204" pitchFamily="34" charset="0"/>
                <a:ea typeface="Calibri" panose="020F0502020204030204" pitchFamily="34" charset="0"/>
                <a:cs typeface="Arial" panose="020B0604020202020204" pitchFamily="34" charset="0"/>
              </a:rPr>
              <a:t>Design of platform? What kind of information we obtain from the new user during the onboarding process?</a:t>
            </a:r>
          </a:p>
          <a:p>
            <a:pPr>
              <a:buFont typeface="Wingdings" panose="05000000000000000000" pitchFamily="2" charset="2"/>
              <a:buChar char="q"/>
            </a:pPr>
            <a:r>
              <a:rPr lang="en-US" sz="1400" dirty="0">
                <a:latin typeface="Arial" panose="020B0604020202020204" pitchFamily="34" charset="0"/>
                <a:ea typeface="Calibri" panose="020F0502020204030204" pitchFamily="34" charset="0"/>
                <a:cs typeface="Arial" panose="020B0604020202020204" pitchFamily="34" charset="0"/>
              </a:rPr>
              <a:t>Data features available?</a:t>
            </a:r>
          </a:p>
          <a:p>
            <a:pPr>
              <a:buFont typeface="Wingdings" panose="05000000000000000000" pitchFamily="2" charset="2"/>
              <a:buChar char="q"/>
            </a:pPr>
            <a:r>
              <a:rPr lang="en-US" sz="1400" dirty="0">
                <a:effectLst/>
                <a:latin typeface="Arial" panose="020B0604020202020204" pitchFamily="34" charset="0"/>
                <a:ea typeface="Calibri" panose="020F0502020204030204" pitchFamily="34" charset="0"/>
                <a:cs typeface="Arial" panose="020B0604020202020204" pitchFamily="34" charset="0"/>
              </a:rPr>
              <a:t>Learn from your mistakes (Iterative, </a:t>
            </a:r>
            <a:r>
              <a:rPr lang="en-US" sz="1400" dirty="0">
                <a:latin typeface="Arial" panose="020B0604020202020204" pitchFamily="34" charset="0"/>
                <a:ea typeface="Calibri" panose="020F0502020204030204" pitchFamily="34" charset="0"/>
                <a:cs typeface="Arial" panose="020B0604020202020204" pitchFamily="34" charset="0"/>
              </a:rPr>
              <a:t>e</a:t>
            </a:r>
            <a:r>
              <a:rPr lang="en-US" sz="1400" dirty="0">
                <a:effectLst/>
                <a:latin typeface="Arial" panose="020B0604020202020204" pitchFamily="34" charset="0"/>
                <a:ea typeface="Calibri" panose="020F0502020204030204" pitchFamily="34" charset="0"/>
                <a:cs typeface="Arial" panose="020B0604020202020204" pitchFamily="34" charset="0"/>
              </a:rPr>
              <a:t>volving process s/</a:t>
            </a:r>
            <a:r>
              <a:rPr lang="en-US" sz="1400" dirty="0">
                <a:latin typeface="Arial" panose="020B0604020202020204" pitchFamily="34" charset="0"/>
                <a:ea typeface="Calibri" panose="020F0502020204030204" pitchFamily="34" charset="0"/>
                <a:cs typeface="Arial" panose="020B0604020202020204" pitchFamily="34" charset="0"/>
              </a:rPr>
              <a:t>b supported with user testing, surveys etc.)</a:t>
            </a:r>
          </a:p>
          <a:p>
            <a:pPr marL="0" indent="0">
              <a:buNone/>
            </a:pPr>
            <a:br>
              <a:rPr lang="en-US" sz="1400" dirty="0">
                <a:effectLst/>
                <a:latin typeface="Arial" panose="020B0604020202020204" pitchFamily="34" charset="0"/>
                <a:ea typeface="Calibri" panose="020F0502020204030204" pitchFamily="34" charset="0"/>
                <a:cs typeface="Arial" panose="020B0604020202020204" pitchFamily="34" charset="0"/>
              </a:rPr>
            </a:br>
            <a:br>
              <a:rPr lang="en-US" sz="1400" dirty="0">
                <a:effectLst/>
                <a:latin typeface="Arial" panose="020B0604020202020204" pitchFamily="34" charset="0"/>
                <a:ea typeface="Calibri" panose="020F0502020204030204" pitchFamily="34" charset="0"/>
                <a:cs typeface="Arial" panose="020B0604020202020204" pitchFamily="34" charset="0"/>
              </a:rPr>
            </a:br>
            <a:endParaRPr lang="en-US" sz="1400" dirty="0"/>
          </a:p>
        </p:txBody>
      </p:sp>
      <p:grpSp>
        <p:nvGrpSpPr>
          <p:cNvPr id="2088" name="Group 2079">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089" name="Isosceles Triangle 2080">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0" name="Rectangle 2081">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050" name="Picture 2" descr="Listening is everything - Spotify">
            <a:extLst>
              <a:ext uri="{FF2B5EF4-FFF2-40B4-BE49-F238E27FC236}">
                <a16:creationId xmlns:a16="http://schemas.microsoft.com/office/drawing/2014/main" id="{76654D1D-6A4A-FE9D-210D-1BCF56A0224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32318" y="1782981"/>
            <a:ext cx="3416214" cy="1796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2422719"/>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84" name="Rectangle 207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85" name="Group 2075">
            <a:extLst>
              <a:ext uri="{FF2B5EF4-FFF2-40B4-BE49-F238E27FC236}">
                <a16:creationId xmlns:a16="http://schemas.microsoft.com/office/drawing/2014/main" id="{FA366754-A2F4-475B-8217-AB06F5F15F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086" name="Rectangle 2076">
              <a:extLst>
                <a:ext uri="{FF2B5EF4-FFF2-40B4-BE49-F238E27FC236}">
                  <a16:creationId xmlns:a16="http://schemas.microsoft.com/office/drawing/2014/main" id="{322BF2F0-5264-48F8-8780-73D64DE848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7" name="Isosceles Triangle 2077">
              <a:extLst>
                <a:ext uri="{FF2B5EF4-FFF2-40B4-BE49-F238E27FC236}">
                  <a16:creationId xmlns:a16="http://schemas.microsoft.com/office/drawing/2014/main" id="{7DC5FF32-A8FD-4F1B-B8D3-3D226716C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643467" y="321734"/>
            <a:ext cx="10905066" cy="1135737"/>
          </a:xfrm>
        </p:spPr>
        <p:txBody>
          <a:bodyPr>
            <a:normAutofit/>
          </a:bodyPr>
          <a:lstStyle/>
          <a:p>
            <a:r>
              <a:rPr lang="en-US" sz="3600" dirty="0"/>
              <a:t>Finale Solution Design</a:t>
            </a: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643468" y="1782981"/>
            <a:ext cx="6842935" cy="4393982"/>
          </a:xfrm>
        </p:spPr>
        <p:txBody>
          <a:bodyPr>
            <a:normAutofit fontScale="40000" lnSpcReduction="20000"/>
          </a:bodyPr>
          <a:lstStyle/>
          <a:p>
            <a:pPr>
              <a:buFont typeface="Wingdings" panose="05000000000000000000" pitchFamily="2" charset="2"/>
              <a:buChar char="q"/>
            </a:pPr>
            <a:endParaRPr lang="en-US" sz="1400" dirty="0">
              <a:effectLst/>
              <a:latin typeface="Arial" panose="020B0604020202020204" pitchFamily="34" charset="0"/>
              <a:ea typeface="Calibri" panose="020F0502020204030204" pitchFamily="34" charset="0"/>
              <a:cs typeface="Arial" panose="020B0604020202020204" pitchFamily="34" charset="0"/>
            </a:endParaRPr>
          </a:p>
          <a:p>
            <a:pPr>
              <a:buFont typeface="Wingdings" panose="05000000000000000000" pitchFamily="2" charset="2"/>
              <a:buChar char="q"/>
            </a:pPr>
            <a:endParaRPr lang="en-US" sz="1400" dirty="0">
              <a:effectLst/>
              <a:latin typeface="Arial" panose="020B0604020202020204" pitchFamily="34" charset="0"/>
              <a:ea typeface="Calibri" panose="020F0502020204030204" pitchFamily="34" charset="0"/>
              <a:cs typeface="Arial" panose="020B0604020202020204" pitchFamily="34" charset="0"/>
            </a:endParaRPr>
          </a:p>
          <a:p>
            <a:pPr>
              <a:buFont typeface="Wingdings" panose="05000000000000000000" pitchFamily="2" charset="2"/>
              <a:buChar char="q"/>
            </a:pPr>
            <a:r>
              <a:rPr lang="en-US" sz="2900" b="1" dirty="0">
                <a:solidFill>
                  <a:srgbClr val="0066FF"/>
                </a:solidFill>
                <a:latin typeface="Arial" panose="020B0604020202020204" pitchFamily="34" charset="0"/>
                <a:ea typeface="Calibri" panose="020F0502020204030204" pitchFamily="34" charset="0"/>
                <a:cs typeface="Arial" panose="020B0604020202020204" pitchFamily="34" charset="0"/>
              </a:rPr>
              <a:t>NEW USERS</a:t>
            </a:r>
            <a:r>
              <a:rPr lang="en-US" sz="2900" b="1" dirty="0">
                <a:latin typeface="Arial" panose="020B0604020202020204" pitchFamily="34" charset="0"/>
                <a:ea typeface="Calibri" panose="020F0502020204030204" pitchFamily="34" charset="0"/>
                <a:cs typeface="Arial" panose="020B0604020202020204" pitchFamily="34" charset="0"/>
              </a:rPr>
              <a:t> : </a:t>
            </a:r>
          </a:p>
          <a:p>
            <a:pPr marL="0" indent="0">
              <a:buNone/>
            </a:pPr>
            <a:r>
              <a:rPr lang="en-US" sz="2900" dirty="0">
                <a:latin typeface="Arial" panose="020B0604020202020204" pitchFamily="34" charset="0"/>
                <a:ea typeface="Calibri" panose="020F0502020204030204" pitchFamily="34" charset="0"/>
                <a:cs typeface="Arial" panose="020B0604020202020204" pitchFamily="34" charset="0"/>
              </a:rPr>
              <a:t>     POPULARITY BASED + CONTENT BASED RECOMMENDATION SYSTEM</a:t>
            </a:r>
          </a:p>
          <a:p>
            <a:pPr marL="0" indent="0">
              <a:buNone/>
            </a:pPr>
            <a:endParaRPr lang="en-US" sz="2600" dirty="0">
              <a:latin typeface="Arial" panose="020B0604020202020204" pitchFamily="34" charset="0"/>
              <a:ea typeface="Calibri" panose="020F0502020204030204" pitchFamily="34" charset="0"/>
              <a:cs typeface="Arial" panose="020B0604020202020204" pitchFamily="34" charset="0"/>
            </a:endParaRPr>
          </a:p>
          <a:p>
            <a:pPr>
              <a:buFont typeface="Wingdings" panose="05000000000000000000" pitchFamily="2" charset="2"/>
              <a:buChar char="Ø"/>
            </a:pPr>
            <a:r>
              <a:rPr lang="en-US" sz="2500" dirty="0">
                <a:latin typeface="Arial" panose="020B0604020202020204" pitchFamily="34" charset="0"/>
                <a:ea typeface="Calibri" panose="020F0502020204030204" pitchFamily="34" charset="0"/>
                <a:cs typeface="Arial" panose="020B0604020202020204" pitchFamily="34" charset="0"/>
              </a:rPr>
              <a:t>C</a:t>
            </a:r>
            <a:r>
              <a:rPr lang="en-US" sz="2500" dirty="0">
                <a:latin typeface="Arial" panose="020B0604020202020204" pitchFamily="34" charset="0"/>
                <a:cs typeface="Arial" panose="020B0604020202020204" pitchFamily="34" charset="0"/>
              </a:rPr>
              <a:t>reate various default popularity-based recommendation systems based on different age groups, gender, region, country, language, lifestyle.</a:t>
            </a:r>
          </a:p>
          <a:p>
            <a:pPr>
              <a:buFont typeface="Wingdings" panose="05000000000000000000" pitchFamily="2" charset="2"/>
              <a:buChar char="Ø"/>
            </a:pPr>
            <a:r>
              <a:rPr lang="en-US" sz="2500" dirty="0">
                <a:latin typeface="Arial" panose="020B0604020202020204" pitchFamily="34" charset="0"/>
                <a:cs typeface="Arial" panose="020B0604020202020204" pitchFamily="34" charset="0"/>
              </a:rPr>
              <a:t>Content based filtering is one of the popular filtering method. Model makes recommendations that is very niche and only particular person likes. New, unique items, things can be suggested to users with content-based filtering. However, one of the main issue with content-based filtering is its inability to scale and meet demands of millions of users in real time. For smaller streaming services it is a good approach to use. Because content-based filtering has ability to. recommend things to users that is unique to their profiles. This recommendation system will be applied to the new user groups only considering the size of Spotify user's size. </a:t>
            </a:r>
          </a:p>
          <a:p>
            <a:pPr>
              <a:buFont typeface="Wingdings" panose="05000000000000000000" pitchFamily="2" charset="2"/>
              <a:buChar char="Ø"/>
            </a:pPr>
            <a:endParaRPr lang="en-US" sz="2500" dirty="0">
              <a:latin typeface="Arial" panose="020B0604020202020204" pitchFamily="34" charset="0"/>
              <a:cs typeface="Arial" panose="020B0604020202020204" pitchFamily="34" charset="0"/>
            </a:endParaRPr>
          </a:p>
          <a:p>
            <a:pPr>
              <a:buFont typeface="Wingdings" panose="05000000000000000000" pitchFamily="2" charset="2"/>
              <a:buChar char="Ø"/>
            </a:pPr>
            <a:r>
              <a:rPr lang="en-US" sz="2900" b="1" dirty="0">
                <a:solidFill>
                  <a:srgbClr val="0066FF"/>
                </a:solidFill>
                <a:latin typeface="Arial" panose="020B0604020202020204" pitchFamily="34" charset="0"/>
                <a:cs typeface="Arial" panose="020B0604020202020204" pitchFamily="34" charset="0"/>
              </a:rPr>
              <a:t>EXISTING USERS (3 - 4 MONTHS EXPERIENCE PLATFORM) : </a:t>
            </a:r>
          </a:p>
          <a:p>
            <a:pPr marL="0" indent="0">
              <a:buNone/>
            </a:pPr>
            <a:r>
              <a:rPr lang="en-US" sz="2900" dirty="0">
                <a:solidFill>
                  <a:srgbClr val="0066FF"/>
                </a:solidFill>
                <a:latin typeface="Arial" panose="020B0604020202020204" pitchFamily="34" charset="0"/>
                <a:cs typeface="Arial" panose="020B0604020202020204" pitchFamily="34" charset="0"/>
              </a:rPr>
              <a:t>     </a:t>
            </a:r>
            <a:r>
              <a:rPr lang="en-US" sz="2900" dirty="0">
                <a:solidFill>
                  <a:srgbClr val="000000"/>
                </a:solidFill>
                <a:latin typeface="Arial" panose="020B0604020202020204" pitchFamily="34" charset="0"/>
                <a:cs typeface="Arial" panose="020B0604020202020204" pitchFamily="34" charset="0"/>
              </a:rPr>
              <a:t>COLLABRATIVE BASED OR HYBRID RECOMMENDATION SYSTEM</a:t>
            </a:r>
          </a:p>
          <a:p>
            <a:pPr>
              <a:buFont typeface="Wingdings" panose="05000000000000000000" pitchFamily="2" charset="2"/>
              <a:buChar char="Ø"/>
            </a:pPr>
            <a:r>
              <a:rPr lang="en-US" sz="2500" dirty="0">
                <a:latin typeface="Arial" panose="020B0604020202020204" pitchFamily="34" charset="0"/>
                <a:cs typeface="Arial" panose="020B0604020202020204" pitchFamily="34" charset="0"/>
              </a:rPr>
              <a:t>Considering the size of enterprise, for Spotify, instead of content-based filtering collaborative filtering might be a better approach to utilize. A lot of larger companies tend to focus on collaborative filtering. Typically compared to content-based filtering, collaborative filtering offers higher efficiency and more accuracy.</a:t>
            </a:r>
          </a:p>
          <a:p>
            <a:pPr>
              <a:buFont typeface="Wingdings" panose="05000000000000000000" pitchFamily="2" charset="2"/>
              <a:buChar char="Ø"/>
            </a:pPr>
            <a:r>
              <a:rPr lang="en-US" sz="2500" dirty="0">
                <a:latin typeface="Arial" panose="020B0604020202020204" pitchFamily="34" charset="0"/>
                <a:cs typeface="Arial" panose="020B0604020202020204" pitchFamily="34" charset="0"/>
              </a:rPr>
              <a:t>Hybrid based filtering combines the content and collaborative based filtering in a way better serves the users.</a:t>
            </a:r>
            <a:br>
              <a:rPr lang="en-US" sz="2500" dirty="0">
                <a:latin typeface="Arial" panose="020B0604020202020204" pitchFamily="34" charset="0"/>
                <a:cs typeface="Arial" panose="020B0604020202020204" pitchFamily="34" charset="0"/>
              </a:rPr>
            </a:br>
            <a:br>
              <a:rPr lang="en-US" sz="2500" dirty="0">
                <a:latin typeface="Arial" panose="020B0604020202020204" pitchFamily="34" charset="0"/>
                <a:cs typeface="Arial" panose="020B0604020202020204" pitchFamily="34" charset="0"/>
              </a:rPr>
            </a:br>
            <a:endParaRPr lang="en-US" sz="2500" dirty="0">
              <a:latin typeface="Arial" panose="020B0604020202020204" pitchFamily="34" charset="0"/>
              <a:cs typeface="Arial" panose="020B0604020202020204" pitchFamily="34" charset="0"/>
            </a:endParaRPr>
          </a:p>
        </p:txBody>
      </p:sp>
      <p:grpSp>
        <p:nvGrpSpPr>
          <p:cNvPr id="2088" name="Group 2079">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089" name="Isosceles Triangle 2080">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0" name="Rectangle 2081">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050" name="Picture 2" descr="Listening is everything - Spotify">
            <a:extLst>
              <a:ext uri="{FF2B5EF4-FFF2-40B4-BE49-F238E27FC236}">
                <a16:creationId xmlns:a16="http://schemas.microsoft.com/office/drawing/2014/main" id="{76654D1D-6A4A-FE9D-210D-1BCF56A0224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32318" y="1782981"/>
            <a:ext cx="3416214" cy="1796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1548689"/>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90E56773-B1AE-04D8-4056-440EAABA0088}"/>
              </a:ext>
            </a:extLst>
          </p:cNvPr>
          <p:cNvSpPr>
            <a:spLocks noGrp="1"/>
          </p:cNvSpPr>
          <p:nvPr>
            <p:ph type="title"/>
          </p:nvPr>
        </p:nvSpPr>
        <p:spPr>
          <a:xfrm>
            <a:off x="1014141" y="1450655"/>
            <a:ext cx="3932030" cy="3956690"/>
          </a:xfrm>
        </p:spPr>
        <p:txBody>
          <a:bodyPr anchor="ctr">
            <a:normAutofit/>
          </a:bodyPr>
          <a:lstStyle/>
          <a:p>
            <a:r>
              <a:rPr lang="en-US" sz="4000" dirty="0">
                <a:solidFill>
                  <a:schemeClr val="bg1"/>
                </a:solidFill>
              </a:rPr>
              <a:t>Key Take Aways</a:t>
            </a:r>
            <a:br>
              <a:rPr lang="en-US" sz="4000" dirty="0">
                <a:solidFill>
                  <a:schemeClr val="bg1"/>
                </a:solidFill>
              </a:rPr>
            </a:br>
            <a:br>
              <a:rPr lang="en-US" sz="4000" dirty="0">
                <a:solidFill>
                  <a:schemeClr val="bg1"/>
                </a:solidFill>
              </a:rPr>
            </a:br>
            <a:endParaRPr lang="en-US" sz="2400" dirty="0">
              <a:solidFill>
                <a:schemeClr val="bg1"/>
              </a:solidFill>
            </a:endParaRP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01EB864-562F-9B19-2956-ECA84D0CCB98}"/>
              </a:ext>
            </a:extLst>
          </p:cNvPr>
          <p:cNvSpPr>
            <a:spLocks noGrp="1"/>
          </p:cNvSpPr>
          <p:nvPr>
            <p:ph idx="1"/>
          </p:nvPr>
        </p:nvSpPr>
        <p:spPr>
          <a:xfrm>
            <a:off x="6096000" y="546847"/>
            <a:ext cx="5008901" cy="5133186"/>
          </a:xfrm>
        </p:spPr>
        <p:txBody>
          <a:bodyPr anchor="ctr">
            <a:normAutofit fontScale="77500" lnSpcReduction="20000"/>
          </a:bodyPr>
          <a:lstStyle/>
          <a:p>
            <a:pPr marL="0" indent="0">
              <a:buNone/>
            </a:pPr>
            <a:r>
              <a:rPr lang="en-US" sz="2000" dirty="0">
                <a:solidFill>
                  <a:schemeClr val="bg1"/>
                </a:solidFill>
              </a:rPr>
              <a:t>IN THIS CAP STORE PROJECT</a:t>
            </a:r>
          </a:p>
          <a:p>
            <a:pPr marL="0" indent="0">
              <a:buNone/>
            </a:pPr>
            <a:endParaRPr lang="en-US" sz="2000" dirty="0">
              <a:solidFill>
                <a:schemeClr val="bg1"/>
              </a:solidFill>
            </a:endParaRPr>
          </a:p>
          <a:p>
            <a:pPr marL="0" indent="0">
              <a:buNone/>
            </a:pPr>
            <a:r>
              <a:rPr lang="en-US" sz="2000" dirty="0">
                <a:solidFill>
                  <a:schemeClr val="bg1"/>
                </a:solidFill>
              </a:rPr>
              <a:t>I Have Learned About…</a:t>
            </a:r>
          </a:p>
          <a:p>
            <a:pPr>
              <a:buFont typeface="Wingdings" panose="05000000000000000000" pitchFamily="2" charset="2"/>
              <a:buChar char="q"/>
            </a:pPr>
            <a:r>
              <a:rPr lang="en-US" sz="2000" dirty="0">
                <a:solidFill>
                  <a:schemeClr val="bg1"/>
                </a:solidFill>
              </a:rPr>
              <a:t>Types of Different Recommendation Systems, </a:t>
            </a:r>
          </a:p>
          <a:p>
            <a:pPr>
              <a:buFont typeface="Wingdings" panose="05000000000000000000" pitchFamily="2" charset="2"/>
              <a:buChar char="q"/>
            </a:pPr>
            <a:r>
              <a:rPr lang="en-US" sz="2000" dirty="0">
                <a:solidFill>
                  <a:schemeClr val="bg1"/>
                </a:solidFill>
              </a:rPr>
              <a:t>Advantages and Disadvantages &amp; When to Use Them,</a:t>
            </a:r>
          </a:p>
          <a:p>
            <a:pPr>
              <a:buFont typeface="Wingdings" panose="05000000000000000000" pitchFamily="2" charset="2"/>
              <a:buChar char="q"/>
            </a:pPr>
            <a:r>
              <a:rPr lang="en-US" sz="2000" dirty="0">
                <a:solidFill>
                  <a:schemeClr val="bg1"/>
                </a:solidFill>
              </a:rPr>
              <a:t>How to Built Various Recommendation Systems,</a:t>
            </a:r>
          </a:p>
          <a:p>
            <a:pPr>
              <a:buFont typeface="Wingdings" panose="05000000000000000000" pitchFamily="2" charset="2"/>
              <a:buChar char="q"/>
            </a:pPr>
            <a:r>
              <a:rPr lang="en-US" sz="2000" dirty="0">
                <a:solidFill>
                  <a:schemeClr val="bg1"/>
                </a:solidFill>
              </a:rPr>
              <a:t>What Algorithms or Libraries to Use,</a:t>
            </a:r>
          </a:p>
          <a:p>
            <a:pPr>
              <a:buFont typeface="Wingdings" panose="05000000000000000000" pitchFamily="2" charset="2"/>
              <a:buChar char="q"/>
            </a:pPr>
            <a:r>
              <a:rPr lang="en-US" sz="2000" dirty="0">
                <a:solidFill>
                  <a:schemeClr val="bg1"/>
                </a:solidFill>
              </a:rPr>
              <a:t>How to Measure the Performance of the Recommendation Systems,</a:t>
            </a:r>
          </a:p>
          <a:p>
            <a:pPr>
              <a:buFont typeface="Wingdings" panose="05000000000000000000" pitchFamily="2" charset="2"/>
              <a:buChar char="q"/>
            </a:pPr>
            <a:r>
              <a:rPr lang="en-US" sz="2000" dirty="0">
                <a:solidFill>
                  <a:schemeClr val="bg1"/>
                </a:solidFill>
              </a:rPr>
              <a:t>How the Data Size, Features, Quality and Hyperparameter Tunning Maters</a:t>
            </a:r>
          </a:p>
          <a:p>
            <a:pPr marL="0" indent="0">
              <a:buNone/>
            </a:pPr>
            <a:endParaRPr lang="en-US" sz="2000" dirty="0">
              <a:solidFill>
                <a:schemeClr val="bg1"/>
              </a:solidFill>
            </a:endParaRPr>
          </a:p>
          <a:p>
            <a:pPr marL="0" indent="0">
              <a:buNone/>
            </a:pPr>
            <a:r>
              <a:rPr lang="en-US" sz="2000" dirty="0">
                <a:solidFill>
                  <a:srgbClr val="0066FF"/>
                </a:solidFill>
              </a:rPr>
              <a:t>Interested in Next…</a:t>
            </a:r>
          </a:p>
          <a:p>
            <a:pPr>
              <a:buFont typeface="Wingdings" panose="05000000000000000000" pitchFamily="2" charset="2"/>
              <a:buChar char="§"/>
            </a:pPr>
            <a:r>
              <a:rPr lang="en-US" sz="2000" dirty="0">
                <a:solidFill>
                  <a:srgbClr val="0066FF"/>
                </a:solidFill>
              </a:rPr>
              <a:t>Building Knowledge Based or Hybrid Based Recommendation Systems</a:t>
            </a:r>
          </a:p>
          <a:p>
            <a:r>
              <a:rPr lang="en-US" sz="2000" dirty="0">
                <a:solidFill>
                  <a:srgbClr val="0066FF"/>
                </a:solidFill>
              </a:rPr>
              <a:t>Design and built recommendation systems that not only match users and creators but also, match them in an optimized way so both creators and users are happy</a:t>
            </a:r>
          </a:p>
        </p:txBody>
      </p:sp>
    </p:spTree>
    <p:extLst>
      <p:ext uri="{BB962C8B-B14F-4D97-AF65-F5344CB8AC3E}">
        <p14:creationId xmlns:p14="http://schemas.microsoft.com/office/powerpoint/2010/main" val="29126735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5F18414D-1626-4996-AACB-23D3DE45B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263E3F80-D945-4490-916D-6384E6895E6F}"/>
              </a:ext>
            </a:extLst>
          </p:cNvPr>
          <p:cNvSpPr>
            <a:spLocks noGrp="1"/>
          </p:cNvSpPr>
          <p:nvPr>
            <p:ph type="ctrTitle" idx="4294967295"/>
          </p:nvPr>
        </p:nvSpPr>
        <p:spPr>
          <a:xfrm>
            <a:off x="1929283" y="707132"/>
            <a:ext cx="5469129" cy="2387600"/>
          </a:xfrm>
        </p:spPr>
        <p:txBody>
          <a:bodyPr vert="horz" lIns="91440" tIns="45720" rIns="91440" bIns="45720" rtlCol="0" anchor="b">
            <a:normAutofit/>
          </a:bodyPr>
          <a:lstStyle/>
          <a:p>
            <a:r>
              <a:rPr lang="en-US" sz="4800" kern="1200" dirty="0">
                <a:solidFill>
                  <a:schemeClr val="bg1"/>
                </a:solidFill>
                <a:latin typeface="+mj-lt"/>
                <a:ea typeface="+mj-ea"/>
                <a:cs typeface="+mj-cs"/>
              </a:rPr>
              <a:t>Thank you!</a:t>
            </a:r>
            <a:br>
              <a:rPr lang="en-US" sz="4800" kern="1200" dirty="0">
                <a:solidFill>
                  <a:schemeClr val="bg1"/>
                </a:solidFill>
                <a:latin typeface="+mj-lt"/>
                <a:ea typeface="+mj-ea"/>
                <a:cs typeface="+mj-cs"/>
              </a:rPr>
            </a:br>
            <a:br>
              <a:rPr lang="en-US" sz="4800" kern="1200" dirty="0">
                <a:solidFill>
                  <a:schemeClr val="bg1"/>
                </a:solidFill>
                <a:latin typeface="+mj-lt"/>
                <a:ea typeface="+mj-ea"/>
                <a:cs typeface="+mj-cs"/>
              </a:rPr>
            </a:br>
            <a:r>
              <a:rPr lang="en-US" sz="4800" dirty="0">
                <a:solidFill>
                  <a:srgbClr val="0066FF"/>
                </a:solidFill>
              </a:rPr>
              <a:t>Any questions?</a:t>
            </a:r>
            <a:endParaRPr lang="en-US" sz="4800" kern="1200" dirty="0">
              <a:solidFill>
                <a:srgbClr val="0066FF"/>
              </a:solidFill>
            </a:endParaRPr>
          </a:p>
        </p:txBody>
      </p:sp>
      <p:sp>
        <p:nvSpPr>
          <p:cNvPr id="40" name="Rectangle 39">
            <a:extLst>
              <a:ext uri="{FF2B5EF4-FFF2-40B4-BE49-F238E27FC236}">
                <a16:creationId xmlns:a16="http://schemas.microsoft.com/office/drawing/2014/main" id="{D84C2E9E-0B5D-4B5F-9A1F-70EBDCE39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2" name="Straight Connector 41">
            <a:extLst>
              <a:ext uri="{FF2B5EF4-FFF2-40B4-BE49-F238E27FC236}">
                <a16:creationId xmlns:a16="http://schemas.microsoft.com/office/drawing/2014/main" id="{07A9243D-8FC3-4B36-874B-55906B03F48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929284" y="3209925"/>
            <a:ext cx="1026271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5239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D6624-7B8E-16C5-5E2E-AE412F53ECFE}"/>
              </a:ext>
            </a:extLst>
          </p:cNvPr>
          <p:cNvSpPr>
            <a:spLocks noGrp="1"/>
          </p:cNvSpPr>
          <p:nvPr>
            <p:ph type="title"/>
          </p:nvPr>
        </p:nvSpPr>
        <p:spPr/>
        <p:txBody>
          <a:bodyPr/>
          <a:lstStyle/>
          <a:p>
            <a:r>
              <a:rPr lang="en-US" dirty="0"/>
              <a:t>Executive Summary</a:t>
            </a:r>
          </a:p>
        </p:txBody>
      </p:sp>
      <p:sp>
        <p:nvSpPr>
          <p:cNvPr id="3" name="Content Placeholder 2">
            <a:extLst>
              <a:ext uri="{FF2B5EF4-FFF2-40B4-BE49-F238E27FC236}">
                <a16:creationId xmlns:a16="http://schemas.microsoft.com/office/drawing/2014/main" id="{49FF13AC-7B37-E0E8-9C44-B0F2258B9FCE}"/>
              </a:ext>
            </a:extLst>
          </p:cNvPr>
          <p:cNvSpPr>
            <a:spLocks noGrp="1"/>
          </p:cNvSpPr>
          <p:nvPr>
            <p:ph idx="1"/>
          </p:nvPr>
        </p:nvSpPr>
        <p:spPr/>
        <p:txBody>
          <a:bodyPr>
            <a:normAutofit fontScale="25000" lnSpcReduction="20000"/>
          </a:bodyPr>
          <a:lstStyle/>
          <a:p>
            <a:pPr marL="0" indent="0">
              <a:buNone/>
            </a:pPr>
            <a:r>
              <a:rPr lang="en-US" sz="4800" dirty="0"/>
              <a:t>Objective and Dataset: </a:t>
            </a:r>
          </a:p>
          <a:p>
            <a:pPr lvl="1"/>
            <a:r>
              <a:rPr lang="en-US" sz="4800" kern="1200" dirty="0">
                <a:latin typeface="+mn-lt"/>
                <a:ea typeface="+mn-ea"/>
                <a:cs typeface="+mn-cs"/>
              </a:rPr>
              <a:t>Build  a recommendation system to propose 10 songs for a user, based on the likelihood of listening to those songs. </a:t>
            </a:r>
          </a:p>
          <a:p>
            <a:pPr lvl="1"/>
            <a:r>
              <a:rPr lang="en-US" sz="4800" kern="1200" dirty="0">
                <a:latin typeface="+mn-lt"/>
                <a:ea typeface="+mn-ea"/>
                <a:cs typeface="+mn-cs"/>
              </a:rPr>
              <a:t>Building 6 different types of recommendation system. </a:t>
            </a:r>
            <a:r>
              <a:rPr lang="en-US" sz="4800" dirty="0">
                <a:solidFill>
                  <a:srgbClr val="FFFFFF"/>
                </a:solidFill>
              </a:rPr>
              <a:t>Popularity Based Recommendation System, Collaborative Recommendation Systems (User-User Similarity-Based or Item-item Similarity-Based), Model Based Collaborative Filtering –Matrix Factorization, Cluster Based Recommendation Systems and Content Based Filtering.</a:t>
            </a:r>
          </a:p>
          <a:p>
            <a:pPr lvl="1"/>
            <a:r>
              <a:rPr lang="en-US" sz="4800" dirty="0">
                <a:solidFill>
                  <a:srgbClr val="FFFFFF"/>
                </a:solidFill>
              </a:rPr>
              <a:t>We have 2 datasets. “count data”, “Song data” . The count data included features like "Unnamed: 0", "</a:t>
            </a:r>
            <a:r>
              <a:rPr lang="en-US" sz="4800" dirty="0" err="1">
                <a:solidFill>
                  <a:srgbClr val="FFFFFF"/>
                </a:solidFill>
              </a:rPr>
              <a:t>user_id</a:t>
            </a:r>
            <a:r>
              <a:rPr lang="en-US" sz="4800" dirty="0">
                <a:solidFill>
                  <a:srgbClr val="FFFFFF"/>
                </a:solidFill>
              </a:rPr>
              <a:t>", "</a:t>
            </a:r>
            <a:r>
              <a:rPr lang="en-US" sz="4800" dirty="0" err="1">
                <a:solidFill>
                  <a:srgbClr val="FFFFFF"/>
                </a:solidFill>
              </a:rPr>
              <a:t>song_id</a:t>
            </a:r>
            <a:r>
              <a:rPr lang="en-US" sz="4800" dirty="0">
                <a:solidFill>
                  <a:srgbClr val="FFFFFF"/>
                </a:solidFill>
              </a:rPr>
              <a:t>", "</a:t>
            </a:r>
            <a:r>
              <a:rPr lang="en-US" sz="4800" dirty="0" err="1">
                <a:solidFill>
                  <a:srgbClr val="FFFFFF"/>
                </a:solidFill>
              </a:rPr>
              <a:t>play_count</a:t>
            </a:r>
            <a:r>
              <a:rPr lang="en-US" sz="4800" dirty="0">
                <a:solidFill>
                  <a:srgbClr val="FFFFFF"/>
                </a:solidFill>
              </a:rPr>
              <a:t>". Song data included features like </a:t>
            </a:r>
            <a:r>
              <a:rPr lang="en-US" sz="4800" b="1" dirty="0">
                <a:effectLst/>
                <a:ea typeface="Times New Roman" panose="02020603050405020304" pitchFamily="18" charset="0"/>
              </a:rPr>
              <a:t>"</a:t>
            </a:r>
            <a:r>
              <a:rPr lang="en-US" sz="4800" b="1" dirty="0" err="1">
                <a:effectLst/>
                <a:ea typeface="Times New Roman" panose="02020603050405020304" pitchFamily="18" charset="0"/>
              </a:rPr>
              <a:t>song_id</a:t>
            </a:r>
            <a:r>
              <a:rPr lang="en-US" sz="4800" b="1" dirty="0">
                <a:effectLst/>
                <a:ea typeface="Times New Roman" panose="02020603050405020304" pitchFamily="18" charset="0"/>
              </a:rPr>
              <a:t>", "title", "release", "</a:t>
            </a:r>
            <a:r>
              <a:rPr lang="en-US" sz="4800" b="1" dirty="0" err="1">
                <a:effectLst/>
                <a:ea typeface="Times New Roman" panose="02020603050405020304" pitchFamily="18" charset="0"/>
              </a:rPr>
              <a:t>artist_name</a:t>
            </a:r>
            <a:r>
              <a:rPr lang="en-US" sz="4800" b="1" dirty="0">
                <a:effectLst/>
                <a:ea typeface="Times New Roman" panose="02020603050405020304" pitchFamily="18" charset="0"/>
              </a:rPr>
              <a:t>", "year"</a:t>
            </a:r>
            <a:r>
              <a:rPr lang="en-US" sz="4800" dirty="0">
                <a:effectLst/>
                <a:ea typeface="Times New Roman" panose="02020603050405020304" pitchFamily="18" charset="0"/>
              </a:rPr>
              <a:t>.</a:t>
            </a:r>
          </a:p>
          <a:p>
            <a:pPr marL="0" indent="0">
              <a:buNone/>
            </a:pPr>
            <a:r>
              <a:rPr lang="en-US" sz="4800" dirty="0"/>
              <a:t>Approach:</a:t>
            </a:r>
          </a:p>
          <a:p>
            <a:pPr lvl="1"/>
            <a:r>
              <a:rPr lang="en-US" sz="4800" dirty="0">
                <a:solidFill>
                  <a:srgbClr val="FFFFFF"/>
                </a:solidFill>
              </a:rPr>
              <a:t>Used Google Colab to build the  recommendation systems, Loaded necessary libraries and important the datasets.</a:t>
            </a:r>
          </a:p>
          <a:p>
            <a:pPr lvl="1"/>
            <a:r>
              <a:rPr lang="en-US" sz="4800" dirty="0">
                <a:solidFill>
                  <a:srgbClr val="FFFFFF"/>
                </a:solidFill>
              </a:rPr>
              <a:t>Introduced Surprise library to build similarity-based filtering. Used the same to predict ratings by a user for both a listened and non-listed song.</a:t>
            </a:r>
          </a:p>
          <a:p>
            <a:pPr lvl="1"/>
            <a:r>
              <a:rPr lang="en-US" sz="4800" dirty="0">
                <a:solidFill>
                  <a:srgbClr val="FFFFFF"/>
                </a:solidFill>
              </a:rPr>
              <a:t>Implemented the matrix factorization approach with SVD (Singular Value Decomposition) algorithm to predict the ratings given by the user. Created a function to recommend 10 songs to the users based predicted ratings for each song.</a:t>
            </a:r>
          </a:p>
          <a:p>
            <a:pPr lvl="1"/>
            <a:r>
              <a:rPr lang="en-US" sz="4800" dirty="0">
                <a:solidFill>
                  <a:srgbClr val="FFFFFF"/>
                </a:solidFill>
              </a:rPr>
              <a:t>Tuned all the models using </a:t>
            </a:r>
            <a:r>
              <a:rPr lang="en-US" sz="4800" dirty="0" err="1">
                <a:solidFill>
                  <a:srgbClr val="FFFFFF"/>
                </a:solidFill>
              </a:rPr>
              <a:t>GridSearchCV</a:t>
            </a:r>
            <a:endParaRPr lang="en-US" sz="4800" dirty="0">
              <a:solidFill>
                <a:srgbClr val="FFFFFF"/>
              </a:solidFill>
            </a:endParaRPr>
          </a:p>
          <a:p>
            <a:pPr lvl="1"/>
            <a:r>
              <a:rPr lang="en-US" sz="4800" dirty="0">
                <a:solidFill>
                  <a:srgbClr val="FFFFFF"/>
                </a:solidFill>
              </a:rPr>
              <a:t>Used </a:t>
            </a:r>
            <a:r>
              <a:rPr lang="en-US" sz="4800" dirty="0" err="1">
                <a:solidFill>
                  <a:srgbClr val="FFFFFF"/>
                </a:solidFill>
              </a:rPr>
              <a:t>precision@k</a:t>
            </a:r>
            <a:r>
              <a:rPr lang="en-US" sz="4800" dirty="0">
                <a:solidFill>
                  <a:srgbClr val="FFFFFF"/>
                </a:solidFill>
              </a:rPr>
              <a:t>, </a:t>
            </a:r>
            <a:r>
              <a:rPr lang="en-US" sz="4800" dirty="0" err="1">
                <a:solidFill>
                  <a:srgbClr val="FFFFFF"/>
                </a:solidFill>
              </a:rPr>
              <a:t>recall@k</a:t>
            </a:r>
            <a:r>
              <a:rPr lang="en-US" sz="4800" dirty="0">
                <a:solidFill>
                  <a:srgbClr val="FFFFFF"/>
                </a:solidFill>
              </a:rPr>
              <a:t> , F_1 score and  RSME  to measure the performance of the  recommendation systems.</a:t>
            </a:r>
          </a:p>
          <a:p>
            <a:endParaRPr lang="en-US" sz="4800" dirty="0">
              <a:solidFill>
                <a:srgbClr val="FFFFFF"/>
              </a:solidFill>
            </a:endParaRPr>
          </a:p>
          <a:p>
            <a:pPr marL="0" indent="0">
              <a:buNone/>
            </a:pPr>
            <a:r>
              <a:rPr lang="en-US" sz="4800" dirty="0"/>
              <a:t>Key Findings:</a:t>
            </a:r>
          </a:p>
          <a:p>
            <a:pPr lvl="1"/>
            <a:r>
              <a:rPr lang="en-US" sz="4800" dirty="0"/>
              <a:t>Provided song recommendations to users using all 6 algorithms. </a:t>
            </a:r>
          </a:p>
          <a:p>
            <a:pPr lvl="1"/>
            <a:r>
              <a:rPr lang="en-US" sz="4800" dirty="0"/>
              <a:t>Performance of all the models were somewhat similar. The clustering-based recommendation system had the lowest F_1 score as 47.2% in the baseline model and 46.5% in the optimized model.</a:t>
            </a:r>
          </a:p>
          <a:p>
            <a:pPr lvl="1"/>
            <a:r>
              <a:rPr lang="en-US" sz="4800" dirty="0"/>
              <a:t>Further to improve model performance using hyperparameters tuning.</a:t>
            </a:r>
          </a:p>
          <a:p>
            <a:pPr marL="0" indent="0">
              <a:buNone/>
            </a:pPr>
            <a:endParaRPr lang="en-US" sz="1800" dirty="0"/>
          </a:p>
          <a:p>
            <a:pPr marL="0" indent="0">
              <a:buNone/>
            </a:pPr>
            <a:endParaRPr lang="en-US" sz="1800" dirty="0"/>
          </a:p>
          <a:p>
            <a:endParaRPr lang="en-US" sz="1100" dirty="0">
              <a:solidFill>
                <a:srgbClr val="FFFFFF"/>
              </a:solidFill>
            </a:endParaRPr>
          </a:p>
          <a:p>
            <a:endParaRPr lang="en-US" sz="1100" dirty="0">
              <a:solidFill>
                <a:srgbClr val="FFFFFF"/>
              </a:solidFill>
            </a:endParaRPr>
          </a:p>
          <a:p>
            <a:endParaRPr lang="en-US" sz="1100" kern="1200" dirty="0">
              <a:ea typeface="+mn-ea"/>
              <a:cs typeface="+mn-cs"/>
            </a:endParaRPr>
          </a:p>
          <a:p>
            <a:endParaRPr lang="en-US" sz="1100" kern="1200" dirty="0">
              <a:ea typeface="+mn-ea"/>
              <a:cs typeface="+mn-cs"/>
            </a:endParaRPr>
          </a:p>
          <a:p>
            <a:r>
              <a:rPr lang="en-US" sz="1100" dirty="0"/>
              <a:t> </a:t>
            </a:r>
          </a:p>
        </p:txBody>
      </p:sp>
    </p:spTree>
    <p:extLst>
      <p:ext uri="{BB962C8B-B14F-4D97-AF65-F5344CB8AC3E}">
        <p14:creationId xmlns:p14="http://schemas.microsoft.com/office/powerpoint/2010/main" val="3626329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id="{CE708407-D01D-4E57-8998-FF799DBC3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63E3F80-D945-4490-916D-6384E6895E6F}"/>
              </a:ext>
            </a:extLst>
          </p:cNvPr>
          <p:cNvSpPr>
            <a:spLocks noGrp="1"/>
          </p:cNvSpPr>
          <p:nvPr>
            <p:ph type="ctrTitle"/>
          </p:nvPr>
        </p:nvSpPr>
        <p:spPr>
          <a:xfrm>
            <a:off x="5041134" y="1270007"/>
            <a:ext cx="6804280" cy="4939600"/>
          </a:xfrm>
        </p:spPr>
        <p:txBody>
          <a:bodyPr anchor="ctr">
            <a:normAutofit fontScale="90000"/>
          </a:bodyPr>
          <a:lstStyle/>
          <a:p>
            <a:pPr algn="l"/>
            <a:br>
              <a:rPr lang="en-US" sz="1800" dirty="0"/>
            </a:br>
            <a:br>
              <a:rPr lang="en-US" sz="1800" dirty="0"/>
            </a:br>
            <a:br>
              <a:rPr lang="en-US" sz="1800" dirty="0"/>
            </a:br>
            <a:r>
              <a:rPr lang="en-US" sz="3100" dirty="0"/>
              <a:t>Spotify Music Recommendation System</a:t>
            </a:r>
            <a:br>
              <a:rPr lang="en-US" sz="1800" dirty="0"/>
            </a:br>
            <a:br>
              <a:rPr lang="en-US" sz="1800" dirty="0"/>
            </a:br>
            <a:br>
              <a:rPr lang="en-US" sz="1800" dirty="0"/>
            </a:br>
            <a:r>
              <a:rPr lang="en-US" sz="1800" dirty="0"/>
              <a:t>Problem Statement</a:t>
            </a:r>
            <a:br>
              <a:rPr lang="en-US" sz="1800" dirty="0"/>
            </a:br>
            <a:r>
              <a:rPr lang="en-US" sz="1800" dirty="0"/>
              <a:t>Why Is This Problem Important to Solve?</a:t>
            </a:r>
            <a:br>
              <a:rPr lang="en-US" sz="1800" dirty="0"/>
            </a:br>
            <a:r>
              <a:rPr lang="en-US" sz="1800" dirty="0"/>
              <a:t>Spotify at-a-Glance</a:t>
            </a:r>
            <a:br>
              <a:rPr lang="en-US" sz="1800" dirty="0"/>
            </a:br>
            <a:br>
              <a:rPr lang="en-US" sz="1800" dirty="0"/>
            </a:br>
            <a:r>
              <a:rPr lang="en-US" sz="1800" dirty="0"/>
              <a:t>Recommendation Systems</a:t>
            </a:r>
            <a:br>
              <a:rPr lang="en-US" sz="1800" dirty="0"/>
            </a:br>
            <a:r>
              <a:rPr lang="en-US" sz="1800" dirty="0"/>
              <a:t>What is the Indented Goal?</a:t>
            </a:r>
            <a:br>
              <a:rPr lang="en-US" sz="1800" dirty="0"/>
            </a:br>
            <a:r>
              <a:rPr lang="en-US" sz="1800" dirty="0"/>
              <a:t>Things to Consider Before Building Music Recommendation System</a:t>
            </a:r>
            <a:br>
              <a:rPr lang="en-US" sz="1800" dirty="0"/>
            </a:br>
            <a:r>
              <a:rPr lang="en-US" sz="1800" dirty="0"/>
              <a:t>Key Questions to Answer Related to Data</a:t>
            </a:r>
            <a:br>
              <a:rPr lang="en-US" sz="1800" dirty="0"/>
            </a:br>
            <a:br>
              <a:rPr lang="en-US" sz="1800" dirty="0"/>
            </a:br>
            <a:r>
              <a:rPr lang="en-US" sz="1800" dirty="0"/>
              <a:t>Data </a:t>
            </a:r>
            <a:r>
              <a:rPr lang="en-US" sz="1800" dirty="0">
                <a:solidFill>
                  <a:schemeClr val="tx1"/>
                </a:solidFill>
              </a:rPr>
              <a:t>Preparation and Exploratory Data Analysis (EDA)</a:t>
            </a:r>
            <a:br>
              <a:rPr lang="en-US" sz="1800" dirty="0">
                <a:solidFill>
                  <a:schemeClr val="tx1"/>
                </a:solidFill>
              </a:rPr>
            </a:br>
            <a:r>
              <a:rPr lang="en-US" sz="1800" dirty="0">
                <a:solidFill>
                  <a:schemeClr val="tx1"/>
                </a:solidFill>
              </a:rPr>
              <a:t>Data Set Overview</a:t>
            </a:r>
            <a:br>
              <a:rPr lang="en-US" sz="1800" dirty="0">
                <a:solidFill>
                  <a:schemeClr val="tx1"/>
                </a:solidFill>
              </a:rPr>
            </a:br>
            <a:r>
              <a:rPr lang="en-US" sz="1800" dirty="0">
                <a:solidFill>
                  <a:schemeClr val="tx1"/>
                </a:solidFill>
              </a:rPr>
              <a:t>EDA</a:t>
            </a:r>
            <a:br>
              <a:rPr lang="en-US" sz="1800" dirty="0"/>
            </a:br>
            <a:r>
              <a:rPr lang="en-US" sz="1800" dirty="0"/>
              <a:t>Types of Recommendation Systems</a:t>
            </a:r>
            <a:br>
              <a:rPr lang="en-US" sz="1800" dirty="0"/>
            </a:br>
            <a:r>
              <a:rPr lang="en-US" sz="1800" dirty="0"/>
              <a:t>Model Consideration Advantages and Disadvantages</a:t>
            </a:r>
            <a:br>
              <a:rPr lang="en-US" sz="1800" dirty="0"/>
            </a:br>
            <a:r>
              <a:rPr lang="en-US" sz="1800" dirty="0"/>
              <a:t>Strategy and Tactics for Building Recommendation Systems</a:t>
            </a:r>
            <a:br>
              <a:rPr lang="en-US" sz="1800" dirty="0"/>
            </a:br>
            <a:r>
              <a:rPr lang="en-US" sz="1800" dirty="0"/>
              <a:t>Finale Solution</a:t>
            </a:r>
            <a:br>
              <a:rPr lang="en-US" sz="1800" dirty="0"/>
            </a:br>
            <a:r>
              <a:rPr lang="en-US" sz="1800" dirty="0"/>
              <a:t>Key Take Aways</a:t>
            </a:r>
            <a:br>
              <a:rPr lang="en-US" sz="1800" dirty="0"/>
            </a:br>
            <a:r>
              <a:rPr lang="en-US" sz="1800" dirty="0"/>
              <a:t>Executive Summary</a:t>
            </a:r>
            <a:br>
              <a:rPr lang="en-US" sz="1800" dirty="0"/>
            </a:br>
            <a:br>
              <a:rPr lang="en-US" sz="1800" dirty="0"/>
            </a:br>
            <a:r>
              <a:rPr lang="en-US" sz="1800" dirty="0"/>
              <a:t>Thank you &amp; Any Questions?</a:t>
            </a:r>
            <a:br>
              <a:rPr lang="en-US" sz="1800" dirty="0"/>
            </a:br>
            <a:br>
              <a:rPr lang="en-US" sz="1800" dirty="0"/>
            </a:br>
            <a:br>
              <a:rPr lang="en-US" sz="1800" dirty="0"/>
            </a:br>
            <a:endParaRPr lang="en-US" sz="1800" dirty="0"/>
          </a:p>
        </p:txBody>
      </p:sp>
      <p:sp>
        <p:nvSpPr>
          <p:cNvPr id="6" name="Subtitle 5">
            <a:extLst>
              <a:ext uri="{FF2B5EF4-FFF2-40B4-BE49-F238E27FC236}">
                <a16:creationId xmlns:a16="http://schemas.microsoft.com/office/drawing/2014/main" id="{668631FE-4D3A-C89D-D6C5-BFF54FE51CDF}"/>
              </a:ext>
            </a:extLst>
          </p:cNvPr>
          <p:cNvSpPr>
            <a:spLocks noGrp="1"/>
          </p:cNvSpPr>
          <p:nvPr>
            <p:ph type="subTitle" idx="1"/>
          </p:nvPr>
        </p:nvSpPr>
        <p:spPr>
          <a:xfrm>
            <a:off x="1331481" y="1270007"/>
            <a:ext cx="2736266" cy="4317987"/>
          </a:xfrm>
        </p:spPr>
        <p:txBody>
          <a:bodyPr anchor="ctr">
            <a:normAutofit/>
          </a:bodyPr>
          <a:lstStyle/>
          <a:p>
            <a:pPr algn="r"/>
            <a:r>
              <a:rPr lang="en-US" dirty="0">
                <a:solidFill>
                  <a:schemeClr val="bg1"/>
                </a:solidFill>
              </a:rPr>
              <a:t>CAP STONE PROJECT OUTLINE</a:t>
            </a:r>
          </a:p>
        </p:txBody>
      </p:sp>
      <p:grpSp>
        <p:nvGrpSpPr>
          <p:cNvPr id="51" name="Group 50">
            <a:extLst>
              <a:ext uri="{FF2B5EF4-FFF2-40B4-BE49-F238E27FC236}">
                <a16:creationId xmlns:a16="http://schemas.microsoft.com/office/drawing/2014/main" id="{7F963B07-5C9E-478C-A53E-B6F5B4A789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52" name="Freeform 5">
              <a:extLst>
                <a:ext uri="{FF2B5EF4-FFF2-40B4-BE49-F238E27FC236}">
                  <a16:creationId xmlns:a16="http://schemas.microsoft.com/office/drawing/2014/main" id="{A152F29E-C625-4313-96BF-5675B357C0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53" name="Freeform 5">
              <a:extLst>
                <a:ext uri="{FF2B5EF4-FFF2-40B4-BE49-F238E27FC236}">
                  <a16:creationId xmlns:a16="http://schemas.microsoft.com/office/drawing/2014/main" id="{C2A5CB78-6497-4151-83B6-568BD27EC5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925529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5F18414D-1626-4996-AACB-23D3DE45B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263E3F80-D945-4490-916D-6384E6895E6F}"/>
              </a:ext>
            </a:extLst>
          </p:cNvPr>
          <p:cNvSpPr>
            <a:spLocks noGrp="1"/>
          </p:cNvSpPr>
          <p:nvPr>
            <p:ph type="ctrTitle" idx="4294967295"/>
          </p:nvPr>
        </p:nvSpPr>
        <p:spPr>
          <a:xfrm>
            <a:off x="1929283" y="707132"/>
            <a:ext cx="5469129" cy="2387600"/>
          </a:xfrm>
        </p:spPr>
        <p:txBody>
          <a:bodyPr vert="horz" lIns="91440" tIns="45720" rIns="91440" bIns="45720" rtlCol="0" anchor="b">
            <a:normAutofit/>
          </a:bodyPr>
          <a:lstStyle/>
          <a:p>
            <a:r>
              <a:rPr lang="en-US" kern="1200" dirty="0">
                <a:solidFill>
                  <a:schemeClr val="bg1"/>
                </a:solidFill>
                <a:latin typeface="+mj-lt"/>
                <a:ea typeface="+mj-ea"/>
                <a:cs typeface="+mj-cs"/>
              </a:rPr>
              <a:t>Problem</a:t>
            </a:r>
            <a:r>
              <a:rPr lang="en-US" sz="4200" kern="1200" dirty="0">
                <a:solidFill>
                  <a:schemeClr val="bg1"/>
                </a:solidFill>
                <a:latin typeface="+mj-lt"/>
                <a:ea typeface="+mj-ea"/>
                <a:cs typeface="+mj-cs"/>
              </a:rPr>
              <a:t> Statement</a:t>
            </a:r>
          </a:p>
        </p:txBody>
      </p:sp>
      <p:sp>
        <p:nvSpPr>
          <p:cNvPr id="3" name="Subtitle 2">
            <a:extLst>
              <a:ext uri="{FF2B5EF4-FFF2-40B4-BE49-F238E27FC236}">
                <a16:creationId xmlns:a16="http://schemas.microsoft.com/office/drawing/2014/main" id="{616351BD-4BE1-47AD-8B65-1472A3BE63E4}"/>
              </a:ext>
            </a:extLst>
          </p:cNvPr>
          <p:cNvSpPr>
            <a:spLocks noGrp="1"/>
          </p:cNvSpPr>
          <p:nvPr>
            <p:ph type="subTitle" idx="4294967295"/>
          </p:nvPr>
        </p:nvSpPr>
        <p:spPr>
          <a:xfrm>
            <a:off x="1929283" y="3494783"/>
            <a:ext cx="5469127" cy="2201159"/>
          </a:xfrm>
        </p:spPr>
        <p:txBody>
          <a:bodyPr vert="horz" lIns="91440" tIns="45720" rIns="91440" bIns="45720" rtlCol="0">
            <a:normAutofit/>
          </a:bodyPr>
          <a:lstStyle/>
          <a:p>
            <a:pPr marL="0" indent="0">
              <a:buNone/>
            </a:pPr>
            <a:r>
              <a:rPr lang="en-US" sz="1800" kern="1200" dirty="0">
                <a:solidFill>
                  <a:schemeClr val="bg1"/>
                </a:solidFill>
                <a:latin typeface="+mn-lt"/>
                <a:ea typeface="+mn-ea"/>
                <a:cs typeface="+mn-cs"/>
              </a:rPr>
              <a:t>Build  a recommendation system to propose 10 songs for a user, based on the likelihood of listening to those songs.</a:t>
            </a:r>
          </a:p>
        </p:txBody>
      </p:sp>
      <p:sp>
        <p:nvSpPr>
          <p:cNvPr id="40" name="Rectangle 39">
            <a:extLst>
              <a:ext uri="{FF2B5EF4-FFF2-40B4-BE49-F238E27FC236}">
                <a16:creationId xmlns:a16="http://schemas.microsoft.com/office/drawing/2014/main" id="{D84C2E9E-0B5D-4B5F-9A1F-70EBDCE39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2" name="Straight Connector 41">
            <a:extLst>
              <a:ext uri="{FF2B5EF4-FFF2-40B4-BE49-F238E27FC236}">
                <a16:creationId xmlns:a16="http://schemas.microsoft.com/office/drawing/2014/main" id="{07A9243D-8FC3-4B36-874B-55906B03F48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929284" y="3209925"/>
            <a:ext cx="1026271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2848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1787C549-66DE-4718-9D45-8165992511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3CD1EA40-7116-4FCB-9369-70F29FAA9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592824" cy="323398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63E3F80-D945-4490-916D-6384E6895E6F}"/>
              </a:ext>
            </a:extLst>
          </p:cNvPr>
          <p:cNvSpPr>
            <a:spLocks noGrp="1"/>
          </p:cNvSpPr>
          <p:nvPr>
            <p:ph type="ctrTitle" idx="4294967295"/>
          </p:nvPr>
        </p:nvSpPr>
        <p:spPr>
          <a:xfrm>
            <a:off x="1166648" y="655591"/>
            <a:ext cx="4929352" cy="2315616"/>
          </a:xfrm>
        </p:spPr>
        <p:txBody>
          <a:bodyPr vert="horz" lIns="91440" tIns="45720" rIns="91440" bIns="45720" rtlCol="0" anchor="ctr">
            <a:normAutofit/>
          </a:bodyPr>
          <a:lstStyle/>
          <a:p>
            <a:r>
              <a:rPr lang="en-US" sz="4600" dirty="0">
                <a:solidFill>
                  <a:schemeClr val="tx1"/>
                </a:solidFill>
              </a:rPr>
              <a:t>Why is this problem important to solve?</a:t>
            </a:r>
          </a:p>
        </p:txBody>
      </p:sp>
      <p:sp>
        <p:nvSpPr>
          <p:cNvPr id="31" name="Rectangle 30">
            <a:extLst>
              <a:ext uri="{FF2B5EF4-FFF2-40B4-BE49-F238E27FC236}">
                <a16:creationId xmlns:a16="http://schemas.microsoft.com/office/drawing/2014/main" id="{BF647E38-F93D-4661-8D77-CE13EEB65B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3" name="Group 32">
            <a:extLst>
              <a:ext uri="{FF2B5EF4-FFF2-40B4-BE49-F238E27FC236}">
                <a16:creationId xmlns:a16="http://schemas.microsoft.com/office/drawing/2014/main" id="{BAB21C4D-C8DB-45E4-8B45-1A73A18862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34" name="Rectangle 64">
              <a:extLst>
                <a:ext uri="{FF2B5EF4-FFF2-40B4-BE49-F238E27FC236}">
                  <a16:creationId xmlns:a16="http://schemas.microsoft.com/office/drawing/2014/main" id="{408C67FF-5706-4C08-9DF4-D3E2EF7F61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66">
              <a:extLst>
                <a:ext uri="{FF2B5EF4-FFF2-40B4-BE49-F238E27FC236}">
                  <a16:creationId xmlns:a16="http://schemas.microsoft.com/office/drawing/2014/main" id="{90AE6FAF-1DDD-40E6-8128-2B5DD14649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64">
              <a:extLst>
                <a:ext uri="{FF2B5EF4-FFF2-40B4-BE49-F238E27FC236}">
                  <a16:creationId xmlns:a16="http://schemas.microsoft.com/office/drawing/2014/main" id="{3E186F0A-23FB-4FB4-8C95-4C6A6F483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66">
              <a:extLst>
                <a:ext uri="{FF2B5EF4-FFF2-40B4-BE49-F238E27FC236}">
                  <a16:creationId xmlns:a16="http://schemas.microsoft.com/office/drawing/2014/main" id="{D183081B-2F31-48CC-A297-BA0C06A744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64">
              <a:extLst>
                <a:ext uri="{FF2B5EF4-FFF2-40B4-BE49-F238E27FC236}">
                  <a16:creationId xmlns:a16="http://schemas.microsoft.com/office/drawing/2014/main" id="{BC6A5254-D4C3-478C-B4E0-73D3642DBE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66">
              <a:extLst>
                <a:ext uri="{FF2B5EF4-FFF2-40B4-BE49-F238E27FC236}">
                  <a16:creationId xmlns:a16="http://schemas.microsoft.com/office/drawing/2014/main" id="{41974FE2-7080-4C99-A4E6-3E15D4B28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64">
              <a:extLst>
                <a:ext uri="{FF2B5EF4-FFF2-40B4-BE49-F238E27FC236}">
                  <a16:creationId xmlns:a16="http://schemas.microsoft.com/office/drawing/2014/main" id="{7C843590-9C15-4DFA-9178-8A943EF622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66">
              <a:extLst>
                <a:ext uri="{FF2B5EF4-FFF2-40B4-BE49-F238E27FC236}">
                  <a16:creationId xmlns:a16="http://schemas.microsoft.com/office/drawing/2014/main" id="{3506696A-3D1F-450D-96A0-B59B7BBE3C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64">
              <a:extLst>
                <a:ext uri="{FF2B5EF4-FFF2-40B4-BE49-F238E27FC236}">
                  <a16:creationId xmlns:a16="http://schemas.microsoft.com/office/drawing/2014/main" id="{6D2546D9-69E1-4D75-8E64-8862078132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66">
              <a:extLst>
                <a:ext uri="{FF2B5EF4-FFF2-40B4-BE49-F238E27FC236}">
                  <a16:creationId xmlns:a16="http://schemas.microsoft.com/office/drawing/2014/main" id="{865383D5-D060-4DBD-82E9-14902BD8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64">
              <a:extLst>
                <a:ext uri="{FF2B5EF4-FFF2-40B4-BE49-F238E27FC236}">
                  <a16:creationId xmlns:a16="http://schemas.microsoft.com/office/drawing/2014/main" id="{70242239-3409-460D-BA74-ADF2AFD4E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66">
              <a:extLst>
                <a:ext uri="{FF2B5EF4-FFF2-40B4-BE49-F238E27FC236}">
                  <a16:creationId xmlns:a16="http://schemas.microsoft.com/office/drawing/2014/main" id="{4F02255D-DBCA-4E02-8376-8A374688DE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64">
              <a:extLst>
                <a:ext uri="{FF2B5EF4-FFF2-40B4-BE49-F238E27FC236}">
                  <a16:creationId xmlns:a16="http://schemas.microsoft.com/office/drawing/2014/main" id="{343BABB3-0280-4F53-A4A9-54ED96AB29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66">
              <a:extLst>
                <a:ext uri="{FF2B5EF4-FFF2-40B4-BE49-F238E27FC236}">
                  <a16:creationId xmlns:a16="http://schemas.microsoft.com/office/drawing/2014/main" id="{2824031E-D05D-4B6C-A900-28D70C7374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64">
              <a:extLst>
                <a:ext uri="{FF2B5EF4-FFF2-40B4-BE49-F238E27FC236}">
                  <a16:creationId xmlns:a16="http://schemas.microsoft.com/office/drawing/2014/main" id="{96B0A62E-B7B0-475C-B1FF-989CDB45E3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66">
              <a:extLst>
                <a:ext uri="{FF2B5EF4-FFF2-40B4-BE49-F238E27FC236}">
                  <a16:creationId xmlns:a16="http://schemas.microsoft.com/office/drawing/2014/main" id="{D62DF221-DFF7-4614-8983-8B7C47034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64">
              <a:extLst>
                <a:ext uri="{FF2B5EF4-FFF2-40B4-BE49-F238E27FC236}">
                  <a16:creationId xmlns:a16="http://schemas.microsoft.com/office/drawing/2014/main" id="{4E544155-BC32-4013-9135-149E30150C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66">
              <a:extLst>
                <a:ext uri="{FF2B5EF4-FFF2-40B4-BE49-F238E27FC236}">
                  <a16:creationId xmlns:a16="http://schemas.microsoft.com/office/drawing/2014/main" id="{1DD4153E-E8EE-4D47-8FF6-926EBB23FE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64">
              <a:extLst>
                <a:ext uri="{FF2B5EF4-FFF2-40B4-BE49-F238E27FC236}">
                  <a16:creationId xmlns:a16="http://schemas.microsoft.com/office/drawing/2014/main" id="{6834F1B0-119E-4A62-A22F-79C5AEEE3C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66">
              <a:extLst>
                <a:ext uri="{FF2B5EF4-FFF2-40B4-BE49-F238E27FC236}">
                  <a16:creationId xmlns:a16="http://schemas.microsoft.com/office/drawing/2014/main" id="{04C90783-5CC9-4855-A633-D3D3B900D0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3">
            <a:extLst>
              <a:ext uri="{FF2B5EF4-FFF2-40B4-BE49-F238E27FC236}">
                <a16:creationId xmlns:a16="http://schemas.microsoft.com/office/drawing/2014/main" id="{F55BBFA8-4911-679D-1AFD-725684B6C77F}"/>
              </a:ext>
            </a:extLst>
          </p:cNvPr>
          <p:cNvPicPr>
            <a:picLocks noChangeAspect="1"/>
          </p:cNvPicPr>
          <p:nvPr/>
        </p:nvPicPr>
        <p:blipFill rotWithShape="1">
          <a:blip r:embed="rId2"/>
          <a:srcRect t="2183" r="1" b="3384"/>
          <a:stretch/>
        </p:blipFill>
        <p:spPr>
          <a:xfrm>
            <a:off x="596880" y="3233985"/>
            <a:ext cx="5766975" cy="3624015"/>
          </a:xfrm>
          <a:prstGeom prst="rect">
            <a:avLst/>
          </a:prstGeom>
        </p:spPr>
      </p:pic>
      <p:sp>
        <p:nvSpPr>
          <p:cNvPr id="55" name="Rectangle 54">
            <a:extLst>
              <a:ext uri="{FF2B5EF4-FFF2-40B4-BE49-F238E27FC236}">
                <a16:creationId xmlns:a16="http://schemas.microsoft.com/office/drawing/2014/main" id="{D6C80E47-971C-437F-B030-191115B01D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33984"/>
            <a:ext cx="606971"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616351BD-4BE1-47AD-8B65-1472A3BE63E4}"/>
              </a:ext>
            </a:extLst>
          </p:cNvPr>
          <p:cNvSpPr>
            <a:spLocks noGrp="1"/>
          </p:cNvSpPr>
          <p:nvPr>
            <p:ph type="subTitle" idx="4294967295"/>
          </p:nvPr>
        </p:nvSpPr>
        <p:spPr>
          <a:xfrm>
            <a:off x="6923531" y="-82389"/>
            <a:ext cx="4971982" cy="6913688"/>
          </a:xfrm>
        </p:spPr>
        <p:txBody>
          <a:bodyPr vert="horz" wrap="square" lIns="91440" tIns="45720" rIns="91440" bIns="45720" rtlCol="0" anchor="ctr">
            <a:spAutoFit/>
          </a:bodyPr>
          <a:lstStyle/>
          <a:p>
            <a:pPr indent="0">
              <a:spcBef>
                <a:spcPts val="0"/>
              </a:spcBef>
              <a:buNone/>
            </a:pPr>
            <a:br>
              <a:rPr lang="en-US" sz="1000" dirty="0">
                <a:latin typeface="Calibri" panose="020F0502020204030204" pitchFamily="34" charset="0"/>
                <a:ea typeface="Calibri" panose="020F0502020204030204" pitchFamily="34" charset="0"/>
                <a:cs typeface="Times New Roman" panose="02020603050405020304" pitchFamily="18" charset="0"/>
              </a:rPr>
            </a:b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indent="0">
              <a:spcBef>
                <a:spcPts val="0"/>
              </a:spcBef>
              <a:buNone/>
            </a:pPr>
            <a:r>
              <a:rPr lang="en-US" sz="1100" dirty="0">
                <a:latin typeface="Calibri" panose="020F0502020204030204" pitchFamily="34" charset="0"/>
                <a:ea typeface="Calibri" panose="020F0502020204030204" pitchFamily="34" charset="0"/>
                <a:cs typeface="Times New Roman" panose="02020603050405020304" pitchFamily="18" charset="0"/>
              </a:rPr>
              <a:t>Countless of business fail or loose competitive advantage every year because of unidentified, unrecognized problems with their operations, not being able to keep up with their consumer preferences, trend and potential opportunities.  Many of these problems which data science address have existed for a long time however with incremental data accumulation and availability of data have made data scientist methodologies and techniques even more valuable than ever. </a:t>
            </a:r>
          </a:p>
          <a:p>
            <a:pPr indent="0">
              <a:spcBef>
                <a:spcPts val="0"/>
              </a:spcBef>
              <a:buNone/>
            </a:pP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indent="0">
              <a:spcBef>
                <a:spcPts val="0"/>
              </a:spcBef>
              <a:buNone/>
            </a:pPr>
            <a:r>
              <a:rPr lang="en-US" sz="1100" dirty="0">
                <a:latin typeface="Calibri" panose="020F0502020204030204" pitchFamily="34" charset="0"/>
                <a:ea typeface="Calibri" panose="020F0502020204030204" pitchFamily="34" charset="0"/>
                <a:cs typeface="Times New Roman" panose="02020603050405020304" pitchFamily="18" charset="0"/>
              </a:rPr>
              <a:t>Spotify’s music business has been a real source of strength, driving strong revenue growth and gross margin expansion. </a:t>
            </a:r>
          </a:p>
          <a:p>
            <a:pPr indent="0">
              <a:spcBef>
                <a:spcPts val="0"/>
              </a:spcBef>
              <a:buNone/>
            </a:pP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indent="0">
              <a:spcBef>
                <a:spcPts val="0"/>
              </a:spcBef>
              <a:buNone/>
            </a:pPr>
            <a:r>
              <a:rPr lang="en-US" sz="1100" dirty="0">
                <a:latin typeface="Calibri" panose="020F0502020204030204" pitchFamily="34" charset="0"/>
                <a:ea typeface="Calibri" panose="020F0502020204030204" pitchFamily="34" charset="0"/>
                <a:cs typeface="Times New Roman" panose="02020603050405020304" pitchFamily="18" charset="0"/>
              </a:rPr>
              <a:t>Spotify went public in 2018, evolved dramatically over the last four years—expanding beyond music to become the leading player in audio. Spotify’s goal is to make Spotify available to anyone on any device.</a:t>
            </a:r>
          </a:p>
          <a:p>
            <a:pPr indent="0">
              <a:spcBef>
                <a:spcPts val="0"/>
              </a:spcBef>
              <a:buNone/>
            </a:pPr>
            <a:r>
              <a:rPr lang="en-US" sz="1100" dirty="0">
                <a:latin typeface="Calibri" panose="020F0502020204030204" pitchFamily="34" charset="0"/>
                <a:ea typeface="Calibri" panose="020F0502020204030204" pitchFamily="34" charset="0"/>
                <a:cs typeface="Times New Roman" panose="02020603050405020304" pitchFamily="18" charset="0"/>
              </a:rPr>
              <a:t> </a:t>
            </a:r>
          </a:p>
          <a:p>
            <a:pPr indent="0">
              <a:spcBef>
                <a:spcPts val="0"/>
              </a:spcBef>
              <a:buNone/>
            </a:pPr>
            <a:r>
              <a:rPr lang="en-US" sz="1100" dirty="0">
                <a:latin typeface="Calibri" panose="020F0502020204030204" pitchFamily="34" charset="0"/>
                <a:ea typeface="Calibri" panose="020F0502020204030204" pitchFamily="34" charset="0"/>
                <a:cs typeface="Times New Roman" panose="02020603050405020304" pitchFamily="18" charset="0"/>
              </a:rPr>
              <a:t>Spotify continues to grow, so too do the industries they play in. They believe the music streaming market alone has room to expand from $30 billion to nearly $80 billion in the next 10 years.1 </a:t>
            </a:r>
          </a:p>
          <a:p>
            <a:pPr indent="0">
              <a:spcBef>
                <a:spcPts val="0"/>
              </a:spcBef>
              <a:buNone/>
            </a:pPr>
            <a:r>
              <a:rPr lang="en-US" sz="1100" dirty="0">
                <a:latin typeface="Calibri" panose="020F0502020204030204" pitchFamily="34" charset="0"/>
                <a:ea typeface="Calibri" panose="020F0502020204030204" pitchFamily="34" charset="0"/>
                <a:cs typeface="Times New Roman" panose="02020603050405020304" pitchFamily="18" charset="0"/>
              </a:rPr>
              <a:t> </a:t>
            </a:r>
          </a:p>
          <a:p>
            <a:pPr indent="0">
              <a:spcBef>
                <a:spcPts val="0"/>
              </a:spcBef>
              <a:buNone/>
            </a:pPr>
            <a:r>
              <a:rPr lang="en-US" sz="1100" dirty="0">
                <a:latin typeface="Calibri" panose="020F0502020204030204" pitchFamily="34" charset="0"/>
                <a:ea typeface="Calibri" panose="020F0502020204030204" pitchFamily="34" charset="0"/>
                <a:cs typeface="Times New Roman" panose="02020603050405020304" pitchFamily="18" charset="0"/>
              </a:rPr>
              <a:t>Spotify’s significant growth in the market is highly depended on its recommendation system. To maintain its market leader position, keep up with competition in the music sector, Spotify is challenged to produce innovative methods to keep its consumer base active and engaged. </a:t>
            </a:r>
          </a:p>
          <a:p>
            <a:pPr marR="0" indent="0">
              <a:spcBef>
                <a:spcPts val="0"/>
              </a:spcBef>
              <a:spcAft>
                <a:spcPts val="0"/>
              </a:spcAft>
              <a:buNone/>
            </a:pPr>
            <a:r>
              <a:rPr lang="en-US" sz="1100" dirty="0">
                <a:latin typeface="Calibri" panose="020F0502020204030204" pitchFamily="34" charset="0"/>
                <a:ea typeface="Calibri" panose="020F0502020204030204" pitchFamily="34" charset="0"/>
                <a:cs typeface="Times New Roman" panose="02020603050405020304" pitchFamily="18" charset="0"/>
              </a:rPr>
              <a:t> </a:t>
            </a:r>
          </a:p>
          <a:p>
            <a:pPr marR="0" indent="0">
              <a:spcBef>
                <a:spcPts val="0"/>
              </a:spcBef>
              <a:spcAft>
                <a:spcPts val="0"/>
              </a:spcAft>
              <a:buNone/>
            </a:pPr>
            <a:r>
              <a:rPr lang="en-US" sz="1100" dirty="0">
                <a:latin typeface="Calibri" panose="020F0502020204030204" pitchFamily="34" charset="0"/>
                <a:ea typeface="Calibri" panose="020F0502020204030204" pitchFamily="34" charset="0"/>
                <a:cs typeface="Times New Roman" panose="02020603050405020304" pitchFamily="18" charset="0"/>
              </a:rPr>
              <a:t>Spotify runs on a Freemium model (a combination of “free” and “premium” model*), makes money from subscriptions and advertisements. 91% of the revenue is gained from subscription and the other 9% is gained from advertisements. Building new recommendation systems, providing continues improvements to its existing recommendation systems is essential for the company’s revenue model.</a:t>
            </a:r>
          </a:p>
          <a:p>
            <a:pPr marL="0" marR="0" indent="0">
              <a:spcBef>
                <a:spcPts val="0"/>
              </a:spcBef>
              <a:spcAft>
                <a:spcPts val="0"/>
              </a:spcAft>
              <a:buNone/>
            </a:pPr>
            <a:endParaRPr lang="en-US" sz="1100" dirty="0">
              <a:latin typeface="Calibri" panose="020F0502020204030204" pitchFamily="34" charset="0"/>
              <a:ea typeface="Calibri" panose="020F0502020204030204" pitchFamily="34" charset="0"/>
              <a:cs typeface="Calibri" panose="020F0502020204030204" pitchFamily="34" charset="0"/>
            </a:endParaRPr>
          </a:p>
          <a:p>
            <a:pPr indent="0">
              <a:spcBef>
                <a:spcPts val="0"/>
              </a:spcBef>
              <a:buNone/>
            </a:pPr>
            <a:r>
              <a:rPr lang="en-US" sz="1100" dirty="0">
                <a:latin typeface="Calibri" panose="020F0502020204030204" pitchFamily="34" charset="0"/>
                <a:ea typeface="Calibri" panose="020F0502020204030204" pitchFamily="34" charset="0"/>
                <a:cs typeface="Calibri" panose="020F0502020204030204" pitchFamily="34" charset="0"/>
              </a:rPr>
              <a:t>It </a:t>
            </a:r>
            <a:r>
              <a:rPr lang="en-US" sz="1100" dirty="0">
                <a:latin typeface="Calibri" panose="020F0502020204030204" pitchFamily="34" charset="0"/>
                <a:ea typeface="Calibri" panose="020F0502020204030204" pitchFamily="34" charset="0"/>
                <a:cs typeface="Times New Roman" panose="02020603050405020304" pitchFamily="18" charset="0"/>
              </a:rPr>
              <a:t>is paramount for Spotify to make good recommendations to the users early on, otherwise, there is a high potential risk of losing the consumers. As the competition significantly increases among the audio streaming companies (such as Amazon, Apple etc.) and new players comes in the town, the companies who design recommendation systems sensitive to user’ and creators’ wishes will continue to increase their competitive advantages and market positions.  For the scope of the project, when designing recommendations systems, the user’s benefit is considered only.</a:t>
            </a:r>
          </a:p>
          <a:p>
            <a:pPr marR="0" indent="0">
              <a:spcBef>
                <a:spcPts val="0"/>
              </a:spcBef>
              <a:spcAft>
                <a:spcPts val="0"/>
              </a:spcAft>
              <a:buNone/>
            </a:pP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700" dirty="0"/>
              <a:t>Source: </a:t>
            </a:r>
            <a:r>
              <a:rPr lang="en-US" sz="700" dirty="0">
                <a:hlinkClick r:id="rId3"/>
              </a:rPr>
              <a:t>https://newsroom.spotify.com/2022-06-08/spotify-shares-our-vision-to-become-the-worlds-creator-platform/</a:t>
            </a:r>
            <a:endParaRPr lang="en-US" sz="700" dirty="0"/>
          </a:p>
          <a:p>
            <a:pPr marL="0" indent="0">
              <a:buNone/>
            </a:pPr>
            <a:r>
              <a:rPr lang="en-US" sz="700" dirty="0"/>
              <a:t>* https://hbr.org/2014/05/making-freemium-work</a:t>
            </a:r>
            <a:br>
              <a:rPr lang="en-US" sz="1200" dirty="0"/>
            </a:br>
            <a:endParaRPr lang="en-US" sz="1200" dirty="0"/>
          </a:p>
        </p:txBody>
      </p:sp>
    </p:spTree>
    <p:extLst>
      <p:ext uri="{BB962C8B-B14F-4D97-AF65-F5344CB8AC3E}">
        <p14:creationId xmlns:p14="http://schemas.microsoft.com/office/powerpoint/2010/main" val="146234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7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7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500"/>
                                  </p:stCondLst>
                                  <p:iterate>
                                    <p:tmPct val="10000"/>
                                  </p:iterate>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700"/>
                                        <p:tgtEl>
                                          <p:spTgt spid="3">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1500"/>
                                  </p:stCondLst>
                                  <p:iterate>
                                    <p:tmPct val="10000"/>
                                  </p:iterate>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7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1500"/>
                                  </p:stCondLst>
                                  <p:iterate>
                                    <p:tmPct val="10000"/>
                                  </p:iterate>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7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1500"/>
                                  </p:stCondLst>
                                  <p:iterate>
                                    <p:tmPct val="10000"/>
                                  </p:iterate>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700"/>
                                        <p:tgtEl>
                                          <p:spTgt spid="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1500"/>
                                  </p:stCondLst>
                                  <p:iterate>
                                    <p:tmPct val="10000"/>
                                  </p:iterate>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700"/>
                                        <p:tgtEl>
                                          <p:spTgt spid="3">
                                            <p:txEl>
                                              <p:pRg st="9" end="9"/>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1500"/>
                                  </p:stCondLst>
                                  <p:iterate>
                                    <p:tmPct val="10000"/>
                                  </p:iterate>
                                  <p:childTnLst>
                                    <p:set>
                                      <p:cBhvr>
                                        <p:cTn id="44" dur="1" fill="hold">
                                          <p:stCondLst>
                                            <p:cond delay="0"/>
                                          </p:stCondLst>
                                        </p:cTn>
                                        <p:tgtEl>
                                          <p:spTgt spid="3">
                                            <p:txEl>
                                              <p:pRg st="10" end="10"/>
                                            </p:txEl>
                                          </p:spTgt>
                                        </p:tgtEl>
                                        <p:attrNameLst>
                                          <p:attrName>style.visibility</p:attrName>
                                        </p:attrNameLst>
                                      </p:cBhvr>
                                      <p:to>
                                        <p:strVal val="visible"/>
                                      </p:to>
                                    </p:set>
                                    <p:animEffect transition="in" filter="fade">
                                      <p:cBhvr>
                                        <p:cTn id="45" dur="700"/>
                                        <p:tgtEl>
                                          <p:spTgt spid="3">
                                            <p:txEl>
                                              <p:pRg st="10" end="1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1500"/>
                                  </p:stCondLst>
                                  <p:iterate>
                                    <p:tmPct val="10000"/>
                                  </p:iterate>
                                  <p:childTnLst>
                                    <p:set>
                                      <p:cBhvr>
                                        <p:cTn id="49" dur="1" fill="hold">
                                          <p:stCondLst>
                                            <p:cond delay="0"/>
                                          </p:stCondLst>
                                        </p:cTn>
                                        <p:tgtEl>
                                          <p:spTgt spid="3">
                                            <p:txEl>
                                              <p:pRg st="11" end="11"/>
                                            </p:txEl>
                                          </p:spTgt>
                                        </p:tgtEl>
                                        <p:attrNameLst>
                                          <p:attrName>style.visibility</p:attrName>
                                        </p:attrNameLst>
                                      </p:cBhvr>
                                      <p:to>
                                        <p:strVal val="visible"/>
                                      </p:to>
                                    </p:set>
                                    <p:animEffect transition="in" filter="fade">
                                      <p:cBhvr>
                                        <p:cTn id="50" dur="700"/>
                                        <p:tgtEl>
                                          <p:spTgt spid="3">
                                            <p:txEl>
                                              <p:pRg st="11" end="11"/>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1500"/>
                                  </p:stCondLst>
                                  <p:iterate>
                                    <p:tmPct val="10000"/>
                                  </p:iterate>
                                  <p:childTnLst>
                                    <p:set>
                                      <p:cBhvr>
                                        <p:cTn id="54" dur="1" fill="hold">
                                          <p:stCondLst>
                                            <p:cond delay="0"/>
                                          </p:stCondLst>
                                        </p:cTn>
                                        <p:tgtEl>
                                          <p:spTgt spid="3">
                                            <p:txEl>
                                              <p:pRg st="13" end="13"/>
                                            </p:txEl>
                                          </p:spTgt>
                                        </p:tgtEl>
                                        <p:attrNameLst>
                                          <p:attrName>style.visibility</p:attrName>
                                        </p:attrNameLst>
                                      </p:cBhvr>
                                      <p:to>
                                        <p:strVal val="visible"/>
                                      </p:to>
                                    </p:set>
                                    <p:animEffect transition="in" filter="fade">
                                      <p:cBhvr>
                                        <p:cTn id="55" dur="700"/>
                                        <p:tgtEl>
                                          <p:spTgt spid="3">
                                            <p:txEl>
                                              <p:pRg st="13" end="13"/>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1500"/>
                                  </p:stCondLst>
                                  <p:iterate>
                                    <p:tmPct val="10000"/>
                                  </p:iterate>
                                  <p:childTnLst>
                                    <p:set>
                                      <p:cBhvr>
                                        <p:cTn id="59" dur="1" fill="hold">
                                          <p:stCondLst>
                                            <p:cond delay="0"/>
                                          </p:stCondLst>
                                        </p:cTn>
                                        <p:tgtEl>
                                          <p:spTgt spid="3">
                                            <p:txEl>
                                              <p:pRg st="15" end="15"/>
                                            </p:txEl>
                                          </p:spTgt>
                                        </p:tgtEl>
                                        <p:attrNameLst>
                                          <p:attrName>style.visibility</p:attrName>
                                        </p:attrNameLst>
                                      </p:cBhvr>
                                      <p:to>
                                        <p:strVal val="visible"/>
                                      </p:to>
                                    </p:set>
                                    <p:animEffect transition="in" filter="fade">
                                      <p:cBhvr>
                                        <p:cTn id="60" dur="700"/>
                                        <p:tgtEl>
                                          <p:spTgt spid="3">
                                            <p:txEl>
                                              <p:pRg st="15" end="15"/>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1500"/>
                                  </p:stCondLst>
                                  <p:iterate>
                                    <p:tmPct val="10000"/>
                                  </p:iterate>
                                  <p:childTnLst>
                                    <p:set>
                                      <p:cBhvr>
                                        <p:cTn id="64" dur="1" fill="hold">
                                          <p:stCondLst>
                                            <p:cond delay="0"/>
                                          </p:stCondLst>
                                        </p:cTn>
                                        <p:tgtEl>
                                          <p:spTgt spid="3">
                                            <p:txEl>
                                              <p:pRg st="16" end="16"/>
                                            </p:txEl>
                                          </p:spTgt>
                                        </p:tgtEl>
                                        <p:attrNameLst>
                                          <p:attrName>style.visibility</p:attrName>
                                        </p:attrNameLst>
                                      </p:cBhvr>
                                      <p:to>
                                        <p:strVal val="visible"/>
                                      </p:to>
                                    </p:set>
                                    <p:animEffect transition="in" filter="fade">
                                      <p:cBhvr>
                                        <p:cTn id="65" dur="700"/>
                                        <p:tgtEl>
                                          <p:spTgt spid="3">
                                            <p:txEl>
                                              <p:pRg st="16" end="16"/>
                                            </p:txEl>
                                          </p:spTgt>
                                        </p:tgtEl>
                                      </p:cBhvr>
                                    </p:animEffect>
                                  </p:childTnLst>
                                </p:cTn>
                              </p:par>
                              <p:par>
                                <p:cTn id="66" presetID="10" presetClass="entr" presetSubtype="0" fill="hold" grpId="0" nodeType="withEffect">
                                  <p:stCondLst>
                                    <p:cond delay="1000"/>
                                  </p:stCondLst>
                                  <p:iterate>
                                    <p:tmPct val="10000"/>
                                  </p:iterate>
                                  <p:childTnLst>
                                    <p:set>
                                      <p:cBhvr>
                                        <p:cTn id="67" dur="1" fill="hold">
                                          <p:stCondLst>
                                            <p:cond delay="0"/>
                                          </p:stCondLst>
                                        </p:cTn>
                                        <p:tgtEl>
                                          <p:spTgt spid="2"/>
                                        </p:tgtEl>
                                        <p:attrNameLst>
                                          <p:attrName>style.visibility</p:attrName>
                                        </p:attrNameLst>
                                      </p:cBhvr>
                                      <p:to>
                                        <p:strVal val="visible"/>
                                      </p:to>
                                    </p:set>
                                    <p:animEffect transition="in" filter="fade">
                                      <p:cBhvr>
                                        <p:cTn id="68"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a:extLst>
              <a:ext uri="{FF2B5EF4-FFF2-40B4-BE49-F238E27FC236}">
                <a16:creationId xmlns:a16="http://schemas.microsoft.com/office/drawing/2014/main" id="{E598C919-1621-3E19-F6D0-B33484F0C6DC}"/>
              </a:ext>
            </a:extLst>
          </p:cNvPr>
          <p:cNvPicPr>
            <a:picLocks noChangeAspect="1"/>
          </p:cNvPicPr>
          <p:nvPr/>
        </p:nvPicPr>
        <p:blipFill rotWithShape="1">
          <a:blip r:embed="rId2">
            <a:alphaModFix amt="3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CDC26C54-67E8-2E41-C9D2-45375A4A1519}"/>
              </a:ext>
            </a:extLst>
          </p:cNvPr>
          <p:cNvSpPr>
            <a:spLocks noGrp="1"/>
          </p:cNvSpPr>
          <p:nvPr>
            <p:ph type="title"/>
          </p:nvPr>
        </p:nvSpPr>
        <p:spPr>
          <a:xfrm>
            <a:off x="838200" y="365125"/>
            <a:ext cx="10515600" cy="1325563"/>
          </a:xfrm>
        </p:spPr>
        <p:txBody>
          <a:bodyPr>
            <a:normAutofit/>
          </a:bodyPr>
          <a:lstStyle/>
          <a:p>
            <a:r>
              <a:rPr lang="en-US" dirty="0">
                <a:solidFill>
                  <a:srgbClr val="FFFFFF"/>
                </a:solidFill>
              </a:rPr>
              <a:t>Spotify at-a-Glance</a:t>
            </a:r>
          </a:p>
        </p:txBody>
      </p:sp>
      <p:graphicFrame>
        <p:nvGraphicFramePr>
          <p:cNvPr id="5" name="Content Placeholder 2">
            <a:extLst>
              <a:ext uri="{FF2B5EF4-FFF2-40B4-BE49-F238E27FC236}">
                <a16:creationId xmlns:a16="http://schemas.microsoft.com/office/drawing/2014/main" id="{A0662F83-5AB8-8209-3F2C-62DC3CA4A6AC}"/>
              </a:ext>
            </a:extLst>
          </p:cNvPr>
          <p:cNvGraphicFramePr>
            <a:graphicFrameLocks noGrp="1"/>
          </p:cNvGraphicFramePr>
          <p:nvPr>
            <p:ph idx="1"/>
            <p:extLst>
              <p:ext uri="{D42A27DB-BD31-4B8C-83A1-F6EECF244321}">
                <p14:modId xmlns:p14="http://schemas.microsoft.com/office/powerpoint/2010/main" val="127867660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AB299541-C212-7F12-E9E7-AA543D6E8EBF}"/>
              </a:ext>
            </a:extLst>
          </p:cNvPr>
          <p:cNvSpPr txBox="1"/>
          <p:nvPr/>
        </p:nvSpPr>
        <p:spPr>
          <a:xfrm>
            <a:off x="10213274" y="5930742"/>
            <a:ext cx="1559626" cy="246221"/>
          </a:xfrm>
          <a:prstGeom prst="rect">
            <a:avLst/>
          </a:prstGeom>
          <a:noFill/>
        </p:spPr>
        <p:txBody>
          <a:bodyPr wrap="square" rtlCol="0">
            <a:spAutoFit/>
          </a:bodyPr>
          <a:lstStyle/>
          <a:p>
            <a:r>
              <a:rPr lang="en-US" sz="1000" dirty="0"/>
              <a:t>Source: Wikipedia</a:t>
            </a:r>
          </a:p>
        </p:txBody>
      </p:sp>
    </p:spTree>
    <p:extLst>
      <p:ext uri="{BB962C8B-B14F-4D97-AF65-F5344CB8AC3E}">
        <p14:creationId xmlns:p14="http://schemas.microsoft.com/office/powerpoint/2010/main" val="2055341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5F18414D-1626-4996-AACB-23D3DE45B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263E3F80-D945-4490-916D-6384E6895E6F}"/>
              </a:ext>
            </a:extLst>
          </p:cNvPr>
          <p:cNvSpPr>
            <a:spLocks noGrp="1"/>
          </p:cNvSpPr>
          <p:nvPr>
            <p:ph type="ctrTitle" idx="4294967295"/>
          </p:nvPr>
        </p:nvSpPr>
        <p:spPr>
          <a:xfrm>
            <a:off x="1929283" y="707132"/>
            <a:ext cx="5469129" cy="2387600"/>
          </a:xfrm>
        </p:spPr>
        <p:txBody>
          <a:bodyPr vert="horz" lIns="91440" tIns="45720" rIns="91440" bIns="45720" rtlCol="0" anchor="b">
            <a:normAutofit/>
          </a:bodyPr>
          <a:lstStyle/>
          <a:p>
            <a:r>
              <a:rPr lang="en-US" sz="4800" dirty="0">
                <a:solidFill>
                  <a:schemeClr val="bg1"/>
                </a:solidFill>
              </a:rPr>
              <a:t>Recommendation Systems</a:t>
            </a:r>
            <a:endParaRPr lang="en-US" sz="4800" kern="1200" dirty="0">
              <a:solidFill>
                <a:schemeClr val="bg1"/>
              </a:solidFill>
              <a:latin typeface="+mj-lt"/>
              <a:ea typeface="+mj-ea"/>
              <a:cs typeface="+mj-cs"/>
            </a:endParaRPr>
          </a:p>
        </p:txBody>
      </p:sp>
      <p:sp>
        <p:nvSpPr>
          <p:cNvPr id="40" name="Rectangle 39">
            <a:extLst>
              <a:ext uri="{FF2B5EF4-FFF2-40B4-BE49-F238E27FC236}">
                <a16:creationId xmlns:a16="http://schemas.microsoft.com/office/drawing/2014/main" id="{D84C2E9E-0B5D-4B5F-9A1F-70EBDCE39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2" name="Straight Connector 41">
            <a:extLst>
              <a:ext uri="{FF2B5EF4-FFF2-40B4-BE49-F238E27FC236}">
                <a16:creationId xmlns:a16="http://schemas.microsoft.com/office/drawing/2014/main" id="{07A9243D-8FC3-4B36-874B-55906B03F48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929284" y="3209925"/>
            <a:ext cx="1026271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FCCD7972-80A2-8735-16AB-DC743BCBAC72}"/>
              </a:ext>
            </a:extLst>
          </p:cNvPr>
          <p:cNvSpPr txBox="1"/>
          <p:nvPr/>
        </p:nvSpPr>
        <p:spPr>
          <a:xfrm>
            <a:off x="2477193" y="4039985"/>
            <a:ext cx="7281949" cy="1846659"/>
          </a:xfrm>
          <a:prstGeom prst="rect">
            <a:avLst/>
          </a:prstGeom>
          <a:noFill/>
        </p:spPr>
        <p:txBody>
          <a:bodyPr wrap="square" rtlCol="0">
            <a:spAutoFit/>
          </a:bodyPr>
          <a:lstStyle/>
          <a:p>
            <a:r>
              <a:rPr lang="en-US" sz="1800" b="1" dirty="0">
                <a:latin typeface="Arial" panose="020B0604020202020204" pitchFamily="34" charset="0"/>
                <a:cs typeface="Arial" panose="020B0604020202020204" pitchFamily="34" charset="0"/>
              </a:rPr>
              <a:t>Recommendation systems are very useful. Because they </a:t>
            </a:r>
            <a:r>
              <a:rPr lang="en-US" sz="2400" b="1" dirty="0">
                <a:solidFill>
                  <a:schemeClr val="bg1"/>
                </a:solidFill>
                <a:latin typeface="Arial" panose="020B0604020202020204" pitchFamily="34" charset="0"/>
                <a:cs typeface="Arial" panose="020B0604020202020204" pitchFamily="34" charset="0"/>
              </a:rPr>
              <a:t>Identifies relevant products and personalized contents to the users, improves the user engagements, deliver the right products to the right users</a:t>
            </a:r>
            <a:endParaRPr lang="en-US" sz="2400" dirty="0">
              <a:solidFill>
                <a:schemeClr val="bg1"/>
              </a:solidFill>
            </a:endParaRPr>
          </a:p>
        </p:txBody>
      </p:sp>
    </p:spTree>
    <p:extLst>
      <p:ext uri="{BB962C8B-B14F-4D97-AF65-F5344CB8AC3E}">
        <p14:creationId xmlns:p14="http://schemas.microsoft.com/office/powerpoint/2010/main" val="3029251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ED401E8E-4A93-4548-ACA5-89C2DB1BD0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56BEBC6-FD86-4AE0-9F81-AE62D157EB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27"/>
            <a:ext cx="12188952" cy="455189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6">
            <a:extLst>
              <a:ext uri="{FF2B5EF4-FFF2-40B4-BE49-F238E27FC236}">
                <a16:creationId xmlns:a16="http://schemas.microsoft.com/office/drawing/2014/main" id="{BF74AC2C-CACD-4E1A-8041-3F7043EEA5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7747" y="4208147"/>
            <a:ext cx="339126" cy="1938528"/>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7">
            <a:extLst>
              <a:ext uri="{FF2B5EF4-FFF2-40B4-BE49-F238E27FC236}">
                <a16:creationId xmlns:a16="http://schemas.microsoft.com/office/drawing/2014/main" id="{CDB61CBA-11D3-4E24-8DB3-38A5EFA935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8739" y="4098333"/>
            <a:ext cx="201857" cy="1874520"/>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8">
            <a:extLst>
              <a:ext uri="{FF2B5EF4-FFF2-40B4-BE49-F238E27FC236}">
                <a16:creationId xmlns:a16="http://schemas.microsoft.com/office/drawing/2014/main" id="{09F092C7-BD3D-4C76-A8B7-D0C6049E7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48" y="4098334"/>
            <a:ext cx="893301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958506" y="4309238"/>
            <a:ext cx="7455339" cy="1212102"/>
          </a:xfrm>
        </p:spPr>
        <p:txBody>
          <a:bodyPr>
            <a:normAutofit/>
          </a:bodyPr>
          <a:lstStyle/>
          <a:p>
            <a:r>
              <a:rPr lang="en-US" sz="4000" dirty="0">
                <a:solidFill>
                  <a:srgbClr val="FFFFFF"/>
                </a:solidFill>
              </a:rPr>
              <a:t>Types of Recommendation Systems</a:t>
            </a: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958506" y="725535"/>
            <a:ext cx="7912539" cy="2944936"/>
          </a:xfrm>
        </p:spPr>
        <p:txBody>
          <a:bodyPr anchor="ctr">
            <a:normAutofit fontScale="85000" lnSpcReduction="20000"/>
          </a:bodyPr>
          <a:lstStyle/>
          <a:p>
            <a:endParaRPr lang="en-US" sz="2400" dirty="0">
              <a:solidFill>
                <a:srgbClr val="FFFFFF"/>
              </a:solidFill>
            </a:endParaRPr>
          </a:p>
          <a:p>
            <a:r>
              <a:rPr lang="en-US" sz="2400" dirty="0">
                <a:solidFill>
                  <a:srgbClr val="FFFFFF"/>
                </a:solidFill>
              </a:rPr>
              <a:t>Popularity Based Recommendation System</a:t>
            </a:r>
          </a:p>
          <a:p>
            <a:r>
              <a:rPr lang="en-US" sz="2400" dirty="0">
                <a:solidFill>
                  <a:srgbClr val="FFFFFF"/>
                </a:solidFill>
              </a:rPr>
              <a:t>Collaborative Recommendation Systems (User-User Similarity-Based or Item-item Similarity-Based)</a:t>
            </a:r>
          </a:p>
          <a:p>
            <a:r>
              <a:rPr lang="en-US" sz="2400" dirty="0">
                <a:solidFill>
                  <a:srgbClr val="FFFFFF"/>
                </a:solidFill>
              </a:rPr>
              <a:t>Model Based Collaborative Filtering –Matrix Factorization</a:t>
            </a:r>
          </a:p>
          <a:p>
            <a:r>
              <a:rPr lang="en-US" sz="2400" dirty="0">
                <a:solidFill>
                  <a:srgbClr val="FFFFFF"/>
                </a:solidFill>
              </a:rPr>
              <a:t>Cluster Based Recommendation Systems</a:t>
            </a:r>
          </a:p>
          <a:p>
            <a:r>
              <a:rPr lang="en-US" sz="2400" dirty="0">
                <a:solidFill>
                  <a:srgbClr val="FFFFFF"/>
                </a:solidFill>
              </a:rPr>
              <a:t>Content Based Filtering</a:t>
            </a:r>
          </a:p>
          <a:p>
            <a:r>
              <a:rPr lang="en-US" sz="2400" dirty="0">
                <a:solidFill>
                  <a:srgbClr val="FFFFFF"/>
                </a:solidFill>
              </a:rPr>
              <a:t>Hybrid Recommending Systems or Knowledge based Recommendation Systems</a:t>
            </a:r>
          </a:p>
          <a:p>
            <a:pPr marL="0" indent="0">
              <a:buNone/>
            </a:pPr>
            <a:endParaRPr lang="en-US" sz="2400" dirty="0">
              <a:solidFill>
                <a:srgbClr val="FFFFFF"/>
              </a:solidFill>
            </a:endParaRPr>
          </a:p>
          <a:p>
            <a:endParaRPr lang="en-US" sz="2400" dirty="0">
              <a:solidFill>
                <a:srgbClr val="FFFFFF"/>
              </a:solidFill>
            </a:endParaRPr>
          </a:p>
        </p:txBody>
      </p:sp>
      <p:sp>
        <p:nvSpPr>
          <p:cNvPr id="29" name="Rectangle 8">
            <a:extLst>
              <a:ext uri="{FF2B5EF4-FFF2-40B4-BE49-F238E27FC236}">
                <a16:creationId xmlns:a16="http://schemas.microsoft.com/office/drawing/2014/main" id="{93D3D714-C49E-476F-B7F2-000D74BA13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066873" y="4377267"/>
            <a:ext cx="312207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930274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263E3F80-D945-4490-916D-6384E6895E6F}"/>
              </a:ext>
            </a:extLst>
          </p:cNvPr>
          <p:cNvSpPr>
            <a:spLocks noGrp="1"/>
          </p:cNvSpPr>
          <p:nvPr>
            <p:ph type="ctrTitle" idx="4294967295"/>
          </p:nvPr>
        </p:nvSpPr>
        <p:spPr>
          <a:xfrm>
            <a:off x="838200" y="468113"/>
            <a:ext cx="4631033" cy="1383109"/>
          </a:xfrm>
        </p:spPr>
        <p:txBody>
          <a:bodyPr vert="horz" lIns="91440" tIns="45720" rIns="91440" bIns="45720" rtlCol="0" anchor="b">
            <a:normAutofit/>
          </a:bodyPr>
          <a:lstStyle/>
          <a:p>
            <a:r>
              <a:rPr lang="en-US" sz="3800" kern="1200" dirty="0">
                <a:solidFill>
                  <a:schemeClr val="bg1"/>
                </a:solidFill>
                <a:latin typeface="+mj-lt"/>
                <a:ea typeface="+mj-ea"/>
                <a:cs typeface="+mj-cs"/>
              </a:rPr>
              <a:t>Intended Goal?</a:t>
            </a:r>
          </a:p>
        </p:txBody>
      </p:sp>
      <p:cxnSp>
        <p:nvCxnSpPr>
          <p:cNvPr id="44" name="Straight Connector 43">
            <a:extLst>
              <a:ext uri="{FF2B5EF4-FFF2-40B4-BE49-F238E27FC236}">
                <a16:creationId xmlns:a16="http://schemas.microsoft.com/office/drawing/2014/main" id="{DAE05351-315A-4BA9-A90A-FE5C949522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1851222"/>
            <a:ext cx="54482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616351BD-4BE1-47AD-8B65-1472A3BE63E4}"/>
              </a:ext>
            </a:extLst>
          </p:cNvPr>
          <p:cNvSpPr>
            <a:spLocks noGrp="1"/>
          </p:cNvSpPr>
          <p:nvPr>
            <p:ph type="subTitle" idx="4294967295"/>
          </p:nvPr>
        </p:nvSpPr>
        <p:spPr>
          <a:xfrm>
            <a:off x="838200" y="2120204"/>
            <a:ext cx="4631033" cy="2577009"/>
          </a:xfrm>
        </p:spPr>
        <p:txBody>
          <a:bodyPr vert="horz" lIns="91440" tIns="45720" rIns="91440" bIns="45720" rtlCol="0">
            <a:normAutofit/>
          </a:bodyPr>
          <a:lstStyle/>
          <a:p>
            <a:pPr marL="0"/>
            <a:endParaRPr lang="en-US" sz="2000" dirty="0">
              <a:solidFill>
                <a:schemeClr val="bg1"/>
              </a:solidFill>
            </a:endParaRPr>
          </a:p>
          <a:p>
            <a:pPr marL="0"/>
            <a:endParaRPr lang="en-US" sz="2000" dirty="0">
              <a:solidFill>
                <a:schemeClr val="bg1"/>
              </a:solidFill>
            </a:endParaRPr>
          </a:p>
          <a:p>
            <a:pPr marL="0"/>
            <a:r>
              <a:rPr lang="en-US" sz="2000" dirty="0">
                <a:solidFill>
                  <a:schemeClr val="bg1"/>
                </a:solidFill>
              </a:rPr>
              <a:t>The goal of this project is to create recommendation system for users that provides music recommendation that is in line to what user’s listen to.</a:t>
            </a:r>
          </a:p>
          <a:p>
            <a:pPr marL="0"/>
            <a:endParaRPr lang="en-US" sz="2000" dirty="0">
              <a:solidFill>
                <a:schemeClr val="bg1"/>
              </a:solidFill>
            </a:endParaRPr>
          </a:p>
        </p:txBody>
      </p:sp>
      <p:pic>
        <p:nvPicPr>
          <p:cNvPr id="4" name="Picture 3">
            <a:extLst>
              <a:ext uri="{FF2B5EF4-FFF2-40B4-BE49-F238E27FC236}">
                <a16:creationId xmlns:a16="http://schemas.microsoft.com/office/drawing/2014/main" id="{F55BBFA8-4911-679D-1AFD-725684B6C77F}"/>
              </a:ext>
            </a:extLst>
          </p:cNvPr>
          <p:cNvPicPr>
            <a:picLocks noChangeAspect="1"/>
          </p:cNvPicPr>
          <p:nvPr/>
        </p:nvPicPr>
        <p:blipFill rotWithShape="1">
          <a:blip r:embed="rId2"/>
          <a:srcRect l="4503" r="12481" b="-2"/>
          <a:stretch/>
        </p:blipFill>
        <p:spPr>
          <a:xfrm>
            <a:off x="6515727" y="2307822"/>
            <a:ext cx="5676273" cy="4550178"/>
          </a:xfrm>
          <a:prstGeom prst="rect">
            <a:avLst/>
          </a:prstGeom>
        </p:spPr>
      </p:pic>
      <p:grpSp>
        <p:nvGrpSpPr>
          <p:cNvPr id="46" name="Group 45">
            <a:extLst>
              <a:ext uri="{FF2B5EF4-FFF2-40B4-BE49-F238E27FC236}">
                <a16:creationId xmlns:a16="http://schemas.microsoft.com/office/drawing/2014/main" id="{9D20816A-53A8-414B-9615-2877C10816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74779" y="1850813"/>
            <a:ext cx="4917221" cy="5007187"/>
            <a:chOff x="6833344" y="1502570"/>
            <a:chExt cx="4917221" cy="5007187"/>
          </a:xfrm>
        </p:grpSpPr>
        <p:cxnSp>
          <p:nvCxnSpPr>
            <p:cNvPr id="47" name="Straight Connector 46">
              <a:extLst>
                <a:ext uri="{FF2B5EF4-FFF2-40B4-BE49-F238E27FC236}">
                  <a16:creationId xmlns:a16="http://schemas.microsoft.com/office/drawing/2014/main" id="{49CC84F6-0A3D-42D4-84D1-34E857123F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6833344" y="1502570"/>
              <a:ext cx="0" cy="5007187"/>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C76FD32F-1C07-4AF8-994F-CDC99B5D4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6836570" y="1502570"/>
              <a:ext cx="4913995"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04395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700"/>
                                        <p:tgtEl>
                                          <p:spTgt spid="3">
                                            <p:txEl>
                                              <p:pRg st="2" end="2"/>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90E56773-B1AE-04D8-4056-440EAABA0088}"/>
              </a:ext>
            </a:extLst>
          </p:cNvPr>
          <p:cNvSpPr>
            <a:spLocks noGrp="1"/>
          </p:cNvSpPr>
          <p:nvPr>
            <p:ph type="title"/>
          </p:nvPr>
        </p:nvSpPr>
        <p:spPr>
          <a:xfrm>
            <a:off x="1014141" y="1450655"/>
            <a:ext cx="3932030" cy="3956690"/>
          </a:xfrm>
        </p:spPr>
        <p:txBody>
          <a:bodyPr anchor="ctr">
            <a:normAutofit/>
          </a:bodyPr>
          <a:lstStyle/>
          <a:p>
            <a:r>
              <a:rPr lang="en-US" sz="3200" dirty="0">
                <a:solidFill>
                  <a:schemeClr val="bg1"/>
                </a:solidFill>
              </a:rPr>
              <a:t>Things to Consider Before Building Music Recommendation System</a:t>
            </a: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01EB864-562F-9B19-2956-ECA84D0CCB98}"/>
              </a:ext>
            </a:extLst>
          </p:cNvPr>
          <p:cNvSpPr>
            <a:spLocks noGrp="1"/>
          </p:cNvSpPr>
          <p:nvPr>
            <p:ph idx="1"/>
          </p:nvPr>
        </p:nvSpPr>
        <p:spPr>
          <a:xfrm>
            <a:off x="6096000" y="507077"/>
            <a:ext cx="5008901" cy="5172957"/>
          </a:xfrm>
        </p:spPr>
        <p:txBody>
          <a:bodyPr anchor="ctr">
            <a:normAutofit fontScale="70000" lnSpcReduction="20000"/>
          </a:bodyPr>
          <a:lstStyle/>
          <a:p>
            <a:endParaRPr lang="en-US" sz="2000" dirty="0">
              <a:solidFill>
                <a:schemeClr val="bg1"/>
              </a:solidFill>
            </a:endParaRPr>
          </a:p>
          <a:p>
            <a:endParaRPr lang="en-US" sz="2000" dirty="0">
              <a:solidFill>
                <a:schemeClr val="bg1"/>
              </a:solidFill>
            </a:endParaRPr>
          </a:p>
          <a:p>
            <a:r>
              <a:rPr lang="en-US" sz="2400" dirty="0">
                <a:solidFill>
                  <a:schemeClr val="bg1"/>
                </a:solidFill>
              </a:rPr>
              <a:t>Similarities…Clouds of Similarities…</a:t>
            </a:r>
          </a:p>
          <a:p>
            <a:pPr marL="0" indent="0">
              <a:buNone/>
            </a:pPr>
            <a:r>
              <a:rPr lang="en-US" sz="2000" dirty="0">
                <a:solidFill>
                  <a:schemeClr val="bg1"/>
                </a:solidFill>
              </a:rPr>
              <a:t>    “</a:t>
            </a:r>
            <a:r>
              <a:rPr lang="en-US" sz="1400" dirty="0">
                <a:solidFill>
                  <a:schemeClr val="bg1"/>
                </a:solidFill>
              </a:rPr>
              <a:t>Based the on songs id’s, artists, albums, instruments played, tempo, artists, rhythm, genres, era, region, country, language, genres, purpose…”</a:t>
            </a:r>
          </a:p>
          <a:p>
            <a:r>
              <a:rPr lang="en-US" sz="2400" dirty="0">
                <a:solidFill>
                  <a:schemeClr val="bg1"/>
                </a:solidFill>
              </a:rPr>
              <a:t>What do we know about new users? </a:t>
            </a:r>
          </a:p>
          <a:p>
            <a:pPr marL="0" indent="0">
              <a:buNone/>
            </a:pPr>
            <a:r>
              <a:rPr lang="en-US" sz="2000" dirty="0">
                <a:solidFill>
                  <a:schemeClr val="bg1"/>
                </a:solidFill>
              </a:rPr>
              <a:t>    “</a:t>
            </a:r>
            <a:r>
              <a:rPr lang="en-US" sz="1400" dirty="0">
                <a:solidFill>
                  <a:schemeClr val="bg1"/>
                </a:solidFill>
              </a:rPr>
              <a:t>Female? speaks Chinese? 15 years old or 60 years? Likes to listen to Mozart?”</a:t>
            </a:r>
          </a:p>
          <a:p>
            <a:r>
              <a:rPr lang="en-US" sz="2400" dirty="0">
                <a:solidFill>
                  <a:schemeClr val="bg1"/>
                </a:solidFill>
              </a:rPr>
              <a:t>How do we describe our typical user? </a:t>
            </a:r>
          </a:p>
          <a:p>
            <a:r>
              <a:rPr lang="en-US" sz="2400" dirty="0">
                <a:solidFill>
                  <a:schemeClr val="bg1"/>
                </a:solidFill>
              </a:rPr>
              <a:t>What insights can we get from the data?</a:t>
            </a:r>
          </a:p>
          <a:p>
            <a:r>
              <a:rPr lang="en-US" sz="2400" dirty="0">
                <a:solidFill>
                  <a:schemeClr val="bg1"/>
                </a:solidFill>
              </a:rPr>
              <a:t>A lot of time people are looking for inspirations, have no time or skill …</a:t>
            </a:r>
          </a:p>
          <a:p>
            <a:pPr marL="0" indent="0">
              <a:buNone/>
            </a:pPr>
            <a:r>
              <a:rPr lang="en-US" sz="2400" dirty="0">
                <a:solidFill>
                  <a:schemeClr val="bg1"/>
                </a:solidFill>
              </a:rPr>
              <a:t>     What tools do offer to increase user engagement? How do inspire them? </a:t>
            </a:r>
          </a:p>
          <a:p>
            <a:pPr marL="0" indent="0">
              <a:buNone/>
            </a:pPr>
            <a:r>
              <a:rPr lang="en-US" sz="2000" dirty="0">
                <a:solidFill>
                  <a:schemeClr val="bg1"/>
                </a:solidFill>
              </a:rPr>
              <a:t>    </a:t>
            </a:r>
            <a:r>
              <a:rPr lang="en-US" sz="1400" dirty="0">
                <a:solidFill>
                  <a:schemeClr val="bg1"/>
                </a:solidFill>
              </a:rPr>
              <a:t>“ I.e., Birthday songs for little girls” </a:t>
            </a:r>
          </a:p>
          <a:p>
            <a:pPr marL="0" indent="0">
              <a:buNone/>
            </a:pPr>
            <a:r>
              <a:rPr lang="en-US" sz="2000" dirty="0">
                <a:solidFill>
                  <a:schemeClr val="bg1"/>
                </a:solidFill>
              </a:rPr>
              <a:t>    </a:t>
            </a:r>
            <a:r>
              <a:rPr lang="en-US" sz="1400" dirty="0">
                <a:solidFill>
                  <a:schemeClr val="bg1"/>
                </a:solidFill>
              </a:rPr>
              <a:t>“Top 10 Popular Songs of the Week”, “Top 10 Popular Jazz Music”, Top 10 Artists of the Month”</a:t>
            </a:r>
          </a:p>
          <a:p>
            <a:r>
              <a:rPr lang="en-US" sz="2500" dirty="0">
                <a:solidFill>
                  <a:schemeClr val="bg1"/>
                </a:solidFill>
              </a:rPr>
              <a:t>How can we tell if a person likes a songs? Play count? Click rate? Skip time until next music?</a:t>
            </a:r>
          </a:p>
          <a:p>
            <a:pPr marL="0" indent="0">
              <a:buNone/>
            </a:pPr>
            <a:endParaRPr lang="en-US" sz="2500" dirty="0">
              <a:solidFill>
                <a:schemeClr val="bg1"/>
              </a:solidFill>
            </a:endParaRPr>
          </a:p>
          <a:p>
            <a:endParaRPr lang="en-US" sz="2000" dirty="0">
              <a:solidFill>
                <a:schemeClr val="bg1"/>
              </a:solidFill>
            </a:endParaRPr>
          </a:p>
        </p:txBody>
      </p:sp>
    </p:spTree>
    <p:extLst>
      <p:ext uri="{BB962C8B-B14F-4D97-AF65-F5344CB8AC3E}">
        <p14:creationId xmlns:p14="http://schemas.microsoft.com/office/powerpoint/2010/main" val="1746751455"/>
      </p:ext>
    </p:extLst>
  </p:cSld>
  <p:clrMapOvr>
    <a:masterClrMapping/>
  </p:clrMapOvr>
</p:sld>
</file>

<file path=ppt/theme/theme1.xml><?xml version="1.0" encoding="utf-8"?>
<a:theme xmlns:a="http://schemas.openxmlformats.org/drawingml/2006/main" name="KPI Dashboard">
  <a:themeElements>
    <a:clrScheme name="KPI Dashboard">
      <a:dk1>
        <a:sysClr val="windowText" lastClr="000000"/>
      </a:dk1>
      <a:lt1>
        <a:sysClr val="window" lastClr="FFFFFF"/>
      </a:lt1>
      <a:dk2>
        <a:srgbClr val="44546A"/>
      </a:dk2>
      <a:lt2>
        <a:srgbClr val="E7E6E6"/>
      </a:lt2>
      <a:accent1>
        <a:srgbClr val="638EC6"/>
      </a:accent1>
      <a:accent2>
        <a:srgbClr val="77BBE2"/>
      </a:accent2>
      <a:accent3>
        <a:srgbClr val="D2E9F6"/>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26D5668-1971-40BB-BC7C-94C9B101AAB7}">
  <ds:schemaRefs>
    <ds:schemaRef ds:uri="http://purl.org/dc/elements/1.1/"/>
    <ds:schemaRef ds:uri="16c05727-aa75-4e4a-9b5f-8a80a1165891"/>
    <ds:schemaRef ds:uri="http://schemas.microsoft.com/office/2006/metadata/properties"/>
    <ds:schemaRef ds:uri="http://www.w3.org/XML/1998/namespace"/>
    <ds:schemaRef ds:uri="http://schemas.microsoft.com/office/2006/documentManagement/types"/>
    <ds:schemaRef ds:uri="http://schemas.microsoft.com/office/infopath/2007/PartnerControls"/>
    <ds:schemaRef ds:uri="http://purl.org/dc/dcmitype/"/>
    <ds:schemaRef ds:uri="http://purl.org/dc/terms/"/>
    <ds:schemaRef ds:uri="71af3243-3dd4-4a8d-8c0d-dd76da1f02a5"/>
    <ds:schemaRef ds:uri="http://schemas.openxmlformats.org/package/2006/metadata/core-properties"/>
  </ds:schemaRefs>
</ds:datastoreItem>
</file>

<file path=customXml/itemProps2.xml><?xml version="1.0" encoding="utf-8"?>
<ds:datastoreItem xmlns:ds="http://schemas.openxmlformats.org/officeDocument/2006/customXml" ds:itemID="{3370F4A1-FC59-4361-989F-6C79533DA5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E57094B-4684-420B-AFE0-4E41CA2AF71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2871</TotalTime>
  <Words>2948</Words>
  <Application>Microsoft Office PowerPoint</Application>
  <PresentationFormat>Widescreen</PresentationFormat>
  <Paragraphs>185</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-apple-system</vt:lpstr>
      <vt:lpstr>Arial</vt:lpstr>
      <vt:lpstr>Calibri</vt:lpstr>
      <vt:lpstr>Wingdings</vt:lpstr>
      <vt:lpstr>KPI Dashboard</vt:lpstr>
      <vt:lpstr> Spotify Music Recommendation System   6/11/2022</vt:lpstr>
      <vt:lpstr>   Spotify Music Recommendation System   Problem Statement Why Is This Problem Important to Solve? Spotify at-a-Glance  Recommendation Systems What is the Indented Goal? Things to Consider Before Building Music Recommendation System Key Questions to Answer Related to Data  Data Preparation and Exploratory Data Analysis (EDA) Data Set Overview EDA Types of Recommendation Systems Model Consideration Advantages and Disadvantages Strategy and Tactics for Building Recommendation Systems Finale Solution Key Take Aways Executive Summary  Thank you &amp; Any Questions?   </vt:lpstr>
      <vt:lpstr>Problem Statement</vt:lpstr>
      <vt:lpstr>Why is this problem important to solve?</vt:lpstr>
      <vt:lpstr>Spotify at-a-Glance</vt:lpstr>
      <vt:lpstr>Recommendation Systems</vt:lpstr>
      <vt:lpstr>Types of Recommendation Systems</vt:lpstr>
      <vt:lpstr>Intended Goal?</vt:lpstr>
      <vt:lpstr>Things to Consider Before Building Music Recommendation System</vt:lpstr>
      <vt:lpstr>Key Questions to Answer Related to Data  Before Building Any Recommendation System</vt:lpstr>
      <vt:lpstr>Data Preparation and Exploratory Data Analysis</vt:lpstr>
      <vt:lpstr>Data Set Overview</vt:lpstr>
      <vt:lpstr>Exploratory Data Analysis (EDA)</vt:lpstr>
      <vt:lpstr>Model Considerations and Their Disadvantages The core techniques or algorithms for realizing recommender systems are generally classified into four categories: ranking-based filtering, content-based filtering, collaborative filtering</vt:lpstr>
      <vt:lpstr>Strategy and Tactics for Building Recommendation Systems</vt:lpstr>
      <vt:lpstr>Finale Solution Design</vt:lpstr>
      <vt:lpstr>Key Take Aways  </vt:lpstr>
      <vt:lpstr>Thank you!  Any questions?</vt:lpstr>
      <vt:lpstr>Executive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Live presentation Spotify music recommendation system</dc:title>
  <dc:creator>e.gulusan@gmail.com</dc:creator>
  <cp:lastModifiedBy>e.gulusan@gmail.com</cp:lastModifiedBy>
  <cp:revision>128</cp:revision>
  <cp:lastPrinted>2022-06-11T14:16:52Z</cp:lastPrinted>
  <dcterms:created xsi:type="dcterms:W3CDTF">2022-06-09T03:23:02Z</dcterms:created>
  <dcterms:modified xsi:type="dcterms:W3CDTF">2022-12-09T05:01:24Z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