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58" r:id="rId4"/>
    <p:sldId id="261" r:id="rId5"/>
    <p:sldId id="263"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56" d="100"/>
          <a:sy n="156" d="100"/>
        </p:scale>
        <p:origin x="416"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7164-BD0A-6741-F584-BAF9AC32F6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310D75-00AE-7AE0-250E-1EA67D3CDC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D30783-F489-01F8-26A2-651B8F7AAE25}"/>
              </a:ext>
            </a:extLst>
          </p:cNvPr>
          <p:cNvSpPr>
            <a:spLocks noGrp="1"/>
          </p:cNvSpPr>
          <p:nvPr>
            <p:ph type="dt" sz="half" idx="10"/>
          </p:nvPr>
        </p:nvSpPr>
        <p:spPr/>
        <p:txBody>
          <a:bodyPr/>
          <a:lstStyle/>
          <a:p>
            <a:fld id="{7CF0BCE0-945C-4FDF-95A1-2149B1FF5B83}" type="datetimeFigureOut">
              <a:rPr lang="en-US" smtClean="0"/>
              <a:t>12/9/2022</a:t>
            </a:fld>
            <a:endParaRPr lang="en-US"/>
          </a:p>
        </p:txBody>
      </p:sp>
      <p:sp>
        <p:nvSpPr>
          <p:cNvPr id="5" name="Footer Placeholder 4">
            <a:extLst>
              <a:ext uri="{FF2B5EF4-FFF2-40B4-BE49-F238E27FC236}">
                <a16:creationId xmlns:a16="http://schemas.microsoft.com/office/drawing/2014/main" id="{FB3E6077-6DB1-9C99-EC9C-658D3C809F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51A64-D42C-7F0B-72AA-0E83DA0BD65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08098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D619-2C28-3F65-9A2F-420581C136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278A6-666C-D152-AD5C-AFED4BB0BB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17AAA-5A4C-9C81-DB6E-A1C88AE0AC7E}"/>
              </a:ext>
            </a:extLst>
          </p:cNvPr>
          <p:cNvSpPr>
            <a:spLocks noGrp="1"/>
          </p:cNvSpPr>
          <p:nvPr>
            <p:ph type="dt" sz="half" idx="10"/>
          </p:nvPr>
        </p:nvSpPr>
        <p:spPr/>
        <p:txBody>
          <a:bodyPr/>
          <a:lstStyle/>
          <a:p>
            <a:fld id="{7CF0BCE0-945C-4FDF-95A1-2149B1FF5B83}" type="datetimeFigureOut">
              <a:rPr lang="en-US" smtClean="0"/>
              <a:t>12/9/2022</a:t>
            </a:fld>
            <a:endParaRPr lang="en-US"/>
          </a:p>
        </p:txBody>
      </p:sp>
      <p:sp>
        <p:nvSpPr>
          <p:cNvPr id="5" name="Footer Placeholder 4">
            <a:extLst>
              <a:ext uri="{FF2B5EF4-FFF2-40B4-BE49-F238E27FC236}">
                <a16:creationId xmlns:a16="http://schemas.microsoft.com/office/drawing/2014/main" id="{215D7FC4-A33F-5657-3D2D-D692F89DA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47E39A-061A-7DE7-F96D-0F84901CAEC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6778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9E62F6-828D-C0AE-0684-A13F833580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D736C6-2014-51F2-CFD6-EC282BACBA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3C7686-74B5-71CD-CE0C-79FD3C6CD478}"/>
              </a:ext>
            </a:extLst>
          </p:cNvPr>
          <p:cNvSpPr>
            <a:spLocks noGrp="1"/>
          </p:cNvSpPr>
          <p:nvPr>
            <p:ph type="dt" sz="half" idx="10"/>
          </p:nvPr>
        </p:nvSpPr>
        <p:spPr/>
        <p:txBody>
          <a:bodyPr/>
          <a:lstStyle/>
          <a:p>
            <a:fld id="{7CF0BCE0-945C-4FDF-95A1-2149B1FF5B83}" type="datetimeFigureOut">
              <a:rPr lang="en-US" smtClean="0"/>
              <a:t>12/9/2022</a:t>
            </a:fld>
            <a:endParaRPr lang="en-US"/>
          </a:p>
        </p:txBody>
      </p:sp>
      <p:sp>
        <p:nvSpPr>
          <p:cNvPr id="5" name="Footer Placeholder 4">
            <a:extLst>
              <a:ext uri="{FF2B5EF4-FFF2-40B4-BE49-F238E27FC236}">
                <a16:creationId xmlns:a16="http://schemas.microsoft.com/office/drawing/2014/main" id="{4581E5B4-C01D-6A5E-0ABC-2A0B0E07F7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99327D-8EC9-29CC-9263-075CEB7DA449}"/>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58284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4B9C4-AFD4-0863-D871-EDD273648B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4A311C-B523-9AF8-7B72-F0C4C50FC3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20C54-E7C9-2C9D-7E8E-BC1CE5A584E1}"/>
              </a:ext>
            </a:extLst>
          </p:cNvPr>
          <p:cNvSpPr>
            <a:spLocks noGrp="1"/>
          </p:cNvSpPr>
          <p:nvPr>
            <p:ph type="dt" sz="half" idx="10"/>
          </p:nvPr>
        </p:nvSpPr>
        <p:spPr/>
        <p:txBody>
          <a:bodyPr/>
          <a:lstStyle/>
          <a:p>
            <a:fld id="{7CF0BCE0-945C-4FDF-95A1-2149B1FF5B83}" type="datetimeFigureOut">
              <a:rPr lang="en-US" smtClean="0"/>
              <a:t>12/9/2022</a:t>
            </a:fld>
            <a:endParaRPr lang="en-US"/>
          </a:p>
        </p:txBody>
      </p:sp>
      <p:sp>
        <p:nvSpPr>
          <p:cNvPr id="5" name="Footer Placeholder 4">
            <a:extLst>
              <a:ext uri="{FF2B5EF4-FFF2-40B4-BE49-F238E27FC236}">
                <a16:creationId xmlns:a16="http://schemas.microsoft.com/office/drawing/2014/main" id="{5A9386DB-5EA3-3917-E804-1D9383D9D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1379B-0FA7-C053-4086-1A27888263D9}"/>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50076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32E2-E23F-4190-6459-058722A48F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18126E-62F2-335B-7F2E-AAA211CD30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78A138-8D71-D805-3DB6-3F88E1DC291A}"/>
              </a:ext>
            </a:extLst>
          </p:cNvPr>
          <p:cNvSpPr>
            <a:spLocks noGrp="1"/>
          </p:cNvSpPr>
          <p:nvPr>
            <p:ph type="dt" sz="half" idx="10"/>
          </p:nvPr>
        </p:nvSpPr>
        <p:spPr/>
        <p:txBody>
          <a:bodyPr/>
          <a:lstStyle/>
          <a:p>
            <a:fld id="{7CF0BCE0-945C-4FDF-95A1-2149B1FF5B83}" type="datetimeFigureOut">
              <a:rPr lang="en-US" smtClean="0"/>
              <a:t>12/9/2022</a:t>
            </a:fld>
            <a:endParaRPr lang="en-US" dirty="0"/>
          </a:p>
        </p:txBody>
      </p:sp>
      <p:sp>
        <p:nvSpPr>
          <p:cNvPr id="5" name="Footer Placeholder 4">
            <a:extLst>
              <a:ext uri="{FF2B5EF4-FFF2-40B4-BE49-F238E27FC236}">
                <a16:creationId xmlns:a16="http://schemas.microsoft.com/office/drawing/2014/main" id="{1CFA7DF3-1E81-A50A-0451-590E647F19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BCF320-1660-AA8E-2D91-369295AD87E6}"/>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39595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EA36-9AEF-B799-BB30-D6FF9CE0FC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251C4E-2FF7-FB5E-591F-FD455772BA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4D6853-5030-D434-8831-53E2B5F6E8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8EDD14-C98E-3E6A-D354-93DEC94FDD3A}"/>
              </a:ext>
            </a:extLst>
          </p:cNvPr>
          <p:cNvSpPr>
            <a:spLocks noGrp="1"/>
          </p:cNvSpPr>
          <p:nvPr>
            <p:ph type="dt" sz="half" idx="10"/>
          </p:nvPr>
        </p:nvSpPr>
        <p:spPr/>
        <p:txBody>
          <a:bodyPr/>
          <a:lstStyle/>
          <a:p>
            <a:fld id="{7CF0BCE0-945C-4FDF-95A1-2149B1FF5B83}" type="datetimeFigureOut">
              <a:rPr lang="en-US" smtClean="0"/>
              <a:t>12/9/2022</a:t>
            </a:fld>
            <a:endParaRPr lang="en-US"/>
          </a:p>
        </p:txBody>
      </p:sp>
      <p:sp>
        <p:nvSpPr>
          <p:cNvPr id="6" name="Footer Placeholder 5">
            <a:extLst>
              <a:ext uri="{FF2B5EF4-FFF2-40B4-BE49-F238E27FC236}">
                <a16:creationId xmlns:a16="http://schemas.microsoft.com/office/drawing/2014/main" id="{217DDB52-1BEE-DA1F-902D-A316870CA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95BAA8-FCC9-DCEF-9559-EB02BCF0B67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57975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C4C94-12D4-C86B-B126-A9A2C2E374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00F20C-D2D1-0B3C-4AA7-F81ABD62AF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0E6FEF-4D41-F10B-C0E5-7601298641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763968-FF68-D10A-6EA7-C93EAF8501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34F879-6244-4097-68ED-566E18B3C3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F9A4C9-FC38-49EC-BEAA-C6D1C891DCF5}"/>
              </a:ext>
            </a:extLst>
          </p:cNvPr>
          <p:cNvSpPr>
            <a:spLocks noGrp="1"/>
          </p:cNvSpPr>
          <p:nvPr>
            <p:ph type="dt" sz="half" idx="10"/>
          </p:nvPr>
        </p:nvSpPr>
        <p:spPr/>
        <p:txBody>
          <a:bodyPr/>
          <a:lstStyle/>
          <a:p>
            <a:fld id="{7CF0BCE0-945C-4FDF-95A1-2149B1FF5B83}" type="datetimeFigureOut">
              <a:rPr lang="en-US" smtClean="0"/>
              <a:t>12/9/2022</a:t>
            </a:fld>
            <a:endParaRPr lang="en-US"/>
          </a:p>
        </p:txBody>
      </p:sp>
      <p:sp>
        <p:nvSpPr>
          <p:cNvPr id="8" name="Footer Placeholder 7">
            <a:extLst>
              <a:ext uri="{FF2B5EF4-FFF2-40B4-BE49-F238E27FC236}">
                <a16:creationId xmlns:a16="http://schemas.microsoft.com/office/drawing/2014/main" id="{D24A715A-BE2D-56E3-08B5-8777DCF557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6C7F9F-64A6-79B1-4D46-BD6F7809850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91267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BFC7-E227-D3EF-FBA7-19071E778D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3EB8A0-F365-170E-7445-81B857E148E0}"/>
              </a:ext>
            </a:extLst>
          </p:cNvPr>
          <p:cNvSpPr>
            <a:spLocks noGrp="1"/>
          </p:cNvSpPr>
          <p:nvPr>
            <p:ph type="dt" sz="half" idx="10"/>
          </p:nvPr>
        </p:nvSpPr>
        <p:spPr/>
        <p:txBody>
          <a:bodyPr/>
          <a:lstStyle/>
          <a:p>
            <a:fld id="{7CF0BCE0-945C-4FDF-95A1-2149B1FF5B83}" type="datetimeFigureOut">
              <a:rPr lang="en-US" smtClean="0"/>
              <a:t>12/9/2022</a:t>
            </a:fld>
            <a:endParaRPr lang="en-US"/>
          </a:p>
        </p:txBody>
      </p:sp>
      <p:sp>
        <p:nvSpPr>
          <p:cNvPr id="4" name="Footer Placeholder 3">
            <a:extLst>
              <a:ext uri="{FF2B5EF4-FFF2-40B4-BE49-F238E27FC236}">
                <a16:creationId xmlns:a16="http://schemas.microsoft.com/office/drawing/2014/main" id="{51E94ACD-5AAC-32AB-AD7E-E1942495C5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B2FF86-90DB-3BC0-37AA-0FF7AE5FA7AD}"/>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34951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66B207-4954-B351-BAAD-3E8C3F542646}"/>
              </a:ext>
            </a:extLst>
          </p:cNvPr>
          <p:cNvSpPr>
            <a:spLocks noGrp="1"/>
          </p:cNvSpPr>
          <p:nvPr>
            <p:ph type="dt" sz="half" idx="10"/>
          </p:nvPr>
        </p:nvSpPr>
        <p:spPr/>
        <p:txBody>
          <a:bodyPr/>
          <a:lstStyle/>
          <a:p>
            <a:fld id="{7CF0BCE0-945C-4FDF-95A1-2149B1FF5B83}" type="datetimeFigureOut">
              <a:rPr lang="en-US" smtClean="0"/>
              <a:t>12/9/2022</a:t>
            </a:fld>
            <a:endParaRPr lang="en-US"/>
          </a:p>
        </p:txBody>
      </p:sp>
      <p:sp>
        <p:nvSpPr>
          <p:cNvPr id="3" name="Footer Placeholder 2">
            <a:extLst>
              <a:ext uri="{FF2B5EF4-FFF2-40B4-BE49-F238E27FC236}">
                <a16:creationId xmlns:a16="http://schemas.microsoft.com/office/drawing/2014/main" id="{080F6047-E50C-9A26-C7AD-C5CC6F0F92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2DC75A-448D-490F-3E5A-73C1D274B00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425390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3190-09C4-ED0E-774E-4BF8E0D5F2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C81BF5-53D3-1463-DF65-FFACB865F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3A2582-EA84-5AD6-1FED-6A9C3F797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0B14C7-068D-9057-D682-4379DAFB4FEB}"/>
              </a:ext>
            </a:extLst>
          </p:cNvPr>
          <p:cNvSpPr>
            <a:spLocks noGrp="1"/>
          </p:cNvSpPr>
          <p:nvPr>
            <p:ph type="dt" sz="half" idx="10"/>
          </p:nvPr>
        </p:nvSpPr>
        <p:spPr/>
        <p:txBody>
          <a:bodyPr/>
          <a:lstStyle/>
          <a:p>
            <a:fld id="{7CF0BCE0-945C-4FDF-95A1-2149B1FF5B83}" type="datetimeFigureOut">
              <a:rPr lang="en-US" smtClean="0"/>
              <a:t>12/9/2022</a:t>
            </a:fld>
            <a:endParaRPr lang="en-US"/>
          </a:p>
        </p:txBody>
      </p:sp>
      <p:sp>
        <p:nvSpPr>
          <p:cNvPr id="6" name="Footer Placeholder 5">
            <a:extLst>
              <a:ext uri="{FF2B5EF4-FFF2-40B4-BE49-F238E27FC236}">
                <a16:creationId xmlns:a16="http://schemas.microsoft.com/office/drawing/2014/main" id="{4C337760-FCF4-A612-1510-EFB173C512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B08A88-984B-B2A3-BA82-958433A7352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4409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9B0D2-E97D-78B5-AE13-92F511353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6C7662-71A5-677E-EEAC-80057D9E94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999F5E-FEF6-E013-9564-E496AED20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3839E-7C9F-92B8-B380-297AED6458D9}"/>
              </a:ext>
            </a:extLst>
          </p:cNvPr>
          <p:cNvSpPr>
            <a:spLocks noGrp="1"/>
          </p:cNvSpPr>
          <p:nvPr>
            <p:ph type="dt" sz="half" idx="10"/>
          </p:nvPr>
        </p:nvSpPr>
        <p:spPr/>
        <p:txBody>
          <a:bodyPr/>
          <a:lstStyle/>
          <a:p>
            <a:fld id="{7CF0BCE0-945C-4FDF-95A1-2149B1FF5B83}" type="datetimeFigureOut">
              <a:rPr lang="en-US" smtClean="0"/>
              <a:t>12/9/2022</a:t>
            </a:fld>
            <a:endParaRPr lang="en-US"/>
          </a:p>
        </p:txBody>
      </p:sp>
      <p:sp>
        <p:nvSpPr>
          <p:cNvPr id="6" name="Footer Placeholder 5">
            <a:extLst>
              <a:ext uri="{FF2B5EF4-FFF2-40B4-BE49-F238E27FC236}">
                <a16:creationId xmlns:a16="http://schemas.microsoft.com/office/drawing/2014/main" id="{4C47590C-04BC-FE39-A1BB-207FC9886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A71EA5-CD55-4B5D-DC5B-336702EE96E8}"/>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963081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1B0846-5D91-0899-6C4B-88CDF7E019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B6AEF5-E683-B2B4-F3A7-C15866AA6D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488B1-6758-03BE-BF44-A5B461E1F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7CF0BCE0-945C-4FDF-95A1-2149B1FF5B83}" type="datetimeFigureOut">
              <a:rPr lang="en-US" smtClean="0"/>
              <a:pPr algn="r"/>
              <a:t>12/9/2022</a:t>
            </a:fld>
            <a:endParaRPr lang="en-US" dirty="0"/>
          </a:p>
        </p:txBody>
      </p:sp>
      <p:sp>
        <p:nvSpPr>
          <p:cNvPr id="5" name="Footer Placeholder 4">
            <a:extLst>
              <a:ext uri="{FF2B5EF4-FFF2-40B4-BE49-F238E27FC236}">
                <a16:creationId xmlns:a16="http://schemas.microsoft.com/office/drawing/2014/main" id="{6326BA5D-2C22-4ECB-89BA-A56AD2CA00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a:extLst>
              <a:ext uri="{FF2B5EF4-FFF2-40B4-BE49-F238E27FC236}">
                <a16:creationId xmlns:a16="http://schemas.microsoft.com/office/drawing/2014/main" id="{08A3C3C1-F6F7-5362-617D-2CE5DC0DA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342603018"/>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9BD4-EDF0-B3B1-83BF-C9AFEA3B0A8E}"/>
              </a:ext>
            </a:extLst>
          </p:cNvPr>
          <p:cNvSpPr>
            <a:spLocks noGrp="1"/>
          </p:cNvSpPr>
          <p:nvPr>
            <p:ph type="ctrTitle"/>
          </p:nvPr>
        </p:nvSpPr>
        <p:spPr>
          <a:xfrm>
            <a:off x="540000" y="540000"/>
            <a:ext cx="4500561" cy="4259814"/>
          </a:xfrm>
        </p:spPr>
        <p:txBody>
          <a:bodyPr>
            <a:normAutofit/>
          </a:bodyPr>
          <a:lstStyle/>
          <a:p>
            <a:r>
              <a:rPr lang="en-US" sz="4400" dirty="0"/>
              <a:t>Milestone 1 </a:t>
            </a:r>
            <a:r>
              <a:rPr lang="en-US" sz="4000" dirty="0"/>
              <a:t>Problem Definition, Data Exploration, Proposed Approach</a:t>
            </a:r>
          </a:p>
        </p:txBody>
      </p:sp>
      <p:sp>
        <p:nvSpPr>
          <p:cNvPr id="3" name="Subtitle 2">
            <a:extLst>
              <a:ext uri="{FF2B5EF4-FFF2-40B4-BE49-F238E27FC236}">
                <a16:creationId xmlns:a16="http://schemas.microsoft.com/office/drawing/2014/main" id="{079DB584-9FBE-2847-020E-0F3E8B8203C7}"/>
              </a:ext>
            </a:extLst>
          </p:cNvPr>
          <p:cNvSpPr>
            <a:spLocks noGrp="1"/>
          </p:cNvSpPr>
          <p:nvPr>
            <p:ph type="subTitle" idx="1"/>
          </p:nvPr>
        </p:nvSpPr>
        <p:spPr>
          <a:xfrm>
            <a:off x="540000" y="4988476"/>
            <a:ext cx="4500561" cy="1320249"/>
          </a:xfrm>
        </p:spPr>
        <p:txBody>
          <a:bodyPr>
            <a:normAutofit/>
          </a:bodyPr>
          <a:lstStyle/>
          <a:p>
            <a:r>
              <a:rPr lang="en-US" dirty="0"/>
              <a:t>Gulusan Erdogan-Ozgul</a:t>
            </a:r>
          </a:p>
        </p:txBody>
      </p:sp>
      <p:pic>
        <p:nvPicPr>
          <p:cNvPr id="26" name="Picture 3" descr="An abstract genetic concept">
            <a:extLst>
              <a:ext uri="{FF2B5EF4-FFF2-40B4-BE49-F238E27FC236}">
                <a16:creationId xmlns:a16="http://schemas.microsoft.com/office/drawing/2014/main" id="{8E577403-E7D8-71EC-8C4A-7FD67E40FFE7}"/>
              </a:ext>
            </a:extLst>
          </p:cNvPr>
          <p:cNvPicPr>
            <a:picLocks noChangeAspect="1"/>
          </p:cNvPicPr>
          <p:nvPr/>
        </p:nvPicPr>
        <p:blipFill rotWithShape="1">
          <a:blip r:embed="rId2"/>
          <a:srcRect l="5511" r="518"/>
          <a:stretch/>
        </p:blipFill>
        <p:spPr>
          <a:xfrm>
            <a:off x="5747424" y="10"/>
            <a:ext cx="6444576" cy="6857990"/>
          </a:xfrm>
          <a:prstGeom prst="rect">
            <a:avLst/>
          </a:prstGeom>
        </p:spPr>
      </p:pic>
    </p:spTree>
    <p:extLst>
      <p:ext uri="{BB962C8B-B14F-4D97-AF65-F5344CB8AC3E}">
        <p14:creationId xmlns:p14="http://schemas.microsoft.com/office/powerpoint/2010/main" val="881376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AAEB-1CE0-7BAB-49CB-D14E52FF8F7E}"/>
              </a:ext>
            </a:extLst>
          </p:cNvPr>
          <p:cNvSpPr>
            <a:spLocks noGrp="1"/>
          </p:cNvSpPr>
          <p:nvPr>
            <p:ph type="title"/>
          </p:nvPr>
        </p:nvSpPr>
        <p:spPr/>
        <p:txBody>
          <a:bodyPr>
            <a:normAutofit fontScale="90000"/>
          </a:bodyPr>
          <a:lstStyle/>
          <a:p>
            <a:pPr rtl="0"/>
            <a:br>
              <a:rPr lang="en-US" dirty="0"/>
            </a:br>
            <a:br>
              <a:rPr lang="en-US" dirty="0"/>
            </a:br>
            <a:br>
              <a:rPr lang="en-US" dirty="0"/>
            </a:br>
            <a:br>
              <a:rPr lang="en-US" dirty="0"/>
            </a:br>
            <a:br>
              <a:rPr lang="en-US" dirty="0"/>
            </a:br>
            <a:br>
              <a:rPr lang="en-US" dirty="0"/>
            </a:br>
            <a:r>
              <a:rPr lang="en-US" dirty="0">
                <a:effectLst/>
                <a:latin typeface="Arial" panose="020B0604020202020204" pitchFamily="34" charset="0"/>
              </a:rPr>
              <a:t>Problem Definition, Data Exploration, Proposed Approach</a:t>
            </a:r>
            <a:br>
              <a:rPr lang="en-US" dirty="0">
                <a:effectLst/>
              </a:rPr>
            </a:br>
            <a:br>
              <a:rPr lang="en-US" b="0" i="0" dirty="0">
                <a:solidFill>
                  <a:srgbClr val="000000"/>
                </a:solidFill>
                <a:effectLst/>
                <a:latin typeface="Arial" panose="020B0604020202020204" pitchFamily="34" charset="0"/>
              </a:rPr>
            </a:br>
            <a:br>
              <a:rPr lang="en-US" dirty="0"/>
            </a:br>
            <a:r>
              <a:rPr lang="en-US" sz="2000" b="0" i="0" dirty="0">
                <a:effectLst/>
                <a:latin typeface="+mn-lt"/>
              </a:rPr>
              <a:t>Spotify is a proprietary Swedish audio streaming and media services provider founded on 23 April 2006 by Daniel Ek and Martin </a:t>
            </a:r>
            <a:r>
              <a:rPr lang="en-US" sz="2000" b="0" i="0" dirty="0" err="1">
                <a:effectLst/>
                <a:latin typeface="+mn-lt"/>
              </a:rPr>
              <a:t>Lorentzon</a:t>
            </a:r>
            <a:r>
              <a:rPr lang="en-US" sz="2000" b="0" i="0" dirty="0">
                <a:effectLst/>
                <a:latin typeface="+mn-lt"/>
              </a:rPr>
              <a:t>. It is one of the largest music streaming service providers, with over 422 million monthly active users, including 182 million paying subscribers, as of March 2022. Wikipedia</a:t>
            </a:r>
            <a:br>
              <a:rPr lang="en-US" sz="2000" b="0" i="0" dirty="0">
                <a:effectLst/>
                <a:latin typeface="+mn-lt"/>
              </a:rPr>
            </a:br>
            <a:br>
              <a:rPr lang="en-US" sz="2000" dirty="0">
                <a:latin typeface="+mn-lt"/>
              </a:rPr>
            </a:br>
            <a:r>
              <a:rPr lang="en-US" sz="2000" dirty="0">
                <a:latin typeface="+mn-lt"/>
              </a:rPr>
              <a:t>The data Scientist team at Spotify given a new project to build a </a:t>
            </a:r>
            <a:r>
              <a:rPr lang="en-US" sz="2000" b="0" i="0" dirty="0">
                <a:effectLst/>
                <a:latin typeface="+mn-lt"/>
              </a:rPr>
              <a:t> recommendation system to propose the top 10 songs for a user based on the likelihood of listening to those songs.</a:t>
            </a:r>
            <a:br>
              <a:rPr lang="en-US" sz="2000" b="0" i="0" dirty="0">
                <a:effectLst/>
                <a:latin typeface="+mn-lt"/>
              </a:rPr>
            </a:br>
            <a:endParaRPr lang="en-US" sz="2000" dirty="0">
              <a:latin typeface="+mn-lt"/>
            </a:endParaRPr>
          </a:p>
        </p:txBody>
      </p:sp>
    </p:spTree>
    <p:extLst>
      <p:ext uri="{BB962C8B-B14F-4D97-AF65-F5344CB8AC3E}">
        <p14:creationId xmlns:p14="http://schemas.microsoft.com/office/powerpoint/2010/main" val="4041803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6392-0DC3-17F8-DF2E-C0E474E4624F}"/>
              </a:ext>
            </a:extLst>
          </p:cNvPr>
          <p:cNvSpPr>
            <a:spLocks noGrp="1"/>
          </p:cNvSpPr>
          <p:nvPr>
            <p:ph type="title"/>
          </p:nvPr>
        </p:nvSpPr>
        <p:spPr/>
        <p:txBody>
          <a:bodyPr>
            <a:normAutofit fontScale="90000"/>
          </a:bodyPr>
          <a:lstStyle/>
          <a:p>
            <a:pPr rtl="0"/>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r>
              <a:rPr lang="en-US" dirty="0">
                <a:effectLst/>
                <a:latin typeface="Arial" panose="020B0604020202020204" pitchFamily="34" charset="0"/>
              </a:rPr>
              <a:t>Problem Definition</a:t>
            </a:r>
            <a:br>
              <a:rPr lang="en-US" dirty="0">
                <a:effectLst/>
              </a:rPr>
            </a:br>
            <a:r>
              <a:rPr lang="en-US" b="0" i="0" dirty="0">
                <a:solidFill>
                  <a:srgbClr val="000000"/>
                </a:solidFill>
                <a:effectLst/>
                <a:latin typeface="Arial" panose="020B0604020202020204" pitchFamily="34" charset="0"/>
              </a:rPr>
              <a:t>Why is this problem important to solve?</a:t>
            </a:r>
            <a:br>
              <a:rPr lang="en-US" b="0" i="0" dirty="0">
                <a:solidFill>
                  <a:srgbClr val="000000"/>
                </a:solidFill>
                <a:effectLst/>
                <a:latin typeface="Arial" panose="020B0604020202020204" pitchFamily="34" charset="0"/>
              </a:rPr>
            </a:br>
            <a:br>
              <a:rPr lang="en-US" b="0" i="0" dirty="0">
                <a:solidFill>
                  <a:srgbClr val="000000"/>
                </a:solidFill>
                <a:effectLst/>
                <a:latin typeface="Arial" panose="020B0604020202020204" pitchFamily="34" charset="0"/>
              </a:rPr>
            </a:br>
            <a:r>
              <a:rPr lang="en-US" sz="1300" dirty="0">
                <a:latin typeface="Arial" panose="020B0604020202020204" pitchFamily="34" charset="0"/>
              </a:rPr>
              <a:t>T</a:t>
            </a:r>
            <a:r>
              <a:rPr lang="en-US" sz="1300" b="0" i="0" dirty="0">
                <a:effectLst/>
                <a:latin typeface="Arial" panose="020B0604020202020204" pitchFamily="34" charset="0"/>
              </a:rPr>
              <a:t>he business world utilize data science for a wide variety of purposes in many sector and industries. The number of ways that business can leverage data science is huge and growing. </a:t>
            </a:r>
            <a:br>
              <a:rPr lang="en-US" sz="1300" b="0" i="0" dirty="0">
                <a:effectLst/>
                <a:latin typeface="Arial" panose="020B0604020202020204" pitchFamily="34" charset="0"/>
              </a:rPr>
            </a:br>
            <a:br>
              <a:rPr lang="en-US" sz="1300" b="0" i="0" dirty="0">
                <a:effectLst/>
                <a:latin typeface="Arial" panose="020B0604020202020204" pitchFamily="34" charset="0"/>
              </a:rPr>
            </a:br>
            <a:r>
              <a:rPr lang="en-US" sz="1300" b="0" i="0" dirty="0">
                <a:effectLst/>
                <a:latin typeface="Arial" panose="020B0604020202020204" pitchFamily="34" charset="0"/>
              </a:rPr>
              <a:t>Countless of business fail or loose competitive </a:t>
            </a:r>
            <a:r>
              <a:rPr lang="en-US" sz="1300" dirty="0">
                <a:latin typeface="Arial" panose="020B0604020202020204" pitchFamily="34" charset="0"/>
              </a:rPr>
              <a:t>advantage </a:t>
            </a:r>
            <a:r>
              <a:rPr lang="en-US" sz="1300" b="0" i="0" dirty="0">
                <a:effectLst/>
                <a:latin typeface="Arial" panose="020B0604020202020204" pitchFamily="34" charset="0"/>
              </a:rPr>
              <a:t>every year because of </a:t>
            </a:r>
            <a:r>
              <a:rPr lang="en-US" sz="1300" dirty="0">
                <a:latin typeface="Arial" panose="020B0604020202020204" pitchFamily="34" charset="0"/>
              </a:rPr>
              <a:t>unidentified, unrecognized problems with their operations, not being able to keep up with their consumer preferences, trend and potential opportunities.  Many of the problems which data science address have existed for a long time however with incremental data accumulation and availability of data have made data scientist methodologies and techniques even more valuable than ever. Continues improvement is one of key principle of modern management practices and data science is a major driver of it.</a:t>
            </a:r>
            <a:br>
              <a:rPr lang="en-US" sz="1300" dirty="0">
                <a:latin typeface="Arial" panose="020B0604020202020204" pitchFamily="34" charset="0"/>
              </a:rPr>
            </a:br>
            <a:br>
              <a:rPr lang="en-US" sz="1300" dirty="0">
                <a:latin typeface="Arial" panose="020B0604020202020204" pitchFamily="34" charset="0"/>
              </a:rPr>
            </a:br>
            <a:r>
              <a:rPr lang="en-US" sz="1300" dirty="0">
                <a:latin typeface="Arial" panose="020B0604020202020204" pitchFamily="34" charset="0"/>
              </a:rPr>
              <a:t>As </a:t>
            </a:r>
            <a:r>
              <a:rPr lang="en-US" sz="1300" b="0" i="0" dirty="0">
                <a:effectLst/>
                <a:latin typeface="Roboto" panose="02000000000000000000" pitchFamily="2" charset="0"/>
              </a:rPr>
              <a:t>one of the largest music streaming service providers, Spotify has grown significantly in the market because of its ability to recommend the “best” next song to its consumers. Among </a:t>
            </a:r>
            <a:r>
              <a:rPr lang="en-US" sz="1300" dirty="0">
                <a:latin typeface="Roboto" panose="02000000000000000000" pitchFamily="2" charset="0"/>
              </a:rPr>
              <a:t>the countless of choices of songs making strategic judgements and offering the best songs to consumers is done by utilizing recommendation systems.</a:t>
            </a:r>
            <a:br>
              <a:rPr lang="en-US" sz="1800" dirty="0">
                <a:latin typeface="Arial" panose="020B0604020202020204" pitchFamily="34" charset="0"/>
              </a:rPr>
            </a:br>
            <a:br>
              <a:rPr lang="en-US" sz="1800" dirty="0">
                <a:solidFill>
                  <a:srgbClr val="000000"/>
                </a:solidFill>
                <a:latin typeface="Arial" panose="020B0604020202020204" pitchFamily="34" charset="0"/>
              </a:rPr>
            </a:br>
            <a:r>
              <a:rPr lang="en-US" b="0" i="0" dirty="0">
                <a:solidFill>
                  <a:srgbClr val="000000"/>
                </a:solidFill>
                <a:effectLst/>
                <a:latin typeface="Arial" panose="020B0604020202020204" pitchFamily="34" charset="0"/>
              </a:rPr>
              <a:t>What is the intended goal?</a:t>
            </a:r>
            <a:br>
              <a:rPr lang="en-US" dirty="0">
                <a:solidFill>
                  <a:srgbClr val="000000"/>
                </a:solidFill>
                <a:latin typeface="Arial" panose="020B0604020202020204" pitchFamily="34" charset="0"/>
              </a:rPr>
            </a:br>
            <a:br>
              <a:rPr lang="en-US" dirty="0">
                <a:solidFill>
                  <a:srgbClr val="000000"/>
                </a:solidFill>
                <a:latin typeface="Arial" panose="020B0604020202020204" pitchFamily="34" charset="0"/>
              </a:rPr>
            </a:br>
            <a:r>
              <a:rPr lang="en-US" sz="1300" b="0" i="0" dirty="0">
                <a:solidFill>
                  <a:srgbClr val="000000"/>
                </a:solidFill>
                <a:effectLst/>
                <a:latin typeface="Arial" panose="020B0604020202020204" pitchFamily="34" charset="0"/>
              </a:rPr>
              <a:t>To maintain its market leader position, keep up with competition in the music sector, Spotify is challenged to keep its consumer base </a:t>
            </a:r>
            <a:r>
              <a:rPr lang="en-US" sz="1300" dirty="0">
                <a:solidFill>
                  <a:srgbClr val="000000"/>
                </a:solidFill>
                <a:latin typeface="Arial" panose="020B0604020202020204" pitchFamily="34" charset="0"/>
              </a:rPr>
              <a:t>active and engaged. Because, Spotify runs on a Freemium model, makes money from subscriptions and advertisements. 91% of the revenue is gained from subscription and the other 9% is gained from advertisements. Building new recommendation systems and providing continues improvements to its existing recommendation systems is essential for the company’s revenue model. </a:t>
            </a:r>
            <a:br>
              <a:rPr lang="en-US" sz="1300" b="0" i="0" dirty="0">
                <a:solidFill>
                  <a:srgbClr val="000000"/>
                </a:solidFill>
                <a:effectLst/>
                <a:latin typeface="Arial" panose="020B0604020202020204" pitchFamily="34" charset="0"/>
              </a:rPr>
            </a:br>
            <a:endParaRPr lang="en-US" sz="1300" dirty="0"/>
          </a:p>
        </p:txBody>
      </p:sp>
    </p:spTree>
    <p:extLst>
      <p:ext uri="{BB962C8B-B14F-4D97-AF65-F5344CB8AC3E}">
        <p14:creationId xmlns:p14="http://schemas.microsoft.com/office/powerpoint/2010/main" val="2784418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6392-0DC3-17F8-DF2E-C0E474E4624F}"/>
              </a:ext>
            </a:extLst>
          </p:cNvPr>
          <p:cNvSpPr>
            <a:spLocks noGrp="1"/>
          </p:cNvSpPr>
          <p:nvPr>
            <p:ph type="title"/>
          </p:nvPr>
        </p:nvSpPr>
        <p:spPr/>
        <p:txBody>
          <a:bodyPr>
            <a:normAutofit fontScale="90000"/>
          </a:bodyPr>
          <a:lstStyle/>
          <a:p>
            <a:pPr algn="l"/>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r>
              <a:rPr lang="en-US" dirty="0">
                <a:effectLst/>
                <a:latin typeface="Arial" panose="020B0604020202020204" pitchFamily="34" charset="0"/>
              </a:rPr>
              <a:t>Problem Definition</a:t>
            </a:r>
            <a:br>
              <a:rPr lang="en-US" dirty="0">
                <a:effectLst/>
                <a:latin typeface="Arial" panose="020B0604020202020204" pitchFamily="34" charset="0"/>
              </a:rPr>
            </a:br>
            <a:br>
              <a:rPr lang="en-US" sz="1300" dirty="0">
                <a:effectLst/>
                <a:latin typeface="Arial" panose="020B0604020202020204" pitchFamily="34" charset="0"/>
              </a:rPr>
            </a:br>
            <a:br>
              <a:rPr lang="en-US" sz="1300" dirty="0">
                <a:effectLst/>
                <a:latin typeface="Arial" panose="020B0604020202020204" pitchFamily="34" charset="0"/>
              </a:rPr>
            </a:br>
            <a:br>
              <a:rPr lang="en-US" sz="900" dirty="0">
                <a:effectLst/>
                <a:latin typeface="Arial" panose="020B0604020202020204" pitchFamily="34" charset="0"/>
              </a:rPr>
            </a:br>
            <a:br>
              <a:rPr lang="en-US" sz="900" dirty="0">
                <a:effectLst/>
                <a:latin typeface="Arial" panose="020B0604020202020204" pitchFamily="34" charset="0"/>
              </a:rPr>
            </a:br>
            <a:br>
              <a:rPr lang="en-US" sz="1300" dirty="0">
                <a:effectLst/>
                <a:latin typeface="Arial" panose="020B0604020202020204" pitchFamily="34" charset="0"/>
              </a:rPr>
            </a:br>
            <a:br>
              <a:rPr lang="en-US" sz="1300" dirty="0">
                <a:effectLst/>
                <a:latin typeface="Arial" panose="020B0604020202020204" pitchFamily="34" charset="0"/>
              </a:rPr>
            </a:br>
            <a:r>
              <a:rPr lang="en-US" sz="2000" b="0" i="0" dirty="0">
                <a:effectLst/>
                <a:latin typeface="-apple-system"/>
              </a:rPr>
              <a:t>Recommender systems act as skilled agents to assist users to conquer information overload while making selection decisions over items by providing customized recommendations. Users and items are general phrases denoting, respectively, entities actively browsing and making choices and entities being selected, such as goods and services. </a:t>
            </a:r>
            <a:br>
              <a:rPr lang="en-US" sz="2000" b="0" i="0" dirty="0">
                <a:effectLst/>
                <a:latin typeface="-apple-system"/>
              </a:rPr>
            </a:br>
            <a:br>
              <a:rPr lang="en-US" sz="2000" b="0" i="0" dirty="0">
                <a:effectLst/>
                <a:latin typeface="-apple-system"/>
              </a:rPr>
            </a:br>
            <a:r>
              <a:rPr lang="en-US" sz="2000" b="0" i="0" dirty="0">
                <a:effectLst/>
                <a:latin typeface="-apple-system"/>
              </a:rPr>
              <a:t>In our business problem to build a recommendation system, we would need data related to users and songs.</a:t>
            </a:r>
            <a:br>
              <a:rPr lang="en-US" sz="2000" b="0" i="0" dirty="0">
                <a:effectLst/>
                <a:latin typeface="-apple-system"/>
              </a:rPr>
            </a:br>
            <a:br>
              <a:rPr lang="en-US" sz="2000" b="0" i="0" dirty="0">
                <a:effectLst/>
                <a:latin typeface="-apple-system"/>
              </a:rPr>
            </a:br>
            <a:br>
              <a:rPr lang="en-US" sz="2000" b="0" i="0" dirty="0">
                <a:effectLst/>
                <a:latin typeface="-apple-system"/>
              </a:rPr>
            </a:br>
            <a:r>
              <a:rPr lang="en-US" sz="2000" b="0" i="0" dirty="0">
                <a:effectLst/>
                <a:latin typeface="-apple-system"/>
              </a:rPr>
              <a:t>The core techniques or algorithms for realizing recommender systems are generally classified into four categories: ranking-based filtering, content-based filtering, collaborative filtering, and hybrid filtering. Following data preparations, data standardization and </a:t>
            </a:r>
            <a:r>
              <a:rPr lang="en-US" sz="2000" dirty="0">
                <a:latin typeface="-apple-system"/>
              </a:rPr>
              <a:t>EDA etc. above-mentioned techniques and algorithm will be preformed to build a recommendation system.</a:t>
            </a:r>
            <a:br>
              <a:rPr lang="en-US" sz="2000" b="0" i="0" dirty="0">
                <a:effectLst/>
                <a:latin typeface="-apple-system"/>
              </a:rPr>
            </a:br>
            <a:br>
              <a:rPr lang="en-US" sz="2000" dirty="0">
                <a:effectLst/>
                <a:latin typeface="Arial" panose="020B0604020202020204" pitchFamily="34" charset="0"/>
              </a:rPr>
            </a:br>
            <a:br>
              <a:rPr lang="en-US" sz="2000"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rPr>
            </a:br>
            <a:endParaRPr lang="en-US" sz="1300" dirty="0"/>
          </a:p>
        </p:txBody>
      </p:sp>
    </p:spTree>
    <p:extLst>
      <p:ext uri="{BB962C8B-B14F-4D97-AF65-F5344CB8AC3E}">
        <p14:creationId xmlns:p14="http://schemas.microsoft.com/office/powerpoint/2010/main" val="3568574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6392-0DC3-17F8-DF2E-C0E474E4624F}"/>
              </a:ext>
            </a:extLst>
          </p:cNvPr>
          <p:cNvSpPr>
            <a:spLocks noGrp="1"/>
          </p:cNvSpPr>
          <p:nvPr>
            <p:ph type="title"/>
          </p:nvPr>
        </p:nvSpPr>
        <p:spPr/>
        <p:txBody>
          <a:bodyPr>
            <a:normAutofit fontScale="90000"/>
          </a:bodyPr>
          <a:lstStyle/>
          <a:p>
            <a:pPr algn="l">
              <a:buFont typeface="Arial" panose="020B0604020202020204" pitchFamily="34" charset="0"/>
              <a:buChar char="•"/>
            </a:pP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r>
              <a:rPr lang="en-US" sz="3100" dirty="0">
                <a:effectLst/>
                <a:latin typeface="Arial" panose="020B0604020202020204" pitchFamily="34" charset="0"/>
              </a:rPr>
              <a:t>What are the key questions that needs to be answered?</a:t>
            </a:r>
            <a:br>
              <a:rPr lang="en-US" sz="3100" dirty="0">
                <a:effectLst/>
                <a:latin typeface="Arial" panose="020B0604020202020204" pitchFamily="34" charset="0"/>
              </a:rPr>
            </a:br>
            <a:br>
              <a:rPr lang="en-US" sz="1300" dirty="0">
                <a:effectLst/>
                <a:latin typeface="Arial" panose="020B0604020202020204" pitchFamily="34" charset="0"/>
              </a:rPr>
            </a:br>
            <a:br>
              <a:rPr lang="en-US" sz="900" dirty="0">
                <a:effectLst/>
                <a:latin typeface="Arial" panose="020B0604020202020204" pitchFamily="34" charset="0"/>
              </a:rPr>
            </a:br>
            <a:br>
              <a:rPr lang="en-US" sz="900" dirty="0">
                <a:effectLst/>
                <a:latin typeface="Arial" panose="020B0604020202020204" pitchFamily="34" charset="0"/>
              </a:rPr>
            </a:br>
            <a:br>
              <a:rPr lang="en-US" sz="900" dirty="0">
                <a:effectLst/>
                <a:latin typeface="Arial" panose="020B0604020202020204" pitchFamily="34" charset="0"/>
              </a:rPr>
            </a:br>
            <a:br>
              <a:rPr lang="en-US" sz="900" dirty="0">
                <a:effectLst/>
                <a:latin typeface="Arial" panose="020B0604020202020204" pitchFamily="34" charset="0"/>
              </a:rPr>
            </a:br>
            <a:br>
              <a:rPr lang="en-US" sz="900" dirty="0">
                <a:effectLst/>
                <a:latin typeface="Arial" panose="020B0604020202020204" pitchFamily="34" charset="0"/>
              </a:rPr>
            </a:br>
            <a:r>
              <a:rPr lang="en-US" sz="1600" b="0" i="0" dirty="0">
                <a:effectLst/>
                <a:latin typeface="-apple-system"/>
              </a:rPr>
              <a:t>Do we have the datasets related to users and songs?</a:t>
            </a:r>
            <a:br>
              <a:rPr lang="en-US" sz="1600" b="0" i="0" dirty="0">
                <a:effectLst/>
                <a:latin typeface="-apple-system"/>
              </a:rPr>
            </a:br>
            <a:br>
              <a:rPr lang="en-US" sz="1600" b="0" i="0" dirty="0">
                <a:effectLst/>
                <a:latin typeface="-apple-system"/>
              </a:rPr>
            </a:br>
            <a:r>
              <a:rPr lang="en-US" sz="1600" b="0" i="0" dirty="0">
                <a:effectLst/>
                <a:latin typeface="-apple-system"/>
              </a:rPr>
              <a:t>What features do we have in the users and songs dataset?</a:t>
            </a:r>
            <a:br>
              <a:rPr lang="en-US" sz="1600" b="0" i="0" dirty="0">
                <a:effectLst/>
                <a:latin typeface="-apple-system"/>
              </a:rPr>
            </a:br>
            <a:br>
              <a:rPr lang="en-US" sz="1600" b="0" i="0" dirty="0">
                <a:effectLst/>
                <a:latin typeface="-apple-system"/>
              </a:rPr>
            </a:br>
            <a:r>
              <a:rPr lang="en-US" sz="1600" b="0" i="0" dirty="0">
                <a:effectLst/>
                <a:latin typeface="-apple-system"/>
              </a:rPr>
              <a:t>What is the quality of the datasets? Any duplicates, redundant, missing values? How should we treat the missing values?</a:t>
            </a:r>
            <a:br>
              <a:rPr lang="en-US" sz="1600" b="0" i="0" dirty="0">
                <a:effectLst/>
                <a:latin typeface="-apple-system"/>
              </a:rPr>
            </a:br>
            <a:br>
              <a:rPr lang="en-US" sz="1600" b="0" i="0" dirty="0">
                <a:effectLst/>
                <a:latin typeface="-apple-system"/>
              </a:rPr>
            </a:br>
            <a:r>
              <a:rPr lang="en-US" sz="1600" b="0" i="0" dirty="0">
                <a:effectLst/>
                <a:latin typeface="-apple-system"/>
              </a:rPr>
              <a:t>What is datatypes of the features? Which features are categorical and which ones are numerical? Do we need to perform one-hot encoding or label encoding?</a:t>
            </a:r>
            <a:br>
              <a:rPr lang="en-US" sz="1600" b="0" i="0" dirty="0">
                <a:effectLst/>
                <a:latin typeface="-apple-system"/>
              </a:rPr>
            </a:br>
            <a:br>
              <a:rPr lang="en-US" sz="1600" b="0" i="0" dirty="0">
                <a:effectLst/>
                <a:latin typeface="-apple-system"/>
              </a:rPr>
            </a:br>
            <a:r>
              <a:rPr lang="en-US" sz="1600" b="0" i="0" dirty="0">
                <a:effectLst/>
                <a:latin typeface="-apple-system"/>
              </a:rPr>
              <a:t>Is there any feature that do not add any value to the model?</a:t>
            </a:r>
            <a:br>
              <a:rPr lang="en-US" sz="1600" b="0" i="0" dirty="0">
                <a:effectLst/>
                <a:latin typeface="-apple-system"/>
              </a:rPr>
            </a:br>
            <a:br>
              <a:rPr lang="en-US" sz="1600" b="0" i="0" dirty="0">
                <a:effectLst/>
                <a:latin typeface="-apple-system"/>
              </a:rPr>
            </a:br>
            <a:r>
              <a:rPr lang="en-US" sz="1600" b="0" i="0" dirty="0">
                <a:effectLst/>
                <a:latin typeface="-apple-system"/>
              </a:rPr>
              <a:t>Do we need to do any feature reduction in case of too many features?</a:t>
            </a:r>
            <a:br>
              <a:rPr lang="en-US" sz="1600" b="0" i="0" dirty="0">
                <a:effectLst/>
                <a:latin typeface="-apple-system"/>
              </a:rPr>
            </a:br>
            <a:br>
              <a:rPr lang="en-US" sz="1600" b="0" i="0" dirty="0">
                <a:effectLst/>
                <a:latin typeface="-apple-system"/>
              </a:rPr>
            </a:br>
            <a:r>
              <a:rPr lang="en-US" sz="1600" b="0" i="0" dirty="0">
                <a:effectLst/>
                <a:latin typeface="-apple-system"/>
              </a:rPr>
              <a:t>What additional features related to users and songs would be beneficial to have?</a:t>
            </a:r>
            <a:br>
              <a:rPr lang="en-US" sz="1600" b="0" i="0" dirty="0">
                <a:effectLst/>
                <a:latin typeface="-apple-system"/>
              </a:rPr>
            </a:br>
            <a:br>
              <a:rPr lang="en-US" sz="1600" b="0" i="0" dirty="0">
                <a:effectLst/>
                <a:latin typeface="-apple-system"/>
              </a:rPr>
            </a:br>
            <a:r>
              <a:rPr lang="en-US" sz="1600" dirty="0">
                <a:latin typeface="-apple-system"/>
              </a:rPr>
              <a:t>Any noise in the data? </a:t>
            </a:r>
            <a:r>
              <a:rPr lang="en-US" sz="1600" b="0" i="0" dirty="0">
                <a:effectLst/>
                <a:latin typeface="-apple-system"/>
              </a:rPr>
              <a:t>Do we need to apply any filtering to datasets? Should we treat every song and user the same?</a:t>
            </a:r>
            <a:br>
              <a:rPr lang="en-US" sz="1600" b="0" i="0" dirty="0">
                <a:effectLst/>
                <a:latin typeface="-apple-system"/>
              </a:rPr>
            </a:br>
            <a:br>
              <a:rPr lang="en-US" sz="1600" b="0" i="0" dirty="0">
                <a:effectLst/>
                <a:latin typeface="-apple-system"/>
              </a:rPr>
            </a:br>
            <a:r>
              <a:rPr lang="en-US" sz="1600" b="0" i="0" dirty="0">
                <a:effectLst/>
                <a:latin typeface="-apple-system"/>
              </a:rPr>
              <a:t>Do we need to do any feature-engineering? Is the data size enough?</a:t>
            </a:r>
            <a:br>
              <a:rPr lang="en-US" sz="1600" b="0" i="0" dirty="0">
                <a:effectLst/>
                <a:latin typeface="-apple-system"/>
              </a:rPr>
            </a:br>
            <a:br>
              <a:rPr lang="en-US" sz="1600" b="0" i="0" dirty="0">
                <a:effectLst/>
                <a:latin typeface="-apple-system"/>
              </a:rPr>
            </a:br>
            <a:r>
              <a:rPr lang="en-US" sz="1600" b="0" i="0" dirty="0">
                <a:effectLst/>
                <a:latin typeface="-apple-system"/>
              </a:rPr>
              <a:t>Given the data available what algorithms and techniques can be utilized?</a:t>
            </a:r>
            <a:br>
              <a:rPr lang="en-US" sz="1600" b="0" i="0" dirty="0">
                <a:effectLst/>
                <a:latin typeface="-apple-system"/>
              </a:rPr>
            </a:br>
            <a:br>
              <a:rPr lang="en-US" sz="1600" b="0" i="0" dirty="0">
                <a:effectLst/>
                <a:latin typeface="-apple-system"/>
              </a:rPr>
            </a:br>
            <a:r>
              <a:rPr lang="en-US" sz="1600" b="0" i="0" dirty="0">
                <a:effectLst/>
                <a:latin typeface="-apple-system"/>
              </a:rPr>
              <a:t>What should the size of training and test dataset be?</a:t>
            </a:r>
            <a:br>
              <a:rPr lang="en-US" sz="1600" b="0" i="0" dirty="0">
                <a:effectLst/>
                <a:latin typeface="-apple-system"/>
              </a:rPr>
            </a:br>
            <a:br>
              <a:rPr lang="en-US" sz="1600" b="0" i="0" dirty="0">
                <a:effectLst/>
                <a:latin typeface="-apple-system"/>
              </a:rPr>
            </a:br>
            <a:r>
              <a:rPr lang="en-US" sz="1600" b="0" i="0" dirty="0">
                <a:effectLst/>
                <a:latin typeface="-apple-system"/>
              </a:rPr>
              <a:t>Giving the business objective what metrics should be performed? </a:t>
            </a:r>
            <a:br>
              <a:rPr lang="en-US" sz="1600" b="0" i="0" dirty="0">
                <a:effectLst/>
                <a:latin typeface="-apple-system"/>
              </a:rPr>
            </a:br>
            <a:br>
              <a:rPr lang="en-US" sz="1600" b="0" i="0" dirty="0">
                <a:effectLst/>
                <a:latin typeface="-apple-system"/>
              </a:rPr>
            </a:br>
            <a:r>
              <a:rPr lang="en-US" sz="1600" b="0" i="0" dirty="0">
                <a:effectLst/>
                <a:latin typeface="-apple-system"/>
              </a:rPr>
              <a:t>How should we measure the performance of the model?</a:t>
            </a:r>
            <a:br>
              <a:rPr lang="en-US" sz="1600" b="0" i="0" dirty="0">
                <a:effectLst/>
                <a:latin typeface="-apple-system"/>
              </a:rPr>
            </a:br>
            <a:br>
              <a:rPr lang="en-US" sz="1300" dirty="0">
                <a:effectLst/>
                <a:latin typeface="Arial" panose="020B0604020202020204" pitchFamily="34" charset="0"/>
              </a:rPr>
            </a:br>
            <a:br>
              <a:rPr lang="en-US" sz="2000" dirty="0">
                <a:effectLst/>
                <a:latin typeface="Arial" panose="020B0604020202020204" pitchFamily="34" charset="0"/>
              </a:rPr>
            </a:br>
            <a:br>
              <a:rPr lang="en-US" sz="2000"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rPr>
            </a:br>
            <a:endParaRPr lang="en-US" sz="1300" dirty="0"/>
          </a:p>
        </p:txBody>
      </p:sp>
    </p:spTree>
    <p:extLst>
      <p:ext uri="{BB962C8B-B14F-4D97-AF65-F5344CB8AC3E}">
        <p14:creationId xmlns:p14="http://schemas.microsoft.com/office/powerpoint/2010/main" val="3597696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6392-0DC3-17F8-DF2E-C0E474E4624F}"/>
              </a:ext>
            </a:extLst>
          </p:cNvPr>
          <p:cNvSpPr>
            <a:spLocks noGrp="1"/>
          </p:cNvSpPr>
          <p:nvPr>
            <p:ph type="title"/>
          </p:nvPr>
        </p:nvSpPr>
        <p:spPr/>
        <p:txBody>
          <a:bodyPr>
            <a:normAutofit fontScale="90000"/>
          </a:bodyPr>
          <a:lstStyle/>
          <a:p>
            <a:pPr algn="l"/>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r>
              <a:rPr lang="en-US" dirty="0">
                <a:effectLst/>
                <a:latin typeface="Arial" panose="020B0604020202020204" pitchFamily="34" charset="0"/>
              </a:rPr>
              <a:t>Proposed Approach</a:t>
            </a:r>
            <a:br>
              <a:rPr lang="en-US" dirty="0">
                <a:effectLst/>
              </a:rPr>
            </a:br>
            <a:br>
              <a:rPr lang="en-US" sz="1300" dirty="0">
                <a:effectLst/>
                <a:latin typeface="Arial" panose="020B0604020202020204" pitchFamily="34" charset="0"/>
              </a:rPr>
            </a:br>
            <a:br>
              <a:rPr lang="en-US" sz="900" dirty="0">
                <a:effectLst/>
                <a:latin typeface="Arial" panose="020B0604020202020204" pitchFamily="34" charset="0"/>
              </a:rPr>
            </a:br>
            <a:br>
              <a:rPr lang="en-US" sz="900" dirty="0">
                <a:effectLst/>
                <a:latin typeface="Arial" panose="020B0604020202020204" pitchFamily="34" charset="0"/>
              </a:rPr>
            </a:br>
            <a:br>
              <a:rPr lang="en-US" sz="900" dirty="0">
                <a:effectLst/>
                <a:latin typeface="Arial" panose="020B0604020202020204" pitchFamily="34" charset="0"/>
              </a:rPr>
            </a:br>
            <a:br>
              <a:rPr lang="en-US" sz="900" dirty="0">
                <a:effectLst/>
                <a:latin typeface="Arial" panose="020B0604020202020204" pitchFamily="34" charset="0"/>
              </a:rPr>
            </a:br>
            <a:br>
              <a:rPr lang="en-US" sz="900" dirty="0">
                <a:effectLst/>
                <a:latin typeface="Arial" panose="020B0604020202020204" pitchFamily="34" charset="0"/>
              </a:rPr>
            </a:br>
            <a:br>
              <a:rPr lang="en-US" sz="900" dirty="0">
                <a:effectLst/>
                <a:latin typeface="Arial" panose="020B0604020202020204" pitchFamily="34" charset="0"/>
              </a:rPr>
            </a:br>
            <a:r>
              <a:rPr lang="en-US" sz="1300" dirty="0">
                <a:latin typeface="-apple-system"/>
              </a:rPr>
              <a:t>B</a:t>
            </a:r>
            <a:r>
              <a:rPr lang="en-US" sz="1300" b="0" i="0" dirty="0">
                <a:effectLst/>
                <a:latin typeface="-apple-system"/>
              </a:rPr>
              <a:t>uild a recommendation system based on popularity filtering (ranking), content filtering, collaborative filtering and hybrid filtering.</a:t>
            </a:r>
            <a:br>
              <a:rPr lang="en-US" sz="1300" b="0" i="0" dirty="0">
                <a:effectLst/>
                <a:latin typeface="-apple-system"/>
              </a:rPr>
            </a:br>
            <a:br>
              <a:rPr lang="en-US" sz="1300" b="0" i="0" dirty="0">
                <a:effectLst/>
                <a:latin typeface="-apple-system"/>
              </a:rPr>
            </a:br>
            <a:r>
              <a:rPr lang="en-US" sz="1300" b="1" i="0" dirty="0">
                <a:effectLst/>
                <a:latin typeface="-apple-system"/>
              </a:rPr>
              <a:t>Popularity based filtering: </a:t>
            </a:r>
            <a:r>
              <a:rPr lang="en-US" sz="1300" b="0" i="0" dirty="0">
                <a:effectLst/>
                <a:latin typeface="-apple-system"/>
              </a:rPr>
              <a:t>In this filtering strategy the suggested songs will be based on the popularity or trend.</a:t>
            </a:r>
            <a:br>
              <a:rPr lang="en-US" sz="1300" b="0" i="0" dirty="0">
                <a:effectLst/>
                <a:latin typeface="-apple-system"/>
              </a:rPr>
            </a:br>
            <a:r>
              <a:rPr lang="en-US" sz="1300" b="1" i="0" dirty="0">
                <a:effectLst/>
                <a:latin typeface="-apple-system"/>
              </a:rPr>
              <a:t>Disadvantages:</a:t>
            </a:r>
            <a:r>
              <a:rPr lang="en-US" sz="1300" b="0" i="0" dirty="0">
                <a:effectLst/>
                <a:latin typeface="-apple-system"/>
              </a:rPr>
              <a:t> Not personalized to users. Only takes popularity in account</a:t>
            </a:r>
            <a:br>
              <a:rPr lang="en-US" sz="1300" b="0" i="0" dirty="0">
                <a:effectLst/>
                <a:latin typeface="-apple-system"/>
              </a:rPr>
            </a:br>
            <a:br>
              <a:rPr lang="en-US" sz="1300" b="0" i="0" dirty="0">
                <a:effectLst/>
                <a:latin typeface="-apple-system"/>
              </a:rPr>
            </a:br>
            <a:r>
              <a:rPr lang="en-US" sz="1300" b="1" i="0" dirty="0">
                <a:effectLst/>
                <a:latin typeface="-apple-system"/>
              </a:rPr>
              <a:t>Content-based Filtering: </a:t>
            </a:r>
            <a:r>
              <a:rPr lang="en-US" sz="1300" b="0" i="0" dirty="0">
                <a:effectLst/>
                <a:latin typeface="-apple-system"/>
              </a:rPr>
              <a:t>This filtration strategy is based on the data provided about the items. The algorithm recommends products that are similar to the ones that a user has liked in the past. This similarity (generally cosine similarity) is computed from the data we have about the items as well as the user’s past preferences.</a:t>
            </a:r>
            <a:br>
              <a:rPr lang="en-US" sz="1300" b="0" i="0" dirty="0">
                <a:effectLst/>
                <a:latin typeface="-apple-system"/>
              </a:rPr>
            </a:br>
            <a:r>
              <a:rPr lang="en-US" sz="1300" b="1" i="0" dirty="0">
                <a:effectLst/>
                <a:latin typeface="-apple-system"/>
              </a:rPr>
              <a:t>Disadvantages:</a:t>
            </a:r>
            <a:r>
              <a:rPr lang="en-US" sz="1300" b="0" i="0" dirty="0">
                <a:effectLst/>
                <a:latin typeface="-apple-system"/>
              </a:rPr>
              <a:t> Different products do not get much exposure to the user. Businesses cannot be expanded as the user does not try different types of products.</a:t>
            </a:r>
            <a:br>
              <a:rPr lang="en-US" sz="1300" b="0" i="0" dirty="0">
                <a:effectLst/>
                <a:latin typeface="-apple-system"/>
              </a:rPr>
            </a:br>
            <a:br>
              <a:rPr lang="en-US" sz="1300" b="0" i="0" dirty="0">
                <a:effectLst/>
                <a:latin typeface="-apple-system"/>
              </a:rPr>
            </a:br>
            <a:r>
              <a:rPr lang="en-US" sz="1300" b="1" i="0" dirty="0">
                <a:effectLst/>
                <a:latin typeface="-apple-system"/>
              </a:rPr>
              <a:t>Collaborative Filtering: </a:t>
            </a:r>
            <a:r>
              <a:rPr lang="en-US" sz="1300" b="0" i="0" dirty="0">
                <a:effectLst/>
                <a:latin typeface="-apple-system"/>
              </a:rPr>
              <a:t>This filtration strategy is based on the combination of the user’s behavior and comparing that with other users’ behavior in the database. The history of all users plays an important role in this algorithm. The main difference between content-based filtering and collaborative filtering that in the latter, the interaction of all users with the items influences the recommendation algorithm while for content-based filtering only the concerned user’s data is taken into account. There are multiple ways to implement collaborative filtering but the main concept to be grasped is that in collaborative filtering multiple user’s data influences the outcome of the recommendation. and doesn’t depend on only one user’s data for modeling. </a:t>
            </a:r>
            <a:r>
              <a:rPr lang="en-US" sz="1300" b="0" u="sng" dirty="0">
                <a:effectLst/>
                <a:latin typeface="-apple-system"/>
              </a:rPr>
              <a:t>There are 2 types of collaborative filtering algorithms:</a:t>
            </a:r>
            <a:br>
              <a:rPr lang="en-US" sz="1300" b="0" u="sng" dirty="0">
                <a:effectLst/>
                <a:latin typeface="-apple-system"/>
              </a:rPr>
            </a:br>
            <a:r>
              <a:rPr lang="en-US" sz="1300" b="1" i="0" dirty="0">
                <a:effectLst/>
                <a:latin typeface="-apple-system"/>
              </a:rPr>
              <a:t>User-based Collaborative filtering </a:t>
            </a:r>
            <a:r>
              <a:rPr lang="en-US" sz="1300" b="0" i="0" dirty="0">
                <a:effectLst/>
                <a:latin typeface="-apple-system"/>
              </a:rPr>
              <a:t>The basic idea here is to find users that have similar past preference patterns as the user ‘A’ has had and then recommending him or her items liked by those similar users which ‘A’ has not encountered yet. This is achieved by making a matrix of items each user has rated/viewed/liked/clicked depending upon the task at hand, and then computing the similarity score between the users and finally recommending items that the concerned user isn’t aware of but users similar to him/her are and liked it.</a:t>
            </a:r>
            <a:br>
              <a:rPr lang="en-US" sz="1300" b="0" i="0" dirty="0">
                <a:effectLst/>
                <a:latin typeface="-apple-system"/>
              </a:rPr>
            </a:br>
            <a:r>
              <a:rPr lang="en-US" sz="1300" b="1" i="0" dirty="0">
                <a:effectLst/>
                <a:latin typeface="-apple-system"/>
              </a:rPr>
              <a:t>Disadvantages: </a:t>
            </a:r>
            <a:r>
              <a:rPr lang="en-US" sz="1300" b="0" i="0" dirty="0">
                <a:effectLst/>
                <a:latin typeface="-apple-system"/>
              </a:rPr>
              <a:t>People are fickle-minded </a:t>
            </a:r>
            <a:r>
              <a:rPr lang="en-US" sz="1300" b="0" i="0" dirty="0" err="1">
                <a:effectLst/>
                <a:latin typeface="-apple-system"/>
              </a:rPr>
              <a:t>i.e</a:t>
            </a:r>
            <a:r>
              <a:rPr lang="en-US" sz="1300" b="0" i="0" dirty="0">
                <a:effectLst/>
                <a:latin typeface="-apple-system"/>
              </a:rPr>
              <a:t> their taste change from time to time and as this algorithm is based on user similarity it may pick up initial similarity patterns between 2 users who after a while may have completely different preferences. There are many more users than items therefore it becomes very difficult to maintain such large matrices and therefore needs to be recomputed very regularly. This algorithm is very susceptible to shilling attacks where fake users' profiles consisting of biased preference patterns are used to manipulate key decisions.</a:t>
            </a:r>
            <a:br>
              <a:rPr lang="en-US" sz="1300" b="0" i="0" dirty="0">
                <a:effectLst/>
                <a:latin typeface="-apple-system"/>
              </a:rPr>
            </a:br>
            <a:r>
              <a:rPr lang="en-US" sz="1300" b="1" i="0" dirty="0">
                <a:effectLst/>
                <a:latin typeface="-apple-system"/>
              </a:rPr>
              <a:t>Item-based Collaborative Filtering: </a:t>
            </a:r>
            <a:r>
              <a:rPr lang="en-US" sz="1300" b="0" i="0" dirty="0">
                <a:effectLst/>
                <a:latin typeface="-apple-system"/>
              </a:rPr>
              <a:t>The concept in this case is to find similar songs instead of similar users and then recommending similar movies to that ‘A’ has had in his/her past preferences.</a:t>
            </a:r>
            <a:br>
              <a:rPr lang="en-US" sz="1300" b="0" i="0" dirty="0">
                <a:effectLst/>
                <a:latin typeface="-apple-system"/>
              </a:rPr>
            </a:br>
            <a:r>
              <a:rPr lang="en-US" sz="1300" b="0" i="0" dirty="0">
                <a:effectLst/>
                <a:latin typeface="-apple-system"/>
              </a:rPr>
              <a:t>Advantages over User-based Collaborative Filtering Unlike people’s taste, songs don’t change. There are usually a lot fewer items than people, therefore easier to maintain and compute the matrices. Shilling attacks are much harder because items cannot be faked.</a:t>
            </a:r>
            <a:br>
              <a:rPr lang="en-US" sz="1300" b="0" i="0" dirty="0">
                <a:effectLst/>
                <a:latin typeface="-apple-system"/>
              </a:rPr>
            </a:br>
            <a:br>
              <a:rPr lang="en-US" sz="1300" dirty="0">
                <a:effectLst/>
                <a:latin typeface="Arial" panose="020B0604020202020204" pitchFamily="34" charset="0"/>
              </a:rPr>
            </a:br>
            <a:br>
              <a:rPr lang="en-US" sz="1300" dirty="0">
                <a:effectLst/>
                <a:latin typeface="Arial" panose="020B0604020202020204" pitchFamily="34" charset="0"/>
              </a:rPr>
            </a:br>
            <a:br>
              <a:rPr lang="en-US" sz="1300" dirty="0">
                <a:effectLst/>
                <a:latin typeface="Arial" panose="020B0604020202020204" pitchFamily="34" charset="0"/>
              </a:rPr>
            </a:br>
            <a:br>
              <a:rPr lang="en-US" sz="2000" dirty="0">
                <a:effectLst/>
                <a:latin typeface="Arial" panose="020B0604020202020204" pitchFamily="34" charset="0"/>
              </a:rPr>
            </a:br>
            <a:br>
              <a:rPr lang="en-US" sz="2000" dirty="0">
                <a:effectLst/>
                <a:latin typeface="Arial" panose="020B0604020202020204" pitchFamily="34" charset="0"/>
              </a:rPr>
            </a:br>
            <a:br>
              <a:rPr lang="en-US" dirty="0">
                <a:effectLst/>
                <a:latin typeface="Arial" panose="020B0604020202020204" pitchFamily="34" charset="0"/>
              </a:rPr>
            </a:br>
            <a:br>
              <a:rPr lang="en-US" dirty="0">
                <a:effectLst/>
                <a:latin typeface="Arial" panose="020B0604020202020204" pitchFamily="34" charset="0"/>
              </a:rPr>
            </a:br>
            <a:br>
              <a:rPr lang="en-US" dirty="0">
                <a:effectLst/>
              </a:rPr>
            </a:br>
            <a:endParaRPr lang="en-US" sz="1300" dirty="0"/>
          </a:p>
        </p:txBody>
      </p:sp>
    </p:spTree>
    <p:extLst>
      <p:ext uri="{BB962C8B-B14F-4D97-AF65-F5344CB8AC3E}">
        <p14:creationId xmlns:p14="http://schemas.microsoft.com/office/powerpoint/2010/main" val="813489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761</TotalTime>
  <Words>1435</Words>
  <Application>Microsoft Office PowerPoint</Application>
  <PresentationFormat>Widescreen</PresentationFormat>
  <Paragraphs>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Calibri</vt:lpstr>
      <vt:lpstr>Calibri Light</vt:lpstr>
      <vt:lpstr>Roboto</vt:lpstr>
      <vt:lpstr>Office Theme</vt:lpstr>
      <vt:lpstr>Milestone 1 Problem Definition, Data Exploration, Proposed Approach</vt:lpstr>
      <vt:lpstr>      Problem Definition, Data Exploration, Proposed Approach   Spotify is a proprietary Swedish audio streaming and media services provider founded on 23 April 2006 by Daniel Ek and Martin Lorentzon. It is one of the largest music streaming service providers, with over 422 million monthly active users, including 182 million paying subscribers, as of March 2022. Wikipedia  The data Scientist team at Spotify given a new project to build a  recommendation system to propose the top 10 songs for a user based on the likelihood of listening to those songs. </vt:lpstr>
      <vt:lpstr>        Problem Definition Why is this problem important to solve?  The business world utilize data science for a wide variety of purposes in many sector and industries. The number of ways that business can leverage data science is huge and growing.   Countless of business fail or loose competitive advantage every year because of unidentified, unrecognized problems with their operations, not being able to keep up with their consumer preferences, trend and potential opportunities.  Many of the problems which data science address have existed for a long time however with incremental data accumulation and availability of data have made data scientist methodologies and techniques even more valuable than ever. Continues improvement is one of key principle of modern management practices and data science is a major driver of it.  As one of the largest music streaming service providers, Spotify has grown significantly in the market because of its ability to recommend the “best” next song to its consumers. Among the countless of choices of songs making strategic judgements and offering the best songs to consumers is done by utilizing recommendation systems.  What is the intended goal?  To maintain its market leader position, keep up with competition in the music sector, Spotify is challenged to keep its consumer base active and engaged. Because, Spotify runs on a Freemium model, makes money from subscriptions and advertisements. 91% of the revenue is gained from subscription and the other 9% is gained from advertisements. Building new recommendation systems and providing continues improvements to its existing recommendation systems is essential for the company’s revenue model.  </vt:lpstr>
      <vt:lpstr>            Problem Definition       Recommender systems act as skilled agents to assist users to conquer information overload while making selection decisions over items by providing customized recommendations. Users and items are general phrases denoting, respectively, entities actively browsing and making choices and entities being selected, such as goods and services.   In our business problem to build a recommendation system, we would need data related to users and songs.   The core techniques or algorithms for realizing recommender systems are generally classified into four categories: ranking-based filtering, content-based filtering, collaborative filtering, and hybrid filtering. Following data preparations, data standardization and EDA etc. above-mentioned techniques and algorithm will be preformed to build a recommendation system.      </vt:lpstr>
      <vt:lpstr>              What are the key questions that needs to be answered?       Do we have the datasets related to users and songs?  What features do we have in the users and songs dataset?  What is the quality of the datasets? Any duplicates, redundant, missing values? How should we treat the missing values?  What is datatypes of the features? Which features are categorical and which ones are numerical? Do we need to perform one-hot encoding or label encoding?  Is there any feature that do not add any value to the model?  Do we need to do any feature reduction in case of too many features?  What additional features related to users and songs would be beneficial to have?  Any noise in the data? Do we need to apply any filtering to datasets? Should we treat every song and user the same?  Do we need to do any feature-engineering? Is the data size enough?  Given the data available what algorithms and techniques can be utilized?  What should the size of training and test dataset be?  Giving the business objective what metrics should be performed?   How should we measure the performance of the model?       </vt:lpstr>
      <vt:lpstr>             Proposed Approach        Build a recommendation system based on popularity filtering (ranking), content filtering, collaborative filtering and hybrid filtering.  Popularity based filtering: In this filtering strategy the suggested songs will be based on the popularity or trend. Disadvantages: Not personalized to users. Only takes popularity in account  Content-based Filtering: This filtration strategy is based on the data provided about the items. The algorithm recommends products that are similar to the ones that a user has liked in the past. This similarity (generally cosine similarity) is computed from the data we have about the items as well as the user’s past preferences. Disadvantages: Different products do not get much exposure to the user. Businesses cannot be expanded as the user does not try different types of products.  Collaborative Filtering: This filtration strategy is based on the combination of the user’s behavior and comparing that with other users’ behavior in the database. The history of all users plays an important role in this algorithm. The main difference between content-based filtering and collaborative filtering that in the latter, the interaction of all users with the items influences the recommendation algorithm while for content-based filtering only the concerned user’s data is taken into account. There are multiple ways to implement collaborative filtering but the main concept to be grasped is that in collaborative filtering multiple user’s data influences the outcome of the recommendation. and doesn’t depend on only one user’s data for modeling. There are 2 types of collaborative filtering algorithms: User-based Collaborative filtering The basic idea here is to find users that have similar past preference patterns as the user ‘A’ has had and then recommending him or her items liked by those similar users which ‘A’ has not encountered yet. This is achieved by making a matrix of items each user has rated/viewed/liked/clicked depending upon the task at hand, and then computing the similarity score between the users and finally recommending items that the concerned user isn’t aware of but users similar to him/her are and liked it. Disadvantages: People are fickle-minded i.e their taste change from time to time and as this algorithm is based on user similarity it may pick up initial similarity patterns between 2 users who after a while may have completely different preferences. There are many more users than items therefore it becomes very difficult to maintain such large matrices and therefore needs to be recomputed very regularly. This algorithm is very susceptible to shilling attacks where fake users' profiles consisting of biased preference patterns are used to manipulate key decisions. Item-based Collaborative Filtering: The concept in this case is to find similar songs instead of similar users and then recommending similar movies to that ‘A’ has had in his/her past preferences. Advantages over User-based Collaborative Filtering Unlike people’s taste, songs don’t change. There are usually a lot fewer items than people, therefore easier to maintain and compute the matrices. Shilling attacks are much harder because items cannot be faked.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1 Problem Definition, Data Exploration, Proposed Approach</dc:title>
  <dc:creator>e.gulusan@gmail.com</dc:creator>
  <cp:lastModifiedBy>e.gulusan@gmail.com</cp:lastModifiedBy>
  <cp:revision>12</cp:revision>
  <dcterms:created xsi:type="dcterms:W3CDTF">2022-05-29T17:14:27Z</dcterms:created>
  <dcterms:modified xsi:type="dcterms:W3CDTF">2022-12-09T05:06:28Z</dcterms:modified>
</cp:coreProperties>
</file>