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7" r:id="rId3"/>
    <p:sldId id="258" r:id="rId4"/>
    <p:sldId id="261" r:id="rId5"/>
    <p:sldId id="263" r:id="rId6"/>
    <p:sldId id="262" r:id="rId7"/>
    <p:sldId id="264" r:id="rId8"/>
    <p:sldId id="268" r:id="rId9"/>
    <p:sldId id="272" r:id="rId10"/>
    <p:sldId id="269" r:id="rId11"/>
    <p:sldId id="275" r:id="rId12"/>
    <p:sldId id="277"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56" d="100"/>
          <a:sy n="156" d="100"/>
        </p:scale>
        <p:origin x="416"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7164-BD0A-6741-F584-BAF9AC32F6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310D75-00AE-7AE0-250E-1EA67D3CDC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D30783-F489-01F8-26A2-651B8F7AAE25}"/>
              </a:ext>
            </a:extLst>
          </p:cNvPr>
          <p:cNvSpPr>
            <a:spLocks noGrp="1"/>
          </p:cNvSpPr>
          <p:nvPr>
            <p:ph type="dt" sz="half" idx="10"/>
          </p:nvPr>
        </p:nvSpPr>
        <p:spPr/>
        <p:txBody>
          <a:bodyPr/>
          <a:lstStyle/>
          <a:p>
            <a:fld id="{7CF0BCE0-945C-4FDF-95A1-2149B1FF5B83}" type="datetimeFigureOut">
              <a:rPr lang="en-US" smtClean="0"/>
              <a:t>12/9/2022</a:t>
            </a:fld>
            <a:endParaRPr lang="en-US"/>
          </a:p>
        </p:txBody>
      </p:sp>
      <p:sp>
        <p:nvSpPr>
          <p:cNvPr id="5" name="Footer Placeholder 4">
            <a:extLst>
              <a:ext uri="{FF2B5EF4-FFF2-40B4-BE49-F238E27FC236}">
                <a16:creationId xmlns:a16="http://schemas.microsoft.com/office/drawing/2014/main" id="{FB3E6077-6DB1-9C99-EC9C-658D3C809F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51A64-D42C-7F0B-72AA-0E83DA0BD65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008098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D619-2C28-3F65-9A2F-420581C136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278A6-666C-D152-AD5C-AFED4BB0BB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17AAA-5A4C-9C81-DB6E-A1C88AE0AC7E}"/>
              </a:ext>
            </a:extLst>
          </p:cNvPr>
          <p:cNvSpPr>
            <a:spLocks noGrp="1"/>
          </p:cNvSpPr>
          <p:nvPr>
            <p:ph type="dt" sz="half" idx="10"/>
          </p:nvPr>
        </p:nvSpPr>
        <p:spPr/>
        <p:txBody>
          <a:bodyPr/>
          <a:lstStyle/>
          <a:p>
            <a:fld id="{7CF0BCE0-945C-4FDF-95A1-2149B1FF5B83}" type="datetimeFigureOut">
              <a:rPr lang="en-US" smtClean="0"/>
              <a:t>12/9/2022</a:t>
            </a:fld>
            <a:endParaRPr lang="en-US"/>
          </a:p>
        </p:txBody>
      </p:sp>
      <p:sp>
        <p:nvSpPr>
          <p:cNvPr id="5" name="Footer Placeholder 4">
            <a:extLst>
              <a:ext uri="{FF2B5EF4-FFF2-40B4-BE49-F238E27FC236}">
                <a16:creationId xmlns:a16="http://schemas.microsoft.com/office/drawing/2014/main" id="{215D7FC4-A33F-5657-3D2D-D692F89DA0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47E39A-061A-7DE7-F96D-0F84901CAEC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66778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9E62F6-828D-C0AE-0684-A13F833580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D736C6-2014-51F2-CFD6-EC282BACBA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3C7686-74B5-71CD-CE0C-79FD3C6CD478}"/>
              </a:ext>
            </a:extLst>
          </p:cNvPr>
          <p:cNvSpPr>
            <a:spLocks noGrp="1"/>
          </p:cNvSpPr>
          <p:nvPr>
            <p:ph type="dt" sz="half" idx="10"/>
          </p:nvPr>
        </p:nvSpPr>
        <p:spPr/>
        <p:txBody>
          <a:bodyPr/>
          <a:lstStyle/>
          <a:p>
            <a:fld id="{7CF0BCE0-945C-4FDF-95A1-2149B1FF5B83}" type="datetimeFigureOut">
              <a:rPr lang="en-US" smtClean="0"/>
              <a:t>12/9/2022</a:t>
            </a:fld>
            <a:endParaRPr lang="en-US"/>
          </a:p>
        </p:txBody>
      </p:sp>
      <p:sp>
        <p:nvSpPr>
          <p:cNvPr id="5" name="Footer Placeholder 4">
            <a:extLst>
              <a:ext uri="{FF2B5EF4-FFF2-40B4-BE49-F238E27FC236}">
                <a16:creationId xmlns:a16="http://schemas.microsoft.com/office/drawing/2014/main" id="{4581E5B4-C01D-6A5E-0ABC-2A0B0E07F7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99327D-8EC9-29CC-9263-075CEB7DA449}"/>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58284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4B9C4-AFD4-0863-D871-EDD273648B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4A311C-B523-9AF8-7B72-F0C4C50FC3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20C54-E7C9-2C9D-7E8E-BC1CE5A584E1}"/>
              </a:ext>
            </a:extLst>
          </p:cNvPr>
          <p:cNvSpPr>
            <a:spLocks noGrp="1"/>
          </p:cNvSpPr>
          <p:nvPr>
            <p:ph type="dt" sz="half" idx="10"/>
          </p:nvPr>
        </p:nvSpPr>
        <p:spPr/>
        <p:txBody>
          <a:bodyPr/>
          <a:lstStyle/>
          <a:p>
            <a:fld id="{7CF0BCE0-945C-4FDF-95A1-2149B1FF5B83}" type="datetimeFigureOut">
              <a:rPr lang="en-US" smtClean="0"/>
              <a:t>12/9/2022</a:t>
            </a:fld>
            <a:endParaRPr lang="en-US"/>
          </a:p>
        </p:txBody>
      </p:sp>
      <p:sp>
        <p:nvSpPr>
          <p:cNvPr id="5" name="Footer Placeholder 4">
            <a:extLst>
              <a:ext uri="{FF2B5EF4-FFF2-40B4-BE49-F238E27FC236}">
                <a16:creationId xmlns:a16="http://schemas.microsoft.com/office/drawing/2014/main" id="{5A9386DB-5EA3-3917-E804-1D9383D9D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1379B-0FA7-C053-4086-1A27888263D9}"/>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150076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C32E2-E23F-4190-6459-058722A48F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18126E-62F2-335B-7F2E-AAA211CD30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78A138-8D71-D805-3DB6-3F88E1DC291A}"/>
              </a:ext>
            </a:extLst>
          </p:cNvPr>
          <p:cNvSpPr>
            <a:spLocks noGrp="1"/>
          </p:cNvSpPr>
          <p:nvPr>
            <p:ph type="dt" sz="half" idx="10"/>
          </p:nvPr>
        </p:nvSpPr>
        <p:spPr/>
        <p:txBody>
          <a:bodyPr/>
          <a:lstStyle/>
          <a:p>
            <a:fld id="{7CF0BCE0-945C-4FDF-95A1-2149B1FF5B83}" type="datetimeFigureOut">
              <a:rPr lang="en-US" smtClean="0"/>
              <a:t>12/9/2022</a:t>
            </a:fld>
            <a:endParaRPr lang="en-US" dirty="0"/>
          </a:p>
        </p:txBody>
      </p:sp>
      <p:sp>
        <p:nvSpPr>
          <p:cNvPr id="5" name="Footer Placeholder 4">
            <a:extLst>
              <a:ext uri="{FF2B5EF4-FFF2-40B4-BE49-F238E27FC236}">
                <a16:creationId xmlns:a16="http://schemas.microsoft.com/office/drawing/2014/main" id="{1CFA7DF3-1E81-A50A-0451-590E647F19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BCF320-1660-AA8E-2D91-369295AD87E6}"/>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39595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AEA36-9AEF-B799-BB30-D6FF9CE0FC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251C4E-2FF7-FB5E-591F-FD455772BA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4D6853-5030-D434-8831-53E2B5F6E8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8EDD14-C98E-3E6A-D354-93DEC94FDD3A}"/>
              </a:ext>
            </a:extLst>
          </p:cNvPr>
          <p:cNvSpPr>
            <a:spLocks noGrp="1"/>
          </p:cNvSpPr>
          <p:nvPr>
            <p:ph type="dt" sz="half" idx="10"/>
          </p:nvPr>
        </p:nvSpPr>
        <p:spPr/>
        <p:txBody>
          <a:bodyPr/>
          <a:lstStyle/>
          <a:p>
            <a:fld id="{7CF0BCE0-945C-4FDF-95A1-2149B1FF5B83}" type="datetimeFigureOut">
              <a:rPr lang="en-US" smtClean="0"/>
              <a:t>12/9/2022</a:t>
            </a:fld>
            <a:endParaRPr lang="en-US"/>
          </a:p>
        </p:txBody>
      </p:sp>
      <p:sp>
        <p:nvSpPr>
          <p:cNvPr id="6" name="Footer Placeholder 5">
            <a:extLst>
              <a:ext uri="{FF2B5EF4-FFF2-40B4-BE49-F238E27FC236}">
                <a16:creationId xmlns:a16="http://schemas.microsoft.com/office/drawing/2014/main" id="{217DDB52-1BEE-DA1F-902D-A316870CA5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95BAA8-FCC9-DCEF-9559-EB02BCF0B67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157975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C4C94-12D4-C86B-B126-A9A2C2E374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00F20C-D2D1-0B3C-4AA7-F81ABD62AF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0E6FEF-4D41-F10B-C0E5-7601298641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763968-FF68-D10A-6EA7-C93EAF8501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34F879-6244-4097-68ED-566E18B3C3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F9A4C9-FC38-49EC-BEAA-C6D1C891DCF5}"/>
              </a:ext>
            </a:extLst>
          </p:cNvPr>
          <p:cNvSpPr>
            <a:spLocks noGrp="1"/>
          </p:cNvSpPr>
          <p:nvPr>
            <p:ph type="dt" sz="half" idx="10"/>
          </p:nvPr>
        </p:nvSpPr>
        <p:spPr/>
        <p:txBody>
          <a:bodyPr/>
          <a:lstStyle/>
          <a:p>
            <a:fld id="{7CF0BCE0-945C-4FDF-95A1-2149B1FF5B83}" type="datetimeFigureOut">
              <a:rPr lang="en-US" smtClean="0"/>
              <a:t>12/9/2022</a:t>
            </a:fld>
            <a:endParaRPr lang="en-US"/>
          </a:p>
        </p:txBody>
      </p:sp>
      <p:sp>
        <p:nvSpPr>
          <p:cNvPr id="8" name="Footer Placeholder 7">
            <a:extLst>
              <a:ext uri="{FF2B5EF4-FFF2-40B4-BE49-F238E27FC236}">
                <a16:creationId xmlns:a16="http://schemas.microsoft.com/office/drawing/2014/main" id="{D24A715A-BE2D-56E3-08B5-8777DCF557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6C7F9F-64A6-79B1-4D46-BD6F7809850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91267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BFC7-E227-D3EF-FBA7-19071E778D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3EB8A0-F365-170E-7445-81B857E148E0}"/>
              </a:ext>
            </a:extLst>
          </p:cNvPr>
          <p:cNvSpPr>
            <a:spLocks noGrp="1"/>
          </p:cNvSpPr>
          <p:nvPr>
            <p:ph type="dt" sz="half" idx="10"/>
          </p:nvPr>
        </p:nvSpPr>
        <p:spPr/>
        <p:txBody>
          <a:bodyPr/>
          <a:lstStyle/>
          <a:p>
            <a:fld id="{7CF0BCE0-945C-4FDF-95A1-2149B1FF5B83}" type="datetimeFigureOut">
              <a:rPr lang="en-US" smtClean="0"/>
              <a:t>12/9/2022</a:t>
            </a:fld>
            <a:endParaRPr lang="en-US"/>
          </a:p>
        </p:txBody>
      </p:sp>
      <p:sp>
        <p:nvSpPr>
          <p:cNvPr id="4" name="Footer Placeholder 3">
            <a:extLst>
              <a:ext uri="{FF2B5EF4-FFF2-40B4-BE49-F238E27FC236}">
                <a16:creationId xmlns:a16="http://schemas.microsoft.com/office/drawing/2014/main" id="{51E94ACD-5AAC-32AB-AD7E-E1942495C5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B2FF86-90DB-3BC0-37AA-0FF7AE5FA7AD}"/>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634951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66B207-4954-B351-BAAD-3E8C3F542646}"/>
              </a:ext>
            </a:extLst>
          </p:cNvPr>
          <p:cNvSpPr>
            <a:spLocks noGrp="1"/>
          </p:cNvSpPr>
          <p:nvPr>
            <p:ph type="dt" sz="half" idx="10"/>
          </p:nvPr>
        </p:nvSpPr>
        <p:spPr/>
        <p:txBody>
          <a:bodyPr/>
          <a:lstStyle/>
          <a:p>
            <a:fld id="{7CF0BCE0-945C-4FDF-95A1-2149B1FF5B83}" type="datetimeFigureOut">
              <a:rPr lang="en-US" smtClean="0"/>
              <a:t>12/9/2022</a:t>
            </a:fld>
            <a:endParaRPr lang="en-US"/>
          </a:p>
        </p:txBody>
      </p:sp>
      <p:sp>
        <p:nvSpPr>
          <p:cNvPr id="3" name="Footer Placeholder 2">
            <a:extLst>
              <a:ext uri="{FF2B5EF4-FFF2-40B4-BE49-F238E27FC236}">
                <a16:creationId xmlns:a16="http://schemas.microsoft.com/office/drawing/2014/main" id="{080F6047-E50C-9A26-C7AD-C5CC6F0F92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2DC75A-448D-490F-3E5A-73C1D274B00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425390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3190-09C4-ED0E-774E-4BF8E0D5F2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C81BF5-53D3-1463-DF65-FFACB865F7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3A2582-EA84-5AD6-1FED-6A9C3F797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0B14C7-068D-9057-D682-4379DAFB4FEB}"/>
              </a:ext>
            </a:extLst>
          </p:cNvPr>
          <p:cNvSpPr>
            <a:spLocks noGrp="1"/>
          </p:cNvSpPr>
          <p:nvPr>
            <p:ph type="dt" sz="half" idx="10"/>
          </p:nvPr>
        </p:nvSpPr>
        <p:spPr/>
        <p:txBody>
          <a:bodyPr/>
          <a:lstStyle/>
          <a:p>
            <a:fld id="{7CF0BCE0-945C-4FDF-95A1-2149B1FF5B83}" type="datetimeFigureOut">
              <a:rPr lang="en-US" smtClean="0"/>
              <a:t>12/9/2022</a:t>
            </a:fld>
            <a:endParaRPr lang="en-US"/>
          </a:p>
        </p:txBody>
      </p:sp>
      <p:sp>
        <p:nvSpPr>
          <p:cNvPr id="6" name="Footer Placeholder 5">
            <a:extLst>
              <a:ext uri="{FF2B5EF4-FFF2-40B4-BE49-F238E27FC236}">
                <a16:creationId xmlns:a16="http://schemas.microsoft.com/office/drawing/2014/main" id="{4C337760-FCF4-A612-1510-EFB173C512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B08A88-984B-B2A3-BA82-958433A7352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4409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9B0D2-E97D-78B5-AE13-92F511353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6C7662-71A5-677E-EEAC-80057D9E94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999F5E-FEF6-E013-9564-E496AED204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23839E-7C9F-92B8-B380-297AED6458D9}"/>
              </a:ext>
            </a:extLst>
          </p:cNvPr>
          <p:cNvSpPr>
            <a:spLocks noGrp="1"/>
          </p:cNvSpPr>
          <p:nvPr>
            <p:ph type="dt" sz="half" idx="10"/>
          </p:nvPr>
        </p:nvSpPr>
        <p:spPr/>
        <p:txBody>
          <a:bodyPr/>
          <a:lstStyle/>
          <a:p>
            <a:fld id="{7CF0BCE0-945C-4FDF-95A1-2149B1FF5B83}" type="datetimeFigureOut">
              <a:rPr lang="en-US" smtClean="0"/>
              <a:t>12/9/2022</a:t>
            </a:fld>
            <a:endParaRPr lang="en-US"/>
          </a:p>
        </p:txBody>
      </p:sp>
      <p:sp>
        <p:nvSpPr>
          <p:cNvPr id="6" name="Footer Placeholder 5">
            <a:extLst>
              <a:ext uri="{FF2B5EF4-FFF2-40B4-BE49-F238E27FC236}">
                <a16:creationId xmlns:a16="http://schemas.microsoft.com/office/drawing/2014/main" id="{4C47590C-04BC-FE39-A1BB-207FC9886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A71EA5-CD55-4B5D-DC5B-336702EE96E8}"/>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963081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1B0846-5D91-0899-6C4B-88CDF7E019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B6AEF5-E683-B2B4-F3A7-C15866AA6D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7488B1-6758-03BE-BF44-A5B461E1F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7CF0BCE0-945C-4FDF-95A1-2149B1FF5B83}" type="datetimeFigureOut">
              <a:rPr lang="en-US" smtClean="0"/>
              <a:pPr algn="r"/>
              <a:t>12/9/2022</a:t>
            </a:fld>
            <a:endParaRPr lang="en-US" dirty="0"/>
          </a:p>
        </p:txBody>
      </p:sp>
      <p:sp>
        <p:nvSpPr>
          <p:cNvPr id="5" name="Footer Placeholder 4">
            <a:extLst>
              <a:ext uri="{FF2B5EF4-FFF2-40B4-BE49-F238E27FC236}">
                <a16:creationId xmlns:a16="http://schemas.microsoft.com/office/drawing/2014/main" id="{6326BA5D-2C22-4ECB-89BA-A56AD2CA00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a:extLst>
              <a:ext uri="{FF2B5EF4-FFF2-40B4-BE49-F238E27FC236}">
                <a16:creationId xmlns:a16="http://schemas.microsoft.com/office/drawing/2014/main" id="{08A3C3C1-F6F7-5362-617D-2CE5DC0DA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342603018"/>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9BD4-EDF0-B3B1-83BF-C9AFEA3B0A8E}"/>
              </a:ext>
            </a:extLst>
          </p:cNvPr>
          <p:cNvSpPr>
            <a:spLocks noGrp="1"/>
          </p:cNvSpPr>
          <p:nvPr>
            <p:ph type="ctrTitle"/>
          </p:nvPr>
        </p:nvSpPr>
        <p:spPr>
          <a:xfrm>
            <a:off x="540000" y="540000"/>
            <a:ext cx="4500561" cy="4259814"/>
          </a:xfrm>
        </p:spPr>
        <p:txBody>
          <a:bodyPr>
            <a:normAutofit/>
          </a:bodyPr>
          <a:lstStyle/>
          <a:p>
            <a:r>
              <a:rPr lang="en-US" sz="4400" dirty="0"/>
              <a:t>Milestone 1 </a:t>
            </a:r>
            <a:r>
              <a:rPr lang="en-US" sz="4000" dirty="0"/>
              <a:t>Problem Definition, Data Exploration, Proposed Approach</a:t>
            </a:r>
          </a:p>
        </p:txBody>
      </p:sp>
      <p:sp>
        <p:nvSpPr>
          <p:cNvPr id="3" name="Subtitle 2">
            <a:extLst>
              <a:ext uri="{FF2B5EF4-FFF2-40B4-BE49-F238E27FC236}">
                <a16:creationId xmlns:a16="http://schemas.microsoft.com/office/drawing/2014/main" id="{079DB584-9FBE-2847-020E-0F3E8B8203C7}"/>
              </a:ext>
            </a:extLst>
          </p:cNvPr>
          <p:cNvSpPr>
            <a:spLocks noGrp="1"/>
          </p:cNvSpPr>
          <p:nvPr>
            <p:ph type="subTitle" idx="1"/>
          </p:nvPr>
        </p:nvSpPr>
        <p:spPr>
          <a:xfrm>
            <a:off x="540000" y="4988476"/>
            <a:ext cx="4500561" cy="1320249"/>
          </a:xfrm>
        </p:spPr>
        <p:txBody>
          <a:bodyPr>
            <a:normAutofit/>
          </a:bodyPr>
          <a:lstStyle/>
          <a:p>
            <a:r>
              <a:rPr lang="en-US" dirty="0"/>
              <a:t>Gulusan Erdogan-Ozgul</a:t>
            </a:r>
          </a:p>
        </p:txBody>
      </p:sp>
      <p:pic>
        <p:nvPicPr>
          <p:cNvPr id="26" name="Picture 3" descr="An abstract genetic concept">
            <a:extLst>
              <a:ext uri="{FF2B5EF4-FFF2-40B4-BE49-F238E27FC236}">
                <a16:creationId xmlns:a16="http://schemas.microsoft.com/office/drawing/2014/main" id="{8E577403-E7D8-71EC-8C4A-7FD67E40FFE7}"/>
              </a:ext>
            </a:extLst>
          </p:cNvPr>
          <p:cNvPicPr>
            <a:picLocks noChangeAspect="1"/>
          </p:cNvPicPr>
          <p:nvPr/>
        </p:nvPicPr>
        <p:blipFill rotWithShape="1">
          <a:blip r:embed="rId2"/>
          <a:srcRect l="5511" r="518"/>
          <a:stretch/>
        </p:blipFill>
        <p:spPr>
          <a:xfrm>
            <a:off x="5747424" y="10"/>
            <a:ext cx="6444576" cy="6857990"/>
          </a:xfrm>
          <a:prstGeom prst="rect">
            <a:avLst/>
          </a:prstGeom>
        </p:spPr>
      </p:pic>
    </p:spTree>
    <p:extLst>
      <p:ext uri="{BB962C8B-B14F-4D97-AF65-F5344CB8AC3E}">
        <p14:creationId xmlns:p14="http://schemas.microsoft.com/office/powerpoint/2010/main" val="881376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6392-0DC3-17F8-DF2E-C0E474E4624F}"/>
              </a:ext>
            </a:extLst>
          </p:cNvPr>
          <p:cNvSpPr>
            <a:spLocks noGrp="1"/>
          </p:cNvSpPr>
          <p:nvPr>
            <p:ph type="title"/>
          </p:nvPr>
        </p:nvSpPr>
        <p:spPr/>
        <p:txBody>
          <a:bodyPr>
            <a:normAutofit fontScale="90000"/>
          </a:bodyPr>
          <a:lstStyle/>
          <a:p>
            <a:pPr marL="571500" indent="-571500">
              <a:buFont typeface="Wingdings" panose="05000000000000000000" pitchFamily="2" charset="2"/>
              <a:buChar char="q"/>
            </a:pP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r>
              <a:rPr lang="en-US" dirty="0">
                <a:effectLst/>
                <a:latin typeface="Arial" panose="020B0604020202020204" pitchFamily="34" charset="0"/>
                <a:cs typeface="Arial" panose="020B0604020202020204" pitchFamily="34" charset="0"/>
              </a:rPr>
              <a:t>Comparison of Techniques and Their Performances</a:t>
            </a:r>
            <a:br>
              <a:rPr lang="en-US" dirty="0">
                <a:effectLst/>
                <a:latin typeface="Arial" panose="020B0604020202020204" pitchFamily="34" charset="0"/>
                <a:cs typeface="Arial" panose="020B0604020202020204" pitchFamily="34" charset="0"/>
              </a:rPr>
            </a:br>
            <a:br>
              <a:rPr lang="en-US" sz="1300" dirty="0">
                <a:effectLst/>
                <a:latin typeface="Arial" panose="020B0604020202020204" pitchFamily="34" charset="0"/>
                <a:cs typeface="Arial" panose="020B0604020202020204" pitchFamily="34" charset="0"/>
              </a:rPr>
            </a:br>
            <a:br>
              <a:rPr lang="en-US" sz="900" dirty="0">
                <a:effectLst/>
                <a:latin typeface="Arial" panose="020B0604020202020204" pitchFamily="34" charset="0"/>
                <a:cs typeface="Arial" panose="020B0604020202020204" pitchFamily="34" charset="0"/>
              </a:rPr>
            </a:br>
            <a:r>
              <a:rPr lang="en-US" sz="1300" dirty="0">
                <a:effectLst/>
                <a:latin typeface="Arial" panose="020B0604020202020204" pitchFamily="34" charset="0"/>
                <a:cs typeface="Arial" panose="020B0604020202020204" pitchFamily="34" charset="0"/>
              </a:rPr>
              <a:t>Based on the different filtering techniques, the following recommendation systems are built:</a:t>
            </a:r>
            <a:br>
              <a:rPr lang="en-US" sz="1300" dirty="0">
                <a:effectLst/>
                <a:latin typeface="Arial" panose="020B0604020202020204" pitchFamily="34" charset="0"/>
                <a:cs typeface="Arial" panose="020B0604020202020204" pitchFamily="34" charset="0"/>
              </a:rPr>
            </a:br>
            <a:br>
              <a:rPr lang="en-US" sz="1300" dirty="0">
                <a:effectLst/>
                <a:latin typeface="Arial" panose="020B0604020202020204" pitchFamily="34" charset="0"/>
                <a:cs typeface="Arial" panose="020B0604020202020204" pitchFamily="34" charset="0"/>
              </a:rPr>
            </a:br>
            <a:r>
              <a:rPr lang="en-US" sz="1300" dirty="0">
                <a:effectLst/>
                <a:latin typeface="Arial" panose="020B0604020202020204" pitchFamily="34" charset="0"/>
                <a:cs typeface="Arial" panose="020B0604020202020204" pitchFamily="34" charset="0"/>
              </a:rPr>
              <a:t>-Popularity-Based Recommendation Systems,</a:t>
            </a:r>
            <a:br>
              <a:rPr lang="en-US" sz="1300" dirty="0">
                <a:effectLst/>
                <a:latin typeface="Arial" panose="020B0604020202020204" pitchFamily="34" charset="0"/>
                <a:cs typeface="Arial" panose="020B0604020202020204" pitchFamily="34" charset="0"/>
              </a:rPr>
            </a:br>
            <a:r>
              <a:rPr lang="en-US" sz="1300" dirty="0">
                <a:effectLst/>
                <a:latin typeface="Arial" panose="020B0604020202020204" pitchFamily="34" charset="0"/>
                <a:cs typeface="Arial" panose="020B0604020202020204" pitchFamily="34" charset="0"/>
              </a:rPr>
              <a:t>-User-User Similarity-Based Collaborative Filtering,</a:t>
            </a:r>
            <a:br>
              <a:rPr lang="en-US" sz="1300" dirty="0">
                <a:effectLst/>
                <a:latin typeface="Arial" panose="020B0604020202020204" pitchFamily="34" charset="0"/>
                <a:cs typeface="Arial" panose="020B0604020202020204" pitchFamily="34" charset="0"/>
              </a:rPr>
            </a:br>
            <a:r>
              <a:rPr lang="en-US" sz="1300" dirty="0">
                <a:effectLst/>
                <a:latin typeface="Arial" panose="020B0604020202020204" pitchFamily="34" charset="0"/>
                <a:cs typeface="Arial" panose="020B0604020202020204" pitchFamily="34" charset="0"/>
              </a:rPr>
              <a:t>-Item-item Similarity-Based Collaborative Filtering,</a:t>
            </a:r>
            <a:br>
              <a:rPr lang="en-US" sz="1300" dirty="0">
                <a:effectLst/>
                <a:latin typeface="Arial" panose="020B0604020202020204" pitchFamily="34" charset="0"/>
                <a:cs typeface="Arial" panose="020B0604020202020204" pitchFamily="34" charset="0"/>
              </a:rPr>
            </a:br>
            <a:r>
              <a:rPr lang="en-US" sz="1300" dirty="0">
                <a:effectLst/>
                <a:latin typeface="Arial" panose="020B0604020202020204" pitchFamily="34" charset="0"/>
                <a:cs typeface="Arial" panose="020B0604020202020204" pitchFamily="34" charset="0"/>
              </a:rPr>
              <a:t>-Content Based Recommendation systems</a:t>
            </a:r>
            <a:br>
              <a:rPr lang="en-US" sz="1300" dirty="0">
                <a:effectLst/>
                <a:latin typeface="Arial" panose="020B0604020202020204" pitchFamily="34" charset="0"/>
                <a:cs typeface="Arial" panose="020B0604020202020204" pitchFamily="34" charset="0"/>
              </a:rPr>
            </a:br>
            <a:r>
              <a:rPr lang="en-US" sz="1300" dirty="0">
                <a:effectLst/>
                <a:latin typeface="Arial" panose="020B0604020202020204" pitchFamily="34" charset="0"/>
                <a:cs typeface="Arial" panose="020B0604020202020204" pitchFamily="34" charset="0"/>
              </a:rPr>
              <a:t>-Model Based Collaborative Filtering – Matrix Factorization</a:t>
            </a:r>
            <a:br>
              <a:rPr lang="en-US" sz="1300" dirty="0">
                <a:effectLst/>
                <a:latin typeface="Arial" panose="020B0604020202020204" pitchFamily="34" charset="0"/>
                <a:cs typeface="Arial" panose="020B0604020202020204" pitchFamily="34" charset="0"/>
              </a:rPr>
            </a:br>
            <a:r>
              <a:rPr lang="en-US" sz="1300" dirty="0">
                <a:effectLst/>
                <a:latin typeface="Arial" panose="020B0604020202020204" pitchFamily="34" charset="0"/>
                <a:cs typeface="Arial" panose="020B0604020202020204" pitchFamily="34" charset="0"/>
              </a:rPr>
              <a:t>-Cluster Based Recommendation Systems</a:t>
            </a:r>
            <a:br>
              <a:rPr lang="en-US" sz="1300" dirty="0">
                <a:effectLst/>
                <a:latin typeface="Arial" panose="020B0604020202020204" pitchFamily="34" charset="0"/>
                <a:cs typeface="Arial" panose="020B0604020202020204" pitchFamily="34" charset="0"/>
              </a:rPr>
            </a:br>
            <a:br>
              <a:rPr lang="en-US" sz="1300" dirty="0">
                <a:effectLst/>
                <a:latin typeface="Arial" panose="020B0604020202020204" pitchFamily="34" charset="0"/>
                <a:cs typeface="Arial" panose="020B0604020202020204" pitchFamily="34" charset="0"/>
              </a:rPr>
            </a:br>
            <a:r>
              <a:rPr lang="en-US" sz="1300" b="1" u="sng" dirty="0">
                <a:effectLst/>
                <a:latin typeface="Arial" panose="020B0604020202020204" pitchFamily="34" charset="0"/>
                <a:cs typeface="Arial" panose="020B0604020202020204" pitchFamily="34" charset="0"/>
              </a:rPr>
              <a:t>Popularity Based Recommendation Systems:</a:t>
            </a:r>
            <a:br>
              <a:rPr lang="en-US" sz="1300" dirty="0">
                <a:effectLst/>
                <a:latin typeface="Arial" panose="020B0604020202020204" pitchFamily="34" charset="0"/>
                <a:cs typeface="Arial" panose="020B0604020202020204" pitchFamily="34" charset="0"/>
              </a:rPr>
            </a:br>
            <a:br>
              <a:rPr lang="en-US" sz="1300" dirty="0">
                <a:effectLst/>
                <a:latin typeface="Arial" panose="020B0604020202020204" pitchFamily="34" charset="0"/>
                <a:cs typeface="Arial" panose="020B0604020202020204" pitchFamily="34" charset="0"/>
              </a:rPr>
            </a:br>
            <a:r>
              <a:rPr lang="en-US" sz="1300" dirty="0">
                <a:effectLst/>
                <a:latin typeface="Arial" panose="020B0604020202020204" pitchFamily="34" charset="0"/>
                <a:cs typeface="Arial" panose="020B0604020202020204" pitchFamily="34" charset="0"/>
              </a:rPr>
              <a:t>Popularity based filtering is a good way to get new users to get interested in the platform. Serves as a baseline. </a:t>
            </a:r>
            <a:br>
              <a:rPr lang="en-US" sz="1300" dirty="0">
                <a:effectLst/>
                <a:latin typeface="Arial" panose="020B0604020202020204" pitchFamily="34" charset="0"/>
                <a:cs typeface="Arial" panose="020B0604020202020204" pitchFamily="34" charset="0"/>
              </a:rPr>
            </a:br>
            <a:r>
              <a:rPr lang="en-US" sz="1300" dirty="0">
                <a:effectLst/>
                <a:latin typeface="Arial" panose="020B0604020202020204" pitchFamily="34" charset="0"/>
                <a:cs typeface="Arial" panose="020B0604020202020204" pitchFamily="34" charset="0"/>
              </a:rPr>
              <a:t>This kind of recommendation system is useful when we have a cold start problem. At this stage, the algorithm does not the user, since there has not been much interaction with the platform. </a:t>
            </a:r>
            <a:br>
              <a:rPr lang="en-US" sz="1300" dirty="0">
                <a:effectLst/>
                <a:latin typeface="Arial" panose="020B0604020202020204" pitchFamily="34" charset="0"/>
                <a:cs typeface="Arial" panose="020B0604020202020204" pitchFamily="34" charset="0"/>
              </a:rPr>
            </a:br>
            <a:r>
              <a:rPr lang="en-US" sz="1300" dirty="0">
                <a:effectLst/>
                <a:latin typeface="Arial" panose="020B0604020202020204" pitchFamily="34" charset="0"/>
                <a:cs typeface="Arial" panose="020B0604020202020204" pitchFamily="34" charset="0"/>
              </a:rPr>
              <a:t>No or very limited historical data available about the user’s taste, like and interests. As the user interacts more with the platform, based their soft and dynamic interests the algorithms start to learn </a:t>
            </a:r>
            <a:r>
              <a:rPr lang="en-US" sz="1300" dirty="0">
                <a:latin typeface="Arial" panose="020B0604020202020204" pitchFamily="34" charset="0"/>
                <a:cs typeface="Arial" panose="020B0604020202020204" pitchFamily="34" charset="0"/>
              </a:rPr>
              <a:t>more about the users. As the historical data about the user are built, the other types of recommendations are introduced to users to keep them interested in. </a:t>
            </a:r>
            <a:br>
              <a:rPr lang="en-US" sz="1300" dirty="0">
                <a:latin typeface="Arial" panose="020B0604020202020204" pitchFamily="34" charset="0"/>
                <a:cs typeface="Arial" panose="020B0604020202020204" pitchFamily="34" charset="0"/>
              </a:rPr>
            </a:br>
            <a:br>
              <a:rPr lang="en-US" sz="1300" dirty="0">
                <a:latin typeface="Arial" panose="020B0604020202020204" pitchFamily="34" charset="0"/>
                <a:cs typeface="Arial" panose="020B0604020202020204" pitchFamily="34" charset="0"/>
              </a:rPr>
            </a:br>
            <a:r>
              <a:rPr lang="en-US" sz="1300" dirty="0">
                <a:latin typeface="Arial" panose="020B0604020202020204" pitchFamily="34" charset="0"/>
                <a:cs typeface="Arial" panose="020B0604020202020204" pitchFamily="34" charset="0"/>
              </a:rPr>
              <a:t>To deliver right product to right user, some business logic and/or post processing s/b applied. For instance, ranking the songs with 100 or 200 minimum interactions. Based on the user profile attributes such as gender, age, country, region, language choices info default  popularity-based recommendations s/b introduced to new users.</a:t>
            </a:r>
            <a:br>
              <a:rPr lang="en-US" sz="1300" dirty="0">
                <a:latin typeface="Arial" panose="020B0604020202020204" pitchFamily="34" charset="0"/>
                <a:cs typeface="Arial" panose="020B0604020202020204" pitchFamily="34" charset="0"/>
              </a:rPr>
            </a:br>
            <a:br>
              <a:rPr lang="en-US" sz="1300" dirty="0">
                <a:latin typeface="Arial" panose="020B0604020202020204" pitchFamily="34" charset="0"/>
                <a:cs typeface="Arial" panose="020B0604020202020204" pitchFamily="34" charset="0"/>
              </a:rPr>
            </a:br>
            <a:br>
              <a:rPr lang="en-US" sz="1300" dirty="0">
                <a:latin typeface="Arial" panose="020B0604020202020204" pitchFamily="34" charset="0"/>
                <a:cs typeface="Arial" panose="020B0604020202020204" pitchFamily="34" charset="0"/>
              </a:rPr>
            </a:br>
            <a:r>
              <a:rPr lang="en-US" sz="1300" dirty="0">
                <a:latin typeface="Arial" panose="020B0604020202020204" pitchFamily="34" charset="0"/>
                <a:cs typeface="Arial" panose="020B0604020202020204" pitchFamily="34" charset="0"/>
              </a:rPr>
              <a:t>Per the data set and available attributes, top 10 song list suggestion based on popularity-based recommendation system are as followings:</a:t>
            </a:r>
            <a:br>
              <a:rPr lang="en-US" sz="1300" dirty="0">
                <a:latin typeface="Arial" panose="020B0604020202020204" pitchFamily="34" charset="0"/>
                <a:cs typeface="Arial" panose="020B0604020202020204" pitchFamily="34" charset="0"/>
              </a:rPr>
            </a:br>
            <a:br>
              <a:rPr lang="en-US" sz="1300" dirty="0">
                <a:effectLst/>
                <a:latin typeface="Arial" panose="020B0604020202020204" pitchFamily="34" charset="0"/>
                <a:cs typeface="Arial" panose="020B0604020202020204" pitchFamily="34" charset="0"/>
              </a:rPr>
            </a:br>
            <a:r>
              <a:rPr lang="en-US" sz="1300" dirty="0">
                <a:effectLst/>
                <a:latin typeface="Arial" panose="020B0604020202020204" pitchFamily="34" charset="0"/>
                <a:cs typeface="Arial" panose="020B0604020202020204" pitchFamily="34" charset="0"/>
              </a:rPr>
              <a:t>Song id# 7224, 6450, 9942, 5531, 5653, 8483, 2220, 657, 614 and 352.</a:t>
            </a:r>
            <a:br>
              <a:rPr lang="en-US" sz="1300" dirty="0">
                <a:effectLst/>
                <a:latin typeface="Arial" panose="020B0604020202020204" pitchFamily="34" charset="0"/>
                <a:cs typeface="Arial" panose="020B0604020202020204" pitchFamily="34" charset="0"/>
              </a:rPr>
            </a:br>
            <a:br>
              <a:rPr lang="en-US" sz="1300" dirty="0">
                <a:effectLst/>
                <a:latin typeface="Arial" panose="020B0604020202020204" pitchFamily="34" charset="0"/>
                <a:cs typeface="Arial" panose="020B0604020202020204" pitchFamily="34" charset="0"/>
              </a:rPr>
            </a:br>
            <a:r>
              <a:rPr lang="en-US" sz="1300" dirty="0">
                <a:effectLst/>
                <a:latin typeface="Arial" panose="020B0604020202020204" pitchFamily="34" charset="0"/>
                <a:cs typeface="Arial" panose="020B0604020202020204" pitchFamily="34" charset="0"/>
              </a:rPr>
              <a:t>(Calculated average play count and play frequency, then applied business logic of a threshold for a minimum 100 interactions for a song to be qualified recommendation)</a:t>
            </a:r>
            <a:br>
              <a:rPr lang="en-US" sz="2000" dirty="0">
                <a:effectLst/>
                <a:latin typeface="Arial" panose="020B0604020202020204" pitchFamily="34" charset="0"/>
                <a:cs typeface="Arial" panose="020B0604020202020204" pitchFamily="34" charset="0"/>
              </a:rPr>
            </a:br>
            <a:br>
              <a:rPr lang="en-US" sz="2000"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rPr>
            </a:br>
            <a:endParaRPr lang="en-US" sz="1300" dirty="0"/>
          </a:p>
        </p:txBody>
      </p:sp>
    </p:spTree>
    <p:extLst>
      <p:ext uri="{BB962C8B-B14F-4D97-AF65-F5344CB8AC3E}">
        <p14:creationId xmlns:p14="http://schemas.microsoft.com/office/powerpoint/2010/main" val="1548847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6392-0DC3-17F8-DF2E-C0E474E4624F}"/>
              </a:ext>
            </a:extLst>
          </p:cNvPr>
          <p:cNvSpPr>
            <a:spLocks noGrp="1"/>
          </p:cNvSpPr>
          <p:nvPr>
            <p:ph type="title"/>
          </p:nvPr>
        </p:nvSpPr>
        <p:spPr/>
        <p:txBody>
          <a:bodyPr>
            <a:normAutofit fontScale="90000"/>
          </a:bodyPr>
          <a:lstStyle/>
          <a:p>
            <a:pPr marL="571500" indent="-571500">
              <a:buFont typeface="Wingdings" panose="05000000000000000000" pitchFamily="2" charset="2"/>
              <a:buChar char="§"/>
            </a:pP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r>
              <a:rPr lang="en-US" dirty="0">
                <a:effectLst/>
                <a:latin typeface="Arial" panose="020B0604020202020204" pitchFamily="34" charset="0"/>
                <a:cs typeface="Arial" panose="020B0604020202020204" pitchFamily="34" charset="0"/>
              </a:rPr>
              <a:t>Comparison of Techniques and Their Performances</a:t>
            </a:r>
            <a:br>
              <a:rPr lang="en-US" dirty="0">
                <a:effectLst/>
                <a:latin typeface="Arial" panose="020B0604020202020204" pitchFamily="34" charset="0"/>
                <a:cs typeface="Arial" panose="020B0604020202020204" pitchFamily="34" charset="0"/>
              </a:rPr>
            </a:br>
            <a:br>
              <a:rPr lang="en-US" sz="1300" dirty="0">
                <a:effectLst/>
                <a:latin typeface="Arial" panose="020B0604020202020204" pitchFamily="34" charset="0"/>
                <a:cs typeface="Arial" panose="020B0604020202020204" pitchFamily="34" charset="0"/>
              </a:rPr>
            </a:br>
            <a:r>
              <a:rPr lang="en-US" sz="1600" b="1" u="sng" dirty="0">
                <a:effectLst/>
                <a:latin typeface="Arial" panose="020B0604020202020204" pitchFamily="34" charset="0"/>
                <a:cs typeface="Arial" panose="020B0604020202020204" pitchFamily="34" charset="0"/>
              </a:rPr>
              <a:t>COLLABORATIVE FILTERING</a:t>
            </a:r>
            <a:br>
              <a:rPr lang="en-US" sz="1300" dirty="0">
                <a:effectLst/>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User</a:t>
            </a:r>
            <a:r>
              <a:rPr lang="en-US" sz="1600" b="1" dirty="0">
                <a:effectLst/>
                <a:latin typeface="Arial" panose="020B0604020202020204" pitchFamily="34" charset="0"/>
                <a:cs typeface="Arial" panose="020B0604020202020204" pitchFamily="34" charset="0"/>
              </a:rPr>
              <a:t>-User </a:t>
            </a:r>
            <a:r>
              <a:rPr lang="en-US" sz="1600" b="1" dirty="0">
                <a:latin typeface="Arial" panose="020B0604020202020204" pitchFamily="34" charset="0"/>
                <a:cs typeface="Arial" panose="020B0604020202020204" pitchFamily="34" charset="0"/>
              </a:rPr>
              <a:t>S</a:t>
            </a:r>
            <a:r>
              <a:rPr lang="en-US" sz="1600" b="1" dirty="0">
                <a:effectLst/>
                <a:latin typeface="Arial" panose="020B0604020202020204" pitchFamily="34" charset="0"/>
                <a:cs typeface="Arial" panose="020B0604020202020204" pitchFamily="34" charset="0"/>
              </a:rPr>
              <a:t>imilarity-Based Collaborative Filtering: </a:t>
            </a:r>
            <a:br>
              <a:rPr lang="en-US" sz="1300" dirty="0">
                <a:effectLst/>
                <a:latin typeface="Arial" panose="020B0604020202020204" pitchFamily="34" charset="0"/>
                <a:cs typeface="Arial" panose="020B0604020202020204" pitchFamily="34" charset="0"/>
              </a:rPr>
            </a:br>
            <a:r>
              <a:rPr lang="en-US" sz="1300" dirty="0">
                <a:effectLst/>
                <a:latin typeface="Arial" panose="020B0604020202020204" pitchFamily="34" charset="0"/>
                <a:cs typeface="Arial" panose="020B0604020202020204" pitchFamily="34" charset="0"/>
              </a:rPr>
              <a:t>To built </a:t>
            </a:r>
            <a:r>
              <a:rPr lang="en-US" sz="1300" b="0" i="0" dirty="0">
                <a:effectLst/>
                <a:latin typeface="Arial" panose="020B0604020202020204" pitchFamily="34" charset="0"/>
                <a:cs typeface="Arial" panose="020B0604020202020204" pitchFamily="34" charset="0"/>
              </a:rPr>
              <a:t>similarity-based baseline and subsequent recommendation system models, “Surprise library is introduced.</a:t>
            </a:r>
            <a:br>
              <a:rPr lang="en-US" sz="1300" b="0" i="0" dirty="0">
                <a:effectLst/>
                <a:latin typeface="Arial" panose="020B0604020202020204" pitchFamily="34" charset="0"/>
                <a:cs typeface="Arial" panose="020B0604020202020204" pitchFamily="34" charset="0"/>
              </a:rPr>
            </a:br>
            <a:r>
              <a:rPr lang="en-US" sz="1300" b="0" i="0" dirty="0">
                <a:effectLst/>
                <a:latin typeface="Arial" panose="020B0604020202020204" pitchFamily="34" charset="0"/>
                <a:cs typeface="Arial" panose="020B0604020202020204" pitchFamily="34" charset="0"/>
              </a:rPr>
              <a:t>Built the default user-user-similarity model</a:t>
            </a:r>
            <a:br>
              <a:rPr lang="en-US" sz="1300" b="0" i="0" dirty="0">
                <a:effectLst/>
                <a:latin typeface="Arial" panose="020B0604020202020204" pitchFamily="34" charset="0"/>
                <a:cs typeface="Arial" panose="020B0604020202020204" pitchFamily="34" charset="0"/>
              </a:rPr>
            </a:br>
            <a:r>
              <a:rPr lang="en-US" sz="1300" b="0" i="0" dirty="0">
                <a:effectLst/>
                <a:latin typeface="Arial" panose="020B0604020202020204" pitchFamily="34" charset="0"/>
                <a:cs typeface="Arial" panose="020B0604020202020204" pitchFamily="34" charset="0"/>
              </a:rPr>
              <a:t>KNN algorithm is used to find desired similar </a:t>
            </a:r>
            <a:r>
              <a:rPr lang="en-US" sz="1300" dirty="0">
                <a:latin typeface="Arial" panose="020B0604020202020204" pitchFamily="34" charset="0"/>
                <a:cs typeface="Arial" panose="020B0604020202020204" pitchFamily="34" charset="0"/>
              </a:rPr>
              <a:t>songs.</a:t>
            </a:r>
            <a:br>
              <a:rPr lang="en-US" sz="1300" dirty="0">
                <a:latin typeface="Arial" panose="020B0604020202020204" pitchFamily="34" charset="0"/>
                <a:cs typeface="Arial" panose="020B0604020202020204" pitchFamily="34" charset="0"/>
              </a:rPr>
            </a:br>
            <a:r>
              <a:rPr lang="en-US" sz="1300" dirty="0">
                <a:latin typeface="Arial" panose="020B0604020202020204" pitchFamily="34" charset="0"/>
                <a:cs typeface="Arial" panose="020B0604020202020204" pitchFamily="34" charset="0"/>
              </a:rPr>
              <a:t>Trained the algorithm on the train set and predicted </a:t>
            </a:r>
            <a:r>
              <a:rPr lang="en-US" sz="1300" dirty="0" err="1">
                <a:latin typeface="Arial" panose="020B0604020202020204" pitchFamily="34" charset="0"/>
                <a:cs typeface="Arial" panose="020B0604020202020204" pitchFamily="34" charset="0"/>
              </a:rPr>
              <a:t>play_count</a:t>
            </a:r>
            <a:r>
              <a:rPr lang="en-US" sz="1300" dirty="0">
                <a:latin typeface="Arial" panose="020B0604020202020204" pitchFamily="34" charset="0"/>
                <a:cs typeface="Arial" panose="020B0604020202020204" pitchFamily="34" charset="0"/>
              </a:rPr>
              <a:t> for the test set</a:t>
            </a:r>
            <a:br>
              <a:rPr lang="en-US" sz="1300" dirty="0">
                <a:latin typeface="Arial" panose="020B0604020202020204" pitchFamily="34" charset="0"/>
                <a:cs typeface="Arial" panose="020B0604020202020204" pitchFamily="34" charset="0"/>
              </a:rPr>
            </a:br>
            <a:r>
              <a:rPr lang="en-US" sz="1300" dirty="0">
                <a:latin typeface="Arial" panose="020B0604020202020204" pitchFamily="34" charset="0"/>
                <a:cs typeface="Arial" panose="020B0604020202020204" pitchFamily="34" charset="0"/>
              </a:rPr>
              <a:t>Computed </a:t>
            </a:r>
            <a:r>
              <a:rPr lang="en-US" sz="1300" dirty="0" err="1">
                <a:latin typeface="Arial" panose="020B0604020202020204" pitchFamily="34" charset="0"/>
                <a:cs typeface="Arial" panose="020B0604020202020204" pitchFamily="34" charset="0"/>
              </a:rPr>
              <a:t>precision@k</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recall@k</a:t>
            </a:r>
            <a:r>
              <a:rPr lang="en-US" sz="1300" dirty="0">
                <a:latin typeface="Arial" panose="020B0604020202020204" pitchFamily="34" charset="0"/>
                <a:cs typeface="Arial" panose="020B0604020202020204" pitchFamily="34" charset="0"/>
              </a:rPr>
              <a:t> and f_1 score with k=3 and a threshold of 1.5</a:t>
            </a:r>
            <a:br>
              <a:rPr lang="en-US" sz="1300" dirty="0">
                <a:latin typeface="Arial" panose="020B0604020202020204" pitchFamily="34" charset="0"/>
                <a:cs typeface="Arial" panose="020B0604020202020204" pitchFamily="34" charset="0"/>
              </a:rPr>
            </a:br>
            <a:r>
              <a:rPr lang="en-US" sz="1300" dirty="0">
                <a:latin typeface="Arial" panose="020B0604020202020204" pitchFamily="34" charset="0"/>
                <a:cs typeface="Arial" panose="020B0604020202020204" pitchFamily="34" charset="0"/>
              </a:rPr>
              <a:t>Set up parameter grid to tune hyperparameters</a:t>
            </a:r>
            <a:br>
              <a:rPr lang="en-US" sz="1300" dirty="0">
                <a:latin typeface="Arial" panose="020B0604020202020204" pitchFamily="34" charset="0"/>
                <a:cs typeface="Arial" panose="020B0604020202020204" pitchFamily="34" charset="0"/>
              </a:rPr>
            </a:br>
            <a:r>
              <a:rPr lang="en-US" sz="1300" dirty="0">
                <a:latin typeface="Arial" panose="020B0604020202020204" pitchFamily="34" charset="0"/>
                <a:cs typeface="Arial" panose="020B0604020202020204" pitchFamily="34" charset="0"/>
              </a:rPr>
              <a:t>Performed 3-fold cross validation to tune hyperparameters</a:t>
            </a:r>
            <a:br>
              <a:rPr lang="en-US" sz="1300" dirty="0">
                <a:latin typeface="Arial" panose="020B0604020202020204" pitchFamily="34" charset="0"/>
                <a:cs typeface="Arial" panose="020B0604020202020204" pitchFamily="34" charset="0"/>
              </a:rPr>
            </a:br>
            <a:r>
              <a:rPr lang="en-US" sz="1300" dirty="0">
                <a:latin typeface="Arial" panose="020B0604020202020204" pitchFamily="34" charset="0"/>
                <a:cs typeface="Arial" panose="020B0604020202020204" pitchFamily="34" charset="0"/>
              </a:rPr>
              <a:t>Fitted the data</a:t>
            </a:r>
            <a:br>
              <a:rPr lang="en-US" sz="1300" dirty="0">
                <a:latin typeface="Arial" panose="020B0604020202020204" pitchFamily="34" charset="0"/>
                <a:cs typeface="Arial" panose="020B0604020202020204" pitchFamily="34" charset="0"/>
              </a:rPr>
            </a:br>
            <a:r>
              <a:rPr lang="en-US" sz="1300" dirty="0">
                <a:latin typeface="Arial" panose="020B0604020202020204" pitchFamily="34" charset="0"/>
                <a:cs typeface="Arial" panose="020B0604020202020204" pitchFamily="34" charset="0"/>
              </a:rPr>
              <a:t>Calculated the best RSME score and combination of parameters that gave the best RSME score</a:t>
            </a:r>
            <a:br>
              <a:rPr lang="en-US" sz="1300" dirty="0">
                <a:latin typeface="Arial" panose="020B0604020202020204" pitchFamily="34" charset="0"/>
                <a:cs typeface="Arial" panose="020B0604020202020204" pitchFamily="34" charset="0"/>
              </a:rPr>
            </a:br>
            <a:r>
              <a:rPr lang="en-US" sz="1300" dirty="0">
                <a:latin typeface="Arial" panose="020B0604020202020204" pitchFamily="34" charset="0"/>
                <a:cs typeface="Arial" panose="020B0604020202020204" pitchFamily="34" charset="0"/>
              </a:rPr>
              <a:t>Train the best model found in </a:t>
            </a:r>
            <a:r>
              <a:rPr lang="en-US" sz="1300" dirty="0" err="1">
                <a:latin typeface="Arial" panose="020B0604020202020204" pitchFamily="34" charset="0"/>
                <a:cs typeface="Arial" panose="020B0604020202020204" pitchFamily="34" charset="0"/>
              </a:rPr>
              <a:t>gridsearch</a:t>
            </a:r>
            <a:br>
              <a:rPr lang="en-US" sz="1300" dirty="0">
                <a:latin typeface="Arial" panose="020B0604020202020204" pitchFamily="34" charset="0"/>
                <a:cs typeface="Arial" panose="020B0604020202020204" pitchFamily="34" charset="0"/>
              </a:rPr>
            </a:br>
            <a:r>
              <a:rPr lang="en-US" sz="1300" dirty="0">
                <a:latin typeface="Arial" panose="020B0604020202020204" pitchFamily="34" charset="0"/>
                <a:cs typeface="Arial" panose="020B0604020202020204" pitchFamily="34" charset="0"/>
              </a:rPr>
              <a:t>Predicted the play count for a user who has listened to the song. Also predicted the play count for a song that is not listened by the user.</a:t>
            </a:r>
            <a:br>
              <a:rPr lang="en-US" sz="1300" dirty="0">
                <a:latin typeface="Arial" panose="020B0604020202020204" pitchFamily="34" charset="0"/>
                <a:cs typeface="Arial" panose="020B0604020202020204" pitchFamily="34" charset="0"/>
              </a:rPr>
            </a:br>
            <a:r>
              <a:rPr lang="en-US" sz="1300" dirty="0">
                <a:latin typeface="Arial" panose="020B0604020202020204" pitchFamily="34" charset="0"/>
                <a:cs typeface="Arial" panose="020B0604020202020204" pitchFamily="34" charset="0"/>
              </a:rPr>
              <a:t>Along with making predictions on listened and unknown song , calculated 5 neighbors (most similar) to a neighbor.</a:t>
            </a:r>
            <a:br>
              <a:rPr lang="en-US" sz="1300" dirty="0">
                <a:latin typeface="Arial" panose="020B0604020202020204" pitchFamily="34" charset="0"/>
                <a:cs typeface="Arial" panose="020B0604020202020204" pitchFamily="34" charset="0"/>
              </a:rPr>
            </a:br>
            <a:r>
              <a:rPr lang="en-US" sz="1300" dirty="0">
                <a:latin typeface="Arial" panose="020B0604020202020204" pitchFamily="34" charset="0"/>
                <a:cs typeface="Arial" panose="020B0604020202020204" pitchFamily="34" charset="0"/>
              </a:rPr>
              <a:t>Implemented a function with some input parameters. Made top 5 recommendations for user id 6958 </a:t>
            </a:r>
            <a:r>
              <a:rPr lang="en-US" sz="1300" b="0" dirty="0">
                <a:effectLst/>
                <a:latin typeface="Arial" panose="020B0604020202020204" pitchFamily="34" charset="0"/>
                <a:cs typeface="Arial" panose="020B0604020202020204" pitchFamily="34" charset="0"/>
              </a:rPr>
              <a:t>with a similarity-based recommendation engine.</a:t>
            </a:r>
            <a:br>
              <a:rPr lang="en-US" sz="1300" b="0" dirty="0">
                <a:effectLst/>
                <a:latin typeface="Arial" panose="020B0604020202020204" pitchFamily="34" charset="0"/>
                <a:cs typeface="Arial" panose="020B0604020202020204" pitchFamily="34" charset="0"/>
              </a:rPr>
            </a:br>
            <a:r>
              <a:rPr lang="en-US" sz="1300" b="0" dirty="0">
                <a:effectLst/>
                <a:latin typeface="Arial" panose="020B0604020202020204" pitchFamily="34" charset="0"/>
                <a:cs typeface="Arial" panose="020B0604020202020204" pitchFamily="34" charset="0"/>
              </a:rPr>
              <a:t>Corrected the play counts and ranked the songs</a:t>
            </a:r>
            <a:br>
              <a:rPr lang="en-US" sz="1300" b="0" dirty="0">
                <a:effectLst/>
                <a:latin typeface="Arial" panose="020B0604020202020204" pitchFamily="34" charset="0"/>
                <a:cs typeface="Arial" panose="020B0604020202020204" pitchFamily="34" charset="0"/>
              </a:rPr>
            </a:br>
            <a:br>
              <a:rPr lang="en-US" sz="1300" b="0" dirty="0">
                <a:effectLst/>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I</a:t>
            </a:r>
            <a:r>
              <a:rPr lang="en-US" sz="1600" b="1" dirty="0">
                <a:effectLst/>
                <a:latin typeface="Arial" panose="020B0604020202020204" pitchFamily="34" charset="0"/>
                <a:cs typeface="Arial" panose="020B0604020202020204" pitchFamily="34" charset="0"/>
              </a:rPr>
              <a:t>tem-Item </a:t>
            </a:r>
            <a:r>
              <a:rPr lang="en-US" sz="1600" b="1" dirty="0">
                <a:latin typeface="Arial" panose="020B0604020202020204" pitchFamily="34" charset="0"/>
                <a:cs typeface="Arial" panose="020B0604020202020204" pitchFamily="34" charset="0"/>
              </a:rPr>
              <a:t>S</a:t>
            </a:r>
            <a:r>
              <a:rPr lang="en-US" sz="1600" b="1" dirty="0">
                <a:effectLst/>
                <a:latin typeface="Arial" panose="020B0604020202020204" pitchFamily="34" charset="0"/>
                <a:cs typeface="Arial" panose="020B0604020202020204" pitchFamily="34" charset="0"/>
              </a:rPr>
              <a:t>imilarity-Based Collaborative Filtering: </a:t>
            </a:r>
            <a:br>
              <a:rPr lang="en-US" sz="1300" dirty="0">
                <a:effectLst/>
                <a:latin typeface="Arial" panose="020B0604020202020204" pitchFamily="34" charset="0"/>
                <a:cs typeface="Arial" panose="020B0604020202020204" pitchFamily="34" charset="0"/>
              </a:rPr>
            </a:br>
            <a:r>
              <a:rPr lang="en-US" sz="1300" b="0" dirty="0">
                <a:effectLst/>
                <a:latin typeface="Arial" panose="020B0604020202020204" pitchFamily="34" charset="0"/>
                <a:cs typeface="Arial" panose="020B0604020202020204" pitchFamily="34" charset="0"/>
              </a:rPr>
              <a:t>Applied the item-item similarity collaborative filtering model with </a:t>
            </a:r>
            <a:r>
              <a:rPr lang="en-US" sz="1300" b="0" dirty="0" err="1">
                <a:effectLst/>
                <a:latin typeface="Arial" panose="020B0604020202020204" pitchFamily="34" charset="0"/>
                <a:cs typeface="Arial" panose="020B0604020202020204" pitchFamily="34" charset="0"/>
              </a:rPr>
              <a:t>random_state</a:t>
            </a:r>
            <a:r>
              <a:rPr lang="en-US" sz="1300" b="0" dirty="0">
                <a:effectLst/>
                <a:latin typeface="Arial" panose="020B0604020202020204" pitchFamily="34" charset="0"/>
                <a:cs typeface="Arial" panose="020B0604020202020204" pitchFamily="34" charset="0"/>
              </a:rPr>
              <a:t>=1 and evaluated the model performance.</a:t>
            </a:r>
            <a:br>
              <a:rPr lang="en-US" sz="1300" b="0" dirty="0">
                <a:effectLst/>
                <a:latin typeface="Arial" panose="020B0604020202020204" pitchFamily="34" charset="0"/>
                <a:cs typeface="Arial" panose="020B0604020202020204" pitchFamily="34" charset="0"/>
              </a:rPr>
            </a:br>
            <a:r>
              <a:rPr lang="en-US" sz="1300" b="0" dirty="0">
                <a:effectLst/>
                <a:latin typeface="Arial" panose="020B0604020202020204" pitchFamily="34" charset="0"/>
                <a:cs typeface="Arial" panose="020B0604020202020204" pitchFamily="34" charset="0"/>
              </a:rPr>
              <a:t>The KNN algorithm is used to find desired similar items</a:t>
            </a:r>
            <a:br>
              <a:rPr lang="en-US" sz="1300" b="0" dirty="0">
                <a:effectLst/>
                <a:latin typeface="Arial" panose="020B0604020202020204" pitchFamily="34" charset="0"/>
                <a:cs typeface="Arial" panose="020B0604020202020204" pitchFamily="34" charset="0"/>
              </a:rPr>
            </a:br>
            <a:r>
              <a:rPr lang="en-US" sz="1300" b="0" dirty="0">
                <a:effectLst/>
                <a:latin typeface="Arial" panose="020B0604020202020204" pitchFamily="34" charset="0"/>
                <a:cs typeface="Arial" panose="020B0604020202020204" pitchFamily="34" charset="0"/>
              </a:rPr>
              <a:t>Trained the algorithm on the trainset, and predicted ratings for the </a:t>
            </a:r>
            <a:r>
              <a:rPr lang="en-US" sz="1300" b="0" dirty="0" err="1">
                <a:effectLst/>
                <a:latin typeface="Arial" panose="020B0604020202020204" pitchFamily="34" charset="0"/>
                <a:cs typeface="Arial" panose="020B0604020202020204" pitchFamily="34" charset="0"/>
              </a:rPr>
              <a:t>testset</a:t>
            </a:r>
            <a:br>
              <a:rPr lang="en-US" sz="1300" b="0" dirty="0">
                <a:effectLst/>
                <a:latin typeface="Arial" panose="020B0604020202020204" pitchFamily="34" charset="0"/>
                <a:cs typeface="Arial" panose="020B0604020202020204" pitchFamily="34" charset="0"/>
              </a:rPr>
            </a:br>
            <a:r>
              <a:rPr lang="en-US" sz="1300" b="0" dirty="0">
                <a:effectLst/>
                <a:latin typeface="Arial" panose="020B0604020202020204" pitchFamily="34" charset="0"/>
                <a:cs typeface="Arial" panose="020B0604020202020204" pitchFamily="34" charset="0"/>
              </a:rPr>
              <a:t>Computed </a:t>
            </a:r>
            <a:r>
              <a:rPr lang="en-US" sz="1300" b="0" dirty="0" err="1">
                <a:effectLst/>
                <a:latin typeface="Arial" panose="020B0604020202020204" pitchFamily="34" charset="0"/>
                <a:cs typeface="Arial" panose="020B0604020202020204" pitchFamily="34" charset="0"/>
              </a:rPr>
              <a:t>precision@k</a:t>
            </a:r>
            <a:r>
              <a:rPr lang="en-US" sz="1300" b="0" dirty="0">
                <a:effectLst/>
                <a:latin typeface="Arial" panose="020B0604020202020204" pitchFamily="34" charset="0"/>
                <a:cs typeface="Arial" panose="020B0604020202020204" pitchFamily="34" charset="0"/>
              </a:rPr>
              <a:t>, </a:t>
            </a:r>
            <a:r>
              <a:rPr lang="en-US" sz="1300" b="0" dirty="0" err="1">
                <a:effectLst/>
                <a:latin typeface="Arial" panose="020B0604020202020204" pitchFamily="34" charset="0"/>
                <a:cs typeface="Arial" panose="020B0604020202020204" pitchFamily="34" charset="0"/>
              </a:rPr>
              <a:t>recall@k</a:t>
            </a:r>
            <a:r>
              <a:rPr lang="en-US" sz="1300" b="0" dirty="0">
                <a:effectLst/>
                <a:latin typeface="Arial" panose="020B0604020202020204" pitchFamily="34" charset="0"/>
                <a:cs typeface="Arial" panose="020B0604020202020204" pitchFamily="34" charset="0"/>
              </a:rPr>
              <a:t>, and f_1 score with k = 10</a:t>
            </a:r>
            <a:br>
              <a:rPr lang="en-US" sz="1300" b="0" dirty="0">
                <a:effectLst/>
                <a:latin typeface="Arial" panose="020B0604020202020204" pitchFamily="34" charset="0"/>
                <a:cs typeface="Arial" panose="020B0604020202020204" pitchFamily="34" charset="0"/>
              </a:rPr>
            </a:br>
            <a:r>
              <a:rPr lang="en-US" sz="1300" b="0" dirty="0">
                <a:effectLst/>
                <a:latin typeface="Arial" panose="020B0604020202020204" pitchFamily="34" charset="0"/>
                <a:cs typeface="Arial" panose="020B0604020202020204" pitchFamily="34" charset="0"/>
              </a:rPr>
              <a:t>Predicted play count for </a:t>
            </a:r>
            <a:r>
              <a:rPr lang="en-US" sz="1300" b="0" dirty="0" err="1">
                <a:effectLst/>
                <a:latin typeface="Arial" panose="020B0604020202020204" pitchFamily="34" charset="0"/>
                <a:cs typeface="Arial" panose="020B0604020202020204" pitchFamily="34" charset="0"/>
              </a:rPr>
              <a:t>user_id</a:t>
            </a:r>
            <a:r>
              <a:rPr lang="en-US" sz="1300" b="0" dirty="0">
                <a:effectLst/>
                <a:latin typeface="Arial" panose="020B0604020202020204" pitchFamily="34" charset="0"/>
                <a:cs typeface="Arial" panose="020B0604020202020204" pitchFamily="34" charset="0"/>
              </a:rPr>
              <a:t> 6958 and song (with </a:t>
            </a:r>
            <a:r>
              <a:rPr lang="en-US" sz="1300" b="0" dirty="0" err="1">
                <a:effectLst/>
                <a:latin typeface="Arial" panose="020B0604020202020204" pitchFamily="34" charset="0"/>
                <a:cs typeface="Arial" panose="020B0604020202020204" pitchFamily="34" charset="0"/>
              </a:rPr>
              <a:t>song_id</a:t>
            </a:r>
            <a:r>
              <a:rPr lang="en-US" sz="1300" b="0" dirty="0">
                <a:effectLst/>
                <a:latin typeface="Arial" panose="020B0604020202020204" pitchFamily="34" charset="0"/>
                <a:cs typeface="Arial" panose="020B0604020202020204" pitchFamily="34" charset="0"/>
              </a:rPr>
              <a:t> 1671) heard by the user and also a song (with </a:t>
            </a:r>
            <a:r>
              <a:rPr lang="en-US" sz="1300" b="0" dirty="0" err="1">
                <a:effectLst/>
                <a:latin typeface="Arial" panose="020B0604020202020204" pitchFamily="34" charset="0"/>
                <a:cs typeface="Arial" panose="020B0604020202020204" pitchFamily="34" charset="0"/>
              </a:rPr>
              <a:t>song_id</a:t>
            </a:r>
            <a:r>
              <a:rPr lang="en-US" sz="1300" b="0" dirty="0">
                <a:effectLst/>
                <a:latin typeface="Arial" panose="020B0604020202020204" pitchFamily="34" charset="0"/>
                <a:cs typeface="Arial" panose="020B0604020202020204" pitchFamily="34" charset="0"/>
              </a:rPr>
              <a:t> 1671) a user that has not listened before</a:t>
            </a:r>
            <a:br>
              <a:rPr lang="en-US" sz="1300" b="0" dirty="0">
                <a:effectLst/>
                <a:latin typeface="Arial" panose="020B0604020202020204" pitchFamily="34" charset="0"/>
                <a:cs typeface="Arial" panose="020B0604020202020204" pitchFamily="34" charset="0"/>
              </a:rPr>
            </a:br>
            <a:r>
              <a:rPr lang="en-US" sz="1300" b="0" dirty="0">
                <a:effectLst/>
                <a:latin typeface="Arial" panose="020B0604020202020204" pitchFamily="34" charset="0"/>
                <a:cs typeface="Arial" panose="020B0604020202020204" pitchFamily="34" charset="0"/>
              </a:rPr>
              <a:t>Applied grid search for enhancing model performance</a:t>
            </a:r>
            <a:br>
              <a:rPr lang="en-US" sz="1300" b="0" dirty="0">
                <a:effectLst/>
                <a:latin typeface="Arial" panose="020B0604020202020204" pitchFamily="34" charset="0"/>
                <a:cs typeface="Arial" panose="020B0604020202020204" pitchFamily="34" charset="0"/>
              </a:rPr>
            </a:br>
            <a:r>
              <a:rPr lang="en-US" sz="1300" b="0" dirty="0">
                <a:effectLst/>
                <a:latin typeface="Arial" panose="020B0604020202020204" pitchFamily="34" charset="0"/>
                <a:cs typeface="Arial" panose="020B0604020202020204" pitchFamily="34" charset="0"/>
              </a:rPr>
              <a:t>Created an instance of </a:t>
            </a:r>
            <a:r>
              <a:rPr lang="en-US" sz="1300" b="0" dirty="0" err="1">
                <a:effectLst/>
                <a:latin typeface="Arial" panose="020B0604020202020204" pitchFamily="34" charset="0"/>
                <a:cs typeface="Arial" panose="020B0604020202020204" pitchFamily="34" charset="0"/>
              </a:rPr>
              <a:t>KNNBasic</a:t>
            </a:r>
            <a:r>
              <a:rPr lang="en-US" sz="1300" b="0" dirty="0">
                <a:effectLst/>
                <a:latin typeface="Arial" panose="020B0604020202020204" pitchFamily="34" charset="0"/>
                <a:cs typeface="Arial" panose="020B0604020202020204" pitchFamily="34" charset="0"/>
              </a:rPr>
              <a:t> with optimal hyperparameter values</a:t>
            </a:r>
            <a:br>
              <a:rPr lang="en-US" sz="1300" b="0" dirty="0">
                <a:effectLst/>
                <a:latin typeface="Arial" panose="020B0604020202020204" pitchFamily="34" charset="0"/>
                <a:cs typeface="Arial" panose="020B0604020202020204" pitchFamily="34" charset="0"/>
              </a:rPr>
            </a:br>
            <a:r>
              <a:rPr lang="en-US" sz="1300" b="0" dirty="0">
                <a:effectLst/>
                <a:latin typeface="Arial" panose="020B0604020202020204" pitchFamily="34" charset="0"/>
                <a:cs typeface="Arial" panose="020B0604020202020204" pitchFamily="34" charset="0"/>
              </a:rPr>
              <a:t>Trained the algorithm on the trainset</a:t>
            </a:r>
            <a:br>
              <a:rPr lang="en-US" sz="1300" b="0" dirty="0">
                <a:effectLst/>
                <a:latin typeface="Arial" panose="020B0604020202020204" pitchFamily="34" charset="0"/>
                <a:cs typeface="Arial" panose="020B0604020202020204" pitchFamily="34" charset="0"/>
              </a:rPr>
            </a:br>
            <a:r>
              <a:rPr lang="en-US" sz="1300" b="0" dirty="0">
                <a:effectLst/>
                <a:latin typeface="Arial" panose="020B0604020202020204" pitchFamily="34" charset="0"/>
                <a:cs typeface="Arial" panose="020B0604020202020204" pitchFamily="34" charset="0"/>
              </a:rPr>
              <a:t>Computed </a:t>
            </a:r>
            <a:r>
              <a:rPr lang="en-US" sz="1300" b="0" dirty="0" err="1">
                <a:effectLst/>
                <a:latin typeface="Arial" panose="020B0604020202020204" pitchFamily="34" charset="0"/>
                <a:cs typeface="Arial" panose="020B0604020202020204" pitchFamily="34" charset="0"/>
              </a:rPr>
              <a:t>precision@k</a:t>
            </a:r>
            <a:r>
              <a:rPr lang="en-US" sz="1300" b="0" dirty="0">
                <a:effectLst/>
                <a:latin typeface="Arial" panose="020B0604020202020204" pitchFamily="34" charset="0"/>
                <a:cs typeface="Arial" panose="020B0604020202020204" pitchFamily="34" charset="0"/>
              </a:rPr>
              <a:t>, </a:t>
            </a:r>
            <a:r>
              <a:rPr lang="en-US" sz="1300" b="0" dirty="0" err="1">
                <a:effectLst/>
                <a:latin typeface="Arial" panose="020B0604020202020204" pitchFamily="34" charset="0"/>
                <a:cs typeface="Arial" panose="020B0604020202020204" pitchFamily="34" charset="0"/>
              </a:rPr>
              <a:t>recall@k</a:t>
            </a:r>
            <a:r>
              <a:rPr lang="en-US" sz="1300" b="0" dirty="0">
                <a:effectLst/>
                <a:latin typeface="Arial" panose="020B0604020202020204" pitchFamily="34" charset="0"/>
                <a:cs typeface="Arial" panose="020B0604020202020204" pitchFamily="34" charset="0"/>
              </a:rPr>
              <a:t>, and f_1 score with k = 10</a:t>
            </a:r>
            <a:br>
              <a:rPr lang="en-US" sz="1300" b="0" dirty="0">
                <a:effectLst/>
                <a:latin typeface="Arial" panose="020B0604020202020204" pitchFamily="34" charset="0"/>
                <a:cs typeface="Arial" panose="020B0604020202020204" pitchFamily="34" charset="0"/>
              </a:rPr>
            </a:br>
            <a:r>
              <a:rPr lang="en-US" sz="1300" dirty="0">
                <a:latin typeface="Arial" panose="020B0604020202020204" pitchFamily="34" charset="0"/>
                <a:cs typeface="Arial" panose="020B0604020202020204" pitchFamily="34" charset="0"/>
              </a:rPr>
              <a:t>F</a:t>
            </a:r>
            <a:r>
              <a:rPr lang="en-US" sz="1300" b="0" i="0" dirty="0">
                <a:effectLst/>
                <a:latin typeface="Arial" panose="020B0604020202020204" pitchFamily="34" charset="0"/>
                <a:cs typeface="Arial" panose="020B0604020202020204" pitchFamily="34" charset="0"/>
              </a:rPr>
              <a:t>ound 5 most similar users to the user with internal id 0 based on the </a:t>
            </a:r>
            <a:r>
              <a:rPr lang="en-US" sz="1300" b="0" i="0" dirty="0" err="1">
                <a:effectLst/>
                <a:latin typeface="Arial" panose="020B0604020202020204" pitchFamily="34" charset="0"/>
                <a:cs typeface="Arial" panose="020B0604020202020204" pitchFamily="34" charset="0"/>
              </a:rPr>
              <a:t>pearson_baseline</a:t>
            </a:r>
            <a:r>
              <a:rPr lang="en-US" sz="1300" b="0" i="0" dirty="0">
                <a:effectLst/>
                <a:latin typeface="Arial" panose="020B0604020202020204" pitchFamily="34" charset="0"/>
                <a:cs typeface="Arial" panose="020B0604020202020204" pitchFamily="34" charset="0"/>
              </a:rPr>
              <a:t> distance metric.</a:t>
            </a:r>
            <a:br>
              <a:rPr lang="en-US" sz="1300" b="0" i="0" dirty="0">
                <a:effectLst/>
                <a:latin typeface="Arial" panose="020B0604020202020204" pitchFamily="34" charset="0"/>
                <a:cs typeface="Arial" panose="020B0604020202020204" pitchFamily="34" charset="0"/>
              </a:rPr>
            </a:br>
            <a:r>
              <a:rPr lang="en-US" sz="1300" b="0" dirty="0">
                <a:effectLst/>
                <a:latin typeface="Arial" panose="020B0604020202020204" pitchFamily="34" charset="0"/>
                <a:cs typeface="Arial" panose="020B0604020202020204" pitchFamily="34" charset="0"/>
              </a:rPr>
              <a:t>Made top 5 recommendations for </a:t>
            </a:r>
            <a:r>
              <a:rPr lang="en-US" sz="1300" b="0" dirty="0" err="1">
                <a:effectLst/>
                <a:latin typeface="Arial" panose="020B0604020202020204" pitchFamily="34" charset="0"/>
                <a:cs typeface="Arial" panose="020B0604020202020204" pitchFamily="34" charset="0"/>
              </a:rPr>
              <a:t>user_id</a:t>
            </a:r>
            <a:r>
              <a:rPr lang="en-US" sz="1300" b="0" dirty="0">
                <a:effectLst/>
                <a:latin typeface="Arial" panose="020B0604020202020204" pitchFamily="34" charset="0"/>
                <a:cs typeface="Arial" panose="020B0604020202020204" pitchFamily="34" charset="0"/>
              </a:rPr>
              <a:t> 6958 with </a:t>
            </a:r>
            <a:r>
              <a:rPr lang="en-US" sz="1300" b="0" dirty="0" err="1">
                <a:effectLst/>
                <a:latin typeface="Arial" panose="020B0604020202020204" pitchFamily="34" charset="0"/>
                <a:cs typeface="Arial" panose="020B0604020202020204" pitchFamily="34" charset="0"/>
              </a:rPr>
              <a:t>item_item_similarity</a:t>
            </a:r>
            <a:r>
              <a:rPr lang="en-US" sz="1300" b="0" dirty="0">
                <a:effectLst/>
                <a:latin typeface="Arial" panose="020B0604020202020204" pitchFamily="34" charset="0"/>
                <a:cs typeface="Arial" panose="020B0604020202020204" pitchFamily="34" charset="0"/>
              </a:rPr>
              <a:t>-based recommendation engine.</a:t>
            </a:r>
            <a:br>
              <a:rPr lang="en-US" sz="1300" b="0" dirty="0">
                <a:effectLst/>
                <a:latin typeface="Arial" panose="020B0604020202020204" pitchFamily="34" charset="0"/>
                <a:cs typeface="Arial" panose="020B0604020202020204" pitchFamily="34" charset="0"/>
              </a:rPr>
            </a:br>
            <a:r>
              <a:rPr lang="en-US" sz="1300" b="0" dirty="0">
                <a:effectLst/>
                <a:latin typeface="Arial" panose="020B0604020202020204" pitchFamily="34" charset="0"/>
                <a:cs typeface="Arial" panose="020B0604020202020204" pitchFamily="34" charset="0"/>
              </a:rPr>
              <a:t>Built the data frame for recommendations with columns "</a:t>
            </a:r>
            <a:r>
              <a:rPr lang="en-US" sz="1300" b="0" dirty="0" err="1">
                <a:effectLst/>
                <a:latin typeface="Arial" panose="020B0604020202020204" pitchFamily="34" charset="0"/>
                <a:cs typeface="Arial" panose="020B0604020202020204" pitchFamily="34" charset="0"/>
              </a:rPr>
              <a:t>song_id</a:t>
            </a:r>
            <a:r>
              <a:rPr lang="en-US" sz="1300" b="0" dirty="0">
                <a:effectLst/>
                <a:latin typeface="Arial" panose="020B0604020202020204" pitchFamily="34" charset="0"/>
                <a:cs typeface="Arial" panose="020B0604020202020204" pitchFamily="34" charset="0"/>
              </a:rPr>
              <a:t>" and "</a:t>
            </a:r>
            <a:r>
              <a:rPr lang="en-US" sz="1300" b="0" dirty="0" err="1">
                <a:effectLst/>
                <a:latin typeface="Arial" panose="020B0604020202020204" pitchFamily="34" charset="0"/>
                <a:cs typeface="Arial" panose="020B0604020202020204" pitchFamily="34" charset="0"/>
              </a:rPr>
              <a:t>predicted_play_count</a:t>
            </a:r>
            <a:r>
              <a:rPr lang="en-US" sz="1300" b="0" dirty="0">
                <a:effectLst/>
                <a:latin typeface="Arial" panose="020B0604020202020204" pitchFamily="34" charset="0"/>
                <a:cs typeface="Arial" panose="020B0604020202020204" pitchFamily="34" charset="0"/>
              </a:rPr>
              <a:t>“</a:t>
            </a:r>
            <a:br>
              <a:rPr lang="en-US" sz="1300" b="0" dirty="0">
                <a:effectLst/>
                <a:latin typeface="Arial" panose="020B0604020202020204" pitchFamily="34" charset="0"/>
                <a:cs typeface="Arial" panose="020B0604020202020204" pitchFamily="34" charset="0"/>
              </a:rPr>
            </a:br>
            <a:r>
              <a:rPr lang="en-US" sz="1300" b="0" dirty="0">
                <a:effectLst/>
                <a:latin typeface="Arial" panose="020B0604020202020204" pitchFamily="34" charset="0"/>
                <a:cs typeface="Arial" panose="020B0604020202020204" pitchFamily="34" charset="0"/>
              </a:rPr>
              <a:t>Ranked the songs.</a:t>
            </a:r>
            <a:br>
              <a:rPr lang="en-US" sz="800" b="0" dirty="0">
                <a:solidFill>
                  <a:srgbClr val="000000"/>
                </a:solidFill>
                <a:effectLst/>
                <a:latin typeface="Arial" panose="020B0604020202020204" pitchFamily="34" charset="0"/>
                <a:cs typeface="Arial" panose="020B0604020202020204" pitchFamily="34" charset="0"/>
              </a:rPr>
            </a:br>
            <a:br>
              <a:rPr lang="en-US" sz="800" b="0" dirty="0">
                <a:solidFill>
                  <a:srgbClr val="000000"/>
                </a:solidFill>
                <a:effectLst/>
                <a:latin typeface="Courier New" panose="02070309020205020404" pitchFamily="49" charset="0"/>
              </a:rPr>
            </a:br>
            <a:br>
              <a:rPr lang="en-US" sz="800" b="0" dirty="0">
                <a:solidFill>
                  <a:srgbClr val="000000"/>
                </a:solidFill>
                <a:effectLst/>
                <a:latin typeface="Courier New" panose="02070309020205020404" pitchFamily="49" charset="0"/>
              </a:rPr>
            </a:br>
            <a:br>
              <a:rPr lang="en-US" sz="800" b="0" dirty="0">
                <a:solidFill>
                  <a:srgbClr val="000000"/>
                </a:solidFill>
                <a:effectLst/>
                <a:latin typeface="Courier New" panose="02070309020205020404" pitchFamily="49" charset="0"/>
              </a:rPr>
            </a:br>
            <a:br>
              <a:rPr lang="en-US" sz="1100" b="0" dirty="0">
                <a:solidFill>
                  <a:srgbClr val="000000"/>
                </a:solidFill>
                <a:effectLst/>
                <a:latin typeface="+mn-lt"/>
              </a:rPr>
            </a:br>
            <a:br>
              <a:rPr lang="en-US" sz="800" b="0" dirty="0">
                <a:solidFill>
                  <a:srgbClr val="000000"/>
                </a:solidFill>
                <a:effectLst/>
                <a:latin typeface="Courier New" panose="02070309020205020404" pitchFamily="49" charset="0"/>
              </a:rPr>
            </a:br>
            <a:br>
              <a:rPr lang="en-US" sz="800" b="0" dirty="0">
                <a:solidFill>
                  <a:srgbClr val="000000"/>
                </a:solidFill>
                <a:effectLst/>
                <a:latin typeface="Courier New" panose="02070309020205020404" pitchFamily="49" charset="0"/>
              </a:rPr>
            </a:br>
            <a:br>
              <a:rPr lang="en-US" sz="1300" dirty="0">
                <a:solidFill>
                  <a:srgbClr val="212121"/>
                </a:solidFill>
                <a:latin typeface="+mn-lt"/>
              </a:rPr>
            </a:br>
            <a:br>
              <a:rPr lang="en-US" sz="1300" b="0" i="0" dirty="0">
                <a:solidFill>
                  <a:srgbClr val="212121"/>
                </a:solidFill>
                <a:effectLst/>
                <a:latin typeface="+mn-lt"/>
              </a:rPr>
            </a:br>
            <a:br>
              <a:rPr lang="en-US" sz="1300" b="0" i="0" dirty="0">
                <a:solidFill>
                  <a:srgbClr val="212121"/>
                </a:solidFill>
                <a:effectLst/>
                <a:latin typeface="+mn-lt"/>
              </a:rPr>
            </a:br>
            <a:br>
              <a:rPr lang="en-US" sz="1300" b="0" i="0" dirty="0">
                <a:solidFill>
                  <a:srgbClr val="212121"/>
                </a:solidFill>
                <a:effectLst/>
                <a:latin typeface="+mn-lt"/>
              </a:rPr>
            </a:br>
            <a:br>
              <a:rPr lang="en-US" sz="800" b="0" i="0" dirty="0">
                <a:solidFill>
                  <a:srgbClr val="212121"/>
                </a:solidFill>
                <a:effectLst/>
                <a:latin typeface="Roboto" panose="02000000000000000000" pitchFamily="2" charset="0"/>
              </a:rPr>
            </a:br>
            <a:br>
              <a:rPr lang="en-US" sz="1100" dirty="0">
                <a:effectLst/>
                <a:latin typeface="+mn-lt"/>
              </a:rPr>
            </a:br>
            <a:br>
              <a:rPr lang="en-US" sz="1300" dirty="0">
                <a:effectLst/>
                <a:latin typeface="Arial" panose="020B0604020202020204" pitchFamily="34" charset="0"/>
              </a:rPr>
            </a:br>
            <a:br>
              <a:rPr lang="en-US" sz="1300" dirty="0">
                <a:effectLst/>
                <a:latin typeface="Arial" panose="020B0604020202020204" pitchFamily="34" charset="0"/>
              </a:rPr>
            </a:br>
            <a:br>
              <a:rPr lang="en-US" sz="1300" dirty="0">
                <a:effectLst/>
                <a:latin typeface="Arial" panose="020B0604020202020204" pitchFamily="34" charset="0"/>
              </a:rPr>
            </a:br>
            <a:br>
              <a:rPr lang="en-US" sz="800" b="0" dirty="0">
                <a:solidFill>
                  <a:srgbClr val="000000"/>
                </a:solidFill>
                <a:effectLst/>
                <a:latin typeface="Courier New" panose="02070309020205020404" pitchFamily="49" charset="0"/>
              </a:rPr>
            </a:br>
            <a:br>
              <a:rPr lang="en-US" sz="1300" dirty="0">
                <a:effectLst/>
                <a:latin typeface="Arial" panose="020B0604020202020204" pitchFamily="34" charset="0"/>
              </a:rPr>
            </a:br>
            <a:br>
              <a:rPr lang="en-US" sz="2000" dirty="0">
                <a:effectLst/>
                <a:latin typeface="Arial" panose="020B0604020202020204" pitchFamily="34" charset="0"/>
              </a:rPr>
            </a:br>
            <a:br>
              <a:rPr lang="en-US" sz="2000"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rPr>
            </a:br>
            <a:endParaRPr lang="en-US" sz="1300" dirty="0"/>
          </a:p>
        </p:txBody>
      </p:sp>
    </p:spTree>
    <p:extLst>
      <p:ext uri="{BB962C8B-B14F-4D97-AF65-F5344CB8AC3E}">
        <p14:creationId xmlns:p14="http://schemas.microsoft.com/office/powerpoint/2010/main" val="3767706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6392-0DC3-17F8-DF2E-C0E474E4624F}"/>
              </a:ext>
            </a:extLst>
          </p:cNvPr>
          <p:cNvSpPr>
            <a:spLocks noGrp="1"/>
          </p:cNvSpPr>
          <p:nvPr>
            <p:ph type="title"/>
          </p:nvPr>
        </p:nvSpPr>
        <p:spPr/>
        <p:txBody>
          <a:bodyPr>
            <a:normAutofit fontScale="90000"/>
          </a:bodyPr>
          <a:lstStyle/>
          <a:p>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r>
              <a:rPr lang="en-US" dirty="0">
                <a:effectLst/>
                <a:latin typeface="Arial" panose="020B0604020202020204" pitchFamily="34" charset="0"/>
                <a:cs typeface="Arial" panose="020B0604020202020204" pitchFamily="34" charset="0"/>
              </a:rPr>
              <a:t>Comparison of Techniques and Their Performances</a:t>
            </a:r>
            <a:br>
              <a:rPr lang="en-US" dirty="0">
                <a:effectLst/>
                <a:latin typeface="Arial" panose="020B0604020202020204" pitchFamily="34" charset="0"/>
                <a:cs typeface="Arial" panose="020B0604020202020204" pitchFamily="34" charset="0"/>
              </a:rPr>
            </a:br>
            <a:br>
              <a:rPr lang="en-US" sz="1300" dirty="0">
                <a:effectLst/>
                <a:latin typeface="Arial" panose="020B0604020202020204" pitchFamily="34" charset="0"/>
                <a:cs typeface="Arial" panose="020B0604020202020204" pitchFamily="34" charset="0"/>
              </a:rPr>
            </a:br>
            <a:r>
              <a:rPr lang="en-US" sz="1600" b="1" dirty="0">
                <a:effectLst/>
                <a:latin typeface="Arial" panose="020B0604020202020204" pitchFamily="34" charset="0"/>
                <a:cs typeface="Arial" panose="020B0604020202020204" pitchFamily="34" charset="0"/>
              </a:rPr>
              <a:t>Model Based Collaborative Filtering – Matrix Factorization:</a:t>
            </a:r>
            <a:br>
              <a:rPr lang="en-US" sz="1600" dirty="0">
                <a:effectLst/>
                <a:latin typeface="Arial" panose="020B0604020202020204" pitchFamily="34" charset="0"/>
                <a:cs typeface="Arial" panose="020B0604020202020204" pitchFamily="34" charset="0"/>
              </a:rPr>
            </a:br>
            <a:r>
              <a:rPr lang="en-US" sz="1300" dirty="0">
                <a:effectLst/>
                <a:latin typeface="Arial" panose="020B0604020202020204" pitchFamily="34" charset="0"/>
                <a:cs typeface="Arial" panose="020B0604020202020204" pitchFamily="34" charset="0"/>
              </a:rPr>
              <a:t>Built the baseline model using SVD</a:t>
            </a:r>
            <a:br>
              <a:rPr lang="en-US" sz="1300" dirty="0">
                <a:effectLst/>
                <a:latin typeface="Arial" panose="020B0604020202020204" pitchFamily="34" charset="0"/>
                <a:cs typeface="Arial" panose="020B0604020202020204" pitchFamily="34" charset="0"/>
              </a:rPr>
            </a:br>
            <a:r>
              <a:rPr lang="en-US" sz="1300" dirty="0">
                <a:effectLst/>
                <a:latin typeface="Arial" panose="020B0604020202020204" pitchFamily="34" charset="0"/>
                <a:cs typeface="Arial" panose="020B0604020202020204" pitchFamily="34" charset="0"/>
              </a:rPr>
              <a:t>Set the parameters to tune the model</a:t>
            </a:r>
            <a:br>
              <a:rPr lang="en-US" sz="1300" dirty="0">
                <a:effectLst/>
                <a:latin typeface="Arial" panose="020B0604020202020204" pitchFamily="34" charset="0"/>
                <a:cs typeface="Arial" panose="020B0604020202020204" pitchFamily="34" charset="0"/>
              </a:rPr>
            </a:br>
            <a:r>
              <a:rPr lang="en-US" sz="1300" dirty="0">
                <a:effectLst/>
                <a:latin typeface="Arial" panose="020B0604020202020204" pitchFamily="34" charset="0"/>
                <a:cs typeface="Arial" panose="020B0604020202020204" pitchFamily="34" charset="0"/>
              </a:rPr>
              <a:t>Built the optimized SVD model using optimal parameters</a:t>
            </a:r>
            <a:br>
              <a:rPr lang="en-US" sz="1300" dirty="0">
                <a:effectLst/>
                <a:latin typeface="Arial" panose="020B0604020202020204" pitchFamily="34" charset="0"/>
                <a:cs typeface="Arial" panose="020B0604020202020204" pitchFamily="34" charset="0"/>
              </a:rPr>
            </a:br>
            <a:r>
              <a:rPr lang="en-US" sz="1300" dirty="0">
                <a:effectLst/>
                <a:latin typeface="Arial" panose="020B0604020202020204" pitchFamily="34" charset="0"/>
                <a:cs typeface="Arial" panose="020B0604020202020204" pitchFamily="34" charset="0"/>
              </a:rPr>
              <a:t>Calculated top 5 recommendations for user 6958 using </a:t>
            </a:r>
            <a:r>
              <a:rPr lang="en-US" sz="1300" dirty="0" err="1">
                <a:effectLst/>
                <a:latin typeface="Arial" panose="020B0604020202020204" pitchFamily="34" charset="0"/>
                <a:cs typeface="Arial" panose="020B0604020202020204" pitchFamily="34" charset="0"/>
              </a:rPr>
              <a:t>svd</a:t>
            </a:r>
            <a:r>
              <a:rPr lang="en-US" sz="1300" dirty="0">
                <a:effectLst/>
                <a:latin typeface="Arial" panose="020B0604020202020204" pitchFamily="34" charset="0"/>
                <a:cs typeface="Arial" panose="020B0604020202020204" pitchFamily="34" charset="0"/>
              </a:rPr>
              <a:t> optimized algorithm</a:t>
            </a:r>
            <a:br>
              <a:rPr lang="en-US" sz="1300" dirty="0">
                <a:effectLst/>
                <a:latin typeface="Arial" panose="020B0604020202020204" pitchFamily="34" charset="0"/>
                <a:cs typeface="Arial" panose="020B0604020202020204" pitchFamily="34" charset="0"/>
              </a:rPr>
            </a:br>
            <a:r>
              <a:rPr lang="en-US" sz="1300" dirty="0">
                <a:effectLst/>
                <a:latin typeface="Arial" panose="020B0604020202020204" pitchFamily="34" charset="0"/>
                <a:cs typeface="Arial" panose="020B0604020202020204" pitchFamily="34" charset="0"/>
              </a:rPr>
              <a:t>Ranked the songs based on above recommendations.</a:t>
            </a:r>
            <a:br>
              <a:rPr lang="en-US" sz="1300" b="0" dirty="0">
                <a:effectLst/>
                <a:latin typeface="Arial" panose="020B0604020202020204" pitchFamily="34" charset="0"/>
                <a:cs typeface="Arial" panose="020B0604020202020204" pitchFamily="34" charset="0"/>
              </a:rPr>
            </a:br>
            <a:br>
              <a:rPr lang="en-US" sz="1300" b="0" dirty="0">
                <a:effectLst/>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Cluster-based Recommendation</a:t>
            </a:r>
            <a:r>
              <a:rPr lang="en-US" sz="1600" b="1" dirty="0">
                <a:effectLst/>
                <a:latin typeface="Arial" panose="020B0604020202020204" pitchFamily="34" charset="0"/>
                <a:cs typeface="Arial" panose="020B0604020202020204" pitchFamily="34" charset="0"/>
              </a:rPr>
              <a:t>: </a:t>
            </a:r>
            <a:br>
              <a:rPr lang="en-US" sz="800" b="0" dirty="0">
                <a:effectLst/>
                <a:latin typeface="Arial" panose="020B0604020202020204" pitchFamily="34" charset="0"/>
                <a:cs typeface="Arial" panose="020B0604020202020204" pitchFamily="34" charset="0"/>
              </a:rPr>
            </a:br>
            <a:r>
              <a:rPr lang="en-US" sz="1300" b="0" dirty="0">
                <a:effectLst/>
                <a:latin typeface="Arial" panose="020B0604020202020204" pitchFamily="34" charset="0"/>
                <a:cs typeface="Arial" panose="020B0604020202020204" pitchFamily="34" charset="0"/>
              </a:rPr>
              <a:t>Made baseline clustering model -- Using </a:t>
            </a:r>
            <a:r>
              <a:rPr lang="en-US" sz="1300" b="0" dirty="0" err="1">
                <a:effectLst/>
                <a:latin typeface="Arial" panose="020B0604020202020204" pitchFamily="34" charset="0"/>
                <a:cs typeface="Arial" panose="020B0604020202020204" pitchFamily="34" charset="0"/>
              </a:rPr>
              <a:t>CoClustering</a:t>
            </a:r>
            <a:r>
              <a:rPr lang="en-US" sz="1300" b="0" dirty="0">
                <a:effectLst/>
                <a:latin typeface="Arial" panose="020B0604020202020204" pitchFamily="34" charset="0"/>
                <a:cs typeface="Arial" panose="020B0604020202020204" pitchFamily="34" charset="0"/>
              </a:rPr>
              <a:t> algorithm</a:t>
            </a:r>
            <a:br>
              <a:rPr lang="en-US" sz="1300" b="0" dirty="0">
                <a:effectLst/>
                <a:latin typeface="Arial" panose="020B0604020202020204" pitchFamily="34" charset="0"/>
                <a:cs typeface="Arial" panose="020B0604020202020204" pitchFamily="34" charset="0"/>
              </a:rPr>
            </a:br>
            <a:r>
              <a:rPr lang="en-US" sz="1300" b="0" dirty="0">
                <a:effectLst/>
                <a:latin typeface="Arial" panose="020B0604020202020204" pitchFamily="34" charset="0"/>
                <a:cs typeface="Arial" panose="020B0604020202020204" pitchFamily="34" charset="0"/>
              </a:rPr>
              <a:t>Trained the algorithm on the train set</a:t>
            </a:r>
            <a:br>
              <a:rPr lang="en-US" sz="1300" b="0" dirty="0">
                <a:effectLst/>
                <a:latin typeface="Arial" panose="020B0604020202020204" pitchFamily="34" charset="0"/>
                <a:cs typeface="Arial" panose="020B0604020202020204" pitchFamily="34" charset="0"/>
              </a:rPr>
            </a:br>
            <a:r>
              <a:rPr lang="en-US" sz="1300" dirty="0">
                <a:latin typeface="Arial" panose="020B0604020202020204" pitchFamily="34" charset="0"/>
                <a:cs typeface="Arial" panose="020B0604020202020204" pitchFamily="34" charset="0"/>
              </a:rPr>
              <a:t>C</a:t>
            </a:r>
            <a:r>
              <a:rPr lang="en-US" sz="1300" b="0" dirty="0">
                <a:effectLst/>
                <a:latin typeface="Arial" panose="020B0604020202020204" pitchFamily="34" charset="0"/>
                <a:cs typeface="Arial" panose="020B0604020202020204" pitchFamily="34" charset="0"/>
              </a:rPr>
              <a:t>omputed </a:t>
            </a:r>
            <a:r>
              <a:rPr lang="en-US" sz="1300" b="0" dirty="0" err="1">
                <a:effectLst/>
                <a:latin typeface="Arial" panose="020B0604020202020204" pitchFamily="34" charset="0"/>
                <a:cs typeface="Arial" panose="020B0604020202020204" pitchFamily="34" charset="0"/>
              </a:rPr>
              <a:t>precision@k</a:t>
            </a:r>
            <a:r>
              <a:rPr lang="en-US" sz="1300" b="0" dirty="0">
                <a:effectLst/>
                <a:latin typeface="Arial" panose="020B0604020202020204" pitchFamily="34" charset="0"/>
                <a:cs typeface="Arial" panose="020B0604020202020204" pitchFamily="34" charset="0"/>
              </a:rPr>
              <a:t>, </a:t>
            </a:r>
            <a:r>
              <a:rPr lang="en-US" sz="1300" b="0" dirty="0" err="1">
                <a:effectLst/>
                <a:latin typeface="Arial" panose="020B0604020202020204" pitchFamily="34" charset="0"/>
                <a:cs typeface="Arial" panose="020B0604020202020204" pitchFamily="34" charset="0"/>
              </a:rPr>
              <a:t>recall@k</a:t>
            </a:r>
            <a:r>
              <a:rPr lang="en-US" sz="1300" b="0" dirty="0">
                <a:effectLst/>
                <a:latin typeface="Arial" panose="020B0604020202020204" pitchFamily="34" charset="0"/>
                <a:cs typeface="Arial" panose="020B0604020202020204" pitchFamily="34" charset="0"/>
              </a:rPr>
              <a:t>, and F_1 score with k = 10</a:t>
            </a:r>
            <a:br>
              <a:rPr lang="en-US" sz="1300" b="0" dirty="0">
                <a:effectLst/>
                <a:latin typeface="Arial" panose="020B0604020202020204" pitchFamily="34" charset="0"/>
                <a:cs typeface="Arial" panose="020B0604020202020204" pitchFamily="34" charset="0"/>
              </a:rPr>
            </a:br>
            <a:r>
              <a:rPr lang="en-US" sz="1300" b="0" dirty="0">
                <a:effectLst/>
                <a:latin typeface="Arial" panose="020B0604020202020204" pitchFamily="34" charset="0"/>
                <a:cs typeface="Arial" panose="020B0604020202020204" pitchFamily="34" charset="0"/>
              </a:rPr>
              <a:t>Making prediction for </a:t>
            </a:r>
            <a:r>
              <a:rPr lang="en-US" sz="1300" b="0" dirty="0" err="1">
                <a:effectLst/>
                <a:latin typeface="Arial" panose="020B0604020202020204" pitchFamily="34" charset="0"/>
                <a:cs typeface="Arial" panose="020B0604020202020204" pitchFamily="34" charset="0"/>
              </a:rPr>
              <a:t>user_id</a:t>
            </a:r>
            <a:r>
              <a:rPr lang="en-US" sz="1300" b="0" dirty="0">
                <a:effectLst/>
                <a:latin typeface="Arial" panose="020B0604020202020204" pitchFamily="34" charset="0"/>
                <a:cs typeface="Arial" panose="020B0604020202020204" pitchFamily="34" charset="0"/>
              </a:rPr>
              <a:t> 6958 and </a:t>
            </a:r>
            <a:r>
              <a:rPr lang="en-US" sz="1300" b="0" dirty="0" err="1">
                <a:effectLst/>
                <a:latin typeface="Arial" panose="020B0604020202020204" pitchFamily="34" charset="0"/>
                <a:cs typeface="Arial" panose="020B0604020202020204" pitchFamily="34" charset="0"/>
              </a:rPr>
              <a:t>song_id</a:t>
            </a:r>
            <a:r>
              <a:rPr lang="en-US" sz="1300" b="0" dirty="0">
                <a:effectLst/>
                <a:latin typeface="Arial" panose="020B0604020202020204" pitchFamily="34" charset="0"/>
                <a:cs typeface="Arial" panose="020B0604020202020204" pitchFamily="34" charset="0"/>
              </a:rPr>
              <a:t> 1671</a:t>
            </a:r>
            <a:br>
              <a:rPr lang="en-US" sz="1300" b="0" dirty="0">
                <a:effectLst/>
                <a:latin typeface="Arial" panose="020B0604020202020204" pitchFamily="34" charset="0"/>
                <a:cs typeface="Arial" panose="020B0604020202020204" pitchFamily="34" charset="0"/>
              </a:rPr>
            </a:br>
            <a:r>
              <a:rPr lang="en-US" sz="1300" dirty="0">
                <a:latin typeface="Arial" panose="020B0604020202020204" pitchFamily="34" charset="0"/>
                <a:cs typeface="Arial" panose="020B0604020202020204" pitchFamily="34" charset="0"/>
              </a:rPr>
              <a:t>S</a:t>
            </a:r>
            <a:r>
              <a:rPr lang="en-US" sz="1300" b="0" dirty="0">
                <a:effectLst/>
                <a:latin typeface="Arial" panose="020B0604020202020204" pitchFamily="34" charset="0"/>
                <a:cs typeface="Arial" panose="020B0604020202020204" pitchFamily="34" charset="0"/>
              </a:rPr>
              <a:t>et the parameter space to tune</a:t>
            </a:r>
            <a:br>
              <a:rPr lang="en-US" sz="1300" b="0" dirty="0">
                <a:effectLst/>
                <a:latin typeface="Arial" panose="020B0604020202020204" pitchFamily="34" charset="0"/>
                <a:cs typeface="Arial" panose="020B0604020202020204" pitchFamily="34" charset="0"/>
              </a:rPr>
            </a:br>
            <a:r>
              <a:rPr lang="en-US" sz="1300" b="0" dirty="0">
                <a:effectLst/>
                <a:latin typeface="Arial" panose="020B0604020202020204" pitchFamily="34" charset="0"/>
                <a:cs typeface="Arial" panose="020B0604020202020204" pitchFamily="34" charset="0"/>
              </a:rPr>
              <a:t>Trained the tuned </a:t>
            </a:r>
            <a:r>
              <a:rPr lang="en-US" sz="1300" b="0" dirty="0" err="1">
                <a:effectLst/>
                <a:latin typeface="Arial" panose="020B0604020202020204" pitchFamily="34" charset="0"/>
                <a:cs typeface="Arial" panose="020B0604020202020204" pitchFamily="34" charset="0"/>
              </a:rPr>
              <a:t>Coclustering</a:t>
            </a:r>
            <a:r>
              <a:rPr lang="en-US" sz="1300" b="0" dirty="0">
                <a:effectLst/>
                <a:latin typeface="Arial" panose="020B0604020202020204" pitchFamily="34" charset="0"/>
                <a:cs typeface="Arial" panose="020B0604020202020204" pitchFamily="34" charset="0"/>
              </a:rPr>
              <a:t> algorithm</a:t>
            </a:r>
            <a:br>
              <a:rPr lang="en-US" sz="1300" b="0" dirty="0">
                <a:effectLst/>
                <a:latin typeface="Arial" panose="020B0604020202020204" pitchFamily="34" charset="0"/>
                <a:cs typeface="Arial" panose="020B0604020202020204" pitchFamily="34" charset="0"/>
              </a:rPr>
            </a:br>
            <a:r>
              <a:rPr lang="en-US" sz="1300" b="0" dirty="0">
                <a:effectLst/>
                <a:latin typeface="Arial" panose="020B0604020202020204" pitchFamily="34" charset="0"/>
                <a:cs typeface="Arial" panose="020B0604020202020204" pitchFamily="34" charset="0"/>
              </a:rPr>
              <a:t>Used </a:t>
            </a:r>
            <a:r>
              <a:rPr lang="en-US" sz="1300" b="0" dirty="0" err="1">
                <a:effectLst/>
                <a:latin typeface="Arial" panose="020B0604020202020204" pitchFamily="34" charset="0"/>
                <a:cs typeface="Arial" panose="020B0604020202020204" pitchFamily="34" charset="0"/>
              </a:rPr>
              <a:t>co_clustering_optimized</a:t>
            </a:r>
            <a:r>
              <a:rPr lang="en-US" sz="1300" b="0" dirty="0">
                <a:effectLst/>
                <a:latin typeface="Arial" panose="020B0604020202020204" pitchFamily="34" charset="0"/>
                <a:cs typeface="Arial" panose="020B0604020202020204" pitchFamily="34" charset="0"/>
              </a:rPr>
              <a:t> model to recommend for </a:t>
            </a:r>
            <a:r>
              <a:rPr lang="en-US" sz="1300" b="0" dirty="0" err="1">
                <a:effectLst/>
                <a:latin typeface="Arial" panose="020B0604020202020204" pitchFamily="34" charset="0"/>
                <a:cs typeface="Arial" panose="020B0604020202020204" pitchFamily="34" charset="0"/>
              </a:rPr>
              <a:t>userId</a:t>
            </a:r>
            <a:r>
              <a:rPr lang="en-US" sz="1300" b="0" dirty="0">
                <a:effectLst/>
                <a:latin typeface="Arial" panose="020B0604020202020204" pitchFamily="34" charset="0"/>
                <a:cs typeface="Arial" panose="020B0604020202020204" pitchFamily="34" charset="0"/>
              </a:rPr>
              <a:t> 6958 and </a:t>
            </a:r>
            <a:r>
              <a:rPr lang="en-US" sz="1300" b="0" dirty="0" err="1">
                <a:effectLst/>
                <a:latin typeface="Arial" panose="020B0604020202020204" pitchFamily="34" charset="0"/>
                <a:cs typeface="Arial" panose="020B0604020202020204" pitchFamily="34" charset="0"/>
              </a:rPr>
              <a:t>song_id</a:t>
            </a:r>
            <a:r>
              <a:rPr lang="en-US" sz="1300" b="0" dirty="0">
                <a:effectLst/>
                <a:latin typeface="Arial" panose="020B0604020202020204" pitchFamily="34" charset="0"/>
                <a:cs typeface="Arial" panose="020B0604020202020204" pitchFamily="34" charset="0"/>
              </a:rPr>
              <a:t> 1671.</a:t>
            </a:r>
            <a:br>
              <a:rPr lang="en-US" sz="1300" b="0" dirty="0">
                <a:effectLst/>
                <a:latin typeface="Arial" panose="020B0604020202020204" pitchFamily="34" charset="0"/>
                <a:cs typeface="Arial" panose="020B0604020202020204" pitchFamily="34" charset="0"/>
              </a:rPr>
            </a:br>
            <a:r>
              <a:rPr lang="en-US" sz="1300" b="0" dirty="0">
                <a:effectLst/>
                <a:latin typeface="Arial" panose="020B0604020202020204" pitchFamily="34" charset="0"/>
                <a:cs typeface="Arial" panose="020B0604020202020204" pitchFamily="34" charset="0"/>
              </a:rPr>
              <a:t>Used </a:t>
            </a:r>
            <a:r>
              <a:rPr lang="en-US" sz="1300" b="0" dirty="0" err="1">
                <a:effectLst/>
                <a:latin typeface="Arial" panose="020B0604020202020204" pitchFamily="34" charset="0"/>
                <a:cs typeface="Arial" panose="020B0604020202020204" pitchFamily="34" charset="0"/>
              </a:rPr>
              <a:t>Co_clustering</a:t>
            </a:r>
            <a:r>
              <a:rPr lang="en-US" sz="1300" b="0" dirty="0">
                <a:effectLst/>
                <a:latin typeface="Arial" panose="020B0604020202020204" pitchFamily="34" charset="0"/>
                <a:cs typeface="Arial" panose="020B0604020202020204" pitchFamily="34" charset="0"/>
              </a:rPr>
              <a:t> based optimized model to recommend for </a:t>
            </a:r>
            <a:r>
              <a:rPr lang="en-US" sz="1300" b="0" dirty="0" err="1">
                <a:effectLst/>
                <a:latin typeface="Arial" panose="020B0604020202020204" pitchFamily="34" charset="0"/>
                <a:cs typeface="Arial" panose="020B0604020202020204" pitchFamily="34" charset="0"/>
              </a:rPr>
              <a:t>userId</a:t>
            </a:r>
            <a:r>
              <a:rPr lang="en-US" sz="1300" b="0" dirty="0">
                <a:effectLst/>
                <a:latin typeface="Arial" panose="020B0604020202020204" pitchFamily="34" charset="0"/>
                <a:cs typeface="Arial" panose="020B0604020202020204" pitchFamily="34" charset="0"/>
              </a:rPr>
              <a:t> 6958 and </a:t>
            </a:r>
            <a:r>
              <a:rPr lang="en-US" sz="1300" b="0" dirty="0" err="1">
                <a:effectLst/>
                <a:latin typeface="Arial" panose="020B0604020202020204" pitchFamily="34" charset="0"/>
                <a:cs typeface="Arial" panose="020B0604020202020204" pitchFamily="34" charset="0"/>
              </a:rPr>
              <a:t>song_id</a:t>
            </a:r>
            <a:r>
              <a:rPr lang="en-US" sz="1300" b="0" dirty="0">
                <a:effectLst/>
                <a:latin typeface="Arial" panose="020B0604020202020204" pitchFamily="34" charset="0"/>
                <a:cs typeface="Arial" panose="020B0604020202020204" pitchFamily="34" charset="0"/>
              </a:rPr>
              <a:t> 3232 with unknown baseline rating.</a:t>
            </a:r>
            <a:br>
              <a:rPr lang="en-US" sz="800" b="0" dirty="0">
                <a:effectLst/>
                <a:latin typeface="Arial" panose="020B0604020202020204" pitchFamily="34" charset="0"/>
                <a:cs typeface="Arial" panose="020B0604020202020204" pitchFamily="34" charset="0"/>
              </a:rPr>
            </a:br>
            <a:br>
              <a:rPr lang="en-US" sz="800" b="0" dirty="0">
                <a:effectLst/>
                <a:latin typeface="Arial" panose="020B0604020202020204" pitchFamily="34" charset="0"/>
                <a:cs typeface="Arial" panose="020B0604020202020204" pitchFamily="34" charset="0"/>
              </a:rPr>
            </a:br>
            <a:r>
              <a:rPr lang="en-US" sz="1600" b="1" u="sng" dirty="0">
                <a:effectLst/>
                <a:latin typeface="Arial" panose="020B0604020202020204" pitchFamily="34" charset="0"/>
                <a:cs typeface="Arial" panose="020B0604020202020204" pitchFamily="34" charset="0"/>
              </a:rPr>
              <a:t>CONTENT BASED RECOMMENDATION</a:t>
            </a:r>
            <a:br>
              <a:rPr lang="en-US" sz="1600" b="1" dirty="0">
                <a:effectLst/>
                <a:latin typeface="Arial" panose="020B0604020202020204" pitchFamily="34" charset="0"/>
                <a:cs typeface="Arial" panose="020B0604020202020204" pitchFamily="34" charset="0"/>
              </a:rPr>
            </a:br>
            <a:r>
              <a:rPr lang="en-US" sz="1300" b="0" dirty="0">
                <a:effectLst/>
                <a:latin typeface="Arial" panose="020B0604020202020204" pitchFamily="34" charset="0"/>
                <a:cs typeface="Arial" panose="020B0604020202020204" pitchFamily="34" charset="0"/>
              </a:rPr>
              <a:t>Concatenated the "title","release","</a:t>
            </a:r>
            <a:r>
              <a:rPr lang="en-US" sz="1300" b="0" dirty="0" err="1">
                <a:effectLst/>
                <a:latin typeface="Arial" panose="020B0604020202020204" pitchFamily="34" charset="0"/>
                <a:cs typeface="Arial" panose="020B0604020202020204" pitchFamily="34" charset="0"/>
              </a:rPr>
              <a:t>artist_name</a:t>
            </a:r>
            <a:r>
              <a:rPr lang="en-US" sz="1300" b="0" dirty="0">
                <a:effectLst/>
                <a:latin typeface="Arial" panose="020B0604020202020204" pitchFamily="34" charset="0"/>
                <a:cs typeface="Arial" panose="020B0604020202020204" pitchFamily="34" charset="0"/>
              </a:rPr>
              <a:t>" columns to create a different column named "text“</a:t>
            </a:r>
            <a:br>
              <a:rPr lang="en-US" sz="1300" b="0" dirty="0">
                <a:effectLst/>
                <a:latin typeface="Arial" panose="020B0604020202020204" pitchFamily="34" charset="0"/>
                <a:cs typeface="Arial" panose="020B0604020202020204" pitchFamily="34" charset="0"/>
              </a:rPr>
            </a:br>
            <a:r>
              <a:rPr lang="en-US" sz="1300" b="0" dirty="0">
                <a:effectLst/>
                <a:latin typeface="Arial" panose="020B0604020202020204" pitchFamily="34" charset="0"/>
                <a:cs typeface="Arial" panose="020B0604020202020204" pitchFamily="34" charset="0"/>
              </a:rPr>
              <a:t>Selected the columns '</a:t>
            </a:r>
            <a:r>
              <a:rPr lang="en-US" sz="1300" b="0" dirty="0" err="1">
                <a:effectLst/>
                <a:latin typeface="Arial" panose="020B0604020202020204" pitchFamily="34" charset="0"/>
                <a:cs typeface="Arial" panose="020B0604020202020204" pitchFamily="34" charset="0"/>
              </a:rPr>
              <a:t>user_id</a:t>
            </a:r>
            <a:r>
              <a:rPr lang="en-US" sz="1300" b="0" dirty="0">
                <a:effectLst/>
                <a:latin typeface="Arial" panose="020B0604020202020204" pitchFamily="34" charset="0"/>
                <a:cs typeface="Arial" panose="020B0604020202020204" pitchFamily="34" charset="0"/>
              </a:rPr>
              <a:t>', '</a:t>
            </a:r>
            <a:r>
              <a:rPr lang="en-US" sz="1300" b="0" dirty="0" err="1">
                <a:effectLst/>
                <a:latin typeface="Arial" panose="020B0604020202020204" pitchFamily="34" charset="0"/>
                <a:cs typeface="Arial" panose="020B0604020202020204" pitchFamily="34" charset="0"/>
              </a:rPr>
              <a:t>song_id</a:t>
            </a:r>
            <a:r>
              <a:rPr lang="en-US" sz="1300" b="0" dirty="0">
                <a:effectLst/>
                <a:latin typeface="Arial" panose="020B0604020202020204" pitchFamily="34" charset="0"/>
                <a:cs typeface="Arial" panose="020B0604020202020204" pitchFamily="34" charset="0"/>
              </a:rPr>
              <a:t>', '</a:t>
            </a:r>
            <a:r>
              <a:rPr lang="en-US" sz="1300" b="0" dirty="0" err="1">
                <a:effectLst/>
                <a:latin typeface="Arial" panose="020B0604020202020204" pitchFamily="34" charset="0"/>
                <a:cs typeface="Arial" panose="020B0604020202020204" pitchFamily="34" charset="0"/>
              </a:rPr>
              <a:t>play_count</a:t>
            </a:r>
            <a:r>
              <a:rPr lang="en-US" sz="1300" b="0" dirty="0">
                <a:effectLst/>
                <a:latin typeface="Arial" panose="020B0604020202020204" pitchFamily="34" charset="0"/>
                <a:cs typeface="Arial" panose="020B0604020202020204" pitchFamily="34" charset="0"/>
              </a:rPr>
              <a:t>', 'title', 'text' from </a:t>
            </a:r>
            <a:r>
              <a:rPr lang="en-US" sz="1300" b="0" dirty="0" err="1">
                <a:effectLst/>
                <a:latin typeface="Arial" panose="020B0604020202020204" pitchFamily="34" charset="0"/>
                <a:cs typeface="Arial" panose="020B0604020202020204" pitchFamily="34" charset="0"/>
              </a:rPr>
              <a:t>df_small</a:t>
            </a:r>
            <a:r>
              <a:rPr lang="en-US" sz="1300" b="0" dirty="0">
                <a:effectLst/>
                <a:latin typeface="Arial" panose="020B0604020202020204" pitchFamily="34" charset="0"/>
                <a:cs typeface="Arial" panose="020B0604020202020204" pitchFamily="34" charset="0"/>
              </a:rPr>
              <a:t> data</a:t>
            </a:r>
            <a:br>
              <a:rPr lang="en-US" sz="1300" b="0" dirty="0">
                <a:effectLst/>
                <a:latin typeface="Arial" panose="020B0604020202020204" pitchFamily="34" charset="0"/>
                <a:cs typeface="Arial" panose="020B0604020202020204" pitchFamily="34" charset="0"/>
              </a:rPr>
            </a:br>
            <a:r>
              <a:rPr lang="en-US" sz="1300" b="0" dirty="0">
                <a:effectLst/>
                <a:latin typeface="Arial" panose="020B0604020202020204" pitchFamily="34" charset="0"/>
                <a:cs typeface="Arial" panose="020B0604020202020204" pitchFamily="34" charset="0"/>
              </a:rPr>
              <a:t>Created the series of indices from the data</a:t>
            </a:r>
            <a:br>
              <a:rPr lang="en-US" sz="1300" dirty="0">
                <a:latin typeface="Arial" panose="020B0604020202020204" pitchFamily="34" charset="0"/>
                <a:cs typeface="Arial" panose="020B0604020202020204" pitchFamily="34" charset="0"/>
              </a:rPr>
            </a:br>
            <a:r>
              <a:rPr lang="en-US" sz="1300" b="0" dirty="0">
                <a:effectLst/>
                <a:latin typeface="Arial" panose="020B0604020202020204" pitchFamily="34" charset="0"/>
                <a:cs typeface="Arial" panose="020B0604020202020204" pitchFamily="34" charset="0"/>
              </a:rPr>
              <a:t>Imported necessary packages to work with text data</a:t>
            </a:r>
            <a:br>
              <a:rPr lang="en-US" sz="1300" b="0" dirty="0">
                <a:effectLst/>
                <a:latin typeface="Arial" panose="020B0604020202020204" pitchFamily="34" charset="0"/>
                <a:cs typeface="Arial" panose="020B0604020202020204" pitchFamily="34" charset="0"/>
              </a:rPr>
            </a:br>
            <a:r>
              <a:rPr lang="en-US" sz="1300" b="0" dirty="0">
                <a:effectLst/>
                <a:latin typeface="Arial" panose="020B0604020202020204" pitchFamily="34" charset="0"/>
                <a:cs typeface="Arial" panose="020B0604020202020204" pitchFamily="34" charset="0"/>
              </a:rPr>
              <a:t>Functioned to tokenize the text</a:t>
            </a:r>
            <a:br>
              <a:rPr lang="en-US" sz="1300" b="0" dirty="0">
                <a:effectLst/>
                <a:latin typeface="Arial" panose="020B0604020202020204" pitchFamily="34" charset="0"/>
                <a:cs typeface="Arial" panose="020B0604020202020204" pitchFamily="34" charset="0"/>
              </a:rPr>
            </a:br>
            <a:r>
              <a:rPr lang="en-US" sz="1300" b="0" dirty="0">
                <a:effectLst/>
                <a:latin typeface="Arial" panose="020B0604020202020204" pitchFamily="34" charset="0"/>
                <a:cs typeface="Arial" panose="020B0604020202020204" pitchFamily="34" charset="0"/>
              </a:rPr>
              <a:t>Created </a:t>
            </a:r>
            <a:r>
              <a:rPr lang="en-US" sz="1300" b="0" dirty="0" err="1">
                <a:effectLst/>
                <a:latin typeface="Arial" panose="020B0604020202020204" pitchFamily="34" charset="0"/>
                <a:cs typeface="Arial" panose="020B0604020202020204" pitchFamily="34" charset="0"/>
              </a:rPr>
              <a:t>tfidf</a:t>
            </a:r>
            <a:r>
              <a:rPr lang="en-US" sz="1300" b="0" dirty="0">
                <a:effectLst/>
                <a:latin typeface="Arial" panose="020B0604020202020204" pitchFamily="34" charset="0"/>
                <a:cs typeface="Arial" panose="020B0604020202020204" pitchFamily="34" charset="0"/>
              </a:rPr>
              <a:t> vectorizer </a:t>
            </a:r>
            <a:br>
              <a:rPr lang="en-US" sz="1300" b="0" dirty="0">
                <a:effectLst/>
                <a:latin typeface="Arial" panose="020B0604020202020204" pitchFamily="34" charset="0"/>
                <a:cs typeface="Arial" panose="020B0604020202020204" pitchFamily="34" charset="0"/>
              </a:rPr>
            </a:br>
            <a:r>
              <a:rPr lang="en-US" sz="1300" b="0" dirty="0">
                <a:effectLst/>
                <a:latin typeface="Arial" panose="020B0604020202020204" pitchFamily="34" charset="0"/>
                <a:cs typeface="Arial" panose="020B0604020202020204" pitchFamily="34" charset="0"/>
              </a:rPr>
              <a:t>Computed the cosine similarity for the </a:t>
            </a:r>
            <a:r>
              <a:rPr lang="en-US" sz="1300" b="0" dirty="0" err="1">
                <a:effectLst/>
                <a:latin typeface="Arial" panose="020B0604020202020204" pitchFamily="34" charset="0"/>
                <a:cs typeface="Arial" panose="020B0604020202020204" pitchFamily="34" charset="0"/>
              </a:rPr>
              <a:t>tfidf</a:t>
            </a:r>
            <a:br>
              <a:rPr lang="en-US" sz="1300" b="0" dirty="0">
                <a:effectLst/>
                <a:latin typeface="Arial" panose="020B0604020202020204" pitchFamily="34" charset="0"/>
                <a:cs typeface="Arial" panose="020B0604020202020204" pitchFamily="34" charset="0"/>
              </a:rPr>
            </a:br>
            <a:r>
              <a:rPr lang="en-US" sz="1300" b="0" dirty="0">
                <a:effectLst/>
                <a:latin typeface="Arial" panose="020B0604020202020204" pitchFamily="34" charset="0"/>
                <a:cs typeface="Arial" panose="020B0604020202020204" pitchFamily="34" charset="0"/>
              </a:rPr>
              <a:t>Created a function that took in song title as input and returned the top 10 recommended songs</a:t>
            </a:r>
            <a:br>
              <a:rPr lang="en-US" sz="1300" b="0" dirty="0">
                <a:effectLst/>
                <a:latin typeface="Arial" panose="020B0604020202020204" pitchFamily="34" charset="0"/>
                <a:cs typeface="Arial" panose="020B0604020202020204" pitchFamily="34" charset="0"/>
              </a:rPr>
            </a:br>
            <a:br>
              <a:rPr lang="en-US" sz="1300" b="0" dirty="0">
                <a:solidFill>
                  <a:srgbClr val="000000"/>
                </a:solidFill>
                <a:effectLst/>
                <a:latin typeface="Arial" panose="020B0604020202020204" pitchFamily="34" charset="0"/>
                <a:cs typeface="Arial" panose="020B0604020202020204" pitchFamily="34" charset="0"/>
              </a:rPr>
            </a:br>
            <a:br>
              <a:rPr lang="en-US" sz="1300" b="0" dirty="0">
                <a:solidFill>
                  <a:srgbClr val="000000"/>
                </a:solidFill>
                <a:effectLst/>
                <a:latin typeface="Arial" panose="020B0604020202020204" pitchFamily="34" charset="0"/>
                <a:cs typeface="Arial" panose="020B0604020202020204" pitchFamily="34" charset="0"/>
              </a:rPr>
            </a:br>
            <a:br>
              <a:rPr lang="en-US" sz="800" b="0" dirty="0">
                <a:solidFill>
                  <a:srgbClr val="000000"/>
                </a:solidFill>
                <a:effectLst/>
                <a:latin typeface="Courier New" panose="02070309020205020404" pitchFamily="49" charset="0"/>
              </a:rPr>
            </a:br>
            <a:br>
              <a:rPr lang="en-US" sz="800" b="0" dirty="0">
                <a:solidFill>
                  <a:srgbClr val="000000"/>
                </a:solidFill>
                <a:effectLst/>
                <a:latin typeface="Courier New" panose="02070309020205020404" pitchFamily="49" charset="0"/>
              </a:rPr>
            </a:br>
            <a:br>
              <a:rPr lang="en-US" sz="1100" b="0" dirty="0">
                <a:solidFill>
                  <a:srgbClr val="000000"/>
                </a:solidFill>
                <a:effectLst/>
                <a:latin typeface="+mn-lt"/>
              </a:rPr>
            </a:br>
            <a:br>
              <a:rPr lang="en-US" sz="800" b="0" dirty="0">
                <a:solidFill>
                  <a:srgbClr val="000000"/>
                </a:solidFill>
                <a:effectLst/>
                <a:latin typeface="Courier New" panose="02070309020205020404" pitchFamily="49" charset="0"/>
              </a:rPr>
            </a:br>
            <a:br>
              <a:rPr lang="en-US" sz="800" b="0" dirty="0">
                <a:solidFill>
                  <a:srgbClr val="000000"/>
                </a:solidFill>
                <a:effectLst/>
                <a:latin typeface="Courier New" panose="02070309020205020404" pitchFamily="49" charset="0"/>
              </a:rPr>
            </a:br>
            <a:br>
              <a:rPr lang="en-US" sz="1300" dirty="0">
                <a:solidFill>
                  <a:srgbClr val="212121"/>
                </a:solidFill>
                <a:latin typeface="+mn-lt"/>
              </a:rPr>
            </a:br>
            <a:br>
              <a:rPr lang="en-US" sz="1300" b="0" i="0" dirty="0">
                <a:solidFill>
                  <a:srgbClr val="212121"/>
                </a:solidFill>
                <a:effectLst/>
                <a:latin typeface="+mn-lt"/>
              </a:rPr>
            </a:br>
            <a:br>
              <a:rPr lang="en-US" sz="1300" b="0" i="0" dirty="0">
                <a:solidFill>
                  <a:srgbClr val="212121"/>
                </a:solidFill>
                <a:effectLst/>
                <a:latin typeface="+mn-lt"/>
              </a:rPr>
            </a:br>
            <a:br>
              <a:rPr lang="en-US" sz="1300" b="0" i="0" dirty="0">
                <a:solidFill>
                  <a:srgbClr val="212121"/>
                </a:solidFill>
                <a:effectLst/>
                <a:latin typeface="+mn-lt"/>
              </a:rPr>
            </a:br>
            <a:br>
              <a:rPr lang="en-US" sz="800" b="0" i="0" dirty="0">
                <a:solidFill>
                  <a:srgbClr val="212121"/>
                </a:solidFill>
                <a:effectLst/>
                <a:latin typeface="Roboto" panose="02000000000000000000" pitchFamily="2" charset="0"/>
              </a:rPr>
            </a:br>
            <a:br>
              <a:rPr lang="en-US" sz="1100" dirty="0">
                <a:effectLst/>
                <a:latin typeface="+mn-lt"/>
              </a:rPr>
            </a:br>
            <a:br>
              <a:rPr lang="en-US" sz="1300" dirty="0">
                <a:effectLst/>
                <a:latin typeface="Arial" panose="020B0604020202020204" pitchFamily="34" charset="0"/>
              </a:rPr>
            </a:br>
            <a:br>
              <a:rPr lang="en-US" sz="1300" dirty="0">
                <a:effectLst/>
                <a:latin typeface="Arial" panose="020B0604020202020204" pitchFamily="34" charset="0"/>
              </a:rPr>
            </a:br>
            <a:br>
              <a:rPr lang="en-US" sz="1300" dirty="0">
                <a:effectLst/>
                <a:latin typeface="Arial" panose="020B0604020202020204" pitchFamily="34" charset="0"/>
              </a:rPr>
            </a:br>
            <a:br>
              <a:rPr lang="en-US" sz="800" b="0" dirty="0">
                <a:solidFill>
                  <a:srgbClr val="000000"/>
                </a:solidFill>
                <a:effectLst/>
                <a:latin typeface="Courier New" panose="02070309020205020404" pitchFamily="49" charset="0"/>
              </a:rPr>
            </a:br>
            <a:br>
              <a:rPr lang="en-US" sz="1300" dirty="0">
                <a:effectLst/>
                <a:latin typeface="Arial" panose="020B0604020202020204" pitchFamily="34" charset="0"/>
              </a:rPr>
            </a:br>
            <a:br>
              <a:rPr lang="en-US" sz="2000" dirty="0">
                <a:effectLst/>
                <a:latin typeface="Arial" panose="020B0604020202020204" pitchFamily="34" charset="0"/>
              </a:rPr>
            </a:br>
            <a:br>
              <a:rPr lang="en-US" sz="2000"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rPr>
            </a:br>
            <a:endParaRPr lang="en-US" sz="1300" dirty="0"/>
          </a:p>
        </p:txBody>
      </p:sp>
    </p:spTree>
    <p:extLst>
      <p:ext uri="{BB962C8B-B14F-4D97-AF65-F5344CB8AC3E}">
        <p14:creationId xmlns:p14="http://schemas.microsoft.com/office/powerpoint/2010/main" val="3663295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6392-0DC3-17F8-DF2E-C0E474E4624F}"/>
              </a:ext>
            </a:extLst>
          </p:cNvPr>
          <p:cNvSpPr>
            <a:spLocks noGrp="1"/>
          </p:cNvSpPr>
          <p:nvPr>
            <p:ph type="title"/>
          </p:nvPr>
        </p:nvSpPr>
        <p:spPr/>
        <p:txBody>
          <a:bodyPr>
            <a:normAutofit fontScale="90000"/>
          </a:bodyPr>
          <a:lstStyle/>
          <a:p>
            <a:pPr marL="571500" indent="-571500">
              <a:buFont typeface="Wingdings" panose="05000000000000000000" pitchFamily="2" charset="2"/>
              <a:buChar char="§"/>
            </a:pP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r>
              <a:rPr lang="en-US" dirty="0">
                <a:effectLst/>
                <a:latin typeface="Arial" panose="020B0604020202020204" pitchFamily="34" charset="0"/>
              </a:rPr>
              <a:t>Comparison of Techniques and Solution Design</a:t>
            </a:r>
            <a:br>
              <a:rPr lang="en-US" dirty="0">
                <a:effectLst/>
                <a:latin typeface="Arial" panose="020B0604020202020204" pitchFamily="34" charset="0"/>
              </a:rPr>
            </a:br>
            <a:br>
              <a:rPr lang="en-US" dirty="0">
                <a:effectLst/>
                <a:latin typeface="Arial" panose="020B0604020202020204" pitchFamily="34" charset="0"/>
              </a:rPr>
            </a:br>
            <a:r>
              <a:rPr lang="en-US" sz="1300" dirty="0">
                <a:effectLst/>
                <a:latin typeface="Arial" panose="020B0604020202020204" pitchFamily="34" charset="0"/>
              </a:rPr>
              <a:t>R</a:t>
            </a:r>
            <a:r>
              <a:rPr lang="en-US" sz="1200" dirty="0">
                <a:effectLst/>
                <a:latin typeface="Arial" panose="020B0604020202020204" pitchFamily="34" charset="0"/>
              </a:rPr>
              <a:t>eco</a:t>
            </a:r>
            <a:r>
              <a:rPr lang="en-US" sz="1300" dirty="0">
                <a:effectLst/>
                <a:latin typeface="Arial" panose="020B0604020202020204" pitchFamily="34" charset="0"/>
                <a:cs typeface="Arial" panose="020B0604020202020204" pitchFamily="34" charset="0"/>
              </a:rPr>
              <a:t>mmendation systems are very useful. Because they identifies relevant products and personalized contents to the users, improves the user engagements, deliver the right products to the right users.</a:t>
            </a:r>
            <a:br>
              <a:rPr lang="en-US" dirty="0">
                <a:effectLst/>
                <a:latin typeface="Arial" panose="020B0604020202020204" pitchFamily="34" charset="0"/>
                <a:cs typeface="Arial" panose="020B0604020202020204" pitchFamily="34" charset="0"/>
              </a:rPr>
            </a:br>
            <a:r>
              <a:rPr lang="en-US" sz="1300" dirty="0">
                <a:effectLst/>
                <a:latin typeface="Arial" panose="020B0604020202020204" pitchFamily="34" charset="0"/>
                <a:cs typeface="Arial" panose="020B0604020202020204" pitchFamily="34" charset="0"/>
              </a:rPr>
              <a:t>For new users, Data Science team at Spotify should create default popularity-based recommendation systems (based on info collected during the user registration such as age, gender, region, language preference etc.) to keep new users active and engaged with the platform. </a:t>
            </a:r>
            <a:br>
              <a:rPr lang="en-US" sz="1300" dirty="0">
                <a:effectLst/>
                <a:latin typeface="Arial" panose="020B0604020202020204" pitchFamily="34" charset="0"/>
                <a:cs typeface="Arial" panose="020B0604020202020204" pitchFamily="34" charset="0"/>
              </a:rPr>
            </a:br>
            <a:br>
              <a:rPr lang="en-US" sz="1300" dirty="0">
                <a:effectLst/>
                <a:latin typeface="Arial" panose="020B0604020202020204" pitchFamily="34" charset="0"/>
                <a:cs typeface="Arial" panose="020B0604020202020204" pitchFamily="34" charset="0"/>
              </a:rPr>
            </a:br>
            <a:r>
              <a:rPr lang="en-US" sz="1300" dirty="0">
                <a:effectLst/>
                <a:latin typeface="Arial" panose="020B0604020202020204" pitchFamily="34" charset="0"/>
                <a:cs typeface="Arial" panose="020B0604020202020204" pitchFamily="34" charset="0"/>
              </a:rPr>
              <a:t>Content based filtering is one of the popular filtering method. </a:t>
            </a:r>
            <a:r>
              <a:rPr lang="en-US" sz="1300" dirty="0">
                <a:latin typeface="Arial" panose="020B0604020202020204" pitchFamily="34" charset="0"/>
                <a:cs typeface="Arial" panose="020B0604020202020204" pitchFamily="34" charset="0"/>
              </a:rPr>
              <a:t>Model makes recommendations that is very niche and only particular person likes. New, unique items, things can be suggested to users with content-based filtering. </a:t>
            </a:r>
            <a:r>
              <a:rPr lang="en-US" sz="1300" dirty="0">
                <a:effectLst/>
                <a:latin typeface="Arial" panose="020B0604020202020204" pitchFamily="34" charset="0"/>
                <a:cs typeface="Arial" panose="020B0604020202020204" pitchFamily="34" charset="0"/>
              </a:rPr>
              <a:t>However, one of the main issue with content-based filtering is its inability to scale and meet demands of millions of users in real time. For smaller streaming services it is a good approach to use. Because content-based filtering has ability to recommend things to users that is unique to their profiles. </a:t>
            </a:r>
            <a:r>
              <a:rPr lang="en-US" sz="1300" dirty="0">
                <a:latin typeface="Arial" panose="020B0604020202020204" pitchFamily="34" charset="0"/>
                <a:cs typeface="Arial" panose="020B0604020202020204" pitchFamily="34" charset="0"/>
              </a:rPr>
              <a:t>Considering the size of enterprise, for Spotify, instead of content-based filtering collaborative filtering might be a better approach to utilize. A lot of larger companies tend to focus on collaborative filtering. Typically compared to content-based filtering, collaborative filtering offers higher efficiency and more accuracy.</a:t>
            </a:r>
            <a:br>
              <a:rPr lang="en-US" sz="1300" dirty="0">
                <a:latin typeface="Arial" panose="020B0604020202020204" pitchFamily="34" charset="0"/>
                <a:cs typeface="Arial" panose="020B0604020202020204" pitchFamily="34" charset="0"/>
              </a:rPr>
            </a:br>
            <a:br>
              <a:rPr lang="en-US" sz="1300" dirty="0">
                <a:latin typeface="Arial" panose="020B0604020202020204" pitchFamily="34" charset="0"/>
                <a:cs typeface="Arial" panose="020B0604020202020204" pitchFamily="34" charset="0"/>
              </a:rPr>
            </a:br>
            <a:r>
              <a:rPr lang="en-US" sz="1300" dirty="0">
                <a:latin typeface="Arial" panose="020B0604020202020204" pitchFamily="34" charset="0"/>
                <a:cs typeface="Arial" panose="020B0604020202020204" pitchFamily="34" charset="0"/>
              </a:rPr>
              <a:t>The best approach to utilize for Spotify would be the Knowledge Based Recommendation system. Knowledge based filtering combines the content and collaborative based filtering in a way better serves the users.</a:t>
            </a:r>
            <a:br>
              <a:rPr lang="en-US" sz="1300" dirty="0">
                <a:latin typeface="Arial" panose="020B0604020202020204" pitchFamily="34" charset="0"/>
                <a:cs typeface="Arial" panose="020B0604020202020204" pitchFamily="34" charset="0"/>
              </a:rPr>
            </a:br>
            <a:br>
              <a:rPr lang="en-US" sz="1300" dirty="0">
                <a:latin typeface="Arial" panose="020B0604020202020204" pitchFamily="34" charset="0"/>
                <a:cs typeface="Arial" panose="020B0604020202020204" pitchFamily="34" charset="0"/>
              </a:rPr>
            </a:br>
            <a:r>
              <a:rPr lang="en-US" sz="1300" dirty="0">
                <a:latin typeface="Arial" panose="020B0604020202020204" pitchFamily="34" charset="0"/>
                <a:cs typeface="Arial" panose="020B0604020202020204" pitchFamily="34" charset="0"/>
              </a:rPr>
              <a:t>Regardless of which technique is used, when constructing a recommendation system and selecting the algorithms, there is more to consider than just “accuracy”. T</a:t>
            </a:r>
            <a:r>
              <a:rPr lang="en-US" sz="1300" b="0" i="0" dirty="0">
                <a:effectLst/>
                <a:latin typeface="Arial" panose="020B0604020202020204" pitchFamily="34" charset="0"/>
                <a:cs typeface="Arial" panose="020B0604020202020204" pitchFamily="34" charset="0"/>
              </a:rPr>
              <a:t>he most "accurate" recommender system would recommend the same items (whether those "items" are books or songs) over and over again, focused on a narrow topic area, and ignorant of context. Ideal recommendation systems should be social aware, critique accepted, context aware (such as location, demographic aware), trend &amp; season aware, knowledge-based, and privacy concerned.</a:t>
            </a:r>
            <a:br>
              <a:rPr lang="en-US" sz="1300" dirty="0">
                <a:effectLst/>
                <a:latin typeface="Arial" panose="020B0604020202020204" pitchFamily="34" charset="0"/>
                <a:cs typeface="Arial" panose="020B0604020202020204" pitchFamily="34" charset="0"/>
              </a:rPr>
            </a:br>
            <a:br>
              <a:rPr lang="en-US" dirty="0">
                <a:effectLst/>
              </a:rPr>
            </a:br>
            <a:br>
              <a:rPr lang="en-US" sz="1300" dirty="0">
                <a:effectLst/>
                <a:latin typeface="Arial" panose="020B0604020202020204" pitchFamily="34" charset="0"/>
              </a:rPr>
            </a:br>
            <a:br>
              <a:rPr lang="en-US" sz="800" b="0" dirty="0">
                <a:solidFill>
                  <a:srgbClr val="000000"/>
                </a:solidFill>
                <a:effectLst/>
                <a:latin typeface="Courier New" panose="02070309020205020404" pitchFamily="49" charset="0"/>
              </a:rPr>
            </a:br>
            <a:br>
              <a:rPr lang="en-US" sz="800" b="0" dirty="0">
                <a:solidFill>
                  <a:srgbClr val="000000"/>
                </a:solidFill>
                <a:effectLst/>
                <a:latin typeface="Courier New" panose="02070309020205020404" pitchFamily="49" charset="0"/>
              </a:rPr>
            </a:br>
            <a:br>
              <a:rPr lang="en-US" sz="800" b="0" dirty="0">
                <a:solidFill>
                  <a:srgbClr val="000000"/>
                </a:solidFill>
                <a:effectLst/>
                <a:latin typeface="Courier New" panose="02070309020205020404" pitchFamily="49" charset="0"/>
              </a:rPr>
            </a:br>
            <a:br>
              <a:rPr lang="en-US" sz="800" b="0" dirty="0">
                <a:solidFill>
                  <a:srgbClr val="000000"/>
                </a:solidFill>
                <a:effectLst/>
                <a:latin typeface="Courier New" panose="02070309020205020404" pitchFamily="49" charset="0"/>
              </a:rPr>
            </a:br>
            <a:br>
              <a:rPr lang="en-US" sz="1100" b="0" dirty="0">
                <a:solidFill>
                  <a:srgbClr val="000000"/>
                </a:solidFill>
                <a:effectLst/>
                <a:latin typeface="+mn-lt"/>
              </a:rPr>
            </a:br>
            <a:br>
              <a:rPr lang="en-US" sz="800" b="0" dirty="0">
                <a:solidFill>
                  <a:srgbClr val="000000"/>
                </a:solidFill>
                <a:effectLst/>
                <a:latin typeface="Courier New" panose="02070309020205020404" pitchFamily="49" charset="0"/>
              </a:rPr>
            </a:br>
            <a:br>
              <a:rPr lang="en-US" sz="800" b="0" dirty="0">
                <a:solidFill>
                  <a:srgbClr val="000000"/>
                </a:solidFill>
                <a:effectLst/>
                <a:latin typeface="Courier New" panose="02070309020205020404" pitchFamily="49" charset="0"/>
              </a:rPr>
            </a:br>
            <a:br>
              <a:rPr lang="en-US" sz="1300" dirty="0">
                <a:solidFill>
                  <a:srgbClr val="212121"/>
                </a:solidFill>
                <a:latin typeface="+mn-lt"/>
              </a:rPr>
            </a:br>
            <a:br>
              <a:rPr lang="en-US" sz="1300" b="0" i="0" dirty="0">
                <a:solidFill>
                  <a:srgbClr val="212121"/>
                </a:solidFill>
                <a:effectLst/>
                <a:latin typeface="+mn-lt"/>
              </a:rPr>
            </a:br>
            <a:br>
              <a:rPr lang="en-US" sz="1300" b="0" i="0" dirty="0">
                <a:solidFill>
                  <a:srgbClr val="212121"/>
                </a:solidFill>
                <a:effectLst/>
                <a:latin typeface="+mn-lt"/>
              </a:rPr>
            </a:br>
            <a:br>
              <a:rPr lang="en-US" sz="1300" b="0" i="0" dirty="0">
                <a:solidFill>
                  <a:srgbClr val="212121"/>
                </a:solidFill>
                <a:effectLst/>
                <a:latin typeface="+mn-lt"/>
              </a:rPr>
            </a:br>
            <a:br>
              <a:rPr lang="en-US" sz="800" b="0" i="0" dirty="0">
                <a:solidFill>
                  <a:srgbClr val="212121"/>
                </a:solidFill>
                <a:effectLst/>
                <a:latin typeface="Roboto" panose="02000000000000000000" pitchFamily="2" charset="0"/>
              </a:rPr>
            </a:br>
            <a:br>
              <a:rPr lang="en-US" sz="1100" dirty="0">
                <a:effectLst/>
                <a:latin typeface="+mn-lt"/>
              </a:rPr>
            </a:br>
            <a:br>
              <a:rPr lang="en-US" sz="1300" dirty="0">
                <a:effectLst/>
                <a:latin typeface="Arial" panose="020B0604020202020204" pitchFamily="34" charset="0"/>
              </a:rPr>
            </a:br>
            <a:br>
              <a:rPr lang="en-US" sz="1300" dirty="0">
                <a:effectLst/>
                <a:latin typeface="Arial" panose="020B0604020202020204" pitchFamily="34" charset="0"/>
              </a:rPr>
            </a:br>
            <a:br>
              <a:rPr lang="en-US" sz="1300" dirty="0">
                <a:effectLst/>
                <a:latin typeface="Arial" panose="020B0604020202020204" pitchFamily="34" charset="0"/>
              </a:rPr>
            </a:br>
            <a:br>
              <a:rPr lang="en-US" sz="800" b="0" dirty="0">
                <a:solidFill>
                  <a:srgbClr val="000000"/>
                </a:solidFill>
                <a:effectLst/>
                <a:latin typeface="Courier New" panose="02070309020205020404" pitchFamily="49" charset="0"/>
              </a:rPr>
            </a:br>
            <a:br>
              <a:rPr lang="en-US" sz="1300" dirty="0">
                <a:effectLst/>
                <a:latin typeface="Arial" panose="020B0604020202020204" pitchFamily="34" charset="0"/>
              </a:rPr>
            </a:br>
            <a:br>
              <a:rPr lang="en-US" sz="2000" dirty="0">
                <a:effectLst/>
                <a:latin typeface="Arial" panose="020B0604020202020204" pitchFamily="34" charset="0"/>
              </a:rPr>
            </a:br>
            <a:br>
              <a:rPr lang="en-US" sz="2000"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rPr>
            </a:br>
            <a:endParaRPr lang="en-US" sz="1300" dirty="0"/>
          </a:p>
        </p:txBody>
      </p:sp>
    </p:spTree>
    <p:extLst>
      <p:ext uri="{BB962C8B-B14F-4D97-AF65-F5344CB8AC3E}">
        <p14:creationId xmlns:p14="http://schemas.microsoft.com/office/powerpoint/2010/main" val="127602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2AAEB-1CE0-7BAB-49CB-D14E52FF8F7E}"/>
              </a:ext>
            </a:extLst>
          </p:cNvPr>
          <p:cNvSpPr>
            <a:spLocks noGrp="1"/>
          </p:cNvSpPr>
          <p:nvPr>
            <p:ph type="title"/>
          </p:nvPr>
        </p:nvSpPr>
        <p:spPr/>
        <p:txBody>
          <a:bodyPr>
            <a:normAutofit fontScale="90000"/>
          </a:bodyPr>
          <a:lstStyle/>
          <a:p>
            <a:pPr rtl="0"/>
            <a:br>
              <a:rPr lang="en-US" dirty="0"/>
            </a:br>
            <a:br>
              <a:rPr lang="en-US" dirty="0"/>
            </a:br>
            <a:br>
              <a:rPr lang="en-US" dirty="0"/>
            </a:br>
            <a:br>
              <a:rPr lang="en-US" dirty="0"/>
            </a:br>
            <a:br>
              <a:rPr lang="en-US" dirty="0"/>
            </a:br>
            <a:br>
              <a:rPr lang="en-US" dirty="0"/>
            </a:br>
            <a:r>
              <a:rPr lang="en-US" dirty="0">
                <a:effectLst/>
                <a:latin typeface="Arial" panose="020B0604020202020204" pitchFamily="34" charset="0"/>
              </a:rPr>
              <a:t>Problem Definition, Data Exploration, Proposed Approach</a:t>
            </a:r>
            <a:br>
              <a:rPr lang="en-US" dirty="0">
                <a:effectLst/>
              </a:rPr>
            </a:br>
            <a:br>
              <a:rPr lang="en-US" b="0" i="0" dirty="0">
                <a:solidFill>
                  <a:srgbClr val="000000"/>
                </a:solidFill>
                <a:effectLst/>
                <a:latin typeface="Arial" panose="020B0604020202020204" pitchFamily="34" charset="0"/>
              </a:rPr>
            </a:br>
            <a:br>
              <a:rPr lang="en-US" dirty="0"/>
            </a:br>
            <a:r>
              <a:rPr lang="en-US" sz="2000" b="0" i="0" dirty="0">
                <a:effectLst/>
                <a:latin typeface="+mn-lt"/>
              </a:rPr>
              <a:t>Spotify is a proprietary Swedish audio streaming and media services provider founded on 23 April 2006 by Daniel Ek and Martin </a:t>
            </a:r>
            <a:r>
              <a:rPr lang="en-US" sz="2000" b="0" i="0" dirty="0" err="1">
                <a:effectLst/>
                <a:latin typeface="+mn-lt"/>
              </a:rPr>
              <a:t>Lorentzon</a:t>
            </a:r>
            <a:r>
              <a:rPr lang="en-US" sz="2000" b="0" i="0" dirty="0">
                <a:effectLst/>
                <a:latin typeface="+mn-lt"/>
              </a:rPr>
              <a:t>. It is one of the largest music streaming service providers, with over 422 million monthly active users, including 182 million paying subscribers, as of March 2022. Wikipedia</a:t>
            </a:r>
            <a:br>
              <a:rPr lang="en-US" sz="2000" b="0" i="0" dirty="0">
                <a:effectLst/>
                <a:latin typeface="+mn-lt"/>
              </a:rPr>
            </a:br>
            <a:br>
              <a:rPr lang="en-US" sz="2000" dirty="0">
                <a:latin typeface="+mn-lt"/>
              </a:rPr>
            </a:br>
            <a:r>
              <a:rPr lang="en-US" sz="2000" dirty="0">
                <a:latin typeface="+mn-lt"/>
              </a:rPr>
              <a:t>The data Scientist team at Spotify given a new project to build a </a:t>
            </a:r>
            <a:r>
              <a:rPr lang="en-US" sz="2000" b="0" i="0" dirty="0">
                <a:effectLst/>
                <a:latin typeface="+mn-lt"/>
              </a:rPr>
              <a:t> recommendation system to propose the top 10 songs for a user based on the likelihood of listening to those songs.</a:t>
            </a:r>
            <a:br>
              <a:rPr lang="en-US" sz="2000" b="0" i="0" dirty="0">
                <a:effectLst/>
                <a:latin typeface="+mn-lt"/>
              </a:rPr>
            </a:br>
            <a:endParaRPr lang="en-US" sz="2000" dirty="0">
              <a:latin typeface="+mn-lt"/>
            </a:endParaRPr>
          </a:p>
        </p:txBody>
      </p:sp>
    </p:spTree>
    <p:extLst>
      <p:ext uri="{BB962C8B-B14F-4D97-AF65-F5344CB8AC3E}">
        <p14:creationId xmlns:p14="http://schemas.microsoft.com/office/powerpoint/2010/main" val="4041803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6392-0DC3-17F8-DF2E-C0E474E4624F}"/>
              </a:ext>
            </a:extLst>
          </p:cNvPr>
          <p:cNvSpPr>
            <a:spLocks noGrp="1"/>
          </p:cNvSpPr>
          <p:nvPr>
            <p:ph type="title"/>
          </p:nvPr>
        </p:nvSpPr>
        <p:spPr/>
        <p:txBody>
          <a:bodyPr>
            <a:normAutofit fontScale="90000"/>
          </a:bodyPr>
          <a:lstStyle/>
          <a:p>
            <a:pPr rtl="0"/>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r>
              <a:rPr lang="en-US" dirty="0">
                <a:effectLst/>
                <a:latin typeface="Arial" panose="020B0604020202020204" pitchFamily="34" charset="0"/>
              </a:rPr>
              <a:t>Problem Definition</a:t>
            </a:r>
            <a:br>
              <a:rPr lang="en-US" dirty="0">
                <a:effectLst/>
              </a:rPr>
            </a:br>
            <a:r>
              <a:rPr lang="en-US" b="0" i="0" dirty="0">
                <a:solidFill>
                  <a:srgbClr val="000000"/>
                </a:solidFill>
                <a:effectLst/>
                <a:latin typeface="Arial" panose="020B0604020202020204" pitchFamily="34" charset="0"/>
              </a:rPr>
              <a:t>Why is this problem important to solve?</a:t>
            </a:r>
            <a:br>
              <a:rPr lang="en-US" b="0" i="0" dirty="0">
                <a:solidFill>
                  <a:srgbClr val="000000"/>
                </a:solidFill>
                <a:effectLst/>
                <a:latin typeface="Arial" panose="020B0604020202020204" pitchFamily="34" charset="0"/>
              </a:rPr>
            </a:br>
            <a:br>
              <a:rPr lang="en-US" b="0" i="0" dirty="0">
                <a:solidFill>
                  <a:srgbClr val="000000"/>
                </a:solidFill>
                <a:effectLst/>
                <a:latin typeface="Arial" panose="020B0604020202020204" pitchFamily="34" charset="0"/>
              </a:rPr>
            </a:br>
            <a:r>
              <a:rPr lang="en-US" sz="1300" dirty="0">
                <a:latin typeface="Arial" panose="020B0604020202020204" pitchFamily="34" charset="0"/>
              </a:rPr>
              <a:t>T</a:t>
            </a:r>
            <a:r>
              <a:rPr lang="en-US" sz="1300" b="0" i="0" dirty="0">
                <a:effectLst/>
                <a:latin typeface="Arial" panose="020B0604020202020204" pitchFamily="34" charset="0"/>
              </a:rPr>
              <a:t>he business world utilize data science for a wide variety of purposes in many sector and industries. The number of ways that business can leverage data science is huge and growing. </a:t>
            </a:r>
            <a:br>
              <a:rPr lang="en-US" sz="1300" b="0" i="0" dirty="0">
                <a:effectLst/>
                <a:latin typeface="Arial" panose="020B0604020202020204" pitchFamily="34" charset="0"/>
              </a:rPr>
            </a:br>
            <a:br>
              <a:rPr lang="en-US" sz="1300" b="0" i="0" dirty="0">
                <a:effectLst/>
                <a:latin typeface="Arial" panose="020B0604020202020204" pitchFamily="34" charset="0"/>
              </a:rPr>
            </a:br>
            <a:r>
              <a:rPr lang="en-US" sz="1300" b="0" i="0" dirty="0">
                <a:effectLst/>
                <a:latin typeface="Arial" panose="020B0604020202020204" pitchFamily="34" charset="0"/>
              </a:rPr>
              <a:t>Countless of business fail or loose competitive </a:t>
            </a:r>
            <a:r>
              <a:rPr lang="en-US" sz="1300" dirty="0">
                <a:latin typeface="Arial" panose="020B0604020202020204" pitchFamily="34" charset="0"/>
              </a:rPr>
              <a:t>advantage </a:t>
            </a:r>
            <a:r>
              <a:rPr lang="en-US" sz="1300" b="0" i="0" dirty="0">
                <a:effectLst/>
                <a:latin typeface="Arial" panose="020B0604020202020204" pitchFamily="34" charset="0"/>
              </a:rPr>
              <a:t>every year because of </a:t>
            </a:r>
            <a:r>
              <a:rPr lang="en-US" sz="1300" dirty="0">
                <a:latin typeface="Arial" panose="020B0604020202020204" pitchFamily="34" charset="0"/>
              </a:rPr>
              <a:t>unidentified, unrecognized problems with their operations, not being able to keep up with their consumer preferences, trend and potential opportunities.  Many of the problems which data science address have existed for a long time however with incremental data accumulation and availability of data have made data scientist methodologies and techniques even more valuable than ever. Continues improvement is one of key principle of modern management practices and data science is a major driver of it.</a:t>
            </a:r>
            <a:br>
              <a:rPr lang="en-US" sz="1300" dirty="0">
                <a:latin typeface="Arial" panose="020B0604020202020204" pitchFamily="34" charset="0"/>
              </a:rPr>
            </a:br>
            <a:br>
              <a:rPr lang="en-US" sz="1300" dirty="0">
                <a:latin typeface="Arial" panose="020B0604020202020204" pitchFamily="34" charset="0"/>
              </a:rPr>
            </a:br>
            <a:r>
              <a:rPr lang="en-US" sz="1300" dirty="0">
                <a:latin typeface="Arial" panose="020B0604020202020204" pitchFamily="34" charset="0"/>
              </a:rPr>
              <a:t>As </a:t>
            </a:r>
            <a:r>
              <a:rPr lang="en-US" sz="1300" b="0" i="0" dirty="0">
                <a:effectLst/>
                <a:latin typeface="Roboto" panose="02000000000000000000" pitchFamily="2" charset="0"/>
              </a:rPr>
              <a:t>one of the largest music streaming service providers, Spotify has grown significantly in the market because of its ability to recommend the “best” next song to its consumers. Among </a:t>
            </a:r>
            <a:r>
              <a:rPr lang="en-US" sz="1300" dirty="0">
                <a:latin typeface="Roboto" panose="02000000000000000000" pitchFamily="2" charset="0"/>
              </a:rPr>
              <a:t>the countless of choices of songs making strategic judgements and offering the best songs to consumers is done by utilizing recommendation systems.</a:t>
            </a:r>
            <a:br>
              <a:rPr lang="en-US" sz="1800" dirty="0">
                <a:latin typeface="Arial" panose="020B0604020202020204" pitchFamily="34" charset="0"/>
              </a:rPr>
            </a:br>
            <a:br>
              <a:rPr lang="en-US" sz="1800" dirty="0">
                <a:solidFill>
                  <a:srgbClr val="000000"/>
                </a:solidFill>
                <a:latin typeface="Arial" panose="020B0604020202020204" pitchFamily="34" charset="0"/>
              </a:rPr>
            </a:br>
            <a:r>
              <a:rPr lang="en-US" b="0" i="0" dirty="0">
                <a:solidFill>
                  <a:srgbClr val="000000"/>
                </a:solidFill>
                <a:effectLst/>
                <a:latin typeface="Arial" panose="020B0604020202020204" pitchFamily="34" charset="0"/>
              </a:rPr>
              <a:t>What is the intended goal?</a:t>
            </a:r>
            <a:br>
              <a:rPr lang="en-US" dirty="0">
                <a:solidFill>
                  <a:srgbClr val="000000"/>
                </a:solidFill>
                <a:latin typeface="Arial" panose="020B0604020202020204" pitchFamily="34" charset="0"/>
              </a:rPr>
            </a:br>
            <a:br>
              <a:rPr lang="en-US" dirty="0">
                <a:solidFill>
                  <a:srgbClr val="000000"/>
                </a:solidFill>
                <a:latin typeface="Arial" panose="020B0604020202020204" pitchFamily="34" charset="0"/>
              </a:rPr>
            </a:br>
            <a:r>
              <a:rPr lang="en-US" sz="1300" b="0" i="0" dirty="0">
                <a:solidFill>
                  <a:srgbClr val="000000"/>
                </a:solidFill>
                <a:effectLst/>
                <a:latin typeface="Arial" panose="020B0604020202020204" pitchFamily="34" charset="0"/>
              </a:rPr>
              <a:t>To maintain its market leader position, keep up with competition in the music sector, Spotify is challenged to keep its consumer base </a:t>
            </a:r>
            <a:r>
              <a:rPr lang="en-US" sz="1300" dirty="0">
                <a:solidFill>
                  <a:srgbClr val="000000"/>
                </a:solidFill>
                <a:latin typeface="Arial" panose="020B0604020202020204" pitchFamily="34" charset="0"/>
              </a:rPr>
              <a:t>active and engaged. Because, Spotify runs on a Freemium model, makes money from subscriptions and advertisements. 91% of the revenue is gained from subscription and the other 9% is gained from advertisements. Building new recommendation systems and providing continues improvements to its existing recommendation systems is essential for the company’s revenue model. </a:t>
            </a:r>
            <a:br>
              <a:rPr lang="en-US" sz="1300" b="0" i="0" dirty="0">
                <a:solidFill>
                  <a:srgbClr val="000000"/>
                </a:solidFill>
                <a:effectLst/>
                <a:latin typeface="Arial" panose="020B0604020202020204" pitchFamily="34" charset="0"/>
              </a:rPr>
            </a:br>
            <a:endParaRPr lang="en-US" sz="1300" dirty="0"/>
          </a:p>
        </p:txBody>
      </p:sp>
    </p:spTree>
    <p:extLst>
      <p:ext uri="{BB962C8B-B14F-4D97-AF65-F5344CB8AC3E}">
        <p14:creationId xmlns:p14="http://schemas.microsoft.com/office/powerpoint/2010/main" val="2784418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6392-0DC3-17F8-DF2E-C0E474E4624F}"/>
              </a:ext>
            </a:extLst>
          </p:cNvPr>
          <p:cNvSpPr>
            <a:spLocks noGrp="1"/>
          </p:cNvSpPr>
          <p:nvPr>
            <p:ph type="title"/>
          </p:nvPr>
        </p:nvSpPr>
        <p:spPr/>
        <p:txBody>
          <a:bodyPr>
            <a:normAutofit fontScale="90000"/>
          </a:bodyPr>
          <a:lstStyle/>
          <a:p>
            <a:pPr algn="l"/>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r>
              <a:rPr lang="en-US" dirty="0">
                <a:effectLst/>
                <a:latin typeface="Arial" panose="020B0604020202020204" pitchFamily="34" charset="0"/>
              </a:rPr>
              <a:t>Problem Definition</a:t>
            </a:r>
            <a:br>
              <a:rPr lang="en-US" dirty="0">
                <a:effectLst/>
                <a:latin typeface="Arial" panose="020B0604020202020204" pitchFamily="34" charset="0"/>
              </a:rPr>
            </a:br>
            <a:br>
              <a:rPr lang="en-US" sz="1300" dirty="0">
                <a:effectLst/>
                <a:latin typeface="Arial" panose="020B0604020202020204" pitchFamily="34" charset="0"/>
              </a:rPr>
            </a:br>
            <a:br>
              <a:rPr lang="en-US" sz="1300" dirty="0">
                <a:effectLst/>
                <a:latin typeface="Arial" panose="020B0604020202020204" pitchFamily="34" charset="0"/>
              </a:rPr>
            </a:br>
            <a:br>
              <a:rPr lang="en-US" sz="900" dirty="0">
                <a:effectLst/>
                <a:latin typeface="Arial" panose="020B0604020202020204" pitchFamily="34" charset="0"/>
              </a:rPr>
            </a:br>
            <a:br>
              <a:rPr lang="en-US" sz="900" dirty="0">
                <a:effectLst/>
                <a:latin typeface="Arial" panose="020B0604020202020204" pitchFamily="34" charset="0"/>
              </a:rPr>
            </a:br>
            <a:br>
              <a:rPr lang="en-US" sz="1300" dirty="0">
                <a:effectLst/>
                <a:latin typeface="Arial" panose="020B0604020202020204" pitchFamily="34" charset="0"/>
              </a:rPr>
            </a:br>
            <a:br>
              <a:rPr lang="en-US" sz="1300" dirty="0">
                <a:effectLst/>
                <a:latin typeface="Arial" panose="020B0604020202020204" pitchFamily="34" charset="0"/>
              </a:rPr>
            </a:br>
            <a:r>
              <a:rPr lang="en-US" sz="2000" b="0" i="0" dirty="0">
                <a:effectLst/>
                <a:latin typeface="-apple-system"/>
              </a:rPr>
              <a:t>Recommender systems act as skilled agents to assist users to conquer information overload while making selection decisions over items by providing customized recommendations. Users and items are general phrases denoting, respectively, entities actively browsing and making choices and entities being selected, such as goods and services. </a:t>
            </a:r>
            <a:br>
              <a:rPr lang="en-US" sz="2000" b="0" i="0" dirty="0">
                <a:effectLst/>
                <a:latin typeface="-apple-system"/>
              </a:rPr>
            </a:br>
            <a:br>
              <a:rPr lang="en-US" sz="2000" b="0" i="0" dirty="0">
                <a:effectLst/>
                <a:latin typeface="-apple-system"/>
              </a:rPr>
            </a:br>
            <a:r>
              <a:rPr lang="en-US" sz="2000" b="0" i="0" dirty="0">
                <a:effectLst/>
                <a:latin typeface="-apple-system"/>
              </a:rPr>
              <a:t>In our business problem to build a recommendation system, we would need data related to users and songs.</a:t>
            </a:r>
            <a:br>
              <a:rPr lang="en-US" sz="2000" b="0" i="0" dirty="0">
                <a:effectLst/>
                <a:latin typeface="-apple-system"/>
              </a:rPr>
            </a:br>
            <a:br>
              <a:rPr lang="en-US" sz="2000" b="0" i="0" dirty="0">
                <a:effectLst/>
                <a:latin typeface="-apple-system"/>
              </a:rPr>
            </a:br>
            <a:br>
              <a:rPr lang="en-US" sz="2000" b="0" i="0" dirty="0">
                <a:effectLst/>
                <a:latin typeface="-apple-system"/>
              </a:rPr>
            </a:br>
            <a:r>
              <a:rPr lang="en-US" sz="2000" b="0" i="0" dirty="0">
                <a:effectLst/>
                <a:latin typeface="-apple-system"/>
              </a:rPr>
              <a:t>The core techniques or algorithms for realizing recommender systems are generally classified into four categories: ranking-based filtering, content-based filtering, collaborative filtering, and hybrid filtering. Following data preparations, data standardization and </a:t>
            </a:r>
            <a:r>
              <a:rPr lang="en-US" sz="2000" dirty="0">
                <a:latin typeface="-apple-system"/>
              </a:rPr>
              <a:t>EDA etc. above-mentioned techniques and algorithm will be preformed to build a recommendation system.</a:t>
            </a:r>
            <a:br>
              <a:rPr lang="en-US" sz="2000" b="0" i="0" dirty="0">
                <a:effectLst/>
                <a:latin typeface="-apple-system"/>
              </a:rPr>
            </a:br>
            <a:br>
              <a:rPr lang="en-US" sz="2000" dirty="0">
                <a:effectLst/>
                <a:latin typeface="Arial" panose="020B0604020202020204" pitchFamily="34" charset="0"/>
              </a:rPr>
            </a:br>
            <a:br>
              <a:rPr lang="en-US" sz="2000"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rPr>
            </a:br>
            <a:endParaRPr lang="en-US" sz="1300" dirty="0"/>
          </a:p>
        </p:txBody>
      </p:sp>
    </p:spTree>
    <p:extLst>
      <p:ext uri="{BB962C8B-B14F-4D97-AF65-F5344CB8AC3E}">
        <p14:creationId xmlns:p14="http://schemas.microsoft.com/office/powerpoint/2010/main" val="3568574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6392-0DC3-17F8-DF2E-C0E474E4624F}"/>
              </a:ext>
            </a:extLst>
          </p:cNvPr>
          <p:cNvSpPr>
            <a:spLocks noGrp="1"/>
          </p:cNvSpPr>
          <p:nvPr>
            <p:ph type="title"/>
          </p:nvPr>
        </p:nvSpPr>
        <p:spPr/>
        <p:txBody>
          <a:bodyPr>
            <a:normAutofit fontScale="90000"/>
          </a:bodyPr>
          <a:lstStyle/>
          <a:p>
            <a:pPr algn="l">
              <a:buFont typeface="Arial" panose="020B0604020202020204" pitchFamily="34" charset="0"/>
              <a:buChar char="•"/>
            </a:pP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r>
              <a:rPr lang="en-US" sz="3100" dirty="0">
                <a:effectLst/>
                <a:latin typeface="Arial" panose="020B0604020202020204" pitchFamily="34" charset="0"/>
              </a:rPr>
              <a:t>What are the key questions that needs to be answered?</a:t>
            </a:r>
            <a:br>
              <a:rPr lang="en-US" sz="3100" dirty="0">
                <a:effectLst/>
                <a:latin typeface="Arial" panose="020B0604020202020204" pitchFamily="34" charset="0"/>
              </a:rPr>
            </a:br>
            <a:br>
              <a:rPr lang="en-US" sz="1300" dirty="0">
                <a:effectLst/>
                <a:latin typeface="Arial" panose="020B0604020202020204" pitchFamily="34" charset="0"/>
              </a:rPr>
            </a:br>
            <a:br>
              <a:rPr lang="en-US" sz="900" dirty="0">
                <a:effectLst/>
                <a:latin typeface="Arial" panose="020B0604020202020204" pitchFamily="34" charset="0"/>
              </a:rPr>
            </a:br>
            <a:br>
              <a:rPr lang="en-US" sz="900" dirty="0">
                <a:effectLst/>
                <a:latin typeface="Arial" panose="020B0604020202020204" pitchFamily="34" charset="0"/>
              </a:rPr>
            </a:br>
            <a:br>
              <a:rPr lang="en-US" sz="900" dirty="0">
                <a:effectLst/>
                <a:latin typeface="Arial" panose="020B0604020202020204" pitchFamily="34" charset="0"/>
              </a:rPr>
            </a:br>
            <a:br>
              <a:rPr lang="en-US" sz="900" dirty="0">
                <a:effectLst/>
                <a:latin typeface="Arial" panose="020B0604020202020204" pitchFamily="34" charset="0"/>
              </a:rPr>
            </a:br>
            <a:br>
              <a:rPr lang="en-US" sz="900" dirty="0">
                <a:effectLst/>
                <a:latin typeface="Arial" panose="020B0604020202020204" pitchFamily="34" charset="0"/>
              </a:rPr>
            </a:br>
            <a:r>
              <a:rPr lang="en-US" sz="1600" b="0" i="0" dirty="0">
                <a:effectLst/>
                <a:latin typeface="-apple-system"/>
              </a:rPr>
              <a:t>Do we have the datasets related to users and songs?</a:t>
            </a:r>
            <a:br>
              <a:rPr lang="en-US" sz="1600" b="0" i="0" dirty="0">
                <a:effectLst/>
                <a:latin typeface="-apple-system"/>
              </a:rPr>
            </a:br>
            <a:br>
              <a:rPr lang="en-US" sz="1600" b="0" i="0" dirty="0">
                <a:effectLst/>
                <a:latin typeface="-apple-system"/>
              </a:rPr>
            </a:br>
            <a:r>
              <a:rPr lang="en-US" sz="1600" b="0" i="0" dirty="0">
                <a:effectLst/>
                <a:latin typeface="-apple-system"/>
              </a:rPr>
              <a:t>What features do we have in the users and songs dataset?</a:t>
            </a:r>
            <a:br>
              <a:rPr lang="en-US" sz="1600" b="0" i="0" dirty="0">
                <a:effectLst/>
                <a:latin typeface="-apple-system"/>
              </a:rPr>
            </a:br>
            <a:br>
              <a:rPr lang="en-US" sz="1600" b="0" i="0" dirty="0">
                <a:effectLst/>
                <a:latin typeface="-apple-system"/>
              </a:rPr>
            </a:br>
            <a:r>
              <a:rPr lang="en-US" sz="1600" b="0" i="0" dirty="0">
                <a:effectLst/>
                <a:latin typeface="-apple-system"/>
              </a:rPr>
              <a:t>What is the quality of the datasets? Any duplicates, redundant, missing values? How should we treat the missing values?</a:t>
            </a:r>
            <a:br>
              <a:rPr lang="en-US" sz="1600" b="0" i="0" dirty="0">
                <a:effectLst/>
                <a:latin typeface="-apple-system"/>
              </a:rPr>
            </a:br>
            <a:br>
              <a:rPr lang="en-US" sz="1600" b="0" i="0" dirty="0">
                <a:effectLst/>
                <a:latin typeface="-apple-system"/>
              </a:rPr>
            </a:br>
            <a:r>
              <a:rPr lang="en-US" sz="1600" b="0" i="0" dirty="0">
                <a:effectLst/>
                <a:latin typeface="-apple-system"/>
              </a:rPr>
              <a:t>What is datatypes of the features? Which features are categorical and which ones are numerical? Do we need to perform one-hot encoding or label encoding?</a:t>
            </a:r>
            <a:br>
              <a:rPr lang="en-US" sz="1600" b="0" i="0" dirty="0">
                <a:effectLst/>
                <a:latin typeface="-apple-system"/>
              </a:rPr>
            </a:br>
            <a:br>
              <a:rPr lang="en-US" sz="1600" b="0" i="0" dirty="0">
                <a:effectLst/>
                <a:latin typeface="-apple-system"/>
              </a:rPr>
            </a:br>
            <a:r>
              <a:rPr lang="en-US" sz="1600" b="0" i="0" dirty="0">
                <a:effectLst/>
                <a:latin typeface="-apple-system"/>
              </a:rPr>
              <a:t>Is there any feature that do not add any value to the model?</a:t>
            </a:r>
            <a:br>
              <a:rPr lang="en-US" sz="1600" b="0" i="0" dirty="0">
                <a:effectLst/>
                <a:latin typeface="-apple-system"/>
              </a:rPr>
            </a:br>
            <a:br>
              <a:rPr lang="en-US" sz="1600" b="0" i="0" dirty="0">
                <a:effectLst/>
                <a:latin typeface="-apple-system"/>
              </a:rPr>
            </a:br>
            <a:r>
              <a:rPr lang="en-US" sz="1600" b="0" i="0" dirty="0">
                <a:effectLst/>
                <a:latin typeface="-apple-system"/>
              </a:rPr>
              <a:t>Do we need to do any feature reduction in case of too many features?</a:t>
            </a:r>
            <a:br>
              <a:rPr lang="en-US" sz="1600" b="0" i="0" dirty="0">
                <a:effectLst/>
                <a:latin typeface="-apple-system"/>
              </a:rPr>
            </a:br>
            <a:br>
              <a:rPr lang="en-US" sz="1600" b="0" i="0" dirty="0">
                <a:effectLst/>
                <a:latin typeface="-apple-system"/>
              </a:rPr>
            </a:br>
            <a:r>
              <a:rPr lang="en-US" sz="1600" b="0" i="0" dirty="0">
                <a:effectLst/>
                <a:latin typeface="-apple-system"/>
              </a:rPr>
              <a:t>What additional features related to users and songs would be beneficial to have?</a:t>
            </a:r>
            <a:br>
              <a:rPr lang="en-US" sz="1600" b="0" i="0" dirty="0">
                <a:effectLst/>
                <a:latin typeface="-apple-system"/>
              </a:rPr>
            </a:br>
            <a:br>
              <a:rPr lang="en-US" sz="1600" b="0" i="0" dirty="0">
                <a:effectLst/>
                <a:latin typeface="-apple-system"/>
              </a:rPr>
            </a:br>
            <a:r>
              <a:rPr lang="en-US" sz="1600" dirty="0">
                <a:latin typeface="-apple-system"/>
              </a:rPr>
              <a:t>Any noise in the data? </a:t>
            </a:r>
            <a:r>
              <a:rPr lang="en-US" sz="1600" b="0" i="0" dirty="0">
                <a:effectLst/>
                <a:latin typeface="-apple-system"/>
              </a:rPr>
              <a:t>Do we need to apply any filtering to datasets? Should we treat every song and user the same?</a:t>
            </a:r>
            <a:br>
              <a:rPr lang="en-US" sz="1600" b="0" i="0" dirty="0">
                <a:effectLst/>
                <a:latin typeface="-apple-system"/>
              </a:rPr>
            </a:br>
            <a:br>
              <a:rPr lang="en-US" sz="1600" b="0" i="0" dirty="0">
                <a:effectLst/>
                <a:latin typeface="-apple-system"/>
              </a:rPr>
            </a:br>
            <a:r>
              <a:rPr lang="en-US" sz="1600" b="0" i="0" dirty="0">
                <a:effectLst/>
                <a:latin typeface="-apple-system"/>
              </a:rPr>
              <a:t>Do we need to do any feature-engineering? Is the data size enough?</a:t>
            </a:r>
            <a:br>
              <a:rPr lang="en-US" sz="1600" b="0" i="0" dirty="0">
                <a:effectLst/>
                <a:latin typeface="-apple-system"/>
              </a:rPr>
            </a:br>
            <a:br>
              <a:rPr lang="en-US" sz="1600" b="0" i="0" dirty="0">
                <a:effectLst/>
                <a:latin typeface="-apple-system"/>
              </a:rPr>
            </a:br>
            <a:r>
              <a:rPr lang="en-US" sz="1600" b="0" i="0" dirty="0">
                <a:effectLst/>
                <a:latin typeface="-apple-system"/>
              </a:rPr>
              <a:t>Given the data available what algorithms and techniques can be utilized?</a:t>
            </a:r>
            <a:br>
              <a:rPr lang="en-US" sz="1600" b="0" i="0" dirty="0">
                <a:effectLst/>
                <a:latin typeface="-apple-system"/>
              </a:rPr>
            </a:br>
            <a:br>
              <a:rPr lang="en-US" sz="1600" b="0" i="0" dirty="0">
                <a:effectLst/>
                <a:latin typeface="-apple-system"/>
              </a:rPr>
            </a:br>
            <a:r>
              <a:rPr lang="en-US" sz="1600" b="0" i="0" dirty="0">
                <a:effectLst/>
                <a:latin typeface="-apple-system"/>
              </a:rPr>
              <a:t>What should the size of training and test dataset be?</a:t>
            </a:r>
            <a:br>
              <a:rPr lang="en-US" sz="1600" b="0" i="0" dirty="0">
                <a:effectLst/>
                <a:latin typeface="-apple-system"/>
              </a:rPr>
            </a:br>
            <a:br>
              <a:rPr lang="en-US" sz="1600" b="0" i="0" dirty="0">
                <a:effectLst/>
                <a:latin typeface="-apple-system"/>
              </a:rPr>
            </a:br>
            <a:r>
              <a:rPr lang="en-US" sz="1600" b="0" i="0" dirty="0">
                <a:effectLst/>
                <a:latin typeface="-apple-system"/>
              </a:rPr>
              <a:t>Giving the business objective what metrics should be performed? </a:t>
            </a:r>
            <a:br>
              <a:rPr lang="en-US" sz="1600" b="0" i="0" dirty="0">
                <a:effectLst/>
                <a:latin typeface="-apple-system"/>
              </a:rPr>
            </a:br>
            <a:br>
              <a:rPr lang="en-US" sz="1600" b="0" i="0" dirty="0">
                <a:effectLst/>
                <a:latin typeface="-apple-system"/>
              </a:rPr>
            </a:br>
            <a:r>
              <a:rPr lang="en-US" sz="1600" b="0" i="0" dirty="0">
                <a:effectLst/>
                <a:latin typeface="-apple-system"/>
              </a:rPr>
              <a:t>How should we measure the performance of the model?</a:t>
            </a:r>
            <a:br>
              <a:rPr lang="en-US" sz="1600" b="0" i="0" dirty="0">
                <a:effectLst/>
                <a:latin typeface="-apple-system"/>
              </a:rPr>
            </a:br>
            <a:br>
              <a:rPr lang="en-US" sz="1300" dirty="0">
                <a:effectLst/>
                <a:latin typeface="Arial" panose="020B0604020202020204" pitchFamily="34" charset="0"/>
              </a:rPr>
            </a:br>
            <a:br>
              <a:rPr lang="en-US" sz="2000" dirty="0">
                <a:effectLst/>
                <a:latin typeface="Arial" panose="020B0604020202020204" pitchFamily="34" charset="0"/>
              </a:rPr>
            </a:br>
            <a:br>
              <a:rPr lang="en-US" sz="2000"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rPr>
            </a:br>
            <a:endParaRPr lang="en-US" sz="1300" dirty="0"/>
          </a:p>
        </p:txBody>
      </p:sp>
    </p:spTree>
    <p:extLst>
      <p:ext uri="{BB962C8B-B14F-4D97-AF65-F5344CB8AC3E}">
        <p14:creationId xmlns:p14="http://schemas.microsoft.com/office/powerpoint/2010/main" val="3597696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6392-0DC3-17F8-DF2E-C0E474E4624F}"/>
              </a:ext>
            </a:extLst>
          </p:cNvPr>
          <p:cNvSpPr>
            <a:spLocks noGrp="1"/>
          </p:cNvSpPr>
          <p:nvPr>
            <p:ph type="title"/>
          </p:nvPr>
        </p:nvSpPr>
        <p:spPr/>
        <p:txBody>
          <a:bodyPr>
            <a:normAutofit fontScale="90000"/>
          </a:bodyPr>
          <a:lstStyle/>
          <a:p>
            <a:pPr algn="l"/>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r>
              <a:rPr lang="en-US" dirty="0">
                <a:effectLst/>
                <a:latin typeface="Arial" panose="020B0604020202020204" pitchFamily="34" charset="0"/>
              </a:rPr>
              <a:t>Proposed Approach</a:t>
            </a:r>
            <a:br>
              <a:rPr lang="en-US" dirty="0">
                <a:effectLst/>
              </a:rPr>
            </a:br>
            <a:br>
              <a:rPr lang="en-US" sz="1300" dirty="0">
                <a:effectLst/>
                <a:latin typeface="Arial" panose="020B0604020202020204" pitchFamily="34" charset="0"/>
              </a:rPr>
            </a:br>
            <a:br>
              <a:rPr lang="en-US" sz="900" dirty="0">
                <a:effectLst/>
                <a:latin typeface="Arial" panose="020B0604020202020204" pitchFamily="34" charset="0"/>
              </a:rPr>
            </a:br>
            <a:br>
              <a:rPr lang="en-US" sz="900" dirty="0">
                <a:effectLst/>
                <a:latin typeface="Arial" panose="020B0604020202020204" pitchFamily="34" charset="0"/>
              </a:rPr>
            </a:br>
            <a:br>
              <a:rPr lang="en-US" sz="900" dirty="0">
                <a:effectLst/>
                <a:latin typeface="Arial" panose="020B0604020202020204" pitchFamily="34" charset="0"/>
              </a:rPr>
            </a:br>
            <a:br>
              <a:rPr lang="en-US" sz="900" dirty="0">
                <a:effectLst/>
                <a:latin typeface="Arial" panose="020B0604020202020204" pitchFamily="34" charset="0"/>
              </a:rPr>
            </a:br>
            <a:br>
              <a:rPr lang="en-US" sz="900" dirty="0">
                <a:effectLst/>
                <a:latin typeface="Arial" panose="020B0604020202020204" pitchFamily="34" charset="0"/>
              </a:rPr>
            </a:br>
            <a:br>
              <a:rPr lang="en-US" sz="900" dirty="0">
                <a:effectLst/>
                <a:latin typeface="Arial" panose="020B0604020202020204" pitchFamily="34" charset="0"/>
              </a:rPr>
            </a:br>
            <a:r>
              <a:rPr lang="en-US" sz="1300" dirty="0">
                <a:latin typeface="-apple-system"/>
              </a:rPr>
              <a:t>B</a:t>
            </a:r>
            <a:r>
              <a:rPr lang="en-US" sz="1300" b="0" i="0" dirty="0">
                <a:effectLst/>
                <a:latin typeface="-apple-system"/>
              </a:rPr>
              <a:t>uild a recommendation system based on popularity filtering (ranking), content filtering, collaborative filtering and hybrid filtering.</a:t>
            </a:r>
            <a:br>
              <a:rPr lang="en-US" sz="1300" b="0" i="0" dirty="0">
                <a:effectLst/>
                <a:latin typeface="-apple-system"/>
              </a:rPr>
            </a:br>
            <a:br>
              <a:rPr lang="en-US" sz="1300" b="0" i="0" dirty="0">
                <a:effectLst/>
                <a:latin typeface="-apple-system"/>
              </a:rPr>
            </a:br>
            <a:r>
              <a:rPr lang="en-US" sz="1300" b="1" i="0" dirty="0">
                <a:effectLst/>
                <a:latin typeface="-apple-system"/>
              </a:rPr>
              <a:t>Popularity based filtering: </a:t>
            </a:r>
            <a:r>
              <a:rPr lang="en-US" sz="1300" b="0" i="0" dirty="0">
                <a:effectLst/>
                <a:latin typeface="-apple-system"/>
              </a:rPr>
              <a:t>In this filtering strategy the suggested songs will be based on the popularity or trend.</a:t>
            </a:r>
            <a:br>
              <a:rPr lang="en-US" sz="1300" b="0" i="0" dirty="0">
                <a:effectLst/>
                <a:latin typeface="-apple-system"/>
              </a:rPr>
            </a:br>
            <a:r>
              <a:rPr lang="en-US" sz="1300" b="1" i="0" dirty="0">
                <a:effectLst/>
                <a:latin typeface="-apple-system"/>
              </a:rPr>
              <a:t>Disadvantages:</a:t>
            </a:r>
            <a:r>
              <a:rPr lang="en-US" sz="1300" b="0" i="0" dirty="0">
                <a:effectLst/>
                <a:latin typeface="-apple-system"/>
              </a:rPr>
              <a:t> Not personalized to users. Only takes popularity in account</a:t>
            </a:r>
            <a:br>
              <a:rPr lang="en-US" sz="1300" b="0" i="0" dirty="0">
                <a:effectLst/>
                <a:latin typeface="-apple-system"/>
              </a:rPr>
            </a:br>
            <a:br>
              <a:rPr lang="en-US" sz="1300" b="0" i="0" dirty="0">
                <a:effectLst/>
                <a:latin typeface="-apple-system"/>
              </a:rPr>
            </a:br>
            <a:r>
              <a:rPr lang="en-US" sz="1300" b="1" i="0" dirty="0">
                <a:effectLst/>
                <a:latin typeface="-apple-system"/>
              </a:rPr>
              <a:t>Content-based Filtering: </a:t>
            </a:r>
            <a:r>
              <a:rPr lang="en-US" sz="1300" b="0" i="0" dirty="0">
                <a:effectLst/>
                <a:latin typeface="-apple-system"/>
              </a:rPr>
              <a:t>This filtration strategy is based on the data provided about the items. The algorithm recommends products that are similar to the ones that a user has liked in the past. This similarity (generally cosine similarity) is computed from the data we have about the items as well as the user’s past preferences.</a:t>
            </a:r>
            <a:br>
              <a:rPr lang="en-US" sz="1300" b="0" i="0" dirty="0">
                <a:effectLst/>
                <a:latin typeface="-apple-system"/>
              </a:rPr>
            </a:br>
            <a:r>
              <a:rPr lang="en-US" sz="1300" b="1" i="0" dirty="0">
                <a:effectLst/>
                <a:latin typeface="-apple-system"/>
              </a:rPr>
              <a:t>Disadvantages:</a:t>
            </a:r>
            <a:r>
              <a:rPr lang="en-US" sz="1300" b="0" i="0" dirty="0">
                <a:effectLst/>
                <a:latin typeface="-apple-system"/>
              </a:rPr>
              <a:t> Different products do not get much exposure to the user. Businesses cannot be expanded as the user does not try different types of products.</a:t>
            </a:r>
            <a:br>
              <a:rPr lang="en-US" sz="1300" b="0" i="0" dirty="0">
                <a:effectLst/>
                <a:latin typeface="-apple-system"/>
              </a:rPr>
            </a:br>
            <a:br>
              <a:rPr lang="en-US" sz="1300" b="0" i="0" dirty="0">
                <a:effectLst/>
                <a:latin typeface="-apple-system"/>
              </a:rPr>
            </a:br>
            <a:r>
              <a:rPr lang="en-US" sz="1300" b="1" i="0" dirty="0">
                <a:effectLst/>
                <a:latin typeface="-apple-system"/>
              </a:rPr>
              <a:t>Collaborative Filtering: </a:t>
            </a:r>
            <a:r>
              <a:rPr lang="en-US" sz="1300" b="0" i="0" dirty="0">
                <a:effectLst/>
                <a:latin typeface="-apple-system"/>
              </a:rPr>
              <a:t>This filtration strategy is based on the combination of the user’s behavior and comparing that with other users’ behavior in the database. The history of all users plays an important role in this algorithm. The main difference between content-based filtering and collaborative filtering that in the latter, the interaction of all users with the items influences the recommendation algorithm while for content-based filtering only the concerned user’s data is taken into account. There are multiple ways to implement collaborative filtering but the main concept to be grasped is that in collaborative filtering multiple user’s data influences the outcome of the recommendation. and doesn’t depend on only one user’s data for modeling. </a:t>
            </a:r>
            <a:r>
              <a:rPr lang="en-US" sz="1300" b="0" u="sng" dirty="0">
                <a:effectLst/>
                <a:latin typeface="-apple-system"/>
              </a:rPr>
              <a:t>There are 2 types of collaborative filtering algorithms:</a:t>
            </a:r>
            <a:br>
              <a:rPr lang="en-US" sz="1300" b="0" u="sng" dirty="0">
                <a:effectLst/>
                <a:latin typeface="-apple-system"/>
              </a:rPr>
            </a:br>
            <a:r>
              <a:rPr lang="en-US" sz="1300" b="1" i="0" dirty="0">
                <a:effectLst/>
                <a:latin typeface="-apple-system"/>
              </a:rPr>
              <a:t>User-based Collaborative filtering </a:t>
            </a:r>
            <a:r>
              <a:rPr lang="en-US" sz="1300" b="0" i="0" dirty="0">
                <a:effectLst/>
                <a:latin typeface="-apple-system"/>
              </a:rPr>
              <a:t>The basic idea here is to find users that have similar past preference patterns as the user ‘A’ has had and then recommending him or her items liked by those similar users which ‘A’ has not encountered yet. This is achieved by making a matrix of items each user has rated/viewed/liked/clicked depending upon the task at hand, and then computing the similarity score between the users and finally recommending items that the concerned user isn’t aware of but users similar to him/her are and liked it.</a:t>
            </a:r>
            <a:br>
              <a:rPr lang="en-US" sz="1300" b="0" i="0" dirty="0">
                <a:effectLst/>
                <a:latin typeface="-apple-system"/>
              </a:rPr>
            </a:br>
            <a:r>
              <a:rPr lang="en-US" sz="1300" b="1" i="0" dirty="0">
                <a:effectLst/>
                <a:latin typeface="-apple-system"/>
              </a:rPr>
              <a:t>Disadvantages: </a:t>
            </a:r>
            <a:r>
              <a:rPr lang="en-US" sz="1300" b="0" i="0" dirty="0">
                <a:effectLst/>
                <a:latin typeface="-apple-system"/>
              </a:rPr>
              <a:t>People are fickle-minded </a:t>
            </a:r>
            <a:r>
              <a:rPr lang="en-US" sz="1300" b="0" i="0" dirty="0" err="1">
                <a:effectLst/>
                <a:latin typeface="-apple-system"/>
              </a:rPr>
              <a:t>i.e</a:t>
            </a:r>
            <a:r>
              <a:rPr lang="en-US" sz="1300" b="0" i="0" dirty="0">
                <a:effectLst/>
                <a:latin typeface="-apple-system"/>
              </a:rPr>
              <a:t> their taste change from time to time and as this algorithm is based on user similarity it may pick up initial similarity patterns between 2 users who after a while may have completely different preferences. There are many more users than items therefore it becomes very difficult to maintain such large matrices and therefore needs to be recomputed very regularly. This algorithm is very susceptible to shilling attacks where fake users' profiles consisting of biased preference patterns are used to manipulate key decisions.</a:t>
            </a:r>
            <a:br>
              <a:rPr lang="en-US" sz="1300" b="0" i="0" dirty="0">
                <a:effectLst/>
                <a:latin typeface="-apple-system"/>
              </a:rPr>
            </a:br>
            <a:r>
              <a:rPr lang="en-US" sz="1300" b="1" i="0" dirty="0">
                <a:effectLst/>
                <a:latin typeface="-apple-system"/>
              </a:rPr>
              <a:t>Item-based Collaborative Filtering: </a:t>
            </a:r>
            <a:r>
              <a:rPr lang="en-US" sz="1300" b="0" i="0" dirty="0">
                <a:effectLst/>
                <a:latin typeface="-apple-system"/>
              </a:rPr>
              <a:t>The concept in this case is to find similar songs instead of similar users and then recommending similar movies to that ‘A’ has had in his/her past preferences.</a:t>
            </a:r>
            <a:br>
              <a:rPr lang="en-US" sz="1300" b="0" i="0" dirty="0">
                <a:effectLst/>
                <a:latin typeface="-apple-system"/>
              </a:rPr>
            </a:br>
            <a:r>
              <a:rPr lang="en-US" sz="1300" b="0" i="0" dirty="0">
                <a:effectLst/>
                <a:latin typeface="-apple-system"/>
              </a:rPr>
              <a:t>Advantages over User-based Collaborative Filtering Unlike people’s taste, songs don’t change. There are usually a lot fewer items than people, therefore easier to maintain and compute the matrices. Shilling attacks are much harder because items cannot be faked.</a:t>
            </a:r>
            <a:br>
              <a:rPr lang="en-US" sz="1300" b="0" i="0" dirty="0">
                <a:effectLst/>
                <a:latin typeface="-apple-system"/>
              </a:rPr>
            </a:br>
            <a:br>
              <a:rPr lang="en-US" sz="1300" dirty="0">
                <a:effectLst/>
                <a:latin typeface="Arial" panose="020B0604020202020204" pitchFamily="34" charset="0"/>
              </a:rPr>
            </a:br>
            <a:br>
              <a:rPr lang="en-US" sz="1300" dirty="0">
                <a:effectLst/>
                <a:latin typeface="Arial" panose="020B0604020202020204" pitchFamily="34" charset="0"/>
              </a:rPr>
            </a:br>
            <a:br>
              <a:rPr lang="en-US" sz="1300" dirty="0">
                <a:effectLst/>
                <a:latin typeface="Arial" panose="020B0604020202020204" pitchFamily="34" charset="0"/>
              </a:rPr>
            </a:br>
            <a:br>
              <a:rPr lang="en-US" sz="2000" dirty="0">
                <a:effectLst/>
                <a:latin typeface="Arial" panose="020B0604020202020204" pitchFamily="34" charset="0"/>
              </a:rPr>
            </a:br>
            <a:br>
              <a:rPr lang="en-US" sz="2000"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rPr>
            </a:br>
            <a:endParaRPr lang="en-US" sz="1300" dirty="0"/>
          </a:p>
        </p:txBody>
      </p:sp>
    </p:spTree>
    <p:extLst>
      <p:ext uri="{BB962C8B-B14F-4D97-AF65-F5344CB8AC3E}">
        <p14:creationId xmlns:p14="http://schemas.microsoft.com/office/powerpoint/2010/main" val="813489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9BD4-EDF0-B3B1-83BF-C9AFEA3B0A8E}"/>
              </a:ext>
            </a:extLst>
          </p:cNvPr>
          <p:cNvSpPr>
            <a:spLocks noGrp="1"/>
          </p:cNvSpPr>
          <p:nvPr>
            <p:ph type="ctrTitle"/>
          </p:nvPr>
        </p:nvSpPr>
        <p:spPr>
          <a:xfrm>
            <a:off x="540000" y="540000"/>
            <a:ext cx="4500561" cy="4259814"/>
          </a:xfrm>
        </p:spPr>
        <p:txBody>
          <a:bodyPr>
            <a:normAutofit/>
          </a:bodyPr>
          <a:lstStyle/>
          <a:p>
            <a:r>
              <a:rPr lang="en-US" sz="4400" dirty="0"/>
              <a:t>Milestone 2 </a:t>
            </a:r>
            <a:br>
              <a:rPr lang="en-US" sz="4000" dirty="0"/>
            </a:br>
            <a:r>
              <a:rPr lang="en-US" sz="4000" dirty="0"/>
              <a:t>Refined Insights, Techniques’ Comparison, Final Solution Design</a:t>
            </a:r>
          </a:p>
        </p:txBody>
      </p:sp>
      <p:sp>
        <p:nvSpPr>
          <p:cNvPr id="3" name="Subtitle 2">
            <a:extLst>
              <a:ext uri="{FF2B5EF4-FFF2-40B4-BE49-F238E27FC236}">
                <a16:creationId xmlns:a16="http://schemas.microsoft.com/office/drawing/2014/main" id="{079DB584-9FBE-2847-020E-0F3E8B8203C7}"/>
              </a:ext>
            </a:extLst>
          </p:cNvPr>
          <p:cNvSpPr>
            <a:spLocks noGrp="1"/>
          </p:cNvSpPr>
          <p:nvPr>
            <p:ph type="subTitle" idx="1"/>
          </p:nvPr>
        </p:nvSpPr>
        <p:spPr>
          <a:xfrm>
            <a:off x="540000" y="4988476"/>
            <a:ext cx="4500561" cy="1320249"/>
          </a:xfrm>
        </p:spPr>
        <p:txBody>
          <a:bodyPr>
            <a:normAutofit/>
          </a:bodyPr>
          <a:lstStyle/>
          <a:p>
            <a:r>
              <a:rPr lang="en-US" dirty="0"/>
              <a:t>Gulusan Erdogan-Ozgul</a:t>
            </a:r>
          </a:p>
        </p:txBody>
      </p:sp>
      <p:pic>
        <p:nvPicPr>
          <p:cNvPr id="26" name="Picture 3" descr="An abstract genetic concept">
            <a:extLst>
              <a:ext uri="{FF2B5EF4-FFF2-40B4-BE49-F238E27FC236}">
                <a16:creationId xmlns:a16="http://schemas.microsoft.com/office/drawing/2014/main" id="{8E577403-E7D8-71EC-8C4A-7FD67E40FFE7}"/>
              </a:ext>
            </a:extLst>
          </p:cNvPr>
          <p:cNvPicPr>
            <a:picLocks noChangeAspect="1"/>
          </p:cNvPicPr>
          <p:nvPr/>
        </p:nvPicPr>
        <p:blipFill rotWithShape="1">
          <a:blip r:embed="rId2"/>
          <a:srcRect l="5511" r="518"/>
          <a:stretch/>
        </p:blipFill>
        <p:spPr>
          <a:xfrm>
            <a:off x="5747424" y="10"/>
            <a:ext cx="6444576" cy="6857990"/>
          </a:xfrm>
          <a:prstGeom prst="rect">
            <a:avLst/>
          </a:prstGeom>
        </p:spPr>
      </p:pic>
    </p:spTree>
    <p:extLst>
      <p:ext uri="{BB962C8B-B14F-4D97-AF65-F5344CB8AC3E}">
        <p14:creationId xmlns:p14="http://schemas.microsoft.com/office/powerpoint/2010/main" val="1478243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6392-0DC3-17F8-DF2E-C0E474E4624F}"/>
              </a:ext>
            </a:extLst>
          </p:cNvPr>
          <p:cNvSpPr>
            <a:spLocks noGrp="1"/>
          </p:cNvSpPr>
          <p:nvPr>
            <p:ph type="title"/>
          </p:nvPr>
        </p:nvSpPr>
        <p:spPr/>
        <p:txBody>
          <a:bodyPr>
            <a:normAutofit fontScale="90000"/>
          </a:bodyPr>
          <a:lstStyle/>
          <a:p>
            <a:pPr marL="0" marR="0">
              <a:lnSpc>
                <a:spcPct val="107000"/>
              </a:lnSpc>
              <a:spcBef>
                <a:spcPts val="0"/>
              </a:spcBef>
              <a:spcAft>
                <a:spcPts val="800"/>
              </a:spcAft>
            </a:pP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r>
              <a:rPr lang="en-US" dirty="0">
                <a:latin typeface="Arial" panose="020B0604020202020204" pitchFamily="34" charset="0"/>
              </a:rPr>
              <a:t>Refined Insights</a:t>
            </a:r>
            <a:br>
              <a:rPr lang="en-US" dirty="0">
                <a:effectLst/>
              </a:rPr>
            </a:br>
            <a:br>
              <a:rPr lang="en-US" sz="900" dirty="0">
                <a:effectLst/>
                <a:latin typeface="Arial" panose="020B0604020202020204" pitchFamily="34" charset="0"/>
              </a:rPr>
            </a:br>
            <a:br>
              <a:rPr lang="en-US" sz="900" dirty="0">
                <a:effectLst/>
                <a:latin typeface="Arial" panose="020B0604020202020204" pitchFamily="34" charset="0"/>
              </a:rPr>
            </a:br>
            <a:br>
              <a:rPr lang="en-US" sz="900" dirty="0">
                <a:effectLst/>
                <a:latin typeface="Arial" panose="020B0604020202020204" pitchFamily="34" charset="0"/>
              </a:rPr>
            </a:br>
            <a:r>
              <a:rPr lang="en-US" sz="900" b="1" dirty="0">
                <a:effectLst/>
                <a:latin typeface="Arial" panose="020B0604020202020204" pitchFamily="34" charset="0"/>
                <a:ea typeface="Calibri" panose="020F0502020204030204" pitchFamily="34" charset="0"/>
                <a:cs typeface="Arial" panose="020B0604020202020204" pitchFamily="34" charset="0"/>
              </a:rPr>
              <a:t>DATA PREP</a:t>
            </a:r>
            <a:br>
              <a:rPr lang="en-US" sz="900" b="1" dirty="0">
                <a:effectLst/>
                <a:latin typeface="Arial" panose="020B0604020202020204" pitchFamily="34" charset="0"/>
                <a:ea typeface="Calibri" panose="020F0502020204030204" pitchFamily="34" charset="0"/>
                <a:cs typeface="Arial" panose="020B0604020202020204" pitchFamily="34" charset="0"/>
              </a:rPr>
            </a:br>
            <a:br>
              <a:rPr lang="en-US" sz="900" dirty="0">
                <a:effectLst/>
                <a:latin typeface="Arial" panose="020B0604020202020204" pitchFamily="34" charset="0"/>
                <a:ea typeface="Calibri" panose="020F0502020204030204" pitchFamily="34" charset="0"/>
                <a:cs typeface="Arial" panose="020B0604020202020204" pitchFamily="34" charset="0"/>
              </a:rPr>
            </a:br>
            <a:r>
              <a:rPr lang="en-US" sz="900" dirty="0">
                <a:effectLst/>
                <a:latin typeface="Arial" panose="020B0604020202020204" pitchFamily="34" charset="0"/>
                <a:ea typeface="Calibri" panose="020F0502020204030204" pitchFamily="34" charset="0"/>
                <a:cs typeface="Arial" panose="020B0604020202020204" pitchFamily="34" charset="0"/>
              </a:rPr>
              <a:t>There are 2 datasets (</a:t>
            </a:r>
            <a:r>
              <a:rPr lang="en-US" sz="900" dirty="0" err="1">
                <a:effectLst/>
                <a:latin typeface="Arial" panose="020B0604020202020204" pitchFamily="34" charset="0"/>
                <a:ea typeface="Calibri" panose="020F0502020204030204" pitchFamily="34" charset="0"/>
                <a:cs typeface="Arial" panose="020B0604020202020204" pitchFamily="34" charset="0"/>
              </a:rPr>
              <a:t>count_data</a:t>
            </a:r>
            <a:r>
              <a:rPr lang="en-US" sz="900" dirty="0">
                <a:effectLst/>
                <a:latin typeface="Arial" panose="020B0604020202020204" pitchFamily="34" charset="0"/>
                <a:ea typeface="Calibri" panose="020F0502020204030204" pitchFamily="34" charset="0"/>
                <a:cs typeface="Arial" panose="020B0604020202020204" pitchFamily="34" charset="0"/>
              </a:rPr>
              <a:t> and </a:t>
            </a:r>
            <a:r>
              <a:rPr lang="en-US" sz="900" dirty="0" err="1">
                <a:effectLst/>
                <a:latin typeface="Arial" panose="020B0604020202020204" pitchFamily="34" charset="0"/>
                <a:ea typeface="Calibri" panose="020F0502020204030204" pitchFamily="34" charset="0"/>
                <a:cs typeface="Arial" panose="020B0604020202020204" pitchFamily="34" charset="0"/>
              </a:rPr>
              <a:t>song_data</a:t>
            </a:r>
            <a:r>
              <a:rPr lang="en-US" sz="900" dirty="0">
                <a:effectLst/>
                <a:latin typeface="Arial" panose="020B0604020202020204" pitchFamily="34" charset="0"/>
                <a:ea typeface="Calibri" panose="020F0502020204030204" pitchFamily="34" charset="0"/>
                <a:cs typeface="Arial" panose="020B0604020202020204" pitchFamily="34" charset="0"/>
              </a:rPr>
              <a:t>) provided to create music recommendation system.</a:t>
            </a:r>
            <a:br>
              <a:rPr lang="en-US" sz="900" dirty="0">
                <a:effectLst/>
                <a:latin typeface="Arial" panose="020B0604020202020204" pitchFamily="34" charset="0"/>
                <a:ea typeface="Calibri" panose="020F0502020204030204" pitchFamily="34" charset="0"/>
                <a:cs typeface="Arial" panose="020B0604020202020204" pitchFamily="34" charset="0"/>
              </a:rPr>
            </a:br>
            <a:r>
              <a:rPr lang="en-US" sz="900" dirty="0">
                <a:effectLst/>
                <a:latin typeface="Arial" panose="020B0604020202020204" pitchFamily="34" charset="0"/>
                <a:ea typeface="Calibri" panose="020F0502020204030204" pitchFamily="34" charset="0"/>
                <a:cs typeface="Arial" panose="020B0604020202020204" pitchFamily="34" charset="0"/>
              </a:rPr>
              <a:t>After loading the datasets, created the two data frames (</a:t>
            </a:r>
            <a:r>
              <a:rPr lang="en-US" sz="900" dirty="0" err="1">
                <a:effectLst/>
                <a:latin typeface="Arial" panose="020B0604020202020204" pitchFamily="34" charset="0"/>
                <a:ea typeface="Calibri" panose="020F0502020204030204" pitchFamily="34" charset="0"/>
                <a:cs typeface="Arial" panose="020B0604020202020204" pitchFamily="34" charset="0"/>
              </a:rPr>
              <a:t>count_df</a:t>
            </a:r>
            <a:r>
              <a:rPr lang="en-US" sz="900" dirty="0">
                <a:effectLst/>
                <a:latin typeface="Arial" panose="020B0604020202020204" pitchFamily="34" charset="0"/>
                <a:ea typeface="Calibri" panose="020F0502020204030204" pitchFamily="34" charset="0"/>
                <a:cs typeface="Arial" panose="020B0604020202020204" pitchFamily="34" charset="0"/>
              </a:rPr>
              <a:t> &amp; </a:t>
            </a:r>
            <a:r>
              <a:rPr lang="en-US" sz="900" dirty="0" err="1">
                <a:effectLst/>
                <a:latin typeface="Arial" panose="020B0604020202020204" pitchFamily="34" charset="0"/>
                <a:ea typeface="Calibri" panose="020F0502020204030204" pitchFamily="34" charset="0"/>
                <a:cs typeface="Arial" panose="020B0604020202020204" pitchFamily="34" charset="0"/>
              </a:rPr>
              <a:t>song_df</a:t>
            </a:r>
            <a:r>
              <a:rPr lang="en-US" sz="900" dirty="0">
                <a:effectLst/>
                <a:latin typeface="Arial" panose="020B0604020202020204" pitchFamily="34" charset="0"/>
                <a:ea typeface="Calibri" panose="020F0502020204030204" pitchFamily="34" charset="0"/>
                <a:cs typeface="Arial" panose="020B0604020202020204" pitchFamily="34" charset="0"/>
              </a:rPr>
              <a:t>), and created copies of the data frames.</a:t>
            </a:r>
            <a:br>
              <a:rPr lang="en-US" sz="900" dirty="0">
                <a:effectLst/>
                <a:latin typeface="Arial" panose="020B0604020202020204" pitchFamily="34" charset="0"/>
                <a:ea typeface="Calibri" panose="020F0502020204030204" pitchFamily="34" charset="0"/>
                <a:cs typeface="Arial" panose="020B0604020202020204" pitchFamily="34" charset="0"/>
              </a:rPr>
            </a:br>
            <a:r>
              <a:rPr lang="en-US" sz="900" dirty="0">
                <a:effectLst/>
                <a:latin typeface="Arial" panose="020B0604020202020204" pitchFamily="34" charset="0"/>
                <a:ea typeface="Calibri" panose="020F0502020204030204" pitchFamily="34" charset="0"/>
                <a:cs typeface="Arial" panose="020B0604020202020204" pitchFamily="34" charset="0"/>
              </a:rPr>
              <a:t>Checked the record counts, # of rows, # of columns, data types, missing values, memory usage in each data frames</a:t>
            </a:r>
            <a:br>
              <a:rPr lang="en-US" sz="900" dirty="0">
                <a:effectLst/>
                <a:latin typeface="Arial" panose="020B0604020202020204" pitchFamily="34" charset="0"/>
                <a:ea typeface="Calibri" panose="020F0502020204030204" pitchFamily="34" charset="0"/>
                <a:cs typeface="Arial" panose="020B0604020202020204" pitchFamily="34" charset="0"/>
              </a:rPr>
            </a:br>
            <a:r>
              <a:rPr lang="en-US" sz="900" dirty="0">
                <a:effectLst/>
                <a:latin typeface="Arial" panose="020B0604020202020204" pitchFamily="34" charset="0"/>
                <a:ea typeface="Calibri" panose="020F0502020204030204" pitchFamily="34" charset="0"/>
                <a:cs typeface="Arial" panose="020B0604020202020204" pitchFamily="34" charset="0"/>
              </a:rPr>
              <a:t> </a:t>
            </a:r>
            <a:br>
              <a:rPr lang="en-US" sz="900" dirty="0">
                <a:effectLst/>
                <a:latin typeface="Arial" panose="020B0604020202020204" pitchFamily="34" charset="0"/>
                <a:ea typeface="Calibri" panose="020F0502020204030204" pitchFamily="34" charset="0"/>
                <a:cs typeface="Arial" panose="020B0604020202020204" pitchFamily="34" charset="0"/>
              </a:rPr>
            </a:br>
            <a:r>
              <a:rPr lang="en-US" sz="900" b="1" dirty="0">
                <a:effectLst/>
                <a:latin typeface="Arial" panose="020B0604020202020204" pitchFamily="34" charset="0"/>
                <a:ea typeface="Calibri" panose="020F0502020204030204" pitchFamily="34" charset="0"/>
                <a:cs typeface="Arial" panose="020B0604020202020204" pitchFamily="34" charset="0"/>
              </a:rPr>
              <a:t>Count</a:t>
            </a:r>
            <a:r>
              <a:rPr lang="en-US" sz="900" b="1" dirty="0">
                <a:latin typeface="Arial" panose="020B0604020202020204" pitchFamily="34" charset="0"/>
                <a:ea typeface="Calibri" panose="020F0502020204030204" pitchFamily="34" charset="0"/>
                <a:cs typeface="Arial" panose="020B0604020202020204" pitchFamily="34" charset="0"/>
              </a:rPr>
              <a:t> data:</a:t>
            </a:r>
            <a:br>
              <a:rPr lang="en-US" sz="900" dirty="0">
                <a:effectLst/>
                <a:latin typeface="Arial" panose="020B0604020202020204" pitchFamily="34" charset="0"/>
                <a:ea typeface="Calibri" panose="020F0502020204030204" pitchFamily="34" charset="0"/>
                <a:cs typeface="Arial" panose="020B0604020202020204" pitchFamily="34" charset="0"/>
              </a:rPr>
            </a:br>
            <a:r>
              <a:rPr lang="en-US" sz="900" dirty="0">
                <a:effectLst/>
                <a:latin typeface="Arial" panose="020B0604020202020204" pitchFamily="34" charset="0"/>
                <a:ea typeface="Calibri" panose="020F0502020204030204" pitchFamily="34" charset="0"/>
                <a:cs typeface="Arial" panose="020B0604020202020204" pitchFamily="34" charset="0"/>
              </a:rPr>
              <a:t>There are </a:t>
            </a:r>
            <a:r>
              <a:rPr lang="en-US" sz="900" b="1" dirty="0">
                <a:effectLst/>
                <a:latin typeface="Arial" panose="020B0604020202020204" pitchFamily="34" charset="0"/>
                <a:ea typeface="Calibri" panose="020F0502020204030204" pitchFamily="34" charset="0"/>
                <a:cs typeface="Arial" panose="020B0604020202020204" pitchFamily="34" charset="0"/>
              </a:rPr>
              <a:t>2,000,000 rows</a:t>
            </a:r>
            <a:r>
              <a:rPr lang="en-US" sz="900" dirty="0">
                <a:effectLst/>
                <a:latin typeface="Arial" panose="020B0604020202020204" pitchFamily="34" charset="0"/>
                <a:ea typeface="Calibri" panose="020F0502020204030204" pitchFamily="34" charset="0"/>
                <a:cs typeface="Arial" panose="020B0604020202020204" pitchFamily="34" charset="0"/>
              </a:rPr>
              <a:t> and </a:t>
            </a:r>
            <a:r>
              <a:rPr lang="en-US" sz="900" b="1" dirty="0">
                <a:effectLst/>
                <a:latin typeface="Arial" panose="020B0604020202020204" pitchFamily="34" charset="0"/>
                <a:ea typeface="Calibri" panose="020F0502020204030204" pitchFamily="34" charset="0"/>
                <a:cs typeface="Arial" panose="020B0604020202020204" pitchFamily="34" charset="0"/>
              </a:rPr>
              <a:t>4 columns</a:t>
            </a:r>
            <a:r>
              <a:rPr lang="en-US" sz="900" b="1" dirty="0">
                <a:latin typeface="Arial" panose="020B0604020202020204" pitchFamily="34" charset="0"/>
                <a:ea typeface="Calibri" panose="020F0502020204030204" pitchFamily="34" charset="0"/>
                <a:cs typeface="Arial" panose="020B0604020202020204" pitchFamily="34" charset="0"/>
              </a:rPr>
              <a:t>.</a:t>
            </a:r>
            <a:br>
              <a:rPr lang="en-US" sz="900" dirty="0">
                <a:effectLst/>
                <a:latin typeface="Arial" panose="020B0604020202020204" pitchFamily="34" charset="0"/>
                <a:ea typeface="Calibri" panose="020F0502020204030204" pitchFamily="34" charset="0"/>
                <a:cs typeface="Arial" panose="020B0604020202020204" pitchFamily="34" charset="0"/>
              </a:rPr>
            </a:br>
            <a:r>
              <a:rPr lang="en-US" sz="900" dirty="0">
                <a:effectLst/>
                <a:latin typeface="Arial" panose="020B0604020202020204" pitchFamily="34" charset="0"/>
                <a:ea typeface="Calibri" panose="020F0502020204030204" pitchFamily="34" charset="0"/>
                <a:cs typeface="Arial" panose="020B0604020202020204" pitchFamily="34" charset="0"/>
              </a:rPr>
              <a:t>The </a:t>
            </a:r>
            <a:r>
              <a:rPr lang="en-US" sz="900" b="1" dirty="0">
                <a:effectLst/>
                <a:latin typeface="Arial" panose="020B0604020202020204" pitchFamily="34" charset="0"/>
                <a:ea typeface="Calibri" panose="020F0502020204030204" pitchFamily="34" charset="0"/>
                <a:cs typeface="Arial" panose="020B0604020202020204" pitchFamily="34" charset="0"/>
              </a:rPr>
              <a:t>column names</a:t>
            </a:r>
            <a:r>
              <a:rPr lang="en-US" sz="900" dirty="0">
                <a:effectLst/>
                <a:latin typeface="Arial" panose="020B0604020202020204" pitchFamily="34" charset="0"/>
                <a:ea typeface="Calibri" panose="020F0502020204030204" pitchFamily="34" charset="0"/>
                <a:cs typeface="Arial" panose="020B0604020202020204" pitchFamily="34" charset="0"/>
              </a:rPr>
              <a:t> are </a:t>
            </a:r>
            <a:r>
              <a:rPr lang="en-US" sz="900" b="1" dirty="0">
                <a:effectLst/>
                <a:latin typeface="Arial" panose="020B0604020202020204" pitchFamily="34" charset="0"/>
                <a:ea typeface="Calibri" panose="020F0502020204030204" pitchFamily="34" charset="0"/>
                <a:cs typeface="Arial" panose="020B0604020202020204" pitchFamily="34" charset="0"/>
              </a:rPr>
              <a:t>"Unnamed: 0", "</a:t>
            </a:r>
            <a:r>
              <a:rPr lang="en-US" sz="900" b="1" dirty="0" err="1">
                <a:effectLst/>
                <a:latin typeface="Arial" panose="020B0604020202020204" pitchFamily="34" charset="0"/>
                <a:ea typeface="Calibri" panose="020F0502020204030204" pitchFamily="34" charset="0"/>
                <a:cs typeface="Arial" panose="020B0604020202020204" pitchFamily="34" charset="0"/>
              </a:rPr>
              <a:t>user_id</a:t>
            </a:r>
            <a:r>
              <a:rPr lang="en-US" sz="900" b="1" dirty="0">
                <a:effectLst/>
                <a:latin typeface="Arial" panose="020B0604020202020204" pitchFamily="34" charset="0"/>
                <a:ea typeface="Calibri" panose="020F0502020204030204" pitchFamily="34" charset="0"/>
                <a:cs typeface="Arial" panose="020B0604020202020204" pitchFamily="34" charset="0"/>
              </a:rPr>
              <a:t>", "</a:t>
            </a:r>
            <a:r>
              <a:rPr lang="en-US" sz="900" b="1" dirty="0" err="1">
                <a:effectLst/>
                <a:latin typeface="Arial" panose="020B0604020202020204" pitchFamily="34" charset="0"/>
                <a:ea typeface="Calibri" panose="020F0502020204030204" pitchFamily="34" charset="0"/>
                <a:cs typeface="Arial" panose="020B0604020202020204" pitchFamily="34" charset="0"/>
              </a:rPr>
              <a:t>song_id</a:t>
            </a:r>
            <a:r>
              <a:rPr lang="en-US" sz="900" b="1" dirty="0">
                <a:effectLst/>
                <a:latin typeface="Arial" panose="020B0604020202020204" pitchFamily="34" charset="0"/>
                <a:ea typeface="Calibri" panose="020F0502020204030204" pitchFamily="34" charset="0"/>
                <a:cs typeface="Arial" panose="020B0604020202020204" pitchFamily="34" charset="0"/>
              </a:rPr>
              <a:t>", "</a:t>
            </a:r>
            <a:r>
              <a:rPr lang="en-US" sz="900" b="1" dirty="0" err="1">
                <a:effectLst/>
                <a:latin typeface="Arial" panose="020B0604020202020204" pitchFamily="34" charset="0"/>
                <a:ea typeface="Calibri" panose="020F0502020204030204" pitchFamily="34" charset="0"/>
                <a:cs typeface="Arial" panose="020B0604020202020204" pitchFamily="34" charset="0"/>
              </a:rPr>
              <a:t>play_count</a:t>
            </a:r>
            <a:r>
              <a:rPr lang="en-US" sz="900" b="1" dirty="0">
                <a:effectLst/>
                <a:latin typeface="Arial" panose="020B0604020202020204" pitchFamily="34" charset="0"/>
                <a:ea typeface="Calibri" panose="020F0502020204030204" pitchFamily="34" charset="0"/>
                <a:cs typeface="Arial" panose="020B0604020202020204" pitchFamily="34" charset="0"/>
              </a:rPr>
              <a:t>"</a:t>
            </a:r>
            <a:r>
              <a:rPr lang="en-US" sz="900" dirty="0">
                <a:effectLst/>
                <a:latin typeface="Arial" panose="020B0604020202020204" pitchFamily="34" charset="0"/>
                <a:ea typeface="Calibri" panose="020F0502020204030204" pitchFamily="34" charset="0"/>
                <a:cs typeface="Arial" panose="020B0604020202020204" pitchFamily="34" charset="0"/>
              </a:rPr>
              <a:t>.</a:t>
            </a:r>
            <a:br>
              <a:rPr lang="en-US" sz="900" dirty="0">
                <a:effectLst/>
                <a:latin typeface="Arial" panose="020B0604020202020204" pitchFamily="34" charset="0"/>
                <a:ea typeface="Calibri" panose="020F0502020204030204" pitchFamily="34" charset="0"/>
                <a:cs typeface="Arial" panose="020B0604020202020204" pitchFamily="34" charset="0"/>
              </a:rPr>
            </a:br>
            <a:r>
              <a:rPr lang="en-US" sz="900" dirty="0">
                <a:effectLst/>
                <a:latin typeface="Arial" panose="020B0604020202020204" pitchFamily="34" charset="0"/>
                <a:ea typeface="Calibri" panose="020F0502020204030204" pitchFamily="34" charset="0"/>
                <a:cs typeface="Arial" panose="020B0604020202020204" pitchFamily="34" charset="0"/>
              </a:rPr>
              <a:t>The "</a:t>
            </a:r>
            <a:r>
              <a:rPr lang="en-US" sz="900" dirty="0" err="1">
                <a:effectLst/>
                <a:latin typeface="Arial" panose="020B0604020202020204" pitchFamily="34" charset="0"/>
                <a:ea typeface="Calibri" panose="020F0502020204030204" pitchFamily="34" charset="0"/>
                <a:cs typeface="Arial" panose="020B0604020202020204" pitchFamily="34" charset="0"/>
              </a:rPr>
              <a:t>user_id</a:t>
            </a:r>
            <a:r>
              <a:rPr lang="en-US" sz="900" dirty="0">
                <a:effectLst/>
                <a:latin typeface="Arial" panose="020B0604020202020204" pitchFamily="34" charset="0"/>
                <a:ea typeface="Calibri" panose="020F0502020204030204" pitchFamily="34" charset="0"/>
                <a:cs typeface="Arial" panose="020B0604020202020204" pitchFamily="34" charset="0"/>
              </a:rPr>
              <a:t>" and "</a:t>
            </a:r>
            <a:r>
              <a:rPr lang="en-US" sz="900" dirty="0" err="1">
                <a:effectLst/>
                <a:latin typeface="Arial" panose="020B0604020202020204" pitchFamily="34" charset="0"/>
                <a:ea typeface="Calibri" panose="020F0502020204030204" pitchFamily="34" charset="0"/>
                <a:cs typeface="Arial" panose="020B0604020202020204" pitchFamily="34" charset="0"/>
              </a:rPr>
              <a:t>song_id</a:t>
            </a:r>
            <a:r>
              <a:rPr lang="en-US" sz="900" dirty="0">
                <a:effectLst/>
                <a:latin typeface="Arial" panose="020B0604020202020204" pitchFamily="34" charset="0"/>
                <a:ea typeface="Calibri" panose="020F0502020204030204" pitchFamily="34" charset="0"/>
                <a:cs typeface="Arial" panose="020B0604020202020204" pitchFamily="34" charset="0"/>
              </a:rPr>
              <a:t>" columns have </a:t>
            </a:r>
            <a:r>
              <a:rPr lang="en-US" sz="900" b="1" dirty="0">
                <a:effectLst/>
                <a:latin typeface="Arial" panose="020B0604020202020204" pitchFamily="34" charset="0"/>
                <a:ea typeface="Calibri" panose="020F0502020204030204" pitchFamily="34" charset="0"/>
                <a:cs typeface="Arial" panose="020B0604020202020204" pitchFamily="34" charset="0"/>
              </a:rPr>
              <a:t>object</a:t>
            </a:r>
            <a:r>
              <a:rPr lang="en-US" sz="900" dirty="0">
                <a:effectLst/>
                <a:latin typeface="Arial" panose="020B0604020202020204" pitchFamily="34" charset="0"/>
                <a:ea typeface="Calibri" panose="020F0502020204030204" pitchFamily="34" charset="0"/>
                <a:cs typeface="Arial" panose="020B0604020202020204" pitchFamily="34" charset="0"/>
              </a:rPr>
              <a:t> data types and "Unnamed: 0" and "</a:t>
            </a:r>
            <a:r>
              <a:rPr lang="en-US" sz="900" dirty="0" err="1">
                <a:effectLst/>
                <a:latin typeface="Arial" panose="020B0604020202020204" pitchFamily="34" charset="0"/>
                <a:ea typeface="Calibri" panose="020F0502020204030204" pitchFamily="34" charset="0"/>
                <a:cs typeface="Arial" panose="020B0604020202020204" pitchFamily="34" charset="0"/>
              </a:rPr>
              <a:t>play_count</a:t>
            </a:r>
            <a:r>
              <a:rPr lang="en-US" sz="900" dirty="0">
                <a:effectLst/>
                <a:latin typeface="Arial" panose="020B0604020202020204" pitchFamily="34" charset="0"/>
                <a:ea typeface="Calibri" panose="020F0502020204030204" pitchFamily="34" charset="0"/>
                <a:cs typeface="Arial" panose="020B0604020202020204" pitchFamily="34" charset="0"/>
              </a:rPr>
              <a:t>" columns have </a:t>
            </a:r>
            <a:r>
              <a:rPr lang="en-US" sz="900" b="1" dirty="0">
                <a:effectLst/>
                <a:latin typeface="Arial" panose="020B0604020202020204" pitchFamily="34" charset="0"/>
                <a:ea typeface="Calibri" panose="020F0502020204030204" pitchFamily="34" charset="0"/>
                <a:cs typeface="Arial" panose="020B0604020202020204" pitchFamily="34" charset="0"/>
              </a:rPr>
              <a:t>integer</a:t>
            </a:r>
            <a:r>
              <a:rPr lang="en-US" sz="900" dirty="0">
                <a:effectLst/>
                <a:latin typeface="Arial" panose="020B0604020202020204" pitchFamily="34" charset="0"/>
                <a:ea typeface="Calibri" panose="020F0502020204030204" pitchFamily="34" charset="0"/>
                <a:cs typeface="Arial" panose="020B0604020202020204" pitchFamily="34" charset="0"/>
              </a:rPr>
              <a:t> data types.</a:t>
            </a:r>
            <a:br>
              <a:rPr lang="en-US" sz="900" dirty="0">
                <a:effectLst/>
                <a:latin typeface="Arial" panose="020B0604020202020204" pitchFamily="34" charset="0"/>
                <a:ea typeface="Calibri" panose="020F0502020204030204" pitchFamily="34" charset="0"/>
                <a:cs typeface="Arial" panose="020B0604020202020204" pitchFamily="34" charset="0"/>
              </a:rPr>
            </a:br>
            <a:r>
              <a:rPr lang="en-US" sz="900" dirty="0">
                <a:effectLst/>
                <a:latin typeface="Arial" panose="020B0604020202020204" pitchFamily="34" charset="0"/>
                <a:ea typeface="Calibri" panose="020F0502020204030204" pitchFamily="34" charset="0"/>
                <a:cs typeface="Arial" panose="020B0604020202020204" pitchFamily="34" charset="0"/>
              </a:rPr>
              <a:t>The "Unnamed: 0" column s/b deleted since this column does not add any value to the models.</a:t>
            </a:r>
            <a:br>
              <a:rPr lang="en-US" sz="900" dirty="0">
                <a:effectLst/>
                <a:latin typeface="Arial" panose="020B0604020202020204" pitchFamily="34" charset="0"/>
                <a:ea typeface="Calibri" panose="020F0502020204030204" pitchFamily="34" charset="0"/>
                <a:cs typeface="Arial" panose="020B0604020202020204" pitchFamily="34" charset="0"/>
              </a:rPr>
            </a:br>
            <a:r>
              <a:rPr lang="en-US" sz="900" b="1" dirty="0">
                <a:effectLst/>
                <a:latin typeface="Arial" panose="020B0604020202020204" pitchFamily="34" charset="0"/>
                <a:ea typeface="Calibri" panose="020F0502020204030204" pitchFamily="34" charset="0"/>
                <a:cs typeface="Arial" panose="020B0604020202020204" pitchFamily="34" charset="0"/>
              </a:rPr>
              <a:t>Song data</a:t>
            </a:r>
            <a:br>
              <a:rPr lang="en-US" sz="900" dirty="0">
                <a:effectLst/>
                <a:latin typeface="Arial" panose="020B0604020202020204" pitchFamily="34" charset="0"/>
                <a:ea typeface="Calibri" panose="020F0502020204030204" pitchFamily="34" charset="0"/>
                <a:cs typeface="Arial" panose="020B0604020202020204" pitchFamily="34" charset="0"/>
              </a:rPr>
            </a:br>
            <a:r>
              <a:rPr lang="en-US" sz="900" dirty="0">
                <a:effectLst/>
                <a:latin typeface="Arial" panose="020B0604020202020204" pitchFamily="34" charset="0"/>
                <a:ea typeface="Calibri" panose="020F0502020204030204" pitchFamily="34" charset="0"/>
                <a:cs typeface="Arial" panose="020B0604020202020204" pitchFamily="34" charset="0"/>
              </a:rPr>
              <a:t>There are </a:t>
            </a:r>
            <a:r>
              <a:rPr lang="en-US" sz="900" b="1" dirty="0">
                <a:effectLst/>
                <a:latin typeface="Arial" panose="020B0604020202020204" pitchFamily="34" charset="0"/>
                <a:ea typeface="Calibri" panose="020F0502020204030204" pitchFamily="34" charset="0"/>
                <a:cs typeface="Arial" panose="020B0604020202020204" pitchFamily="34" charset="0"/>
              </a:rPr>
              <a:t>1,000,000 rows</a:t>
            </a:r>
            <a:r>
              <a:rPr lang="en-US" sz="900" dirty="0">
                <a:effectLst/>
                <a:latin typeface="Arial" panose="020B0604020202020204" pitchFamily="34" charset="0"/>
                <a:ea typeface="Calibri" panose="020F0502020204030204" pitchFamily="34" charset="0"/>
                <a:cs typeface="Arial" panose="020B0604020202020204" pitchFamily="34" charset="0"/>
              </a:rPr>
              <a:t> and </a:t>
            </a:r>
            <a:r>
              <a:rPr lang="en-US" sz="900" b="1" dirty="0">
                <a:effectLst/>
                <a:latin typeface="Arial" panose="020B0604020202020204" pitchFamily="34" charset="0"/>
                <a:ea typeface="Calibri" panose="020F0502020204030204" pitchFamily="34" charset="0"/>
                <a:cs typeface="Arial" panose="020B0604020202020204" pitchFamily="34" charset="0"/>
              </a:rPr>
              <a:t>5 columns</a:t>
            </a:r>
            <a:r>
              <a:rPr lang="en-US" sz="900" dirty="0">
                <a:effectLst/>
                <a:latin typeface="Arial" panose="020B0604020202020204" pitchFamily="34" charset="0"/>
                <a:ea typeface="Calibri" panose="020F0502020204030204" pitchFamily="34" charset="0"/>
                <a:cs typeface="Arial" panose="020B0604020202020204" pitchFamily="34" charset="0"/>
              </a:rPr>
              <a:t>.</a:t>
            </a:r>
            <a:br>
              <a:rPr lang="en-US" sz="900" dirty="0">
                <a:effectLst/>
                <a:latin typeface="Arial" panose="020B0604020202020204" pitchFamily="34" charset="0"/>
                <a:ea typeface="Calibri" panose="020F0502020204030204" pitchFamily="34" charset="0"/>
                <a:cs typeface="Arial" panose="020B0604020202020204" pitchFamily="34" charset="0"/>
              </a:rPr>
            </a:br>
            <a:r>
              <a:rPr lang="en-US" sz="900" dirty="0">
                <a:effectLst/>
                <a:latin typeface="Arial" panose="020B0604020202020204" pitchFamily="34" charset="0"/>
                <a:ea typeface="Calibri" panose="020F0502020204030204" pitchFamily="34" charset="0"/>
                <a:cs typeface="Arial" panose="020B0604020202020204" pitchFamily="34" charset="0"/>
              </a:rPr>
              <a:t>The </a:t>
            </a:r>
            <a:r>
              <a:rPr lang="en-US" sz="900" b="1" dirty="0">
                <a:effectLst/>
                <a:latin typeface="Arial" panose="020B0604020202020204" pitchFamily="34" charset="0"/>
                <a:ea typeface="Calibri" panose="020F0502020204030204" pitchFamily="34" charset="0"/>
                <a:cs typeface="Arial" panose="020B0604020202020204" pitchFamily="34" charset="0"/>
              </a:rPr>
              <a:t>**column names**</a:t>
            </a:r>
            <a:r>
              <a:rPr lang="en-US" sz="900" dirty="0">
                <a:effectLst/>
                <a:latin typeface="Arial" panose="020B0604020202020204" pitchFamily="34" charset="0"/>
                <a:ea typeface="Calibri" panose="020F0502020204030204" pitchFamily="34" charset="0"/>
                <a:cs typeface="Arial" panose="020B0604020202020204" pitchFamily="34" charset="0"/>
              </a:rPr>
              <a:t> are </a:t>
            </a:r>
            <a:r>
              <a:rPr lang="en-US" sz="900" b="1" dirty="0">
                <a:effectLst/>
                <a:latin typeface="Arial" panose="020B0604020202020204" pitchFamily="34" charset="0"/>
                <a:ea typeface="Calibri" panose="020F0502020204030204" pitchFamily="34" charset="0"/>
                <a:cs typeface="Arial" panose="020B0604020202020204" pitchFamily="34" charset="0"/>
              </a:rPr>
              <a:t>"</a:t>
            </a:r>
            <a:r>
              <a:rPr lang="en-US" sz="900" b="1" dirty="0" err="1">
                <a:effectLst/>
                <a:latin typeface="Arial" panose="020B0604020202020204" pitchFamily="34" charset="0"/>
                <a:ea typeface="Calibri" panose="020F0502020204030204" pitchFamily="34" charset="0"/>
                <a:cs typeface="Arial" panose="020B0604020202020204" pitchFamily="34" charset="0"/>
              </a:rPr>
              <a:t>song_id</a:t>
            </a:r>
            <a:r>
              <a:rPr lang="en-US" sz="900" b="1" dirty="0">
                <a:effectLst/>
                <a:latin typeface="Arial" panose="020B0604020202020204" pitchFamily="34" charset="0"/>
                <a:ea typeface="Calibri" panose="020F0502020204030204" pitchFamily="34" charset="0"/>
                <a:cs typeface="Arial" panose="020B0604020202020204" pitchFamily="34" charset="0"/>
              </a:rPr>
              <a:t>", "title", "release", "</a:t>
            </a:r>
            <a:r>
              <a:rPr lang="en-US" sz="900" b="1" dirty="0" err="1">
                <a:effectLst/>
                <a:latin typeface="Arial" panose="020B0604020202020204" pitchFamily="34" charset="0"/>
                <a:ea typeface="Calibri" panose="020F0502020204030204" pitchFamily="34" charset="0"/>
                <a:cs typeface="Arial" panose="020B0604020202020204" pitchFamily="34" charset="0"/>
              </a:rPr>
              <a:t>artist_name</a:t>
            </a:r>
            <a:r>
              <a:rPr lang="en-US" sz="900" b="1" dirty="0">
                <a:effectLst/>
                <a:latin typeface="Arial" panose="020B0604020202020204" pitchFamily="34" charset="0"/>
                <a:ea typeface="Calibri" panose="020F0502020204030204" pitchFamily="34" charset="0"/>
                <a:cs typeface="Arial" panose="020B0604020202020204" pitchFamily="34" charset="0"/>
              </a:rPr>
              <a:t>", "year"</a:t>
            </a:r>
            <a:r>
              <a:rPr lang="en-US" sz="900" dirty="0">
                <a:effectLst/>
                <a:latin typeface="Arial" panose="020B0604020202020204" pitchFamily="34" charset="0"/>
                <a:ea typeface="Calibri" panose="020F0502020204030204" pitchFamily="34" charset="0"/>
                <a:cs typeface="Arial" panose="020B0604020202020204" pitchFamily="34" charset="0"/>
              </a:rPr>
              <a:t>.</a:t>
            </a:r>
            <a:br>
              <a:rPr lang="en-US" sz="900" dirty="0">
                <a:effectLst/>
                <a:latin typeface="Arial" panose="020B0604020202020204" pitchFamily="34" charset="0"/>
                <a:ea typeface="Calibri" panose="020F0502020204030204" pitchFamily="34" charset="0"/>
                <a:cs typeface="Arial" panose="020B0604020202020204" pitchFamily="34" charset="0"/>
              </a:rPr>
            </a:br>
            <a:r>
              <a:rPr lang="en-US" sz="900" dirty="0">
                <a:effectLst/>
                <a:latin typeface="Arial" panose="020B0604020202020204" pitchFamily="34" charset="0"/>
                <a:ea typeface="Calibri" panose="020F0502020204030204" pitchFamily="34" charset="0"/>
                <a:cs typeface="Arial" panose="020B0604020202020204" pitchFamily="34" charset="0"/>
              </a:rPr>
              <a:t>4 columns have object data types,</a:t>
            </a:r>
            <a:r>
              <a:rPr lang="en-US" sz="900" dirty="0">
                <a:latin typeface="Arial" panose="020B0604020202020204" pitchFamily="34" charset="0"/>
                <a:ea typeface="Calibri" panose="020F0502020204030204" pitchFamily="34" charset="0"/>
                <a:cs typeface="Arial" panose="020B0604020202020204" pitchFamily="34" charset="0"/>
              </a:rPr>
              <a:t> </a:t>
            </a:r>
            <a:r>
              <a:rPr lang="en-US" sz="900" dirty="0">
                <a:effectLst/>
                <a:latin typeface="Arial" panose="020B0604020202020204" pitchFamily="34" charset="0"/>
                <a:ea typeface="Calibri" panose="020F0502020204030204" pitchFamily="34" charset="0"/>
                <a:cs typeface="Arial" panose="020B0604020202020204" pitchFamily="34" charset="0"/>
              </a:rPr>
              <a:t>and 1 column has integer datatype.</a:t>
            </a:r>
            <a:br>
              <a:rPr lang="en-US" sz="900" dirty="0">
                <a:effectLst/>
                <a:latin typeface="Arial" panose="020B0604020202020204" pitchFamily="34" charset="0"/>
                <a:ea typeface="Calibri" panose="020F0502020204030204" pitchFamily="34" charset="0"/>
                <a:cs typeface="Arial" panose="020B0604020202020204" pitchFamily="34" charset="0"/>
              </a:rPr>
            </a:br>
            <a:r>
              <a:rPr lang="en-US" sz="900" dirty="0">
                <a:effectLst/>
                <a:latin typeface="Arial" panose="020B0604020202020204" pitchFamily="34" charset="0"/>
                <a:ea typeface="Calibri" panose="020F0502020204030204" pitchFamily="34" charset="0"/>
                <a:cs typeface="Arial" panose="020B0604020202020204" pitchFamily="34" charset="0"/>
              </a:rPr>
              <a:t>Year column has integer data type - can be converted to date datatype.</a:t>
            </a:r>
            <a:br>
              <a:rPr lang="en-US" sz="900" dirty="0">
                <a:effectLst/>
                <a:latin typeface="Arial" panose="020B0604020202020204" pitchFamily="34" charset="0"/>
                <a:ea typeface="Calibri" panose="020F0502020204030204" pitchFamily="34" charset="0"/>
                <a:cs typeface="Arial" panose="020B0604020202020204" pitchFamily="34" charset="0"/>
              </a:rPr>
            </a:br>
            <a:r>
              <a:rPr lang="en-US" sz="900" dirty="0">
                <a:effectLst/>
                <a:latin typeface="Arial" panose="020B0604020202020204" pitchFamily="34" charset="0"/>
                <a:ea typeface="Calibri" panose="020F0502020204030204" pitchFamily="34" charset="0"/>
                <a:cs typeface="Arial" panose="020B0604020202020204" pitchFamily="34" charset="0"/>
              </a:rPr>
              <a:t>The "title" and "release columns" have some </a:t>
            </a:r>
            <a:r>
              <a:rPr lang="en-US" sz="900" b="1" dirty="0">
                <a:effectLst/>
                <a:latin typeface="Arial" panose="020B0604020202020204" pitchFamily="34" charset="0"/>
                <a:ea typeface="Calibri" panose="020F0502020204030204" pitchFamily="34" charset="0"/>
                <a:cs typeface="Arial" panose="020B0604020202020204" pitchFamily="34" charset="0"/>
              </a:rPr>
              <a:t>missing values</a:t>
            </a:r>
            <a:r>
              <a:rPr lang="en-US" sz="900" dirty="0">
                <a:effectLst/>
                <a:latin typeface="Arial" panose="020B0604020202020204" pitchFamily="34" charset="0"/>
                <a:ea typeface="Calibri" panose="020F0502020204030204" pitchFamily="34" charset="0"/>
                <a:cs typeface="Arial" panose="020B0604020202020204" pitchFamily="34" charset="0"/>
              </a:rPr>
              <a:t> (15 and 5 respectfully). - We may consider different approaches to treat these missing values.</a:t>
            </a:r>
            <a:br>
              <a:rPr lang="en-US" sz="900" dirty="0">
                <a:effectLst/>
                <a:latin typeface="Arial" panose="020B0604020202020204" pitchFamily="34" charset="0"/>
                <a:ea typeface="Calibri" panose="020F0502020204030204" pitchFamily="34" charset="0"/>
                <a:cs typeface="Arial" panose="020B0604020202020204" pitchFamily="34" charset="0"/>
              </a:rPr>
            </a:br>
            <a:r>
              <a:rPr lang="en-US" sz="900" dirty="0">
                <a:effectLst/>
                <a:latin typeface="Arial" panose="020B0604020202020204" pitchFamily="34" charset="0"/>
                <a:ea typeface="Calibri" panose="020F0502020204030204" pitchFamily="34" charset="0"/>
                <a:cs typeface="Arial" panose="020B0604020202020204" pitchFamily="34" charset="0"/>
              </a:rPr>
              <a:t>The "year" column has values as "0"</a:t>
            </a:r>
            <a:br>
              <a:rPr lang="en-US" sz="900" dirty="0">
                <a:effectLst/>
                <a:latin typeface="Arial" panose="020B0604020202020204" pitchFamily="34" charset="0"/>
                <a:ea typeface="Calibri" panose="020F0502020204030204" pitchFamily="34" charset="0"/>
                <a:cs typeface="Arial" panose="020B0604020202020204" pitchFamily="34" charset="0"/>
              </a:rPr>
            </a:br>
            <a:r>
              <a:rPr lang="en-US" sz="900" dirty="0">
                <a:effectLst/>
                <a:latin typeface="Arial" panose="020B0604020202020204" pitchFamily="34" charset="0"/>
                <a:ea typeface="Calibri" panose="020F0502020204030204" pitchFamily="34" charset="0"/>
                <a:cs typeface="Arial" panose="020B0604020202020204" pitchFamily="34" charset="0"/>
              </a:rPr>
              <a:t> </a:t>
            </a:r>
            <a:br>
              <a:rPr lang="en-US" sz="900" dirty="0">
                <a:effectLst/>
                <a:latin typeface="Arial" panose="020B0604020202020204" pitchFamily="34" charset="0"/>
                <a:ea typeface="Calibri" panose="020F0502020204030204" pitchFamily="34" charset="0"/>
                <a:cs typeface="Arial" panose="020B0604020202020204" pitchFamily="34" charset="0"/>
              </a:rPr>
            </a:br>
            <a:r>
              <a:rPr lang="en-US" sz="900" dirty="0">
                <a:effectLst/>
                <a:latin typeface="Arial" panose="020B0604020202020204" pitchFamily="34" charset="0"/>
                <a:ea typeface="Calibri" panose="020F0502020204030204" pitchFamily="34" charset="0"/>
                <a:cs typeface="Arial" panose="020B0604020202020204" pitchFamily="34" charset="0"/>
              </a:rPr>
              <a:t>Merged the 2 datasets to be able to do exploratory data analysis.</a:t>
            </a:r>
            <a:br>
              <a:rPr lang="en-US" sz="900" dirty="0">
                <a:effectLst/>
                <a:latin typeface="Arial" panose="020B0604020202020204" pitchFamily="34" charset="0"/>
                <a:ea typeface="Calibri" panose="020F0502020204030204" pitchFamily="34" charset="0"/>
                <a:cs typeface="Arial" panose="020B0604020202020204" pitchFamily="34" charset="0"/>
              </a:rPr>
            </a:br>
            <a:br>
              <a:rPr lang="en-US" sz="900" b="0" dirty="0">
                <a:solidFill>
                  <a:srgbClr val="000000"/>
                </a:solidFill>
                <a:effectLst/>
                <a:latin typeface="Arial" panose="020B0604020202020204" pitchFamily="34" charset="0"/>
                <a:cs typeface="Arial" panose="020B0604020202020204" pitchFamily="34" charset="0"/>
              </a:rPr>
            </a:br>
            <a:r>
              <a:rPr lang="en-US" sz="900" b="1" dirty="0">
                <a:effectLst/>
                <a:latin typeface="Arial" panose="020B0604020202020204" pitchFamily="34" charset="0"/>
                <a:ea typeface="Calibri" panose="020F0502020204030204" pitchFamily="34" charset="0"/>
                <a:cs typeface="Arial" panose="020B0604020202020204" pitchFamily="34" charset="0"/>
              </a:rPr>
              <a:t>EXPLORATORY DATA ANALYSIS</a:t>
            </a:r>
            <a:br>
              <a:rPr lang="en-US" sz="900" dirty="0">
                <a:effectLst/>
                <a:latin typeface="Arial" panose="020B0604020202020204" pitchFamily="34" charset="0"/>
                <a:ea typeface="Calibri" panose="020F0502020204030204" pitchFamily="34" charset="0"/>
                <a:cs typeface="Arial" panose="020B0604020202020204" pitchFamily="34" charset="0"/>
              </a:rPr>
            </a:br>
            <a:r>
              <a:rPr lang="en-US" sz="900" dirty="0">
                <a:solidFill>
                  <a:srgbClr val="212121"/>
                </a:solidFill>
                <a:effectLst/>
                <a:latin typeface="Arial" panose="020B0604020202020204" pitchFamily="34" charset="0"/>
                <a:ea typeface="Calibri" panose="020F0502020204030204" pitchFamily="34" charset="0"/>
                <a:cs typeface="Arial" panose="020B0604020202020204" pitchFamily="34" charset="0"/>
              </a:rPr>
              <a:t>Total number of unique user id: 3155</a:t>
            </a:r>
            <a:br>
              <a:rPr lang="en-US" sz="900" dirty="0">
                <a:effectLst/>
                <a:latin typeface="Arial" panose="020B0604020202020204" pitchFamily="34" charset="0"/>
                <a:ea typeface="Calibri" panose="020F0502020204030204" pitchFamily="34" charset="0"/>
                <a:cs typeface="Arial" panose="020B0604020202020204" pitchFamily="34" charset="0"/>
              </a:rPr>
            </a:br>
            <a:r>
              <a:rPr lang="en-US" sz="900" dirty="0">
                <a:solidFill>
                  <a:srgbClr val="212121"/>
                </a:solidFill>
                <a:effectLst/>
                <a:latin typeface="Arial" panose="020B0604020202020204" pitchFamily="34" charset="0"/>
                <a:ea typeface="Calibri" panose="020F0502020204030204" pitchFamily="34" charset="0"/>
                <a:cs typeface="Arial" panose="020B0604020202020204" pitchFamily="34" charset="0"/>
              </a:rPr>
              <a:t>Total number of unique song id</a:t>
            </a:r>
            <a:r>
              <a:rPr lang="en-US" sz="900" dirty="0">
                <a:effectLst/>
                <a:latin typeface="Arial" panose="020B0604020202020204" pitchFamily="34" charset="0"/>
                <a:ea typeface="Calibri" panose="020F0502020204030204" pitchFamily="34" charset="0"/>
                <a:cs typeface="Arial" panose="020B0604020202020204" pitchFamily="34" charset="0"/>
              </a:rPr>
              <a:t>: 563</a:t>
            </a:r>
            <a:br>
              <a:rPr lang="en-US" sz="900" dirty="0">
                <a:effectLst/>
                <a:latin typeface="Arial" panose="020B0604020202020204" pitchFamily="34" charset="0"/>
                <a:ea typeface="Calibri" panose="020F0502020204030204" pitchFamily="34" charset="0"/>
                <a:cs typeface="Arial" panose="020B0604020202020204" pitchFamily="34" charset="0"/>
              </a:rPr>
            </a:br>
            <a:r>
              <a:rPr lang="en-US" sz="900" dirty="0">
                <a:solidFill>
                  <a:srgbClr val="212121"/>
                </a:solidFill>
                <a:effectLst/>
                <a:latin typeface="Arial" panose="020B0604020202020204" pitchFamily="34" charset="0"/>
                <a:ea typeface="Calibri" panose="020F0502020204030204" pitchFamily="34" charset="0"/>
                <a:cs typeface="Arial" panose="020B0604020202020204" pitchFamily="34" charset="0"/>
              </a:rPr>
              <a:t>Total number of unique artists</a:t>
            </a:r>
            <a:r>
              <a:rPr lang="en-US" sz="900" dirty="0">
                <a:effectLst/>
                <a:latin typeface="Arial" panose="020B0604020202020204" pitchFamily="34" charset="0"/>
                <a:ea typeface="Calibri" panose="020F0502020204030204" pitchFamily="34" charset="0"/>
                <a:cs typeface="Arial" panose="020B0604020202020204" pitchFamily="34" charset="0"/>
              </a:rPr>
              <a:t>: 232</a:t>
            </a:r>
            <a:br>
              <a:rPr lang="en-US" sz="900" dirty="0">
                <a:effectLst/>
                <a:latin typeface="Arial" panose="020B0604020202020204" pitchFamily="34" charset="0"/>
                <a:ea typeface="Calibri" panose="020F0502020204030204" pitchFamily="34" charset="0"/>
                <a:cs typeface="Arial" panose="020B0604020202020204" pitchFamily="34" charset="0"/>
              </a:rPr>
            </a:br>
            <a:r>
              <a:rPr lang="en-US" sz="900" dirty="0">
                <a:solidFill>
                  <a:srgbClr val="212121"/>
                </a:solidFill>
                <a:effectLst/>
                <a:latin typeface="Arial" panose="020B0604020202020204" pitchFamily="34" charset="0"/>
                <a:ea typeface="Calibri" panose="020F0502020204030204" pitchFamily="34" charset="0"/>
                <a:cs typeface="Arial" panose="020B0604020202020204" pitchFamily="34" charset="0"/>
              </a:rPr>
              <a:t> </a:t>
            </a:r>
            <a:br>
              <a:rPr lang="en-US" sz="900" dirty="0">
                <a:effectLst/>
                <a:latin typeface="Arial" panose="020B0604020202020204" pitchFamily="34" charset="0"/>
                <a:ea typeface="Calibri" panose="020F0502020204030204" pitchFamily="34" charset="0"/>
                <a:cs typeface="Arial" panose="020B0604020202020204" pitchFamily="34" charset="0"/>
              </a:rPr>
            </a:br>
            <a:r>
              <a:rPr lang="en-US" sz="900" dirty="0">
                <a:effectLst/>
                <a:latin typeface="Arial" panose="020B0604020202020204" pitchFamily="34" charset="0"/>
                <a:ea typeface="Calibri" panose="020F0502020204030204" pitchFamily="34" charset="0"/>
                <a:cs typeface="Arial" panose="020B0604020202020204" pitchFamily="34" charset="0"/>
              </a:rPr>
              <a:t>-  </a:t>
            </a:r>
            <a:r>
              <a:rPr lang="en-US" sz="900" dirty="0">
                <a:solidFill>
                  <a:srgbClr val="212121"/>
                </a:solidFill>
                <a:effectLst/>
                <a:latin typeface="Arial" panose="020B0604020202020204" pitchFamily="34" charset="0"/>
                <a:ea typeface="Calibri" panose="020F0502020204030204" pitchFamily="34" charset="0"/>
                <a:cs typeface="Arial" panose="020B0604020202020204" pitchFamily="34" charset="0"/>
              </a:rPr>
              <a:t>The dataset contains songs with release year from 1969 to 2010. </a:t>
            </a:r>
            <a:br>
              <a:rPr lang="en-US" sz="900" dirty="0">
                <a:effectLst/>
                <a:latin typeface="Arial" panose="020B0604020202020204" pitchFamily="34" charset="0"/>
                <a:ea typeface="Calibri" panose="020F0502020204030204" pitchFamily="34" charset="0"/>
                <a:cs typeface="Arial" panose="020B0604020202020204" pitchFamily="34" charset="0"/>
              </a:rPr>
            </a:br>
            <a:r>
              <a:rPr lang="en-US" sz="900" dirty="0">
                <a:effectLst/>
                <a:latin typeface="Arial" panose="020B0604020202020204" pitchFamily="34" charset="0"/>
                <a:ea typeface="Calibri" panose="020F0502020204030204" pitchFamily="34" charset="0"/>
                <a:cs typeface="Arial" panose="020B0604020202020204" pitchFamily="34" charset="0"/>
              </a:rPr>
              <a:t>-  </a:t>
            </a:r>
            <a:r>
              <a:rPr lang="en-US" sz="900" dirty="0">
                <a:solidFill>
                  <a:srgbClr val="212121"/>
                </a:solidFill>
                <a:effectLst/>
                <a:latin typeface="Arial" panose="020B0604020202020204" pitchFamily="34" charset="0"/>
                <a:ea typeface="Calibri" panose="020F0502020204030204" pitchFamily="34" charset="0"/>
                <a:cs typeface="Arial" panose="020B0604020202020204" pitchFamily="34" charset="0"/>
              </a:rPr>
              <a:t>The top 5 number of titles of songs based on the released year 2009, 2008, 2007, 2003 and 2006 respectfully. </a:t>
            </a:r>
            <a:br>
              <a:rPr lang="en-US" sz="900" dirty="0">
                <a:effectLst/>
                <a:latin typeface="Arial" panose="020B0604020202020204" pitchFamily="34" charset="0"/>
                <a:ea typeface="Calibri" panose="020F0502020204030204" pitchFamily="34" charset="0"/>
                <a:cs typeface="Arial" panose="020B0604020202020204" pitchFamily="34" charset="0"/>
              </a:rPr>
            </a:br>
            <a:r>
              <a:rPr lang="en-US" sz="900" dirty="0">
                <a:effectLst/>
                <a:latin typeface="Arial" panose="020B0604020202020204" pitchFamily="34" charset="0"/>
                <a:ea typeface="Calibri" panose="020F0502020204030204" pitchFamily="34" charset="0"/>
                <a:cs typeface="Arial" panose="020B0604020202020204" pitchFamily="34" charset="0"/>
              </a:rPr>
              <a:t>-  </a:t>
            </a:r>
            <a:r>
              <a:rPr lang="en-US" sz="900" dirty="0">
                <a:solidFill>
                  <a:srgbClr val="212121"/>
                </a:solidFill>
                <a:effectLst/>
                <a:latin typeface="Arial" panose="020B0604020202020204" pitchFamily="34" charset="0"/>
                <a:ea typeface="Calibri" panose="020F0502020204030204" pitchFamily="34" charset="0"/>
                <a:cs typeface="Arial" panose="020B0604020202020204" pitchFamily="34" charset="0"/>
              </a:rPr>
              <a:t>The songs released in the most recent years are liked and played out mostly by users. Per the analysis, we can assume that new songs will be played out mostly compared to older songs.</a:t>
            </a:r>
            <a:br>
              <a:rPr lang="en-US" sz="900" dirty="0">
                <a:effectLst/>
                <a:latin typeface="Arial" panose="020B0604020202020204" pitchFamily="34" charset="0"/>
                <a:ea typeface="Calibri" panose="020F0502020204030204" pitchFamily="34" charset="0"/>
                <a:cs typeface="Arial" panose="020B0604020202020204" pitchFamily="34" charset="0"/>
              </a:rPr>
            </a:br>
            <a:br>
              <a:rPr lang="en-US" sz="900" dirty="0">
                <a:effectLst/>
                <a:latin typeface="Arial" panose="020B0604020202020204" pitchFamily="34" charset="0"/>
                <a:ea typeface="Calibri" panose="020F0502020204030204" pitchFamily="34" charset="0"/>
                <a:cs typeface="Arial" panose="020B0604020202020204" pitchFamily="34" charset="0"/>
              </a:rPr>
            </a:br>
            <a:r>
              <a:rPr lang="en-US" sz="900" b="1" dirty="0">
                <a:solidFill>
                  <a:srgbClr val="212121"/>
                </a:solidFill>
                <a:effectLst/>
                <a:latin typeface="Arial" panose="020B0604020202020204" pitchFamily="34" charset="0"/>
                <a:ea typeface="Calibri" panose="020F0502020204030204" pitchFamily="34" charset="0"/>
                <a:cs typeface="Arial" panose="020B0604020202020204" pitchFamily="34" charset="0"/>
              </a:rPr>
              <a:t>Most interacted songs</a:t>
            </a:r>
            <a:r>
              <a:rPr lang="en-US" sz="900" b="1" dirty="0">
                <a:effectLst/>
                <a:latin typeface="Arial" panose="020B0604020202020204" pitchFamily="34" charset="0"/>
                <a:ea typeface="Calibri" panose="020F0502020204030204" pitchFamily="34" charset="0"/>
                <a:cs typeface="Arial" panose="020B0604020202020204" pitchFamily="34" charset="0"/>
              </a:rPr>
              <a:t>:</a:t>
            </a:r>
            <a:br>
              <a:rPr lang="en-US" sz="900" dirty="0">
                <a:effectLst/>
                <a:latin typeface="Arial" panose="020B0604020202020204" pitchFamily="34" charset="0"/>
                <a:ea typeface="Calibri" panose="020F0502020204030204" pitchFamily="34" charset="0"/>
                <a:cs typeface="Arial" panose="020B0604020202020204" pitchFamily="34" charset="0"/>
              </a:rPr>
            </a:br>
            <a:r>
              <a:rPr lang="en-US" sz="900" dirty="0">
                <a:effectLst/>
                <a:latin typeface="Arial" panose="020B0604020202020204" pitchFamily="34" charset="0"/>
                <a:ea typeface="Calibri" panose="020F0502020204030204" pitchFamily="34" charset="0"/>
                <a:cs typeface="Arial" panose="020B0604020202020204" pitchFamily="34" charset="0"/>
              </a:rPr>
              <a:t>Songs with Song Id’s 8582, 352,220 are played out based by most users.</a:t>
            </a:r>
            <a:br>
              <a:rPr lang="en-US" sz="900" dirty="0">
                <a:effectLst/>
                <a:latin typeface="Arial" panose="020B0604020202020204" pitchFamily="34" charset="0"/>
                <a:ea typeface="Calibri" panose="020F0502020204030204" pitchFamily="34" charset="0"/>
                <a:cs typeface="Arial" panose="020B0604020202020204" pitchFamily="34" charset="0"/>
              </a:rPr>
            </a:br>
            <a:r>
              <a:rPr lang="en-US" sz="900" b="1" dirty="0">
                <a:effectLst/>
                <a:latin typeface="Arial" panose="020B0604020202020204" pitchFamily="34" charset="0"/>
                <a:ea typeface="Calibri" panose="020F0502020204030204" pitchFamily="34" charset="0"/>
                <a:cs typeface="Arial" panose="020B0604020202020204" pitchFamily="34" charset="0"/>
              </a:rPr>
              <a:t>Most interacted users:</a:t>
            </a:r>
            <a:br>
              <a:rPr lang="en-US" sz="900" dirty="0">
                <a:effectLst/>
                <a:latin typeface="Arial" panose="020B0604020202020204" pitchFamily="34" charset="0"/>
                <a:ea typeface="Calibri" panose="020F0502020204030204" pitchFamily="34" charset="0"/>
                <a:cs typeface="Arial" panose="020B0604020202020204" pitchFamily="34" charset="0"/>
              </a:rPr>
            </a:br>
            <a:r>
              <a:rPr lang="en-US" sz="900" dirty="0">
                <a:effectLst/>
                <a:latin typeface="Arial" panose="020B0604020202020204" pitchFamily="34" charset="0"/>
                <a:ea typeface="Calibri" panose="020F0502020204030204" pitchFamily="34" charset="0"/>
                <a:cs typeface="Arial" panose="020B0604020202020204" pitchFamily="34" charset="0"/>
              </a:rPr>
              <a:t>Users with User Id’s 61472, 15733 and 37049 are the most active users.</a:t>
            </a:r>
            <a:br>
              <a:rPr lang="en-US" sz="900" dirty="0">
                <a:effectLst/>
                <a:latin typeface="Arial" panose="020B0604020202020204" pitchFamily="34" charset="0"/>
                <a:ea typeface="Calibri" panose="020F0502020204030204" pitchFamily="34" charset="0"/>
                <a:cs typeface="Arial" panose="020B0604020202020204" pitchFamily="34" charset="0"/>
              </a:rPr>
            </a:br>
            <a:br>
              <a:rPr lang="en-US" sz="1300" b="0" i="0" dirty="0">
                <a:effectLst/>
                <a:latin typeface="-apple-system"/>
              </a:rPr>
            </a:br>
            <a:br>
              <a:rPr lang="en-US" sz="1300" dirty="0">
                <a:effectLst/>
                <a:latin typeface="Arial" panose="020B0604020202020204" pitchFamily="34" charset="0"/>
              </a:rPr>
            </a:br>
            <a:br>
              <a:rPr lang="en-US" sz="1300" dirty="0">
                <a:effectLst/>
                <a:latin typeface="Arial" panose="020B0604020202020204" pitchFamily="34" charset="0"/>
              </a:rPr>
            </a:br>
            <a:br>
              <a:rPr lang="en-US" sz="1300" dirty="0">
                <a:effectLst/>
                <a:latin typeface="Arial" panose="020B0604020202020204" pitchFamily="34" charset="0"/>
              </a:rPr>
            </a:br>
            <a:br>
              <a:rPr lang="en-US" sz="2000" dirty="0">
                <a:effectLst/>
                <a:latin typeface="Arial" panose="020B0604020202020204" pitchFamily="34" charset="0"/>
              </a:rPr>
            </a:br>
            <a:br>
              <a:rPr lang="en-US" sz="2000"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rPr>
            </a:br>
            <a:endParaRPr lang="en-US" sz="1300" dirty="0"/>
          </a:p>
        </p:txBody>
      </p:sp>
    </p:spTree>
    <p:extLst>
      <p:ext uri="{BB962C8B-B14F-4D97-AF65-F5344CB8AC3E}">
        <p14:creationId xmlns:p14="http://schemas.microsoft.com/office/powerpoint/2010/main" val="3329087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6392-0DC3-17F8-DF2E-C0E474E4624F}"/>
              </a:ext>
            </a:extLst>
          </p:cNvPr>
          <p:cNvSpPr>
            <a:spLocks noGrp="1"/>
          </p:cNvSpPr>
          <p:nvPr>
            <p:ph type="title"/>
          </p:nvPr>
        </p:nvSpPr>
        <p:spPr/>
        <p:txBody>
          <a:bodyPr>
            <a:normAutofit fontScale="90000"/>
          </a:bodyPr>
          <a:lstStyle/>
          <a:p>
            <a:pPr marL="0" marR="0">
              <a:lnSpc>
                <a:spcPct val="107000"/>
              </a:lnSpc>
              <a:spcBef>
                <a:spcPts val="0"/>
              </a:spcBef>
              <a:spcAft>
                <a:spcPts val="800"/>
              </a:spcAft>
            </a:pP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r>
              <a:rPr lang="en-US" dirty="0">
                <a:effectLst/>
                <a:latin typeface="Arial" panose="020B0604020202020204" pitchFamily="34" charset="0"/>
              </a:rPr>
              <a:t>R</a:t>
            </a:r>
            <a:r>
              <a:rPr lang="en-US" dirty="0">
                <a:latin typeface="Arial" panose="020B0604020202020204" pitchFamily="34" charset="0"/>
              </a:rPr>
              <a:t>efined Insights - Continued</a:t>
            </a:r>
            <a:br>
              <a:rPr lang="en-US" dirty="0">
                <a:effectLst/>
              </a:rPr>
            </a:br>
            <a:br>
              <a:rPr lang="en-US" sz="900" dirty="0">
                <a:effectLst/>
                <a:latin typeface="Arial" panose="020B0604020202020204" pitchFamily="34" charset="0"/>
              </a:rPr>
            </a:br>
            <a:br>
              <a:rPr lang="en-US" sz="900" dirty="0">
                <a:effectLst/>
                <a:latin typeface="Arial" panose="020B0604020202020204" pitchFamily="34" charset="0"/>
              </a:rPr>
            </a:br>
            <a:br>
              <a:rPr lang="en-US" sz="900" dirty="0">
                <a:effectLst/>
                <a:latin typeface="Arial" panose="020B0604020202020204" pitchFamily="34" charset="0"/>
              </a:rPr>
            </a:br>
            <a:br>
              <a:rPr lang="en-US" sz="900" dirty="0">
                <a:effectLst/>
                <a:latin typeface="Arial" panose="020B0604020202020204" pitchFamily="34" charset="0"/>
              </a:rPr>
            </a:br>
            <a:r>
              <a:rPr lang="en-US" sz="1600" b="0" dirty="0">
                <a:solidFill>
                  <a:srgbClr val="0000FF"/>
                </a:solidFill>
                <a:effectLst/>
                <a:latin typeface="+mn-lt"/>
              </a:rPr>
              <a:t>The songs with highest play count percentages are: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300" b="0" i="0" dirty="0">
                <a:effectLst/>
                <a:latin typeface="-apple-system"/>
              </a:rPr>
            </a:br>
            <a:br>
              <a:rPr lang="en-US" sz="1300" dirty="0">
                <a:effectLst/>
                <a:latin typeface="Arial" panose="020B0604020202020204" pitchFamily="34" charset="0"/>
              </a:rPr>
            </a:br>
            <a:br>
              <a:rPr lang="en-US" sz="1300" dirty="0">
                <a:effectLst/>
                <a:latin typeface="Arial" panose="020B0604020202020204" pitchFamily="34" charset="0"/>
              </a:rPr>
            </a:br>
            <a:br>
              <a:rPr lang="en-US" sz="1300" dirty="0">
                <a:effectLst/>
                <a:latin typeface="Arial" panose="020B0604020202020204" pitchFamily="34" charset="0"/>
              </a:rPr>
            </a:br>
            <a:br>
              <a:rPr lang="en-US" sz="2000" dirty="0">
                <a:effectLst/>
                <a:latin typeface="Arial" panose="020B0604020202020204" pitchFamily="34" charset="0"/>
              </a:rPr>
            </a:br>
            <a:br>
              <a:rPr lang="en-US" sz="2000"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rPr>
            </a:br>
            <a:endParaRPr lang="en-US" sz="1300" dirty="0"/>
          </a:p>
        </p:txBody>
      </p:sp>
      <p:graphicFrame>
        <p:nvGraphicFramePr>
          <p:cNvPr id="5" name="Table 4">
            <a:extLst>
              <a:ext uri="{FF2B5EF4-FFF2-40B4-BE49-F238E27FC236}">
                <a16:creationId xmlns:a16="http://schemas.microsoft.com/office/drawing/2014/main" id="{5E5A3024-7E54-99F4-0E84-F14FB1872570}"/>
              </a:ext>
            </a:extLst>
          </p:cNvPr>
          <p:cNvGraphicFramePr>
            <a:graphicFrameLocks noGrp="1"/>
          </p:cNvGraphicFramePr>
          <p:nvPr>
            <p:extLst>
              <p:ext uri="{D42A27DB-BD31-4B8C-83A1-F6EECF244321}">
                <p14:modId xmlns:p14="http://schemas.microsoft.com/office/powerpoint/2010/main" val="3565466937"/>
              </p:ext>
            </p:extLst>
          </p:nvPr>
        </p:nvGraphicFramePr>
        <p:xfrm>
          <a:off x="975026" y="2293688"/>
          <a:ext cx="7581876" cy="4431332"/>
        </p:xfrm>
        <a:graphic>
          <a:graphicData uri="http://schemas.openxmlformats.org/drawingml/2006/table">
            <a:tbl>
              <a:tblPr/>
              <a:tblGrid>
                <a:gridCol w="1895469">
                  <a:extLst>
                    <a:ext uri="{9D8B030D-6E8A-4147-A177-3AD203B41FA5}">
                      <a16:colId xmlns:a16="http://schemas.microsoft.com/office/drawing/2014/main" val="3124960417"/>
                    </a:ext>
                  </a:extLst>
                </a:gridCol>
                <a:gridCol w="1895469">
                  <a:extLst>
                    <a:ext uri="{9D8B030D-6E8A-4147-A177-3AD203B41FA5}">
                      <a16:colId xmlns:a16="http://schemas.microsoft.com/office/drawing/2014/main" val="2081996748"/>
                    </a:ext>
                  </a:extLst>
                </a:gridCol>
                <a:gridCol w="1895469">
                  <a:extLst>
                    <a:ext uri="{9D8B030D-6E8A-4147-A177-3AD203B41FA5}">
                      <a16:colId xmlns:a16="http://schemas.microsoft.com/office/drawing/2014/main" val="3964503306"/>
                    </a:ext>
                  </a:extLst>
                </a:gridCol>
                <a:gridCol w="1895469">
                  <a:extLst>
                    <a:ext uri="{9D8B030D-6E8A-4147-A177-3AD203B41FA5}">
                      <a16:colId xmlns:a16="http://schemas.microsoft.com/office/drawing/2014/main" val="944913475"/>
                    </a:ext>
                  </a:extLst>
                </a:gridCol>
              </a:tblGrid>
              <a:tr h="294800">
                <a:tc>
                  <a:txBody>
                    <a:bodyPr/>
                    <a:lstStyle/>
                    <a:p>
                      <a:pPr algn="r"/>
                      <a:endParaRPr lang="en-US" sz="1300" b="1" dirty="0">
                        <a:effectLst/>
                      </a:endParaRPr>
                    </a:p>
                  </a:txBody>
                  <a:tcPr marL="65929" marR="65929" marT="32965" marB="32965" anchor="ctr">
                    <a:lnL>
                      <a:noFill/>
                    </a:lnL>
                    <a:lnR>
                      <a:noFill/>
                    </a:lnR>
                    <a:lnT>
                      <a:noFill/>
                    </a:lnT>
                    <a:lnB>
                      <a:noFill/>
                    </a:lnB>
                    <a:solidFill>
                      <a:srgbClr val="FFFFFF"/>
                    </a:solidFill>
                  </a:tcPr>
                </a:tc>
                <a:tc>
                  <a:txBody>
                    <a:bodyPr/>
                    <a:lstStyle/>
                    <a:p>
                      <a:pPr algn="r"/>
                      <a:r>
                        <a:rPr lang="en-US" sz="1300" b="1" dirty="0">
                          <a:effectLst/>
                        </a:rPr>
                        <a:t>song</a:t>
                      </a:r>
                    </a:p>
                  </a:txBody>
                  <a:tcPr marL="65929" marR="65929" marT="32965" marB="32965" anchor="ctr">
                    <a:lnL>
                      <a:noFill/>
                    </a:lnL>
                    <a:lnR>
                      <a:noFill/>
                    </a:lnR>
                    <a:lnT>
                      <a:noFill/>
                    </a:lnT>
                    <a:lnB>
                      <a:noFill/>
                    </a:lnB>
                    <a:solidFill>
                      <a:srgbClr val="FFFFFF"/>
                    </a:solidFill>
                  </a:tcPr>
                </a:tc>
                <a:tc>
                  <a:txBody>
                    <a:bodyPr/>
                    <a:lstStyle/>
                    <a:p>
                      <a:pPr algn="r"/>
                      <a:r>
                        <a:rPr lang="en-US" sz="1300" b="1">
                          <a:effectLst/>
                        </a:rPr>
                        <a:t>play_count</a:t>
                      </a:r>
                    </a:p>
                  </a:txBody>
                  <a:tcPr marL="65929" marR="65929" marT="32965" marB="32965" anchor="ctr">
                    <a:lnL>
                      <a:noFill/>
                    </a:lnL>
                    <a:lnR>
                      <a:noFill/>
                    </a:lnR>
                    <a:lnT>
                      <a:noFill/>
                    </a:lnT>
                    <a:lnB>
                      <a:noFill/>
                    </a:lnB>
                    <a:solidFill>
                      <a:srgbClr val="FFFFFF"/>
                    </a:solidFill>
                  </a:tcPr>
                </a:tc>
                <a:tc>
                  <a:txBody>
                    <a:bodyPr/>
                    <a:lstStyle/>
                    <a:p>
                      <a:pPr algn="r"/>
                      <a:r>
                        <a:rPr lang="en-US" sz="1300" b="1">
                          <a:effectLst/>
                        </a:rPr>
                        <a:t>percentage</a:t>
                      </a:r>
                    </a:p>
                  </a:txBody>
                  <a:tcPr marL="65929" marR="65929" marT="32965" marB="32965" anchor="ctr">
                    <a:lnL>
                      <a:noFill/>
                    </a:lnL>
                    <a:lnR>
                      <a:noFill/>
                    </a:lnR>
                    <a:lnT>
                      <a:noFill/>
                    </a:lnT>
                    <a:lnB>
                      <a:noFill/>
                    </a:lnB>
                    <a:solidFill>
                      <a:srgbClr val="FFFFFF"/>
                    </a:solidFill>
                  </a:tcPr>
                </a:tc>
                <a:extLst>
                  <a:ext uri="{0D108BD9-81ED-4DB2-BD59-A6C34878D82A}">
                    <a16:rowId xmlns:a16="http://schemas.microsoft.com/office/drawing/2014/main" val="1565509048"/>
                  </a:ext>
                </a:extLst>
              </a:tr>
              <a:tr h="505432">
                <a:tc>
                  <a:txBody>
                    <a:bodyPr/>
                    <a:lstStyle/>
                    <a:p>
                      <a:pPr fontAlgn="ctr"/>
                      <a:r>
                        <a:rPr lang="en-US" sz="1300" b="1">
                          <a:effectLst/>
                        </a:rPr>
                        <a:t>105</a:t>
                      </a:r>
                    </a:p>
                  </a:txBody>
                  <a:tcPr marL="65929" marR="65929" marT="32965" marB="32965" anchor="ctr">
                    <a:lnL>
                      <a:noFill/>
                    </a:lnL>
                    <a:lnR>
                      <a:noFill/>
                    </a:lnR>
                    <a:lnT>
                      <a:noFill/>
                    </a:lnT>
                    <a:lnB>
                      <a:noFill/>
                    </a:lnB>
                    <a:solidFill>
                      <a:srgbClr val="FFFFFF"/>
                    </a:solidFill>
                  </a:tcPr>
                </a:tc>
                <a:tc>
                  <a:txBody>
                    <a:bodyPr/>
                    <a:lstStyle/>
                    <a:p>
                      <a:pPr algn="r"/>
                      <a:r>
                        <a:rPr lang="en-US" sz="1300" dirty="0">
                          <a:effectLst/>
                        </a:rPr>
                        <a:t>Dog Days Are Over (Radio Edit)-Florence + The ...</a:t>
                      </a:r>
                    </a:p>
                  </a:txBody>
                  <a:tcPr marL="65929" marR="65929" marT="32965" marB="32965" anchor="ctr">
                    <a:lnL>
                      <a:noFill/>
                    </a:lnL>
                    <a:lnR>
                      <a:noFill/>
                    </a:lnR>
                    <a:lnT>
                      <a:noFill/>
                    </a:lnT>
                    <a:lnB>
                      <a:noFill/>
                    </a:lnB>
                    <a:solidFill>
                      <a:srgbClr val="FFFFFF"/>
                    </a:solidFill>
                  </a:tcPr>
                </a:tc>
                <a:tc>
                  <a:txBody>
                    <a:bodyPr/>
                    <a:lstStyle/>
                    <a:p>
                      <a:pPr algn="r"/>
                      <a:r>
                        <a:rPr lang="en-US" sz="1300" dirty="0">
                          <a:effectLst/>
                        </a:rPr>
                        <a:t>1634</a:t>
                      </a:r>
                    </a:p>
                  </a:txBody>
                  <a:tcPr marL="65929" marR="65929" marT="32965" marB="32965" anchor="ctr">
                    <a:lnL>
                      <a:noFill/>
                    </a:lnL>
                    <a:lnR>
                      <a:noFill/>
                    </a:lnR>
                    <a:lnT>
                      <a:noFill/>
                    </a:lnT>
                    <a:lnB>
                      <a:noFill/>
                    </a:lnB>
                    <a:solidFill>
                      <a:srgbClr val="FFFFFF"/>
                    </a:solidFill>
                  </a:tcPr>
                </a:tc>
                <a:tc>
                  <a:txBody>
                    <a:bodyPr/>
                    <a:lstStyle/>
                    <a:p>
                      <a:pPr algn="r"/>
                      <a:r>
                        <a:rPr lang="en-US" sz="1300">
                          <a:effectLst/>
                        </a:rPr>
                        <a:t>0.815386</a:t>
                      </a:r>
                    </a:p>
                  </a:txBody>
                  <a:tcPr marL="65929" marR="65929" marT="32965" marB="32965" anchor="ctr">
                    <a:lnL>
                      <a:noFill/>
                    </a:lnL>
                    <a:lnR>
                      <a:noFill/>
                    </a:lnR>
                    <a:lnT>
                      <a:noFill/>
                    </a:lnT>
                    <a:lnB>
                      <a:noFill/>
                    </a:lnB>
                    <a:solidFill>
                      <a:srgbClr val="FFFFFF"/>
                    </a:solidFill>
                  </a:tcPr>
                </a:tc>
                <a:extLst>
                  <a:ext uri="{0D108BD9-81ED-4DB2-BD59-A6C34878D82A}">
                    <a16:rowId xmlns:a16="http://schemas.microsoft.com/office/drawing/2014/main" val="1410144274"/>
                  </a:ext>
                </a:extLst>
              </a:tr>
              <a:tr h="263717">
                <a:tc>
                  <a:txBody>
                    <a:bodyPr/>
                    <a:lstStyle/>
                    <a:p>
                      <a:pPr fontAlgn="ctr"/>
                      <a:r>
                        <a:rPr lang="en-US" sz="1300" b="1">
                          <a:effectLst/>
                        </a:rPr>
                        <a:t>392</a:t>
                      </a:r>
                    </a:p>
                  </a:txBody>
                  <a:tcPr marL="65929" marR="65929" marT="32965" marB="32965" anchor="ctr">
                    <a:lnL>
                      <a:noFill/>
                    </a:lnL>
                    <a:lnR>
                      <a:noFill/>
                    </a:lnR>
                    <a:lnT>
                      <a:noFill/>
                    </a:lnT>
                    <a:lnB>
                      <a:noFill/>
                    </a:lnB>
                    <a:solidFill>
                      <a:srgbClr val="FFFFFF"/>
                    </a:solidFill>
                  </a:tcPr>
                </a:tc>
                <a:tc>
                  <a:txBody>
                    <a:bodyPr/>
                    <a:lstStyle/>
                    <a:p>
                      <a:pPr algn="r"/>
                      <a:r>
                        <a:rPr lang="en-US" sz="1300">
                          <a:effectLst/>
                        </a:rPr>
                        <a:t>Sehr kosmisch-Harmonia</a:t>
                      </a:r>
                    </a:p>
                  </a:txBody>
                  <a:tcPr marL="65929" marR="65929" marT="32965" marB="32965" anchor="ctr">
                    <a:lnL>
                      <a:noFill/>
                    </a:lnL>
                    <a:lnR>
                      <a:noFill/>
                    </a:lnR>
                    <a:lnT>
                      <a:noFill/>
                    </a:lnT>
                    <a:lnB>
                      <a:noFill/>
                    </a:lnB>
                    <a:solidFill>
                      <a:srgbClr val="FFFFFF"/>
                    </a:solidFill>
                  </a:tcPr>
                </a:tc>
                <a:tc>
                  <a:txBody>
                    <a:bodyPr/>
                    <a:lstStyle/>
                    <a:p>
                      <a:pPr algn="r"/>
                      <a:r>
                        <a:rPr lang="en-US" sz="1300" dirty="0">
                          <a:effectLst/>
                        </a:rPr>
                        <a:t>1583</a:t>
                      </a:r>
                    </a:p>
                  </a:txBody>
                  <a:tcPr marL="65929" marR="65929" marT="32965" marB="32965" anchor="ctr">
                    <a:lnL>
                      <a:noFill/>
                    </a:lnL>
                    <a:lnR>
                      <a:noFill/>
                    </a:lnR>
                    <a:lnT>
                      <a:noFill/>
                    </a:lnT>
                    <a:lnB>
                      <a:noFill/>
                    </a:lnB>
                    <a:solidFill>
                      <a:srgbClr val="FFFFFF"/>
                    </a:solidFill>
                  </a:tcPr>
                </a:tc>
                <a:tc>
                  <a:txBody>
                    <a:bodyPr/>
                    <a:lstStyle/>
                    <a:p>
                      <a:pPr algn="r"/>
                      <a:r>
                        <a:rPr lang="en-US" sz="1300">
                          <a:effectLst/>
                        </a:rPr>
                        <a:t>0.789936</a:t>
                      </a:r>
                    </a:p>
                  </a:txBody>
                  <a:tcPr marL="65929" marR="65929" marT="32965" marB="32965" anchor="ctr">
                    <a:lnL>
                      <a:noFill/>
                    </a:lnL>
                    <a:lnR>
                      <a:noFill/>
                    </a:lnR>
                    <a:lnT>
                      <a:noFill/>
                    </a:lnT>
                    <a:lnB>
                      <a:noFill/>
                    </a:lnB>
                    <a:solidFill>
                      <a:srgbClr val="FFFFFF"/>
                    </a:solidFill>
                  </a:tcPr>
                </a:tc>
                <a:extLst>
                  <a:ext uri="{0D108BD9-81ED-4DB2-BD59-A6C34878D82A}">
                    <a16:rowId xmlns:a16="http://schemas.microsoft.com/office/drawing/2014/main" val="4325762"/>
                  </a:ext>
                </a:extLst>
              </a:tr>
              <a:tr h="461506">
                <a:tc>
                  <a:txBody>
                    <a:bodyPr/>
                    <a:lstStyle/>
                    <a:p>
                      <a:pPr fontAlgn="ctr"/>
                      <a:r>
                        <a:rPr lang="en-US" sz="1300" b="1">
                          <a:effectLst/>
                        </a:rPr>
                        <a:t>511</a:t>
                      </a:r>
                    </a:p>
                  </a:txBody>
                  <a:tcPr marL="65929" marR="65929" marT="32965" marB="32965" anchor="ctr">
                    <a:lnL>
                      <a:noFill/>
                    </a:lnL>
                    <a:lnR>
                      <a:noFill/>
                    </a:lnR>
                    <a:lnT>
                      <a:noFill/>
                    </a:lnT>
                    <a:lnB>
                      <a:noFill/>
                    </a:lnB>
                    <a:solidFill>
                      <a:srgbClr val="FFFFFF"/>
                    </a:solidFill>
                  </a:tcPr>
                </a:tc>
                <a:tc>
                  <a:txBody>
                    <a:bodyPr/>
                    <a:lstStyle/>
                    <a:p>
                      <a:pPr algn="r"/>
                      <a:r>
                        <a:rPr lang="en-US" sz="1300" dirty="0">
                          <a:effectLst/>
                        </a:rPr>
                        <a:t>Use Somebody-Kings Of Leon</a:t>
                      </a:r>
                    </a:p>
                  </a:txBody>
                  <a:tcPr marL="65929" marR="65929" marT="32965" marB="32965" anchor="ctr">
                    <a:lnL>
                      <a:noFill/>
                    </a:lnL>
                    <a:lnR>
                      <a:noFill/>
                    </a:lnR>
                    <a:lnT>
                      <a:noFill/>
                    </a:lnT>
                    <a:lnB>
                      <a:noFill/>
                    </a:lnB>
                    <a:solidFill>
                      <a:srgbClr val="FFFFFF"/>
                    </a:solidFill>
                  </a:tcPr>
                </a:tc>
                <a:tc>
                  <a:txBody>
                    <a:bodyPr/>
                    <a:lstStyle/>
                    <a:p>
                      <a:pPr algn="r"/>
                      <a:r>
                        <a:rPr lang="en-US" sz="1300" dirty="0">
                          <a:effectLst/>
                        </a:rPr>
                        <a:t>1463</a:t>
                      </a:r>
                    </a:p>
                  </a:txBody>
                  <a:tcPr marL="65929" marR="65929" marT="32965" marB="32965" anchor="ctr">
                    <a:lnL>
                      <a:noFill/>
                    </a:lnL>
                    <a:lnR>
                      <a:noFill/>
                    </a:lnR>
                    <a:lnT>
                      <a:noFill/>
                    </a:lnT>
                    <a:lnB>
                      <a:noFill/>
                    </a:lnB>
                    <a:solidFill>
                      <a:srgbClr val="FFFFFF"/>
                    </a:solidFill>
                  </a:tcPr>
                </a:tc>
                <a:tc>
                  <a:txBody>
                    <a:bodyPr/>
                    <a:lstStyle/>
                    <a:p>
                      <a:pPr algn="r"/>
                      <a:r>
                        <a:rPr lang="en-US" sz="1300">
                          <a:effectLst/>
                        </a:rPr>
                        <a:t>0.730054</a:t>
                      </a:r>
                    </a:p>
                  </a:txBody>
                  <a:tcPr marL="65929" marR="65929" marT="32965" marB="32965" anchor="ctr">
                    <a:lnL>
                      <a:noFill/>
                    </a:lnL>
                    <a:lnR>
                      <a:noFill/>
                    </a:lnR>
                    <a:lnT>
                      <a:noFill/>
                    </a:lnT>
                    <a:lnB>
                      <a:noFill/>
                    </a:lnB>
                    <a:solidFill>
                      <a:srgbClr val="FFFFFF"/>
                    </a:solidFill>
                  </a:tcPr>
                </a:tc>
                <a:extLst>
                  <a:ext uri="{0D108BD9-81ED-4DB2-BD59-A6C34878D82A}">
                    <a16:rowId xmlns:a16="http://schemas.microsoft.com/office/drawing/2014/main" val="3332258987"/>
                  </a:ext>
                </a:extLst>
              </a:tr>
              <a:tr h="263717">
                <a:tc>
                  <a:txBody>
                    <a:bodyPr/>
                    <a:lstStyle/>
                    <a:p>
                      <a:pPr fontAlgn="ctr"/>
                      <a:r>
                        <a:rPr lang="en-US" sz="1300" b="1">
                          <a:effectLst/>
                        </a:rPr>
                        <a:t>391</a:t>
                      </a:r>
                    </a:p>
                  </a:txBody>
                  <a:tcPr marL="65929" marR="65929" marT="32965" marB="32965" anchor="ctr">
                    <a:lnL>
                      <a:noFill/>
                    </a:lnL>
                    <a:lnR>
                      <a:noFill/>
                    </a:lnR>
                    <a:lnT>
                      <a:noFill/>
                    </a:lnT>
                    <a:lnB>
                      <a:noFill/>
                    </a:lnB>
                    <a:solidFill>
                      <a:srgbClr val="FFFFFF"/>
                    </a:solidFill>
                  </a:tcPr>
                </a:tc>
                <a:tc>
                  <a:txBody>
                    <a:bodyPr/>
                    <a:lstStyle/>
                    <a:p>
                      <a:pPr algn="r"/>
                      <a:r>
                        <a:rPr lang="en-US" sz="1300">
                          <a:effectLst/>
                        </a:rPr>
                        <a:t>Secrets-OneRepublic</a:t>
                      </a:r>
                    </a:p>
                  </a:txBody>
                  <a:tcPr marL="65929" marR="65929" marT="32965" marB="32965" anchor="ctr">
                    <a:lnL>
                      <a:noFill/>
                    </a:lnL>
                    <a:lnR>
                      <a:noFill/>
                    </a:lnR>
                    <a:lnT>
                      <a:noFill/>
                    </a:lnT>
                    <a:lnB>
                      <a:noFill/>
                    </a:lnB>
                    <a:solidFill>
                      <a:srgbClr val="FFFFFF"/>
                    </a:solidFill>
                  </a:tcPr>
                </a:tc>
                <a:tc>
                  <a:txBody>
                    <a:bodyPr/>
                    <a:lstStyle/>
                    <a:p>
                      <a:pPr algn="r"/>
                      <a:r>
                        <a:rPr lang="en-US" sz="1300">
                          <a:effectLst/>
                        </a:rPr>
                        <a:t>1427</a:t>
                      </a:r>
                    </a:p>
                  </a:txBody>
                  <a:tcPr marL="65929" marR="65929" marT="32965" marB="32965" anchor="ctr">
                    <a:lnL>
                      <a:noFill/>
                    </a:lnL>
                    <a:lnR>
                      <a:noFill/>
                    </a:lnR>
                    <a:lnT>
                      <a:noFill/>
                    </a:lnT>
                    <a:lnB>
                      <a:noFill/>
                    </a:lnB>
                    <a:solidFill>
                      <a:srgbClr val="FFFFFF"/>
                    </a:solidFill>
                  </a:tcPr>
                </a:tc>
                <a:tc>
                  <a:txBody>
                    <a:bodyPr/>
                    <a:lstStyle/>
                    <a:p>
                      <a:pPr algn="r"/>
                      <a:r>
                        <a:rPr lang="en-US" sz="1300">
                          <a:effectLst/>
                        </a:rPr>
                        <a:t>0.712090</a:t>
                      </a:r>
                    </a:p>
                  </a:txBody>
                  <a:tcPr marL="65929" marR="65929" marT="32965" marB="32965" anchor="ctr">
                    <a:lnL>
                      <a:noFill/>
                    </a:lnL>
                    <a:lnR>
                      <a:noFill/>
                    </a:lnR>
                    <a:lnT>
                      <a:noFill/>
                    </a:lnT>
                    <a:lnB>
                      <a:noFill/>
                    </a:lnB>
                    <a:solidFill>
                      <a:srgbClr val="FFFFFF"/>
                    </a:solidFill>
                  </a:tcPr>
                </a:tc>
                <a:extLst>
                  <a:ext uri="{0D108BD9-81ED-4DB2-BD59-A6C34878D82A}">
                    <a16:rowId xmlns:a16="http://schemas.microsoft.com/office/drawing/2014/main" val="3857363091"/>
                  </a:ext>
                </a:extLst>
              </a:tr>
              <a:tr h="461506">
                <a:tc>
                  <a:txBody>
                    <a:bodyPr/>
                    <a:lstStyle/>
                    <a:p>
                      <a:pPr fontAlgn="ctr"/>
                      <a:r>
                        <a:rPr lang="en-US" sz="1300" b="1">
                          <a:effectLst/>
                        </a:rPr>
                        <a:t>140</a:t>
                      </a:r>
                    </a:p>
                  </a:txBody>
                  <a:tcPr marL="65929" marR="65929" marT="32965" marB="32965" anchor="ctr">
                    <a:lnL>
                      <a:noFill/>
                    </a:lnL>
                    <a:lnR>
                      <a:noFill/>
                    </a:lnR>
                    <a:lnT>
                      <a:noFill/>
                    </a:lnT>
                    <a:lnB>
                      <a:noFill/>
                    </a:lnB>
                    <a:solidFill>
                      <a:srgbClr val="FFFFFF"/>
                    </a:solidFill>
                  </a:tcPr>
                </a:tc>
                <a:tc>
                  <a:txBody>
                    <a:bodyPr/>
                    <a:lstStyle/>
                    <a:p>
                      <a:pPr algn="r"/>
                      <a:r>
                        <a:rPr lang="en-US" sz="1300" dirty="0">
                          <a:effectLst/>
                        </a:rPr>
                        <a:t>Fireflies-</a:t>
                      </a:r>
                      <a:r>
                        <a:rPr lang="en-US" sz="1300" dirty="0" err="1">
                          <a:effectLst/>
                        </a:rPr>
                        <a:t>Charttraxx</a:t>
                      </a:r>
                      <a:r>
                        <a:rPr lang="en-US" sz="1300" dirty="0">
                          <a:effectLst/>
                        </a:rPr>
                        <a:t> Karaoke</a:t>
                      </a:r>
                    </a:p>
                  </a:txBody>
                  <a:tcPr marL="65929" marR="65929" marT="32965" marB="32965" anchor="ctr">
                    <a:lnL>
                      <a:noFill/>
                    </a:lnL>
                    <a:lnR>
                      <a:noFill/>
                    </a:lnR>
                    <a:lnT>
                      <a:noFill/>
                    </a:lnT>
                    <a:lnB>
                      <a:noFill/>
                    </a:lnB>
                    <a:solidFill>
                      <a:srgbClr val="FFFFFF"/>
                    </a:solidFill>
                  </a:tcPr>
                </a:tc>
                <a:tc>
                  <a:txBody>
                    <a:bodyPr/>
                    <a:lstStyle/>
                    <a:p>
                      <a:pPr algn="r"/>
                      <a:r>
                        <a:rPr lang="en-US" sz="1300" dirty="0">
                          <a:effectLst/>
                        </a:rPr>
                        <a:t>1291</a:t>
                      </a:r>
                    </a:p>
                  </a:txBody>
                  <a:tcPr marL="65929" marR="65929" marT="32965" marB="32965" anchor="ctr">
                    <a:lnL>
                      <a:noFill/>
                    </a:lnL>
                    <a:lnR>
                      <a:noFill/>
                    </a:lnR>
                    <a:lnT>
                      <a:noFill/>
                    </a:lnT>
                    <a:lnB>
                      <a:noFill/>
                    </a:lnB>
                    <a:solidFill>
                      <a:srgbClr val="FFFFFF"/>
                    </a:solidFill>
                  </a:tcPr>
                </a:tc>
                <a:tc>
                  <a:txBody>
                    <a:bodyPr/>
                    <a:lstStyle/>
                    <a:p>
                      <a:pPr algn="r"/>
                      <a:r>
                        <a:rPr lang="en-US" sz="1300">
                          <a:effectLst/>
                        </a:rPr>
                        <a:t>0.644224</a:t>
                      </a:r>
                    </a:p>
                  </a:txBody>
                  <a:tcPr marL="65929" marR="65929" marT="32965" marB="32965" anchor="ctr">
                    <a:lnL>
                      <a:noFill/>
                    </a:lnL>
                    <a:lnR>
                      <a:noFill/>
                    </a:lnR>
                    <a:lnT>
                      <a:noFill/>
                    </a:lnT>
                    <a:lnB>
                      <a:noFill/>
                    </a:lnB>
                    <a:solidFill>
                      <a:srgbClr val="FFFFFF"/>
                    </a:solidFill>
                  </a:tcPr>
                </a:tc>
                <a:extLst>
                  <a:ext uri="{0D108BD9-81ED-4DB2-BD59-A6C34878D82A}">
                    <a16:rowId xmlns:a16="http://schemas.microsoft.com/office/drawing/2014/main" val="3715127941"/>
                  </a:ext>
                </a:extLst>
              </a:tr>
              <a:tr h="263717">
                <a:tc>
                  <a:txBody>
                    <a:bodyPr/>
                    <a:lstStyle/>
                    <a:p>
                      <a:pPr fontAlgn="ctr"/>
                      <a:r>
                        <a:rPr lang="en-US" sz="1300" b="1">
                          <a:effectLst/>
                        </a:rPr>
                        <a:t>...</a:t>
                      </a:r>
                    </a:p>
                  </a:txBody>
                  <a:tcPr marL="65929" marR="65929" marT="32965" marB="32965" anchor="ctr">
                    <a:lnL>
                      <a:noFill/>
                    </a:lnL>
                    <a:lnR>
                      <a:noFill/>
                    </a:lnR>
                    <a:lnT>
                      <a:noFill/>
                    </a:lnT>
                    <a:lnB>
                      <a:noFill/>
                    </a:lnB>
                    <a:solidFill>
                      <a:srgbClr val="FFFFFF"/>
                    </a:solidFill>
                  </a:tcPr>
                </a:tc>
                <a:tc>
                  <a:txBody>
                    <a:bodyPr/>
                    <a:lstStyle/>
                    <a:p>
                      <a:pPr algn="r"/>
                      <a:r>
                        <a:rPr lang="en-US" sz="1300">
                          <a:effectLst/>
                        </a:rPr>
                        <a:t>...</a:t>
                      </a:r>
                    </a:p>
                  </a:txBody>
                  <a:tcPr marL="65929" marR="65929" marT="32965" marB="32965" anchor="ctr">
                    <a:lnL>
                      <a:noFill/>
                    </a:lnL>
                    <a:lnR>
                      <a:noFill/>
                    </a:lnR>
                    <a:lnT>
                      <a:noFill/>
                    </a:lnT>
                    <a:lnB>
                      <a:noFill/>
                    </a:lnB>
                    <a:solidFill>
                      <a:srgbClr val="FFFFFF"/>
                    </a:solidFill>
                  </a:tcPr>
                </a:tc>
                <a:tc>
                  <a:txBody>
                    <a:bodyPr/>
                    <a:lstStyle/>
                    <a:p>
                      <a:pPr algn="r"/>
                      <a:r>
                        <a:rPr lang="en-US" sz="1300">
                          <a:effectLst/>
                        </a:rPr>
                        <a:t>...</a:t>
                      </a:r>
                    </a:p>
                  </a:txBody>
                  <a:tcPr marL="65929" marR="65929" marT="32965" marB="32965" anchor="ctr">
                    <a:lnL>
                      <a:noFill/>
                    </a:lnL>
                    <a:lnR>
                      <a:noFill/>
                    </a:lnR>
                    <a:lnT>
                      <a:noFill/>
                    </a:lnT>
                    <a:lnB>
                      <a:noFill/>
                    </a:lnB>
                    <a:solidFill>
                      <a:srgbClr val="FFFFFF"/>
                    </a:solidFill>
                  </a:tcPr>
                </a:tc>
                <a:tc>
                  <a:txBody>
                    <a:bodyPr/>
                    <a:lstStyle/>
                    <a:p>
                      <a:pPr algn="r"/>
                      <a:r>
                        <a:rPr lang="en-US" sz="1300">
                          <a:effectLst/>
                        </a:rPr>
                        <a:t>...</a:t>
                      </a:r>
                    </a:p>
                  </a:txBody>
                  <a:tcPr marL="65929" marR="65929" marT="32965" marB="32965" anchor="ctr">
                    <a:lnL>
                      <a:noFill/>
                    </a:lnL>
                    <a:lnR>
                      <a:noFill/>
                    </a:lnR>
                    <a:lnT>
                      <a:noFill/>
                    </a:lnT>
                    <a:lnB>
                      <a:noFill/>
                    </a:lnB>
                    <a:solidFill>
                      <a:srgbClr val="FFFFFF"/>
                    </a:solidFill>
                  </a:tcPr>
                </a:tc>
                <a:extLst>
                  <a:ext uri="{0D108BD9-81ED-4DB2-BD59-A6C34878D82A}">
                    <a16:rowId xmlns:a16="http://schemas.microsoft.com/office/drawing/2014/main" val="1545152314"/>
                  </a:ext>
                </a:extLst>
              </a:tr>
              <a:tr h="461506">
                <a:tc>
                  <a:txBody>
                    <a:bodyPr/>
                    <a:lstStyle/>
                    <a:p>
                      <a:pPr fontAlgn="ctr"/>
                      <a:r>
                        <a:rPr lang="en-US" sz="1300" b="1">
                          <a:effectLst/>
                        </a:rPr>
                        <a:t>354</a:t>
                      </a:r>
                    </a:p>
                  </a:txBody>
                  <a:tcPr marL="65929" marR="65929" marT="32965" marB="32965" anchor="ctr">
                    <a:lnL>
                      <a:noFill/>
                    </a:lnL>
                    <a:lnR>
                      <a:noFill/>
                    </a:lnR>
                    <a:lnT>
                      <a:noFill/>
                    </a:lnT>
                    <a:lnB>
                      <a:noFill/>
                    </a:lnB>
                    <a:solidFill>
                      <a:srgbClr val="FFFFFF"/>
                    </a:solidFill>
                  </a:tcPr>
                </a:tc>
                <a:tc>
                  <a:txBody>
                    <a:bodyPr/>
                    <a:lstStyle/>
                    <a:p>
                      <a:pPr algn="r"/>
                      <a:r>
                        <a:rPr lang="en-US" sz="1300">
                          <a:effectLst/>
                        </a:rPr>
                        <a:t>Phantom Part 1.5 (Album Version)-Justice</a:t>
                      </a:r>
                    </a:p>
                  </a:txBody>
                  <a:tcPr marL="65929" marR="65929" marT="32965" marB="32965" anchor="ctr">
                    <a:lnL>
                      <a:noFill/>
                    </a:lnL>
                    <a:lnR>
                      <a:noFill/>
                    </a:lnR>
                    <a:lnT>
                      <a:noFill/>
                    </a:lnT>
                    <a:lnB>
                      <a:noFill/>
                    </a:lnB>
                    <a:solidFill>
                      <a:srgbClr val="FFFFFF"/>
                    </a:solidFill>
                  </a:tcPr>
                </a:tc>
                <a:tc>
                  <a:txBody>
                    <a:bodyPr/>
                    <a:lstStyle/>
                    <a:p>
                      <a:pPr algn="r"/>
                      <a:r>
                        <a:rPr lang="en-US" sz="1300" dirty="0">
                          <a:effectLst/>
                        </a:rPr>
                        <a:t>158</a:t>
                      </a:r>
                    </a:p>
                  </a:txBody>
                  <a:tcPr marL="65929" marR="65929" marT="32965" marB="32965" anchor="ctr">
                    <a:lnL>
                      <a:noFill/>
                    </a:lnL>
                    <a:lnR>
                      <a:noFill/>
                    </a:lnR>
                    <a:lnT>
                      <a:noFill/>
                    </a:lnT>
                    <a:lnB>
                      <a:noFill/>
                    </a:lnB>
                    <a:solidFill>
                      <a:srgbClr val="FFFFFF"/>
                    </a:solidFill>
                  </a:tcPr>
                </a:tc>
                <a:tc>
                  <a:txBody>
                    <a:bodyPr/>
                    <a:lstStyle/>
                    <a:p>
                      <a:pPr algn="r"/>
                      <a:r>
                        <a:rPr lang="en-US" sz="1300">
                          <a:effectLst/>
                        </a:rPr>
                        <a:t>0.078844</a:t>
                      </a:r>
                    </a:p>
                  </a:txBody>
                  <a:tcPr marL="65929" marR="65929" marT="32965" marB="32965" anchor="ctr">
                    <a:lnL>
                      <a:noFill/>
                    </a:lnL>
                    <a:lnR>
                      <a:noFill/>
                    </a:lnR>
                    <a:lnT>
                      <a:noFill/>
                    </a:lnT>
                    <a:lnB>
                      <a:noFill/>
                    </a:lnB>
                    <a:solidFill>
                      <a:srgbClr val="FFFFFF"/>
                    </a:solidFill>
                  </a:tcPr>
                </a:tc>
                <a:extLst>
                  <a:ext uri="{0D108BD9-81ED-4DB2-BD59-A6C34878D82A}">
                    <a16:rowId xmlns:a16="http://schemas.microsoft.com/office/drawing/2014/main" val="98225624"/>
                  </a:ext>
                </a:extLst>
              </a:tr>
              <a:tr h="263717">
                <a:tc>
                  <a:txBody>
                    <a:bodyPr/>
                    <a:lstStyle/>
                    <a:p>
                      <a:pPr fontAlgn="ctr"/>
                      <a:r>
                        <a:rPr lang="en-US" sz="1300" b="1">
                          <a:effectLst/>
                        </a:rPr>
                        <a:t>69</a:t>
                      </a:r>
                    </a:p>
                  </a:txBody>
                  <a:tcPr marL="65929" marR="65929" marT="32965" marB="32965" anchor="ctr">
                    <a:lnL>
                      <a:noFill/>
                    </a:lnL>
                    <a:lnR>
                      <a:noFill/>
                    </a:lnR>
                    <a:lnT>
                      <a:noFill/>
                    </a:lnT>
                    <a:lnB>
                      <a:noFill/>
                    </a:lnB>
                    <a:solidFill>
                      <a:srgbClr val="FFFFFF"/>
                    </a:solidFill>
                  </a:tcPr>
                </a:tc>
                <a:tc>
                  <a:txBody>
                    <a:bodyPr/>
                    <a:lstStyle/>
                    <a:p>
                      <a:pPr algn="r"/>
                      <a:r>
                        <a:rPr lang="en-US" sz="1300">
                          <a:effectLst/>
                        </a:rPr>
                        <a:t>Camaro-Kings Of Leon</a:t>
                      </a:r>
                    </a:p>
                  </a:txBody>
                  <a:tcPr marL="65929" marR="65929" marT="32965" marB="32965" anchor="ctr">
                    <a:lnL>
                      <a:noFill/>
                    </a:lnL>
                    <a:lnR>
                      <a:noFill/>
                    </a:lnR>
                    <a:lnT>
                      <a:noFill/>
                    </a:lnT>
                    <a:lnB>
                      <a:noFill/>
                    </a:lnB>
                    <a:solidFill>
                      <a:srgbClr val="FFFFFF"/>
                    </a:solidFill>
                  </a:tcPr>
                </a:tc>
                <a:tc>
                  <a:txBody>
                    <a:bodyPr/>
                    <a:lstStyle/>
                    <a:p>
                      <a:pPr algn="r"/>
                      <a:r>
                        <a:rPr lang="en-US" sz="1300" dirty="0">
                          <a:effectLst/>
                        </a:rPr>
                        <a:t>157</a:t>
                      </a:r>
                    </a:p>
                  </a:txBody>
                  <a:tcPr marL="65929" marR="65929" marT="32965" marB="32965" anchor="ctr">
                    <a:lnL>
                      <a:noFill/>
                    </a:lnL>
                    <a:lnR>
                      <a:noFill/>
                    </a:lnR>
                    <a:lnT>
                      <a:noFill/>
                    </a:lnT>
                    <a:lnB>
                      <a:noFill/>
                    </a:lnB>
                    <a:solidFill>
                      <a:srgbClr val="FFFFFF"/>
                    </a:solidFill>
                  </a:tcPr>
                </a:tc>
                <a:tc>
                  <a:txBody>
                    <a:bodyPr/>
                    <a:lstStyle/>
                    <a:p>
                      <a:pPr algn="r"/>
                      <a:r>
                        <a:rPr lang="en-US" sz="1300">
                          <a:effectLst/>
                        </a:rPr>
                        <a:t>0.078345</a:t>
                      </a:r>
                    </a:p>
                  </a:txBody>
                  <a:tcPr marL="65929" marR="65929" marT="32965" marB="32965" anchor="ctr">
                    <a:lnL>
                      <a:noFill/>
                    </a:lnL>
                    <a:lnR>
                      <a:noFill/>
                    </a:lnR>
                    <a:lnT>
                      <a:noFill/>
                    </a:lnT>
                    <a:lnB>
                      <a:noFill/>
                    </a:lnB>
                    <a:solidFill>
                      <a:srgbClr val="FFFFFF"/>
                    </a:solidFill>
                  </a:tcPr>
                </a:tc>
                <a:extLst>
                  <a:ext uri="{0D108BD9-81ED-4DB2-BD59-A6C34878D82A}">
                    <a16:rowId xmlns:a16="http://schemas.microsoft.com/office/drawing/2014/main" val="212685339"/>
                  </a:ext>
                </a:extLst>
              </a:tr>
              <a:tr h="461506">
                <a:tc>
                  <a:txBody>
                    <a:bodyPr/>
                    <a:lstStyle/>
                    <a:p>
                      <a:pPr fontAlgn="ctr"/>
                      <a:r>
                        <a:rPr lang="en-US" sz="1300" b="1">
                          <a:effectLst/>
                        </a:rPr>
                        <a:t>90</a:t>
                      </a:r>
                    </a:p>
                  </a:txBody>
                  <a:tcPr marL="65929" marR="65929" marT="32965" marB="32965" anchor="ctr">
                    <a:lnL>
                      <a:noFill/>
                    </a:lnL>
                    <a:lnR>
                      <a:noFill/>
                    </a:lnR>
                    <a:lnT>
                      <a:noFill/>
                    </a:lnT>
                    <a:lnB>
                      <a:noFill/>
                    </a:lnB>
                    <a:solidFill>
                      <a:srgbClr val="FFFFFF"/>
                    </a:solidFill>
                  </a:tcPr>
                </a:tc>
                <a:tc>
                  <a:txBody>
                    <a:bodyPr/>
                    <a:lstStyle/>
                    <a:p>
                      <a:pPr algn="r"/>
                      <a:r>
                        <a:rPr lang="en-US" sz="1300">
                          <a:effectLst/>
                        </a:rPr>
                        <a:t>Crazy In Love-Beyoncé feat. Jay-Z</a:t>
                      </a:r>
                    </a:p>
                  </a:txBody>
                  <a:tcPr marL="65929" marR="65929" marT="32965" marB="32965" anchor="ctr">
                    <a:lnL>
                      <a:noFill/>
                    </a:lnL>
                    <a:lnR>
                      <a:noFill/>
                    </a:lnR>
                    <a:lnT>
                      <a:noFill/>
                    </a:lnT>
                    <a:lnB>
                      <a:noFill/>
                    </a:lnB>
                    <a:solidFill>
                      <a:srgbClr val="FFFFFF"/>
                    </a:solidFill>
                  </a:tcPr>
                </a:tc>
                <a:tc>
                  <a:txBody>
                    <a:bodyPr/>
                    <a:lstStyle/>
                    <a:p>
                      <a:pPr algn="r"/>
                      <a:r>
                        <a:rPr lang="en-US" sz="1300" dirty="0">
                          <a:effectLst/>
                        </a:rPr>
                        <a:t>157</a:t>
                      </a:r>
                    </a:p>
                  </a:txBody>
                  <a:tcPr marL="65929" marR="65929" marT="32965" marB="32965" anchor="ctr">
                    <a:lnL>
                      <a:noFill/>
                    </a:lnL>
                    <a:lnR>
                      <a:noFill/>
                    </a:lnR>
                    <a:lnT>
                      <a:noFill/>
                    </a:lnT>
                    <a:lnB>
                      <a:noFill/>
                    </a:lnB>
                    <a:solidFill>
                      <a:srgbClr val="FFFFFF"/>
                    </a:solidFill>
                  </a:tcPr>
                </a:tc>
                <a:tc>
                  <a:txBody>
                    <a:bodyPr/>
                    <a:lstStyle/>
                    <a:p>
                      <a:pPr algn="r"/>
                      <a:r>
                        <a:rPr lang="en-US" sz="1300">
                          <a:effectLst/>
                        </a:rPr>
                        <a:t>0.078345</a:t>
                      </a:r>
                    </a:p>
                  </a:txBody>
                  <a:tcPr marL="65929" marR="65929" marT="32965" marB="32965" anchor="ctr">
                    <a:lnL>
                      <a:noFill/>
                    </a:lnL>
                    <a:lnR>
                      <a:noFill/>
                    </a:lnR>
                    <a:lnT>
                      <a:noFill/>
                    </a:lnT>
                    <a:lnB>
                      <a:noFill/>
                    </a:lnB>
                    <a:solidFill>
                      <a:srgbClr val="FFFFFF"/>
                    </a:solidFill>
                  </a:tcPr>
                </a:tc>
                <a:extLst>
                  <a:ext uri="{0D108BD9-81ED-4DB2-BD59-A6C34878D82A}">
                    <a16:rowId xmlns:a16="http://schemas.microsoft.com/office/drawing/2014/main" val="1502765037"/>
                  </a:ext>
                </a:extLst>
              </a:tr>
              <a:tr h="461506">
                <a:tc>
                  <a:txBody>
                    <a:bodyPr/>
                    <a:lstStyle/>
                    <a:p>
                      <a:pPr fontAlgn="ctr"/>
                      <a:r>
                        <a:rPr lang="en-US" sz="1300" b="1">
                          <a:effectLst/>
                        </a:rPr>
                        <a:t>228</a:t>
                      </a:r>
                    </a:p>
                  </a:txBody>
                  <a:tcPr marL="65929" marR="65929" marT="32965" marB="32965" anchor="ctr">
                    <a:lnL>
                      <a:noFill/>
                    </a:lnL>
                    <a:lnR>
                      <a:noFill/>
                    </a:lnR>
                    <a:lnT>
                      <a:noFill/>
                    </a:lnT>
                    <a:lnB>
                      <a:noFill/>
                    </a:lnB>
                    <a:solidFill>
                      <a:srgbClr val="FFFFFF"/>
                    </a:solidFill>
                  </a:tcPr>
                </a:tc>
                <a:tc>
                  <a:txBody>
                    <a:bodyPr/>
                    <a:lstStyle/>
                    <a:p>
                      <a:pPr algn="r"/>
                      <a:r>
                        <a:rPr lang="en-US" sz="1300">
                          <a:effectLst/>
                        </a:rPr>
                        <a:t>In Person-The Pussycat Dolls</a:t>
                      </a:r>
                    </a:p>
                  </a:txBody>
                  <a:tcPr marL="65929" marR="65929" marT="32965" marB="32965" anchor="ctr">
                    <a:lnL>
                      <a:noFill/>
                    </a:lnL>
                    <a:lnR>
                      <a:noFill/>
                    </a:lnR>
                    <a:lnT>
                      <a:noFill/>
                    </a:lnT>
                    <a:lnB>
                      <a:noFill/>
                    </a:lnB>
                    <a:solidFill>
                      <a:srgbClr val="FFFFFF"/>
                    </a:solidFill>
                  </a:tcPr>
                </a:tc>
                <a:tc>
                  <a:txBody>
                    <a:bodyPr/>
                    <a:lstStyle/>
                    <a:p>
                      <a:pPr algn="r"/>
                      <a:r>
                        <a:rPr lang="en-US" sz="1300" dirty="0">
                          <a:effectLst/>
                        </a:rPr>
                        <a:t>155</a:t>
                      </a:r>
                    </a:p>
                  </a:txBody>
                  <a:tcPr marL="65929" marR="65929" marT="32965" marB="32965" anchor="ctr">
                    <a:lnL>
                      <a:noFill/>
                    </a:lnL>
                    <a:lnR>
                      <a:noFill/>
                    </a:lnR>
                    <a:lnT>
                      <a:noFill/>
                    </a:lnT>
                    <a:lnB>
                      <a:noFill/>
                    </a:lnB>
                    <a:solidFill>
                      <a:srgbClr val="FFFFFF"/>
                    </a:solidFill>
                  </a:tcPr>
                </a:tc>
                <a:tc>
                  <a:txBody>
                    <a:bodyPr/>
                    <a:lstStyle/>
                    <a:p>
                      <a:pPr algn="r"/>
                      <a:r>
                        <a:rPr lang="en-US" sz="1300" dirty="0">
                          <a:effectLst/>
                        </a:rPr>
                        <a:t>0.077347</a:t>
                      </a:r>
                    </a:p>
                  </a:txBody>
                  <a:tcPr marL="65929" marR="65929" marT="32965" marB="32965" anchor="ctr">
                    <a:lnL>
                      <a:noFill/>
                    </a:lnL>
                    <a:lnR>
                      <a:noFill/>
                    </a:lnR>
                    <a:lnT>
                      <a:noFill/>
                    </a:lnT>
                    <a:lnB>
                      <a:noFill/>
                    </a:lnB>
                    <a:solidFill>
                      <a:srgbClr val="FFFFFF"/>
                    </a:solidFill>
                  </a:tcPr>
                </a:tc>
                <a:extLst>
                  <a:ext uri="{0D108BD9-81ED-4DB2-BD59-A6C34878D82A}">
                    <a16:rowId xmlns:a16="http://schemas.microsoft.com/office/drawing/2014/main" val="1926985553"/>
                  </a:ext>
                </a:extLst>
              </a:tr>
              <a:tr h="263717">
                <a:tc>
                  <a:txBody>
                    <a:bodyPr/>
                    <a:lstStyle/>
                    <a:p>
                      <a:pPr fontAlgn="ctr"/>
                      <a:r>
                        <a:rPr lang="en-US" sz="1300" b="1">
                          <a:effectLst/>
                        </a:rPr>
                        <a:t>14</a:t>
                      </a:r>
                    </a:p>
                  </a:txBody>
                  <a:tcPr marL="65929" marR="65929" marT="32965" marB="32965" anchor="ctr">
                    <a:lnL>
                      <a:noFill/>
                    </a:lnL>
                    <a:lnR>
                      <a:noFill/>
                    </a:lnR>
                    <a:lnT>
                      <a:noFill/>
                    </a:lnT>
                    <a:lnB>
                      <a:noFill/>
                    </a:lnB>
                    <a:solidFill>
                      <a:srgbClr val="FFFFFF"/>
                    </a:solidFill>
                  </a:tcPr>
                </a:tc>
                <a:tc>
                  <a:txBody>
                    <a:bodyPr/>
                    <a:lstStyle/>
                    <a:p>
                      <a:pPr algn="r"/>
                      <a:r>
                        <a:rPr lang="en-US" sz="1300" dirty="0">
                          <a:effectLst/>
                        </a:rPr>
                        <a:t>Alaska-Camera Obscura</a:t>
                      </a:r>
                    </a:p>
                  </a:txBody>
                  <a:tcPr marL="65929" marR="65929" marT="32965" marB="32965" anchor="ctr">
                    <a:lnL>
                      <a:noFill/>
                    </a:lnL>
                    <a:lnR>
                      <a:noFill/>
                    </a:lnR>
                    <a:lnT>
                      <a:noFill/>
                    </a:lnT>
                    <a:lnB>
                      <a:noFill/>
                    </a:lnB>
                    <a:solidFill>
                      <a:srgbClr val="FFFFFF"/>
                    </a:solidFill>
                  </a:tcPr>
                </a:tc>
                <a:tc>
                  <a:txBody>
                    <a:bodyPr/>
                    <a:lstStyle/>
                    <a:p>
                      <a:pPr algn="r"/>
                      <a:r>
                        <a:rPr lang="en-US" sz="1300">
                          <a:effectLst/>
                        </a:rPr>
                        <a:t>146</a:t>
                      </a:r>
                    </a:p>
                  </a:txBody>
                  <a:tcPr marL="65929" marR="65929" marT="32965" marB="32965" anchor="ctr">
                    <a:lnL>
                      <a:noFill/>
                    </a:lnL>
                    <a:lnR>
                      <a:noFill/>
                    </a:lnR>
                    <a:lnT>
                      <a:noFill/>
                    </a:lnT>
                    <a:lnB>
                      <a:noFill/>
                    </a:lnB>
                    <a:solidFill>
                      <a:srgbClr val="FFFFFF"/>
                    </a:solidFill>
                  </a:tcPr>
                </a:tc>
                <a:tc>
                  <a:txBody>
                    <a:bodyPr/>
                    <a:lstStyle/>
                    <a:p>
                      <a:pPr algn="r"/>
                      <a:r>
                        <a:rPr lang="en-US" sz="1300" dirty="0">
                          <a:effectLst/>
                        </a:rPr>
                        <a:t>0.072856</a:t>
                      </a:r>
                    </a:p>
                  </a:txBody>
                  <a:tcPr marL="65929" marR="65929" marT="32965" marB="32965" anchor="ctr">
                    <a:lnL>
                      <a:noFill/>
                    </a:lnL>
                    <a:lnR>
                      <a:noFill/>
                    </a:lnR>
                    <a:lnT>
                      <a:noFill/>
                    </a:lnT>
                    <a:lnB>
                      <a:noFill/>
                    </a:lnB>
                    <a:solidFill>
                      <a:srgbClr val="FFFFFF"/>
                    </a:solidFill>
                  </a:tcPr>
                </a:tc>
                <a:extLst>
                  <a:ext uri="{0D108BD9-81ED-4DB2-BD59-A6C34878D82A}">
                    <a16:rowId xmlns:a16="http://schemas.microsoft.com/office/drawing/2014/main" val="1703604267"/>
                  </a:ext>
                </a:extLst>
              </a:tr>
            </a:tbl>
          </a:graphicData>
        </a:graphic>
      </p:graphicFrame>
      <p:sp>
        <p:nvSpPr>
          <p:cNvPr id="6" name="Rectangle 2">
            <a:extLst>
              <a:ext uri="{FF2B5EF4-FFF2-40B4-BE49-F238E27FC236}">
                <a16:creationId xmlns:a16="http://schemas.microsoft.com/office/drawing/2014/main" id="{D4D7F7E5-2FD4-1D69-F7EA-6338BB05E2B5}"/>
              </a:ext>
            </a:extLst>
          </p:cNvPr>
          <p:cNvSpPr>
            <a:spLocks noChangeArrowheads="1"/>
          </p:cNvSpPr>
          <p:nvPr/>
        </p:nvSpPr>
        <p:spPr bwMode="auto">
          <a:xfrm>
            <a:off x="2305050" y="1822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2449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2439</TotalTime>
  <Words>3638</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-apple-system</vt:lpstr>
      <vt:lpstr>Arial</vt:lpstr>
      <vt:lpstr>Calibri</vt:lpstr>
      <vt:lpstr>Calibri Light</vt:lpstr>
      <vt:lpstr>Courier New</vt:lpstr>
      <vt:lpstr>Roboto</vt:lpstr>
      <vt:lpstr>Wingdings</vt:lpstr>
      <vt:lpstr>Office Theme</vt:lpstr>
      <vt:lpstr>Milestone 1 Problem Definition, Data Exploration, Proposed Approach</vt:lpstr>
      <vt:lpstr>      Problem Definition, Data Exploration, Proposed Approach   Spotify is a proprietary Swedish audio streaming and media services provider founded on 23 April 2006 by Daniel Ek and Martin Lorentzon. It is one of the largest music streaming service providers, with over 422 million monthly active users, including 182 million paying subscribers, as of March 2022. Wikipedia  The data Scientist team at Spotify given a new project to build a  recommendation system to propose the top 10 songs for a user based on the likelihood of listening to those songs. </vt:lpstr>
      <vt:lpstr>        Problem Definition Why is this problem important to solve?  The business world utilize data science for a wide variety of purposes in many sector and industries. The number of ways that business can leverage data science is huge and growing.   Countless of business fail or loose competitive advantage every year because of unidentified, unrecognized problems with their operations, not being able to keep up with their consumer preferences, trend and potential opportunities.  Many of the problems which data science address have existed for a long time however with incremental data accumulation and availability of data have made data scientist methodologies and techniques even more valuable than ever. Continues improvement is one of key principle of modern management practices and data science is a major driver of it.  As one of the largest music streaming service providers, Spotify has grown significantly in the market because of its ability to recommend the “best” next song to its consumers. Among the countless of choices of songs making strategic judgements and offering the best songs to consumers is done by utilizing recommendation systems.  What is the intended goal?  To maintain its market leader position, keep up with competition in the music sector, Spotify is challenged to keep its consumer base active and engaged. Because, Spotify runs on a Freemium model, makes money from subscriptions and advertisements. 91% of the revenue is gained from subscription and the other 9% is gained from advertisements. Building new recommendation systems and providing continues improvements to its existing recommendation systems is essential for the company’s revenue model.  </vt:lpstr>
      <vt:lpstr>            Problem Definition       Recommender systems act as skilled agents to assist users to conquer information overload while making selection decisions over items by providing customized recommendations. Users and items are general phrases denoting, respectively, entities actively browsing and making choices and entities being selected, such as goods and services.   In our business problem to build a recommendation system, we would need data related to users and songs.   The core techniques or algorithms for realizing recommender systems are generally classified into four categories: ranking-based filtering, content-based filtering, collaborative filtering, and hybrid filtering. Following data preparations, data standardization and EDA etc. above-mentioned techniques and algorithm will be preformed to build a recommendation system.      </vt:lpstr>
      <vt:lpstr>              What are the key questions that needs to be answered?       Do we have the datasets related to users and songs?  What features do we have in the users and songs dataset?  What is the quality of the datasets? Any duplicates, redundant, missing values? How should we treat the missing values?  What is datatypes of the features? Which features are categorical and which ones are numerical? Do we need to perform one-hot encoding or label encoding?  Is there any feature that do not add any value to the model?  Do we need to do any feature reduction in case of too many features?  What additional features related to users and songs would be beneficial to have?  Any noise in the data? Do we need to apply any filtering to datasets? Should we treat every song and user the same?  Do we need to do any feature-engineering? Is the data size enough?  Given the data available what algorithms and techniques can be utilized?  What should the size of training and test dataset be?  Giving the business objective what metrics should be performed?   How should we measure the performance of the model?       </vt:lpstr>
      <vt:lpstr>             Proposed Approach        Build a recommendation system based on popularity filtering (ranking), content filtering, collaborative filtering and hybrid filtering.  Popularity based filtering: In this filtering strategy the suggested songs will be based on the popularity or trend. Disadvantages: Not personalized to users. Only takes popularity in account  Content-based Filtering: This filtration strategy is based on the data provided about the items. The algorithm recommends products that are similar to the ones that a user has liked in the past. This similarity (generally cosine similarity) is computed from the data we have about the items as well as the user’s past preferences. Disadvantages: Different products do not get much exposure to the user. Businesses cannot be expanded as the user does not try different types of products.  Collaborative Filtering: This filtration strategy is based on the combination of the user’s behavior and comparing that with other users’ behavior in the database. The history of all users plays an important role in this algorithm. The main difference between content-based filtering and collaborative filtering that in the latter, the interaction of all users with the items influences the recommendation algorithm while for content-based filtering only the concerned user’s data is taken into account. There are multiple ways to implement collaborative filtering but the main concept to be grasped is that in collaborative filtering multiple user’s data influences the outcome of the recommendation. and doesn’t depend on only one user’s data for modeling. There are 2 types of collaborative filtering algorithms: User-based Collaborative filtering The basic idea here is to find users that have similar past preference patterns as the user ‘A’ has had and then recommending him or her items liked by those similar users which ‘A’ has not encountered yet. This is achieved by making a matrix of items each user has rated/viewed/liked/clicked depending upon the task at hand, and then computing the similarity score between the users and finally recommending items that the concerned user isn’t aware of but users similar to him/her are and liked it. Disadvantages: People are fickle-minded i.e their taste change from time to time and as this algorithm is based on user similarity it may pick up initial similarity patterns between 2 users who after a while may have completely different preferences. There are many more users than items therefore it becomes very difficult to maintain such large matrices and therefore needs to be recomputed very regularly. This algorithm is very susceptible to shilling attacks where fake users' profiles consisting of biased preference patterns are used to manipulate key decisions. Item-based Collaborative Filtering: The concept in this case is to find similar songs instead of similar users and then recommending similar movies to that ‘A’ has had in his/her past preferences. Advantages over User-based Collaborative Filtering Unlike people’s taste, songs don’t change. There are usually a lot fewer items than people, therefore easier to maintain and compute the matrices. Shilling attacks are much harder because items cannot be faked.         </vt:lpstr>
      <vt:lpstr>Milestone 2  Refined Insights, Techniques’ Comparison, Final Solution Design</vt:lpstr>
      <vt:lpstr>             Refined Insights    DATA PREP  There are 2 datasets (count_data and song_data) provided to create music recommendation system. After loading the datasets, created the two data frames (count_df &amp; song_df), and created copies of the data frames. Checked the record counts, # of rows, # of columns, data types, missing values, memory usage in each data frames   Count data: There are 2,000,000 rows and 4 columns. The column names are "Unnamed: 0", "user_id", "song_id", "play_count". The "user_id" and "song_id" columns have object data types and "Unnamed: 0" and "play_count" columns have integer data types. The "Unnamed: 0" column s/b deleted since this column does not add any value to the models. Song data There are 1,000,000 rows and 5 columns. The **column names** are "song_id", "title", "release", "artist_name", "year". 4 columns have object data types, and 1 column has integer datatype. Year column has integer data type - can be converted to date datatype. The "title" and "release columns" have some missing values (15 and 5 respectfully). - We may consider different approaches to treat these missing values. The "year" column has values as "0"   Merged the 2 datasets to be able to do exploratory data analysis.  EXPLORATORY DATA ANALYSIS Total number of unique user id: 3155 Total number of unique song id: 563 Total number of unique artists: 232   -  The dataset contains songs with release year from 1969 to 2010.  -  The top 5 number of titles of songs based on the released year 2009, 2008, 2007, 2003 and 2006 respectfully.  -  The songs released in the most recent years are liked and played out mostly by users. Per the analysis, we can assume that new songs will be played out mostly compared to older songs.  Most interacted songs: Songs with Song Id’s 8582, 352,220 are played out based by most users. Most interacted users: Users with User Id’s 61472, 15733 and 37049 are the most active users.          </vt:lpstr>
      <vt:lpstr>      Refined Insights - Continued     The songs with highest play count percentages are:           </vt:lpstr>
      <vt:lpstr>             Comparison of Techniques and Their Performances   Based on the different filtering techniques, the following recommendation systems are built:  -Popularity-Based Recommendation Systems, -User-User Similarity-Based Collaborative Filtering, -Item-item Similarity-Based Collaborative Filtering, -Content Based Recommendation systems -Model Based Collaborative Filtering – Matrix Factorization -Cluster Based Recommendation Systems  Popularity Based Recommendation Systems:  Popularity based filtering is a good way to get new users to get interested in the platform. Serves as a baseline.  This kind of recommendation system is useful when we have a cold start problem. At this stage, the algorithm does not the user, since there has not been much interaction with the platform.  No or very limited historical data available about the user’s taste, like and interests. As the user interacts more with the platform, based their soft and dynamic interests the algorithms start to learn more about the users. As the historical data about the user are built, the other types of recommendations are introduced to users to keep them interested in.   To deliver right product to right user, some business logic and/or post processing s/b applied. For instance, ranking the songs with 100 or 200 minimum interactions. Based on the user profile attributes such as gender, age, country, region, language choices info default  popularity-based recommendations s/b introduced to new users.   Per the data set and available attributes, top 10 song list suggestion based on popularity-based recommendation system are as followings:  Song id# 7224, 6450, 9942, 5531, 5653, 8483, 2220, 657, 614 and 352.  (Calculated average play count and play frequency, then applied business logic of a threshold for a minimum 100 interactions for a song to be qualified recommendation)     </vt:lpstr>
      <vt:lpstr>                 Comparison of Techniques and Their Performances  COLLABORATIVE FILTERING User-User Similarity-Based Collaborative Filtering:  To built similarity-based baseline and subsequent recommendation system models, “Surprise library is introduced. Built the default user-user-similarity model KNN algorithm is used to find desired similar songs. Trained the algorithm on the train set and predicted play_count for the test set Computed precision@k, recall@k and f_1 score with k=3 and a threshold of 1.5 Set up parameter grid to tune hyperparameters Performed 3-fold cross validation to tune hyperparameters Fitted the data Calculated the best RSME score and combination of parameters that gave the best RSME score Train the best model found in gridsearch Predicted the play count for a user who has listened to the song. Also predicted the play count for a song that is not listened by the user. Along with making predictions on listened and unknown song , calculated 5 neighbors (most similar) to a neighbor. Implemented a function with some input parameters. Made top 5 recommendations for user id 6958 with a similarity-based recommendation engine. Corrected the play counts and ranked the songs  Item-Item Similarity-Based Collaborative Filtering:  Applied the item-item similarity collaborative filtering model with random_state=1 and evaluated the model performance. The KNN algorithm is used to find desired similar items Trained the algorithm on the trainset, and predicted ratings for the testset Computed precision@k, recall@k, and f_1 score with k = 10 Predicted play count for user_id 6958 and song (with song_id 1671) heard by the user and also a song (with song_id 1671) a user that has not listened before Applied grid search for enhancing model performance Created an instance of KNNBasic with optimal hyperparameter values Trained the algorithm on the trainset Computed precision@k, recall@k, and f_1 score with k = 10 Found 5 most similar users to the user with internal id 0 based on the pearson_baseline distance metric. Made top 5 recommendations for user_id 6958 with item_item_similarity-based recommendation engine. Built the data frame for recommendations with columns "song_id" and "predicted_play_count“ Ranked the songs.                       </vt:lpstr>
      <vt:lpstr>                 Comparison of Techniques and Their Performances  Model Based Collaborative Filtering – Matrix Factorization: Built the baseline model using SVD Set the parameters to tune the model Built the optimized SVD model using optimal parameters Calculated top 5 recommendations for user 6958 using svd optimized algorithm Ranked the songs based on above recommendations.  Cluster-based Recommendation:  Made baseline clustering model -- Using CoClustering algorithm Trained the algorithm on the train set Computed precision@k, recall@k, and F_1 score with k = 10 Making prediction for user_id 6958 and song_id 1671 Set the parameter space to tune Trained the tuned Coclustering algorithm Used co_clustering_optimized model to recommend for userId 6958 and song_id 1671. Used Co_clustering based optimized model to recommend for userId 6958 and song_id 3232 with unknown baseline rating.  CONTENT BASED RECOMMENDATION Concatenated the "title","release","artist_name" columns to create a different column named "text“ Selected the columns 'user_id', 'song_id', 'play_count', 'title', 'text' from df_small data Created the series of indices from the data Imported necessary packages to work with text data Functioned to tokenize the text Created tfidf vectorizer  Computed the cosine similarity for the tfidf Created a function that took in song title as input and returned the top 10 recommended songs                        </vt:lpstr>
      <vt:lpstr>                 Comparison of Techniques and Solution Design  Recommendation systems are very useful. Because they identifies relevant products and personalized contents to the users, improves the user engagements, deliver the right products to the right users. For new users, Data Science team at Spotify should create default popularity-based recommendation systems (based on info collected during the user registration such as age, gender, region, language preference etc.) to keep new users active and engaged with the platform.   Content based filtering is one of the popular filtering method. Model makes recommendations that is very niche and only particular person likes. New, unique items, things can be suggested to users with content-based filtering. However, one of the main issue with content-based filtering is its inability to scale and meet demands of millions of users in real time. For smaller streaming services it is a good approach to use. Because content-based filtering has ability to recommend things to users that is unique to their profiles. Considering the size of enterprise, for Spotify, instead of content-based filtering collaborative filtering might be a better approach to utilize. A lot of larger companies tend to focus on collaborative filtering. Typically compared to content-based filtering, collaborative filtering offers higher efficiency and more accuracy.  The best approach to utilize for Spotify would be the Knowledge Based Recommendation system. Knowledge based filtering combines the content and collaborative based filtering in a way better serves the users.  Regardless of which technique is used, when constructing a recommendation system and selecting the algorithms, there is more to consider than just “accuracy”. The most "accurate" recommender system would recommend the same items (whether those "items" are books or songs) over and over again, focused on a narrow topic area, and ignorant of context. Ideal recommendation systems should be social aware, critique accepted, context aware (such as location, demographic aware), trend &amp; season aware, knowledge-based, and privacy concerned.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1 Problem Definition, Data Exploration, Proposed Approach</dc:title>
  <dc:creator>e.gulusan@gmail.com</dc:creator>
  <cp:lastModifiedBy>e.gulusan@gmail.com</cp:lastModifiedBy>
  <cp:revision>44</cp:revision>
  <dcterms:created xsi:type="dcterms:W3CDTF">2022-05-29T17:14:27Z</dcterms:created>
  <dcterms:modified xsi:type="dcterms:W3CDTF">2022-12-09T06:24:05Z</dcterms:modified>
</cp:coreProperties>
</file>