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195BA-5CDF-434D-88BF-6D73776B834A}"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C19B6-6BBB-4415-8611-0E7890CB2E56}" type="slidenum">
              <a:rPr lang="en-US" smtClean="0"/>
              <a:t>‹#›</a:t>
            </a:fld>
            <a:endParaRPr lang="en-US"/>
          </a:p>
        </p:txBody>
      </p:sp>
    </p:spTree>
    <p:extLst>
      <p:ext uri="{BB962C8B-B14F-4D97-AF65-F5344CB8AC3E}">
        <p14:creationId xmlns:p14="http://schemas.microsoft.com/office/powerpoint/2010/main" val="41512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C19B6-6BBB-4415-8611-0E7890CB2E56}" type="slidenum">
              <a:rPr lang="en-US" smtClean="0"/>
              <a:t>1</a:t>
            </a:fld>
            <a:endParaRPr lang="en-US"/>
          </a:p>
        </p:txBody>
      </p:sp>
    </p:spTree>
    <p:extLst>
      <p:ext uri="{BB962C8B-B14F-4D97-AF65-F5344CB8AC3E}">
        <p14:creationId xmlns:p14="http://schemas.microsoft.com/office/powerpoint/2010/main" val="72274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C19B6-6BBB-4415-8611-0E7890CB2E56}" type="slidenum">
              <a:rPr lang="en-US" smtClean="0"/>
              <a:t>2</a:t>
            </a:fld>
            <a:endParaRPr lang="en-US"/>
          </a:p>
        </p:txBody>
      </p:sp>
    </p:spTree>
    <p:extLst>
      <p:ext uri="{BB962C8B-B14F-4D97-AF65-F5344CB8AC3E}">
        <p14:creationId xmlns:p14="http://schemas.microsoft.com/office/powerpoint/2010/main" val="22804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A413-0741-ED26-295B-43CA4001B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9550FE-4F54-C214-5D94-086E620A5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6358EE-1E15-04A5-25A4-42EFB9D45CA9}"/>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F71F1077-DF00-C5D1-2204-A006D5255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BB767-930C-8739-40EA-9B387AB10B8A}"/>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276556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9B-1592-F722-2BC4-E0115EF22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C5A496-22E2-E7EF-CADE-D69783A0F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952CB-E473-D5FD-8E5A-36C43AF44A01}"/>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E0EC5C2B-E772-7D64-613F-433585F3A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AF0E0-D2A2-99CB-071F-F29017EDA641}"/>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365821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FCA5C-745B-EE9E-B709-34B4390C8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433DC5-44A1-6D08-5D81-84C06B21A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47123-216D-F635-E8A8-A39A86A82AF8}"/>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11299BAF-E742-3E6D-E986-64024886A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F0859-4568-D90D-B9DF-E999CE55F3BE}"/>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246837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7B87-DF96-1931-299D-69B644B5E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18976-ACF2-3486-4D2D-C7CAF7D82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7B1D9-9F46-3563-807A-11B734D9E6D0}"/>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E87674A5-4710-1274-36F3-A2152FABC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1B010-13E2-89E9-E370-3BF45A410A25}"/>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373431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13D3-501E-A7D4-E7AE-466260185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3DEC91-26E1-F7B6-1CF3-3EF336335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7EC27-8AC4-DDF9-2B81-25C90A526EFD}"/>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EA25C7A5-4AB1-4DD6-5CC4-389F50B81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7AD2-0FD9-C4FF-6F3D-3C635D2C7A59}"/>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288018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C6E7-BB84-2154-6E8F-D103304C7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1D103-989E-A302-D264-633AA7B73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9392C5-0D5A-5CD9-941F-D92A389A4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3E3DA-18C2-8CC9-5668-D42C05E03196}"/>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6" name="Footer Placeholder 5">
            <a:extLst>
              <a:ext uri="{FF2B5EF4-FFF2-40B4-BE49-F238E27FC236}">
                <a16:creationId xmlns:a16="http://schemas.microsoft.com/office/drawing/2014/main" id="{A0F1111F-4377-A279-6E47-46AA74A13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ACFA1-D72C-5AA1-2436-93E4F92A3D3A}"/>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186100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FD42-4493-7947-7EF2-2BC7988A48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CF1D20-7548-820C-B2B9-5B33E486C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00FEE2-2296-3DC3-86A2-8BA46160E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DFF879-83FE-8ACB-98F1-25EA998E2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B5D23-74E1-F2AC-7D67-27214D6ED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E41DBD-4CC3-15CB-53D6-EA153065F042}"/>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8" name="Footer Placeholder 7">
            <a:extLst>
              <a:ext uri="{FF2B5EF4-FFF2-40B4-BE49-F238E27FC236}">
                <a16:creationId xmlns:a16="http://schemas.microsoft.com/office/drawing/2014/main" id="{D6FA894D-FBF8-ABC8-A837-E8E2C66C1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F837E-5174-6129-40F7-836195CF40B6}"/>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266272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3BBF-671C-DA50-D7F8-E4ADB7663C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1D07B5-A316-CA6D-7049-5099720CD142}"/>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4" name="Footer Placeholder 3">
            <a:extLst>
              <a:ext uri="{FF2B5EF4-FFF2-40B4-BE49-F238E27FC236}">
                <a16:creationId xmlns:a16="http://schemas.microsoft.com/office/drawing/2014/main" id="{D58ADFA8-ED13-D000-6ED4-57431F42F6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B09B8E-FEDD-FCB3-5AF6-9814CCCBA130}"/>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230594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3E00C-FEE4-B72C-A3ED-2E7258D3D026}"/>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3" name="Footer Placeholder 2">
            <a:extLst>
              <a:ext uri="{FF2B5EF4-FFF2-40B4-BE49-F238E27FC236}">
                <a16:creationId xmlns:a16="http://schemas.microsoft.com/office/drawing/2014/main" id="{768A5B40-47BC-C40C-DF42-852C842C3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8569E-41B7-8F82-C88B-C5C0BDB676BE}"/>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86495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130E-0E5E-5129-92A4-876E41D17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6DF795-A879-A85D-A462-0A6408615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FCAC8C-E657-9C59-B908-5F9D09A3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944CD-FE81-3EC0-6403-9855550E8FE4}"/>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6" name="Footer Placeholder 5">
            <a:extLst>
              <a:ext uri="{FF2B5EF4-FFF2-40B4-BE49-F238E27FC236}">
                <a16:creationId xmlns:a16="http://schemas.microsoft.com/office/drawing/2014/main" id="{A2A60727-4AAB-28C6-95AA-1B446297A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B8C58-1321-AB3C-0030-04174E034C6F}"/>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136868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BC41-650A-DA3F-ACA9-A47751492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9CE203-0E7F-B8A7-B60A-B309223C1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E7D89-CA2F-ABB2-16FC-34984DBAC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EB893-F57D-7C85-21B3-4FBAAB2E52A7}"/>
              </a:ext>
            </a:extLst>
          </p:cNvPr>
          <p:cNvSpPr>
            <a:spLocks noGrp="1"/>
          </p:cNvSpPr>
          <p:nvPr>
            <p:ph type="dt" sz="half" idx="10"/>
          </p:nvPr>
        </p:nvSpPr>
        <p:spPr/>
        <p:txBody>
          <a:bodyPr/>
          <a:lstStyle/>
          <a:p>
            <a:fld id="{DB518B73-C8ED-4742-8DAD-19503166571D}" type="datetimeFigureOut">
              <a:rPr lang="en-US" smtClean="0"/>
              <a:t>1/9/2023</a:t>
            </a:fld>
            <a:endParaRPr lang="en-US"/>
          </a:p>
        </p:txBody>
      </p:sp>
      <p:sp>
        <p:nvSpPr>
          <p:cNvPr id="6" name="Footer Placeholder 5">
            <a:extLst>
              <a:ext uri="{FF2B5EF4-FFF2-40B4-BE49-F238E27FC236}">
                <a16:creationId xmlns:a16="http://schemas.microsoft.com/office/drawing/2014/main" id="{397D9C81-32DB-A932-013C-54A55391E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46285-57FA-1C84-2826-C14EB9727E8A}"/>
              </a:ext>
            </a:extLst>
          </p:cNvPr>
          <p:cNvSpPr>
            <a:spLocks noGrp="1"/>
          </p:cNvSpPr>
          <p:nvPr>
            <p:ph type="sldNum" sz="quarter" idx="12"/>
          </p:nvPr>
        </p:nvSpPr>
        <p:spPr/>
        <p:txBody>
          <a:bodyPr/>
          <a:lstStyle/>
          <a:p>
            <a:fld id="{AA46E145-4D42-42F3-8D31-0AC0AE0F6915}" type="slidenum">
              <a:rPr lang="en-US" smtClean="0"/>
              <a:t>‹#›</a:t>
            </a:fld>
            <a:endParaRPr lang="en-US"/>
          </a:p>
        </p:txBody>
      </p:sp>
    </p:spTree>
    <p:extLst>
      <p:ext uri="{BB962C8B-B14F-4D97-AF65-F5344CB8AC3E}">
        <p14:creationId xmlns:p14="http://schemas.microsoft.com/office/powerpoint/2010/main" val="128336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01DB0D-F8E2-EE65-EFA8-4CE3DC8A7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09B884-0B47-5531-E638-9942060AE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F525B-62D7-5E93-25EC-C8366FA2C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18B73-C8ED-4742-8DAD-19503166571D}" type="datetimeFigureOut">
              <a:rPr lang="en-US" smtClean="0"/>
              <a:t>1/9/2023</a:t>
            </a:fld>
            <a:endParaRPr lang="en-US"/>
          </a:p>
        </p:txBody>
      </p:sp>
      <p:sp>
        <p:nvSpPr>
          <p:cNvPr id="5" name="Footer Placeholder 4">
            <a:extLst>
              <a:ext uri="{FF2B5EF4-FFF2-40B4-BE49-F238E27FC236}">
                <a16:creationId xmlns:a16="http://schemas.microsoft.com/office/drawing/2014/main" id="{90141EC8-1542-A37E-F14D-1082AF75D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AC3D5B-C521-5A10-4B13-7F92B8B7F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6E145-4D42-42F3-8D31-0AC0AE0F6915}" type="slidenum">
              <a:rPr lang="en-US" smtClean="0"/>
              <a:t>‹#›</a:t>
            </a:fld>
            <a:endParaRPr lang="en-US"/>
          </a:p>
        </p:txBody>
      </p:sp>
    </p:spTree>
    <p:extLst>
      <p:ext uri="{BB962C8B-B14F-4D97-AF65-F5344CB8AC3E}">
        <p14:creationId xmlns:p14="http://schemas.microsoft.com/office/powerpoint/2010/main" val="310598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ED82230-C6B1-B610-156C-2562E041C540}"/>
              </a:ext>
            </a:extLst>
          </p:cNvPr>
          <p:cNvSpPr txBox="1"/>
          <p:nvPr/>
        </p:nvSpPr>
        <p:spPr>
          <a:xfrm>
            <a:off x="2689510" y="113017"/>
            <a:ext cx="7400432" cy="369332"/>
          </a:xfrm>
          <a:prstGeom prst="rect">
            <a:avLst/>
          </a:prstGeom>
          <a:solidFill>
            <a:schemeClr val="accent2"/>
          </a:solidFill>
        </p:spPr>
        <p:txBody>
          <a:bodyPr wrap="square" rtlCol="0">
            <a:spAutoFit/>
          </a:bodyPr>
          <a:lstStyle/>
          <a:p>
            <a:pPr algn="ctr"/>
            <a:r>
              <a:rPr lang="en-US" b="1" dirty="0"/>
              <a:t>MDM to RDM Data Migration Flow</a:t>
            </a:r>
          </a:p>
        </p:txBody>
      </p:sp>
      <p:grpSp>
        <p:nvGrpSpPr>
          <p:cNvPr id="20" name="Group 19">
            <a:extLst>
              <a:ext uri="{FF2B5EF4-FFF2-40B4-BE49-F238E27FC236}">
                <a16:creationId xmlns:a16="http://schemas.microsoft.com/office/drawing/2014/main" id="{BFEFADF4-C98F-DDE8-EF24-7B912388F8DF}"/>
              </a:ext>
            </a:extLst>
          </p:cNvPr>
          <p:cNvGrpSpPr/>
          <p:nvPr/>
        </p:nvGrpSpPr>
        <p:grpSpPr>
          <a:xfrm>
            <a:off x="3552410" y="1469641"/>
            <a:ext cx="5436499" cy="3405009"/>
            <a:chOff x="3552410" y="1469641"/>
            <a:chExt cx="5436499" cy="3405009"/>
          </a:xfrm>
        </p:grpSpPr>
        <p:sp>
          <p:nvSpPr>
            <p:cNvPr id="17" name="Rectangle 16">
              <a:extLst>
                <a:ext uri="{FF2B5EF4-FFF2-40B4-BE49-F238E27FC236}">
                  <a16:creationId xmlns:a16="http://schemas.microsoft.com/office/drawing/2014/main" id="{62D00126-58A5-9208-97CE-039A6B2D0427}"/>
                </a:ext>
              </a:extLst>
            </p:cNvPr>
            <p:cNvSpPr/>
            <p:nvPr/>
          </p:nvSpPr>
          <p:spPr>
            <a:xfrm>
              <a:off x="4838873" y="2907069"/>
              <a:ext cx="145272" cy="441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EC73232-2FD4-1ACB-F868-FFC3DB941F2D}"/>
                </a:ext>
              </a:extLst>
            </p:cNvPr>
            <p:cNvGrpSpPr/>
            <p:nvPr/>
          </p:nvGrpSpPr>
          <p:grpSpPr>
            <a:xfrm>
              <a:off x="3552410" y="1469641"/>
              <a:ext cx="5436499" cy="3405009"/>
              <a:chOff x="2960029" y="1469207"/>
              <a:chExt cx="5436499" cy="3405009"/>
            </a:xfrm>
          </p:grpSpPr>
          <p:grpSp>
            <p:nvGrpSpPr>
              <p:cNvPr id="102" name="Group 101">
                <a:extLst>
                  <a:ext uri="{FF2B5EF4-FFF2-40B4-BE49-F238E27FC236}">
                    <a16:creationId xmlns:a16="http://schemas.microsoft.com/office/drawing/2014/main" id="{9491D3F7-7248-55C7-09EF-1D9669C07319}"/>
                  </a:ext>
                </a:extLst>
              </p:cNvPr>
              <p:cNvGrpSpPr/>
              <p:nvPr/>
            </p:nvGrpSpPr>
            <p:grpSpPr>
              <a:xfrm>
                <a:off x="3183442" y="1469207"/>
                <a:ext cx="5213086" cy="3391840"/>
                <a:chOff x="2073833" y="667822"/>
                <a:chExt cx="5213086" cy="3391840"/>
              </a:xfrm>
            </p:grpSpPr>
            <p:grpSp>
              <p:nvGrpSpPr>
                <p:cNvPr id="98" name="Group 97">
                  <a:extLst>
                    <a:ext uri="{FF2B5EF4-FFF2-40B4-BE49-F238E27FC236}">
                      <a16:creationId xmlns:a16="http://schemas.microsoft.com/office/drawing/2014/main" id="{085663DC-58F7-9CA3-4236-55122C2D093D}"/>
                    </a:ext>
                  </a:extLst>
                </p:cNvPr>
                <p:cNvGrpSpPr/>
                <p:nvPr/>
              </p:nvGrpSpPr>
              <p:grpSpPr>
                <a:xfrm>
                  <a:off x="2073833" y="667822"/>
                  <a:ext cx="5213086" cy="3391840"/>
                  <a:chOff x="2073833" y="667822"/>
                  <a:chExt cx="5213086" cy="3391840"/>
                </a:xfrm>
              </p:grpSpPr>
              <p:grpSp>
                <p:nvGrpSpPr>
                  <p:cNvPr id="179" name="Group 178">
                    <a:extLst>
                      <a:ext uri="{FF2B5EF4-FFF2-40B4-BE49-F238E27FC236}">
                        <a16:creationId xmlns:a16="http://schemas.microsoft.com/office/drawing/2014/main" id="{C36DA7DA-B725-1CAE-1E85-72170B5F1E9D}"/>
                      </a:ext>
                    </a:extLst>
                  </p:cNvPr>
                  <p:cNvGrpSpPr/>
                  <p:nvPr/>
                </p:nvGrpSpPr>
                <p:grpSpPr>
                  <a:xfrm>
                    <a:off x="2073833" y="667822"/>
                    <a:ext cx="5213086" cy="3391840"/>
                    <a:chOff x="2238905" y="117592"/>
                    <a:chExt cx="5131670" cy="3697410"/>
                  </a:xfrm>
                </p:grpSpPr>
                <p:grpSp>
                  <p:nvGrpSpPr>
                    <p:cNvPr id="58" name="Group 57">
                      <a:extLst>
                        <a:ext uri="{FF2B5EF4-FFF2-40B4-BE49-F238E27FC236}">
                          <a16:creationId xmlns:a16="http://schemas.microsoft.com/office/drawing/2014/main" id="{EC15932E-C32B-6765-14FA-358C0861D19B}"/>
                        </a:ext>
                      </a:extLst>
                    </p:cNvPr>
                    <p:cNvGrpSpPr/>
                    <p:nvPr/>
                  </p:nvGrpSpPr>
                  <p:grpSpPr>
                    <a:xfrm>
                      <a:off x="2238905" y="1525012"/>
                      <a:ext cx="4726066" cy="1118225"/>
                      <a:chOff x="2238905" y="836646"/>
                      <a:chExt cx="4726066" cy="1118225"/>
                    </a:xfrm>
                  </p:grpSpPr>
                  <p:pic>
                    <p:nvPicPr>
                      <p:cNvPr id="38" name="Picture 37" descr="Icon, funnel chart&#10;&#10;Description automatically generated">
                        <a:extLst>
                          <a:ext uri="{FF2B5EF4-FFF2-40B4-BE49-F238E27FC236}">
                            <a16:creationId xmlns:a16="http://schemas.microsoft.com/office/drawing/2014/main" id="{C44E821F-D9E7-1B56-FB33-E0BE23FD4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387" y="836646"/>
                        <a:ext cx="797584" cy="797584"/>
                      </a:xfrm>
                      <a:prstGeom prst="rect">
                        <a:avLst/>
                      </a:prstGeom>
                    </p:spPr>
                  </p:pic>
                  <p:sp>
                    <p:nvSpPr>
                      <p:cNvPr id="43" name="TextBox 42">
                        <a:extLst>
                          <a:ext uri="{FF2B5EF4-FFF2-40B4-BE49-F238E27FC236}">
                            <a16:creationId xmlns:a16="http://schemas.microsoft.com/office/drawing/2014/main" id="{67ADAC78-CD9A-B01B-A66C-26A364CAB3D7}"/>
                          </a:ext>
                        </a:extLst>
                      </p:cNvPr>
                      <p:cNvSpPr txBox="1"/>
                      <p:nvPr/>
                    </p:nvSpPr>
                    <p:spPr>
                      <a:xfrm>
                        <a:off x="2238905" y="1451615"/>
                        <a:ext cx="965530" cy="503256"/>
                      </a:xfrm>
                      <a:prstGeom prst="rect">
                        <a:avLst/>
                      </a:prstGeom>
                      <a:noFill/>
                    </p:spPr>
                    <p:txBody>
                      <a:bodyPr wrap="square" rtlCol="0">
                        <a:spAutoFit/>
                      </a:bodyPr>
                      <a:lstStyle/>
                      <a:p>
                        <a:pPr algn="ctr"/>
                        <a:r>
                          <a:rPr lang="en-US" sz="1200" dirty="0"/>
                          <a:t>MDM Oracle DB Instance </a:t>
                        </a:r>
                      </a:p>
                    </p:txBody>
                  </p:sp>
                  <p:cxnSp>
                    <p:nvCxnSpPr>
                      <p:cNvPr id="44" name="Straight Arrow Connector 43">
                        <a:extLst>
                          <a:ext uri="{FF2B5EF4-FFF2-40B4-BE49-F238E27FC236}">
                            <a16:creationId xmlns:a16="http://schemas.microsoft.com/office/drawing/2014/main" id="{8200114B-D00A-D333-6306-B486A622B077}"/>
                          </a:ext>
                        </a:extLst>
                      </p:cNvPr>
                      <p:cNvCxnSpPr>
                        <a:cxnSpLocks/>
                      </p:cNvCxnSpPr>
                      <p:nvPr/>
                    </p:nvCxnSpPr>
                    <p:spPr>
                      <a:xfrm>
                        <a:off x="2934195" y="1254373"/>
                        <a:ext cx="1802192"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sp>
                  <p:nvSpPr>
                    <p:cNvPr id="62" name="Rectangle 61">
                      <a:extLst>
                        <a:ext uri="{FF2B5EF4-FFF2-40B4-BE49-F238E27FC236}">
                          <a16:creationId xmlns:a16="http://schemas.microsoft.com/office/drawing/2014/main" id="{9DF10AEB-0817-C373-C1E0-C683312AFE2F}"/>
                        </a:ext>
                      </a:extLst>
                    </p:cNvPr>
                    <p:cNvSpPr/>
                    <p:nvPr/>
                  </p:nvSpPr>
                  <p:spPr>
                    <a:xfrm>
                      <a:off x="3418242" y="117592"/>
                      <a:ext cx="3848681" cy="3697410"/>
                    </a:xfrm>
                    <a:prstGeom prst="rect">
                      <a:avLst/>
                    </a:prstGeom>
                    <a:noFill/>
                    <a:ln>
                      <a:solidFill>
                        <a:schemeClr val="accent3"/>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7B457C4C-87C6-D5B7-889F-D67FE10973A0}"/>
                        </a:ext>
                      </a:extLst>
                    </p:cNvPr>
                    <p:cNvSpPr/>
                    <p:nvPr/>
                  </p:nvSpPr>
                  <p:spPr>
                    <a:xfrm>
                      <a:off x="2561430" y="1732534"/>
                      <a:ext cx="362284" cy="377559"/>
                    </a:xfrm>
                    <a:prstGeom prst="can">
                      <a:avLst>
                        <a:gd name="adj" fmla="val 335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E3E9617-F991-8A71-C18A-D192D1C2C6F2}"/>
                        </a:ext>
                      </a:extLst>
                    </p:cNvPr>
                    <p:cNvSpPr txBox="1"/>
                    <p:nvPr/>
                  </p:nvSpPr>
                  <p:spPr>
                    <a:xfrm>
                      <a:off x="5853499" y="2098893"/>
                      <a:ext cx="1517076" cy="704559"/>
                    </a:xfrm>
                    <a:prstGeom prst="rect">
                      <a:avLst/>
                    </a:prstGeom>
                    <a:noFill/>
                  </p:spPr>
                  <p:txBody>
                    <a:bodyPr wrap="square" rtlCol="0">
                      <a:spAutoFit/>
                    </a:bodyPr>
                    <a:lstStyle/>
                    <a:p>
                      <a:pPr algn="ctr"/>
                      <a:r>
                        <a:rPr lang="en-US" sz="1200" dirty="0"/>
                        <a:t>RDM Source Ingestion Folder</a:t>
                      </a:r>
                    </a:p>
                    <a:p>
                      <a:pPr algn="ctr"/>
                      <a:r>
                        <a:rPr lang="en-US" sz="1200" dirty="0"/>
                        <a:t>(Refine)</a:t>
                      </a:r>
                    </a:p>
                  </p:txBody>
                </p:sp>
                <p:sp>
                  <p:nvSpPr>
                    <p:cNvPr id="70" name="Rectangle 69">
                      <a:extLst>
                        <a:ext uri="{FF2B5EF4-FFF2-40B4-BE49-F238E27FC236}">
                          <a16:creationId xmlns:a16="http://schemas.microsoft.com/office/drawing/2014/main" id="{F7D508B1-0714-3EB0-5D91-8F16D91B64AA}"/>
                        </a:ext>
                      </a:extLst>
                    </p:cNvPr>
                    <p:cNvSpPr/>
                    <p:nvPr/>
                  </p:nvSpPr>
                  <p:spPr>
                    <a:xfrm>
                      <a:off x="3428356" y="126406"/>
                      <a:ext cx="748991" cy="30891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AWS VPC</a:t>
                      </a:r>
                    </a:p>
                  </p:txBody>
                </p:sp>
                <p:pic>
                  <p:nvPicPr>
                    <p:cNvPr id="73" name="Picture 72" descr="Icon, funnel chart&#10;&#10;Description automatically generated">
                      <a:extLst>
                        <a:ext uri="{FF2B5EF4-FFF2-40B4-BE49-F238E27FC236}">
                          <a16:creationId xmlns:a16="http://schemas.microsoft.com/office/drawing/2014/main" id="{6576FCD1-3782-E590-38CC-41D166A42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252" y="131947"/>
                      <a:ext cx="748991" cy="748991"/>
                    </a:xfrm>
                    <a:prstGeom prst="rect">
                      <a:avLst/>
                    </a:prstGeom>
                  </p:spPr>
                </p:pic>
                <p:sp>
                  <p:nvSpPr>
                    <p:cNvPr id="76" name="TextBox 75">
                      <a:extLst>
                        <a:ext uri="{FF2B5EF4-FFF2-40B4-BE49-F238E27FC236}">
                          <a16:creationId xmlns:a16="http://schemas.microsoft.com/office/drawing/2014/main" id="{F142704E-2040-46EC-49A8-3841F5F8E95C}"/>
                        </a:ext>
                      </a:extLst>
                    </p:cNvPr>
                    <p:cNvSpPr txBox="1"/>
                    <p:nvPr/>
                  </p:nvSpPr>
                  <p:spPr>
                    <a:xfrm>
                      <a:off x="4413588" y="677688"/>
                      <a:ext cx="1217733" cy="301954"/>
                    </a:xfrm>
                    <a:prstGeom prst="rect">
                      <a:avLst/>
                    </a:prstGeom>
                    <a:noFill/>
                  </p:spPr>
                  <p:txBody>
                    <a:bodyPr wrap="square" rtlCol="0">
                      <a:spAutoFit/>
                    </a:bodyPr>
                    <a:lstStyle/>
                    <a:p>
                      <a:pPr algn="ctr"/>
                      <a:r>
                        <a:rPr lang="en-US" sz="1200" dirty="0"/>
                        <a:t>Configurations</a:t>
                      </a:r>
                    </a:p>
                  </p:txBody>
                </p:sp>
                <p:pic>
                  <p:nvPicPr>
                    <p:cNvPr id="97" name="Picture 96" descr="A picture containing building material, brick, building&#10;&#10;Description automatically generated">
                      <a:extLst>
                        <a:ext uri="{FF2B5EF4-FFF2-40B4-BE49-F238E27FC236}">
                          <a16:creationId xmlns:a16="http://schemas.microsoft.com/office/drawing/2014/main" id="{EA060AF6-0702-5CE7-9967-F5F8D1BBE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074" y="1661348"/>
                      <a:ext cx="505724" cy="583269"/>
                    </a:xfrm>
                    <a:prstGeom prst="rect">
                      <a:avLst/>
                    </a:prstGeom>
                  </p:spPr>
                </p:pic>
              </p:grpSp>
              <p:cxnSp>
                <p:nvCxnSpPr>
                  <p:cNvPr id="66" name="Straight Arrow Connector 65">
                    <a:extLst>
                      <a:ext uri="{FF2B5EF4-FFF2-40B4-BE49-F238E27FC236}">
                        <a16:creationId xmlns:a16="http://schemas.microsoft.com/office/drawing/2014/main" id="{480320C4-91BD-35C2-CB04-4E7B5DC9A3A2}"/>
                      </a:ext>
                    </a:extLst>
                  </p:cNvPr>
                  <p:cNvCxnSpPr/>
                  <p:nvPr/>
                </p:nvCxnSpPr>
                <p:spPr>
                  <a:xfrm>
                    <a:off x="4893763" y="1437482"/>
                    <a:ext cx="0" cy="6465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36" name="Straight Arrow Connector 35">
                  <a:extLst>
                    <a:ext uri="{FF2B5EF4-FFF2-40B4-BE49-F238E27FC236}">
                      <a16:creationId xmlns:a16="http://schemas.microsoft.com/office/drawing/2014/main" id="{6D981876-B6CC-7A89-AA4D-F2B4970031FE}"/>
                    </a:ext>
                  </a:extLst>
                </p:cNvPr>
                <p:cNvCxnSpPr>
                  <a:cxnSpLocks/>
                </p:cNvCxnSpPr>
                <p:nvPr/>
              </p:nvCxnSpPr>
              <p:spPr>
                <a:xfrm>
                  <a:off x="5151756" y="2338950"/>
                  <a:ext cx="1098972" cy="1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2A0D5F53-5668-E9B6-F464-04F8AFCEF855}"/>
                  </a:ext>
                </a:extLst>
              </p:cNvPr>
              <p:cNvSpPr txBox="1"/>
              <p:nvPr/>
            </p:nvSpPr>
            <p:spPr>
              <a:xfrm>
                <a:off x="5501730" y="3366518"/>
                <a:ext cx="1098972" cy="276999"/>
              </a:xfrm>
              <a:prstGeom prst="rect">
                <a:avLst/>
              </a:prstGeom>
              <a:noFill/>
            </p:spPr>
            <p:txBody>
              <a:bodyPr wrap="square" rtlCol="0">
                <a:spAutoFit/>
              </a:bodyPr>
              <a:lstStyle/>
              <a:p>
                <a:r>
                  <a:rPr lang="en-US" sz="1200" dirty="0"/>
                  <a:t>AWS Glue Job</a:t>
                </a:r>
              </a:p>
            </p:txBody>
          </p:sp>
          <p:sp>
            <p:nvSpPr>
              <p:cNvPr id="5" name="Rectangle 4">
                <a:extLst>
                  <a:ext uri="{FF2B5EF4-FFF2-40B4-BE49-F238E27FC236}">
                    <a16:creationId xmlns:a16="http://schemas.microsoft.com/office/drawing/2014/main" id="{87384729-1C99-D73B-5703-2FA8A0851CB1}"/>
                  </a:ext>
                </a:extLst>
              </p:cNvPr>
              <p:cNvSpPr/>
              <p:nvPr/>
            </p:nvSpPr>
            <p:spPr>
              <a:xfrm>
                <a:off x="2960029" y="1482376"/>
                <a:ext cx="1286463" cy="3391840"/>
              </a:xfrm>
              <a:prstGeom prst="rect">
                <a:avLst/>
              </a:prstGeom>
              <a:noFill/>
              <a:ln>
                <a:solidFill>
                  <a:schemeClr val="accent3"/>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61739A3-F7EF-455E-D43F-4BF794D72528}"/>
                  </a:ext>
                </a:extLst>
              </p:cNvPr>
              <p:cNvSpPr txBox="1"/>
              <p:nvPr/>
            </p:nvSpPr>
            <p:spPr>
              <a:xfrm>
                <a:off x="3117860" y="1483673"/>
                <a:ext cx="980849" cy="276999"/>
              </a:xfrm>
              <a:prstGeom prst="rect">
                <a:avLst/>
              </a:prstGeom>
              <a:noFill/>
            </p:spPr>
            <p:txBody>
              <a:bodyPr wrap="square" rtlCol="0">
                <a:spAutoFit/>
              </a:bodyPr>
              <a:lstStyle/>
              <a:p>
                <a:pPr algn="ctr"/>
                <a:r>
                  <a:rPr lang="en-US" sz="1200" dirty="0"/>
                  <a:t>On-Premise</a:t>
                </a:r>
              </a:p>
            </p:txBody>
          </p:sp>
          <p:sp>
            <p:nvSpPr>
              <p:cNvPr id="10" name="TextBox 9">
                <a:extLst>
                  <a:ext uri="{FF2B5EF4-FFF2-40B4-BE49-F238E27FC236}">
                    <a16:creationId xmlns:a16="http://schemas.microsoft.com/office/drawing/2014/main" id="{487A9E42-9037-2D56-D1CD-59CB6ADEA117}"/>
                  </a:ext>
                </a:extLst>
              </p:cNvPr>
              <p:cNvSpPr txBox="1"/>
              <p:nvPr/>
            </p:nvSpPr>
            <p:spPr>
              <a:xfrm>
                <a:off x="5896102" y="2383326"/>
                <a:ext cx="1423139" cy="461665"/>
              </a:xfrm>
              <a:prstGeom prst="rect">
                <a:avLst/>
              </a:prstGeom>
              <a:noFill/>
            </p:spPr>
            <p:txBody>
              <a:bodyPr wrap="square" rtlCol="0">
                <a:spAutoFit/>
              </a:bodyPr>
              <a:lstStyle/>
              <a:p>
                <a:pPr algn="ctr"/>
                <a:r>
                  <a:rPr lang="en-US" sz="1200" dirty="0"/>
                  <a:t>Table List and SQL Configurations</a:t>
                </a:r>
              </a:p>
            </p:txBody>
          </p:sp>
          <p:pic>
            <p:nvPicPr>
              <p:cNvPr id="12" name="Picture 11" descr="A picture containing building material, brick, building&#10;&#10;Description automatically generated">
                <a:extLst>
                  <a:ext uri="{FF2B5EF4-FFF2-40B4-BE49-F238E27FC236}">
                    <a16:creationId xmlns:a16="http://schemas.microsoft.com/office/drawing/2014/main" id="{8F55F3D2-7858-A486-D4DF-8A92D989B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616" y="4216397"/>
                <a:ext cx="390701" cy="406912"/>
              </a:xfrm>
              <a:prstGeom prst="rect">
                <a:avLst/>
              </a:prstGeom>
            </p:spPr>
          </p:pic>
          <p:sp>
            <p:nvSpPr>
              <p:cNvPr id="13" name="TextBox 12">
                <a:extLst>
                  <a:ext uri="{FF2B5EF4-FFF2-40B4-BE49-F238E27FC236}">
                    <a16:creationId xmlns:a16="http://schemas.microsoft.com/office/drawing/2014/main" id="{915B2F56-FDE5-6488-5A71-7F5D175E6E07}"/>
                  </a:ext>
                </a:extLst>
              </p:cNvPr>
              <p:cNvSpPr txBox="1"/>
              <p:nvPr/>
            </p:nvSpPr>
            <p:spPr>
              <a:xfrm>
                <a:off x="5090764" y="4576814"/>
                <a:ext cx="2482759" cy="276999"/>
              </a:xfrm>
              <a:prstGeom prst="rect">
                <a:avLst/>
              </a:prstGeom>
              <a:noFill/>
            </p:spPr>
            <p:txBody>
              <a:bodyPr wrap="square" rtlCol="0">
                <a:spAutoFit/>
              </a:bodyPr>
              <a:lstStyle/>
              <a:p>
                <a:r>
                  <a:rPr lang="en-US" sz="1200" dirty="0"/>
                  <a:t>On-demand AWS Glue Trigger</a:t>
                </a:r>
              </a:p>
            </p:txBody>
          </p:sp>
          <p:cxnSp>
            <p:nvCxnSpPr>
              <p:cNvPr id="14" name="Straight Arrow Connector 13">
                <a:extLst>
                  <a:ext uri="{FF2B5EF4-FFF2-40B4-BE49-F238E27FC236}">
                    <a16:creationId xmlns:a16="http://schemas.microsoft.com/office/drawing/2014/main" id="{FD1717D4-CF3E-838E-3B7C-BCFDC3947B5E}"/>
                  </a:ext>
                </a:extLst>
              </p:cNvPr>
              <p:cNvCxnSpPr/>
              <p:nvPr/>
            </p:nvCxnSpPr>
            <p:spPr>
              <a:xfrm>
                <a:off x="6003372" y="3559610"/>
                <a:ext cx="0" cy="64651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A7A159F3-81F1-500F-DEA9-74622057D726}"/>
                </a:ext>
              </a:extLst>
            </p:cNvPr>
            <p:cNvSpPr txBox="1"/>
            <p:nvPr/>
          </p:nvSpPr>
          <p:spPr>
            <a:xfrm>
              <a:off x="4408435" y="2644609"/>
              <a:ext cx="1453838" cy="276999"/>
            </a:xfrm>
            <a:prstGeom prst="rect">
              <a:avLst/>
            </a:prstGeom>
            <a:noFill/>
          </p:spPr>
          <p:txBody>
            <a:bodyPr wrap="square" rtlCol="0">
              <a:spAutoFit/>
            </a:bodyPr>
            <a:lstStyle/>
            <a:p>
              <a:r>
                <a:rPr lang="en-US" sz="1200" dirty="0"/>
                <a:t>AWS Direct Connect</a:t>
              </a:r>
            </a:p>
          </p:txBody>
        </p:sp>
      </p:grpSp>
    </p:spTree>
    <p:extLst>
      <p:ext uri="{BB962C8B-B14F-4D97-AF65-F5344CB8AC3E}">
        <p14:creationId xmlns:p14="http://schemas.microsoft.com/office/powerpoint/2010/main" val="70309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ED82230-C6B1-B610-156C-2562E041C540}"/>
              </a:ext>
            </a:extLst>
          </p:cNvPr>
          <p:cNvSpPr txBox="1"/>
          <p:nvPr/>
        </p:nvSpPr>
        <p:spPr>
          <a:xfrm>
            <a:off x="2689510" y="113017"/>
            <a:ext cx="7400432" cy="369332"/>
          </a:xfrm>
          <a:prstGeom prst="rect">
            <a:avLst/>
          </a:prstGeom>
          <a:solidFill>
            <a:schemeClr val="accent2"/>
          </a:solidFill>
        </p:spPr>
        <p:txBody>
          <a:bodyPr wrap="square" rtlCol="0">
            <a:spAutoFit/>
          </a:bodyPr>
          <a:lstStyle/>
          <a:p>
            <a:pPr algn="ctr"/>
            <a:r>
              <a:rPr lang="en-US" b="1" dirty="0"/>
              <a:t>MDM to RDM Data Migration Flow</a:t>
            </a:r>
          </a:p>
        </p:txBody>
      </p:sp>
      <p:sp>
        <p:nvSpPr>
          <p:cNvPr id="2" name="TextBox 1">
            <a:extLst>
              <a:ext uri="{FF2B5EF4-FFF2-40B4-BE49-F238E27FC236}">
                <a16:creationId xmlns:a16="http://schemas.microsoft.com/office/drawing/2014/main" id="{AB611BAD-7E6F-7A5D-4FD4-87CCA094EEA9}"/>
              </a:ext>
            </a:extLst>
          </p:cNvPr>
          <p:cNvSpPr txBox="1"/>
          <p:nvPr/>
        </p:nvSpPr>
        <p:spPr>
          <a:xfrm>
            <a:off x="1715784" y="1479479"/>
            <a:ext cx="9174823" cy="3970318"/>
          </a:xfrm>
          <a:prstGeom prst="rect">
            <a:avLst/>
          </a:prstGeom>
          <a:noFill/>
        </p:spPr>
        <p:txBody>
          <a:bodyPr wrap="square" rtlCol="0">
            <a:spAutoFit/>
          </a:bodyPr>
          <a:lstStyle/>
          <a:p>
            <a:pPr marL="342900" indent="-342900">
              <a:buFont typeface="+mj-lt"/>
              <a:buAutoNum type="arabicPeriod"/>
            </a:pPr>
            <a:r>
              <a:rPr lang="en-US" dirty="0"/>
              <a:t>Process consist of a Glue job that is executed on-demand using a Glue trigger.</a:t>
            </a:r>
          </a:p>
          <a:p>
            <a:pPr marL="342900" indent="-342900">
              <a:buFont typeface="+mj-lt"/>
              <a:buAutoNum type="arabicPeriod"/>
            </a:pPr>
            <a:r>
              <a:rPr lang="en-US" dirty="0"/>
              <a:t>On execution, Glue job connects to EDB config bucket to read parameter file.</a:t>
            </a:r>
          </a:p>
          <a:p>
            <a:pPr marL="342900" indent="-342900">
              <a:buFont typeface="+mj-lt"/>
              <a:buAutoNum type="arabicPeriod"/>
            </a:pPr>
            <a:r>
              <a:rPr lang="en-US" dirty="0"/>
              <a:t>Parameter file contains list of MDM tables for which data needs to be extracted from MDM database and exported into RDM defined source data intention csv file format.</a:t>
            </a:r>
          </a:p>
          <a:p>
            <a:pPr marL="342900" indent="-342900">
              <a:buFont typeface="+mj-lt"/>
              <a:buAutoNum type="arabicPeriod"/>
            </a:pPr>
            <a:r>
              <a:rPr lang="en-US" dirty="0"/>
              <a:t>Glue job connects to on-prem MDM Oracle database instance using credentials provided as an AWS secret and executes configured SQL statements for each MDM table listed in the parameter file.</a:t>
            </a:r>
          </a:p>
          <a:p>
            <a:pPr marL="342900" indent="-342900">
              <a:buFont typeface="+mj-lt"/>
              <a:buAutoNum type="arabicPeriod"/>
            </a:pPr>
            <a:r>
              <a:rPr lang="en-US" dirty="0"/>
              <a:t>Glue job then converts output of SQL statement(s) into RDM defined csv files and write these files on configured RDM S3 drop location to complete the MDM to RDM data migration process.</a:t>
            </a:r>
          </a:p>
          <a:p>
            <a:pPr marL="342900" indent="-342900">
              <a:buFont typeface="+mj-lt"/>
              <a:buAutoNum type="arabicPeriod"/>
            </a:pPr>
            <a:r>
              <a:rPr lang="en-US" dirty="0"/>
              <a:t>Parameter file also allows to mark one or more tables inactive if there is a need to not export data for a specific table.</a:t>
            </a:r>
          </a:p>
          <a:p>
            <a:pPr marL="342900" indent="-342900">
              <a:buFont typeface="+mj-lt"/>
              <a:buAutoNum type="arabicPeriod"/>
            </a:pPr>
            <a:r>
              <a:rPr lang="en-US" dirty="0"/>
              <a:t>Connection from EDB AWS environment to On-Prem MDM Oracle instance is made over AWS Direct Connect channel to keep data transition secured and private.</a:t>
            </a:r>
          </a:p>
        </p:txBody>
      </p:sp>
    </p:spTree>
    <p:extLst>
      <p:ext uri="{BB962C8B-B14F-4D97-AF65-F5344CB8AC3E}">
        <p14:creationId xmlns:p14="http://schemas.microsoft.com/office/powerpoint/2010/main" val="4193286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220</Words>
  <Application>Microsoft Office PowerPoint</Application>
  <PresentationFormat>Widescreen</PresentationFormat>
  <Paragraphs>21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Agrawal - Network</dc:creator>
  <cp:lastModifiedBy>Rohit Agrawal - Network</cp:lastModifiedBy>
  <cp:revision>149</cp:revision>
  <dcterms:created xsi:type="dcterms:W3CDTF">2022-09-27T17:47:23Z</dcterms:created>
  <dcterms:modified xsi:type="dcterms:W3CDTF">2023-01-09T16:36:54Z</dcterms:modified>
</cp:coreProperties>
</file>